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4" r:id="rId1"/>
  </p:sldMasterIdLst>
  <p:notesMasterIdLst>
    <p:notesMasterId r:id="rId68"/>
  </p:notesMasterIdLst>
  <p:sldIdLst>
    <p:sldId id="256" r:id="rId2"/>
    <p:sldId id="542" r:id="rId3"/>
    <p:sldId id="430" r:id="rId4"/>
    <p:sldId id="431" r:id="rId5"/>
    <p:sldId id="432" r:id="rId6"/>
    <p:sldId id="433" r:id="rId7"/>
    <p:sldId id="435" r:id="rId8"/>
    <p:sldId id="436" r:id="rId9"/>
    <p:sldId id="439" r:id="rId10"/>
    <p:sldId id="567" r:id="rId11"/>
    <p:sldId id="568" r:id="rId12"/>
    <p:sldId id="569" r:id="rId13"/>
    <p:sldId id="570" r:id="rId14"/>
    <p:sldId id="571" r:id="rId15"/>
    <p:sldId id="572" r:id="rId16"/>
    <p:sldId id="544" r:id="rId17"/>
    <p:sldId id="440" r:id="rId18"/>
    <p:sldId id="441" r:id="rId19"/>
    <p:sldId id="442" r:id="rId20"/>
    <p:sldId id="443" r:id="rId21"/>
    <p:sldId id="444" r:id="rId22"/>
    <p:sldId id="446" r:id="rId23"/>
    <p:sldId id="447" r:id="rId24"/>
    <p:sldId id="448" r:id="rId25"/>
    <p:sldId id="449" r:id="rId26"/>
    <p:sldId id="450" r:id="rId27"/>
    <p:sldId id="451" r:id="rId28"/>
    <p:sldId id="452" r:id="rId29"/>
    <p:sldId id="453" r:id="rId30"/>
    <p:sldId id="454" r:id="rId31"/>
    <p:sldId id="455" r:id="rId32"/>
    <p:sldId id="456" r:id="rId33"/>
    <p:sldId id="457" r:id="rId34"/>
    <p:sldId id="458" r:id="rId35"/>
    <p:sldId id="459" r:id="rId36"/>
    <p:sldId id="460" r:id="rId37"/>
    <p:sldId id="461" r:id="rId38"/>
    <p:sldId id="462" r:id="rId39"/>
    <p:sldId id="463" r:id="rId40"/>
    <p:sldId id="464" r:id="rId41"/>
    <p:sldId id="465" r:id="rId42"/>
    <p:sldId id="545" r:id="rId43"/>
    <p:sldId id="466" r:id="rId44"/>
    <p:sldId id="467" r:id="rId45"/>
    <p:sldId id="468" r:id="rId46"/>
    <p:sldId id="557" r:id="rId47"/>
    <p:sldId id="558" r:id="rId48"/>
    <p:sldId id="559" r:id="rId49"/>
    <p:sldId id="560" r:id="rId50"/>
    <p:sldId id="562" r:id="rId51"/>
    <p:sldId id="564" r:id="rId52"/>
    <p:sldId id="565" r:id="rId53"/>
    <p:sldId id="469" r:id="rId54"/>
    <p:sldId id="470" r:id="rId55"/>
    <p:sldId id="471" r:id="rId56"/>
    <p:sldId id="472" r:id="rId57"/>
    <p:sldId id="473" r:id="rId58"/>
    <p:sldId id="474" r:id="rId59"/>
    <p:sldId id="475" r:id="rId60"/>
    <p:sldId id="476" r:id="rId61"/>
    <p:sldId id="477" r:id="rId62"/>
    <p:sldId id="478" r:id="rId63"/>
    <p:sldId id="484" r:id="rId64"/>
    <p:sldId id="485" r:id="rId65"/>
    <p:sldId id="541" r:id="rId66"/>
    <p:sldId id="429" r:id="rId67"/>
  </p:sldIdLst>
  <p:sldSz cx="9144000" cy="6858000" type="screen4x3"/>
  <p:notesSz cx="7315200" cy="96012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66FFFF"/>
    <a:srgbClr val="FFFFCC"/>
    <a:srgbClr val="0066FF"/>
    <a:srgbClr val="FF6600"/>
    <a:srgbClr val="FF9900"/>
    <a:srgbClr val="BED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71" autoAdjust="0"/>
  </p:normalViewPr>
  <p:slideViewPr>
    <p:cSldViewPr>
      <p:cViewPr>
        <p:scale>
          <a:sx n="75" d="100"/>
          <a:sy n="75" d="100"/>
        </p:scale>
        <p:origin x="-2664" y="-6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i="0">
                <a:latin typeface="Arial" charset="0"/>
                <a:ea typeface="ＭＳ Ｐゴシック" pitchFamily="-112" charset="-128"/>
                <a:cs typeface="+mn-cs"/>
              </a:defRPr>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i="0">
                <a:latin typeface="Arial" charset="0"/>
                <a:ea typeface="ＭＳ Ｐゴシック" pitchFamily="-112" charset="-128"/>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i="0">
                <a:latin typeface="Arial" charset="0"/>
                <a:ea typeface="ＭＳ Ｐゴシック" pitchFamily="-112" charset="-128"/>
                <a:cs typeface="+mn-cs"/>
              </a:defRPr>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i="0"/>
            </a:lvl1pPr>
          </a:lstStyle>
          <a:p>
            <a:pPr>
              <a:defRPr/>
            </a:pPr>
            <a:fld id="{C5C9D942-DA37-410C-89CB-BBCF755E813A}" type="slidenum">
              <a:rPr lang="en-US"/>
              <a:pPr>
                <a:defRPr/>
              </a:pPr>
              <a:t>‹#›</a:t>
            </a:fld>
            <a:endParaRPr lang="en-US"/>
          </a:p>
        </p:txBody>
      </p:sp>
    </p:spTree>
    <p:extLst>
      <p:ext uri="{BB962C8B-B14F-4D97-AF65-F5344CB8AC3E}">
        <p14:creationId xmlns:p14="http://schemas.microsoft.com/office/powerpoint/2010/main" val="38294465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EEDD5A6B-1ACC-45D7-9293-16BF52CAF868}" type="slidenum">
              <a:rPr lang="en-US" sz="1300" i="0" smtClean="0"/>
              <a:pPr/>
              <a:t>1</a:t>
            </a:fld>
            <a:endParaRPr lang="en-US" sz="1300" i="0" smtClean="0"/>
          </a:p>
        </p:txBody>
      </p:sp>
    </p:spTree>
    <p:extLst>
      <p:ext uri="{BB962C8B-B14F-4D97-AF65-F5344CB8AC3E}">
        <p14:creationId xmlns:p14="http://schemas.microsoft.com/office/powerpoint/2010/main" val="385197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pPr>
            <a:fld id="{AE8D52D1-C053-4A3E-8635-CFBD13EDA01B}" type="slidenum">
              <a:rPr lang="en-CA" sz="1300" smtClean="0">
                <a:latin typeface="Times New Roman" panose="02020603050405020304" pitchFamily="18" charset="0"/>
                <a:cs typeface="Times New Roman" panose="02020603050405020304" pitchFamily="18" charset="0"/>
              </a:rPr>
              <a:pPr eaLnBrk="0" hangingPunct="0">
                <a:spcBef>
                  <a:spcPct val="0"/>
                </a:spcBef>
              </a:pPr>
              <a:t>32</a:t>
            </a:fld>
            <a:endParaRPr lang="en-CA" sz="1300" smtClean="0">
              <a:latin typeface="Times New Roman" panose="02020603050405020304" pitchFamily="18" charset="0"/>
              <a:cs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Currently, the behavior simulations are very simple. The goal of AI research is to create ever more realistic simulations.</a:t>
            </a:r>
          </a:p>
        </p:txBody>
      </p:sp>
    </p:spTree>
    <p:extLst>
      <p:ext uri="{BB962C8B-B14F-4D97-AF65-F5344CB8AC3E}">
        <p14:creationId xmlns:p14="http://schemas.microsoft.com/office/powerpoint/2010/main" val="4133979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All the players in multiplayer game must have an equal chance of winning at the beginning of the game.</a:t>
            </a:r>
          </a:p>
          <a:p>
            <a:endParaRPr lang="en-US" smtClean="0">
              <a:latin typeface="Arial" panose="020B0604020202020204" pitchFamily="34" charset="0"/>
              <a:ea typeface="ＭＳ Ｐゴシック" panose="020B0600070205080204" pitchFamily="34" charset="-128"/>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7D2C3712-FCDF-41DD-BACA-316F0426F60F}" type="slidenum">
              <a:rPr lang="en-CA" sz="1300" i="0" smtClean="0"/>
              <a:pPr/>
              <a:t>34</a:t>
            </a:fld>
            <a:endParaRPr lang="en-CA" sz="1300" i="0" smtClean="0"/>
          </a:p>
        </p:txBody>
      </p:sp>
    </p:spTree>
    <p:extLst>
      <p:ext uri="{BB962C8B-B14F-4D97-AF65-F5344CB8AC3E}">
        <p14:creationId xmlns:p14="http://schemas.microsoft.com/office/powerpoint/2010/main" val="891239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pPr>
            <a:fld id="{66C1CEC7-FBE9-4928-B60E-240CD317669F}" type="slidenum">
              <a:rPr lang="en-CA" sz="1300" smtClean="0">
                <a:latin typeface="Times New Roman" panose="02020603050405020304" pitchFamily="18" charset="0"/>
                <a:cs typeface="Times New Roman" panose="02020603050405020304" pitchFamily="18" charset="0"/>
              </a:rPr>
              <a:pPr eaLnBrk="0" hangingPunct="0">
                <a:spcBef>
                  <a:spcPct val="0"/>
                </a:spcBef>
              </a:pPr>
              <a:t>40</a:t>
            </a:fld>
            <a:endParaRPr lang="en-CA" sz="1300" smtClean="0">
              <a:latin typeface="Times New Roman" panose="02020603050405020304" pitchFamily="18" charset="0"/>
              <a:cs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99124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7CB8F2A6-9C72-450E-A8F9-5F58B750122B}" type="slidenum">
              <a:rPr lang="en-CA" sz="1300" i="0" smtClean="0"/>
              <a:pPr/>
              <a:t>44</a:t>
            </a:fld>
            <a:endParaRPr lang="en-CA" sz="1300" i="0" smtClean="0"/>
          </a:p>
        </p:txBody>
      </p:sp>
    </p:spTree>
    <p:extLst>
      <p:ext uri="{BB962C8B-B14F-4D97-AF65-F5344CB8AC3E}">
        <p14:creationId xmlns:p14="http://schemas.microsoft.com/office/powerpoint/2010/main" val="43421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pPr>
            <a:fld id="{FAE32ED9-8101-448E-902B-ACF1FACDCCD8}" type="slidenum">
              <a:rPr lang="en-CA" sz="1300" smtClean="0">
                <a:latin typeface="Times New Roman" panose="02020603050405020304" pitchFamily="18" charset="0"/>
                <a:cs typeface="Times New Roman" panose="02020603050405020304" pitchFamily="18" charset="0"/>
              </a:rPr>
              <a:pPr eaLnBrk="0" hangingPunct="0">
                <a:spcBef>
                  <a:spcPct val="0"/>
                </a:spcBef>
              </a:pPr>
              <a:t>55</a:t>
            </a:fld>
            <a:endParaRPr lang="en-CA" sz="1300" smtClean="0">
              <a:latin typeface="Times New Roman" panose="02020603050405020304" pitchFamily="18" charset="0"/>
              <a:cs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17656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pPr>
            <a:fld id="{DA0BB0A1-B808-4665-9079-957BBD9E881F}" type="slidenum">
              <a:rPr lang="en-CA" sz="1300" smtClean="0">
                <a:latin typeface="Times New Roman" panose="02020603050405020304" pitchFamily="18" charset="0"/>
                <a:cs typeface="Times New Roman" panose="02020603050405020304" pitchFamily="18" charset="0"/>
              </a:rPr>
              <a:pPr eaLnBrk="0" hangingPunct="0">
                <a:spcBef>
                  <a:spcPct val="0"/>
                </a:spcBef>
              </a:pPr>
              <a:t>56</a:t>
            </a:fld>
            <a:endParaRPr lang="en-CA" sz="1300" smtClean="0">
              <a:latin typeface="Times New Roman" panose="02020603050405020304" pitchFamily="18" charset="0"/>
              <a:cs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Many games allow players to switch between first-person and third-person perspectives. In first person, the game world is shown as if you are the avatar. The avatar is not visible in first person because the player is looking through the avatar’s eyes. In third person, the avatar is followed by a chase camera that shows the avatar and the game world.</a:t>
            </a:r>
          </a:p>
        </p:txBody>
      </p:sp>
    </p:spTree>
    <p:extLst>
      <p:ext uri="{BB962C8B-B14F-4D97-AF65-F5344CB8AC3E}">
        <p14:creationId xmlns:p14="http://schemas.microsoft.com/office/powerpoint/2010/main" val="3334556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A game seldom presents all its challenges at one time.</a:t>
            </a:r>
          </a:p>
          <a:p>
            <a:r>
              <a:rPr lang="en-US" smtClean="0">
                <a:latin typeface="Arial" panose="020B0604020202020204" pitchFamily="34" charset="0"/>
                <a:ea typeface="ＭＳ Ｐゴシック" panose="020B0600070205080204" pitchFamily="34" charset="-128"/>
              </a:rPr>
              <a:t>Most games present a subset of their complete gameplay, often with a particular interface.</a:t>
            </a:r>
          </a:p>
          <a:p>
            <a:r>
              <a:rPr lang="en-US" smtClean="0">
                <a:latin typeface="Arial" panose="020B0604020202020204" pitchFamily="34" charset="0"/>
                <a:ea typeface="ＭＳ Ｐゴシック" panose="020B0600070205080204" pitchFamily="34" charset="-128"/>
              </a:rPr>
              <a:t>Both gameplay and the user interface change time to time as the player is required to meet new challenges or to view the game world from a different perspective.</a:t>
            </a:r>
          </a:p>
          <a:p>
            <a:r>
              <a:rPr lang="en-US" smtClean="0">
                <a:latin typeface="Arial" panose="020B0604020202020204" pitchFamily="34" charset="0"/>
                <a:ea typeface="ＭＳ Ｐゴシック" panose="020B0600070205080204" pitchFamily="34" charset="-128"/>
              </a:rPr>
              <a:t>How and why the changes occur are determined by the game’s structure.</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F853D237-8562-4DC8-8750-82BA208EE6FA}" type="slidenum">
              <a:rPr lang="en-CA" sz="1300" i="0" smtClean="0"/>
              <a:pPr/>
              <a:t>60</a:t>
            </a:fld>
            <a:endParaRPr lang="en-CA" sz="1300" i="0" smtClean="0"/>
          </a:p>
        </p:txBody>
      </p:sp>
    </p:spTree>
    <p:extLst>
      <p:ext uri="{BB962C8B-B14F-4D97-AF65-F5344CB8AC3E}">
        <p14:creationId xmlns:p14="http://schemas.microsoft.com/office/powerpoint/2010/main" val="2167207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pPr>
            <a:fld id="{83631CD8-CFB3-43AD-B4BF-C680929841F8}" type="slidenum">
              <a:rPr lang="en-CA" sz="1300" smtClean="0">
                <a:latin typeface="Times New Roman" panose="02020603050405020304" pitchFamily="18" charset="0"/>
                <a:cs typeface="Times New Roman" panose="02020603050405020304" pitchFamily="18" charset="0"/>
              </a:rPr>
              <a:pPr eaLnBrk="0" hangingPunct="0">
                <a:spcBef>
                  <a:spcPct val="0"/>
                </a:spcBef>
              </a:pPr>
              <a:t>61</a:t>
            </a:fld>
            <a:endParaRPr lang="en-CA" sz="1300" smtClean="0">
              <a:latin typeface="Times New Roman" panose="02020603050405020304" pitchFamily="18" charset="0"/>
              <a:cs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Use common sense to dictate which actions should be available at a particular time.</a:t>
            </a:r>
          </a:p>
        </p:txBody>
      </p:sp>
    </p:spTree>
    <p:extLst>
      <p:ext uri="{BB962C8B-B14F-4D97-AF65-F5344CB8AC3E}">
        <p14:creationId xmlns:p14="http://schemas.microsoft.com/office/powerpoint/2010/main" val="3358523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pPr>
            <a:fld id="{F43AC999-04C6-4E80-B9C0-723D15FC0488}" type="slidenum">
              <a:rPr lang="en-CA" sz="1300" smtClean="0">
                <a:latin typeface="Times New Roman" panose="02020603050405020304" pitchFamily="18" charset="0"/>
                <a:cs typeface="Times New Roman" panose="02020603050405020304" pitchFamily="18" charset="0"/>
              </a:rPr>
              <a:pPr eaLnBrk="0" hangingPunct="0">
                <a:spcBef>
                  <a:spcPct val="0"/>
                </a:spcBef>
              </a:pPr>
              <a:t>63</a:t>
            </a:fld>
            <a:endParaRPr lang="en-CA" sz="1300" smtClean="0">
              <a:latin typeface="Times New Roman" panose="02020603050405020304" pitchFamily="18" charset="0"/>
              <a:cs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7295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C5C9D942-DA37-410C-89CB-BBCF755E813A}" type="slidenum">
              <a:rPr lang="en-US" smtClean="0"/>
              <a:pPr>
                <a:defRPr/>
              </a:pPr>
              <a:t>3</a:t>
            </a:fld>
            <a:endParaRPr lang="en-US"/>
          </a:p>
        </p:txBody>
      </p:sp>
    </p:spTree>
    <p:extLst>
      <p:ext uri="{BB962C8B-B14F-4D97-AF65-F5344CB8AC3E}">
        <p14:creationId xmlns:p14="http://schemas.microsoft.com/office/powerpoint/2010/main" val="245215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pPr>
            <a:fld id="{083CE143-EB52-4383-83A7-8077BF87ECF5}" type="slidenum">
              <a:rPr lang="en-CA" sz="1300" smtClean="0">
                <a:latin typeface="Times New Roman" panose="02020603050405020304" pitchFamily="18" charset="0"/>
                <a:cs typeface="Times New Roman" panose="02020603050405020304" pitchFamily="18" charset="0"/>
              </a:rPr>
              <a:pPr eaLnBrk="0" hangingPunct="0">
                <a:spcBef>
                  <a:spcPct val="0"/>
                </a:spcBef>
              </a:pPr>
              <a:t>10</a:t>
            </a:fld>
            <a:endParaRPr lang="en-CA" sz="1300" smtClean="0">
              <a:latin typeface="Times New Roman" panose="02020603050405020304" pitchFamily="18" charset="0"/>
              <a:cs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Player-centric game design focuses on the representative player. </a:t>
            </a:r>
          </a:p>
        </p:txBody>
      </p:sp>
    </p:spTree>
    <p:extLst>
      <p:ext uri="{BB962C8B-B14F-4D97-AF65-F5344CB8AC3E}">
        <p14:creationId xmlns:p14="http://schemas.microsoft.com/office/powerpoint/2010/main" val="357564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ea typeface="ＭＳ Ｐゴシック" panose="020B0600070205080204" pitchFamily="34" charset="-128"/>
              </a:rPr>
              <a:t>A large world is governed by a typical Dungeons &amp; Dragons system where each character belongs to a certain class, has a number of statistics (such as strength, agility, wisdom, charisma, hit points, manna), a level, skills, and possessions. </a:t>
            </a:r>
          </a:p>
          <a:p>
            <a:endParaRPr lang="en-US" dirty="0" smtClean="0">
              <a:latin typeface="Arial" panose="020B0604020202020204" pitchFamily="34" charset="0"/>
              <a:ea typeface="ＭＳ Ｐゴシック" panose="020B0600070205080204" pitchFamily="34" charset="-128"/>
            </a:endParaRPr>
          </a:p>
          <a:p>
            <a:r>
              <a:rPr lang="en-US" dirty="0" smtClean="0">
                <a:latin typeface="Arial" panose="020B0604020202020204" pitchFamily="34" charset="0"/>
                <a:ea typeface="ＭＳ Ｐゴシック" panose="020B0600070205080204" pitchFamily="34" charset="-128"/>
              </a:rPr>
              <a:t>Killing a sufficiently strong monster increases the player skills, adds hit points, and eventually lets the player progress to the next level, thereby allowing the player to kill even bigger monsters. </a:t>
            </a:r>
          </a:p>
          <a:p>
            <a:endParaRPr lang="en-US" dirty="0" smtClean="0">
              <a:latin typeface="Arial" panose="020B0604020202020204" pitchFamily="34" charset="0"/>
              <a:ea typeface="ＭＳ Ｐゴシック" panose="020B0600070205080204" pitchFamily="34" charset="-128"/>
            </a:endParaRPr>
          </a:p>
          <a:p>
            <a:r>
              <a:rPr lang="en-US" dirty="0" smtClean="0">
                <a:latin typeface="Arial" panose="020B0604020202020204" pitchFamily="34" charset="0"/>
                <a:ea typeface="ＭＳ Ｐゴシック" panose="020B0600070205080204" pitchFamily="34" charset="-128"/>
              </a:rPr>
              <a:t>As such, the actual events in the game are not explicitly determined by the game rules, but they will follow certain patterns.</a:t>
            </a:r>
          </a:p>
          <a:p>
            <a:endParaRPr lang="en-US" dirty="0" smtClean="0">
              <a:latin typeface="Arial" panose="020B0604020202020204" pitchFamily="34" charset="0"/>
              <a:ea typeface="ＭＳ Ｐゴシック" panose="020B0600070205080204" pitchFamily="34" charset="-128"/>
            </a:endParaRPr>
          </a:p>
          <a:p>
            <a:r>
              <a:rPr lang="en-US" dirty="0" smtClean="0">
                <a:latin typeface="Arial" panose="020B0604020202020204" pitchFamily="34" charset="0"/>
                <a:ea typeface="ＭＳ Ｐゴシック" panose="020B0600070205080204" pitchFamily="34" charset="-128"/>
              </a:rPr>
              <a:t>At the same time </a:t>
            </a:r>
            <a:r>
              <a:rPr lang="en-US" dirty="0" err="1" smtClean="0">
                <a:latin typeface="Arial" panose="020B0604020202020204" pitchFamily="34" charset="0"/>
                <a:ea typeface="ＭＳ Ｐゴシック" panose="020B0600070205080204" pitchFamily="34" charset="-128"/>
              </a:rPr>
              <a:t>EverQuest</a:t>
            </a:r>
            <a:r>
              <a:rPr lang="en-US" dirty="0" smtClean="0">
                <a:latin typeface="Arial" panose="020B0604020202020204" pitchFamily="34" charset="0"/>
                <a:ea typeface="ＭＳ Ｐゴシック" panose="020B0600070205080204" pitchFamily="34" charset="-128"/>
              </a:rPr>
              <a:t> contains a large number of quests, where a computer-controlled character (non-player character, NPC) through a simple conversation system presents the player with a task to complete, such as bringing a specific object to some other NPC, killing a monster, etc.</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4739A4E0-2D6B-4FDF-9448-2F0FAC0DACA7}" type="slidenum">
              <a:rPr lang="en-CA" sz="1300" i="0" smtClean="0"/>
              <a:pPr/>
              <a:t>23</a:t>
            </a:fld>
            <a:endParaRPr lang="en-CA" sz="1300" i="0" smtClean="0"/>
          </a:p>
        </p:txBody>
      </p:sp>
    </p:spTree>
    <p:extLst>
      <p:ext uri="{BB962C8B-B14F-4D97-AF65-F5344CB8AC3E}">
        <p14:creationId xmlns:p14="http://schemas.microsoft.com/office/powerpoint/2010/main" val="2599636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A challenge </a:t>
            </a:r>
          </a:p>
          <a:p>
            <a:pPr marL="228600" indent="-228600">
              <a:buFontTx/>
              <a:buAutoNum type="arabicPeriod"/>
              <a:defRPr/>
            </a:pPr>
            <a:r>
              <a:rPr lang="en-US" dirty="0" smtClean="0"/>
              <a:t>Getting a ball through a hoop</a:t>
            </a:r>
          </a:p>
          <a:p>
            <a:pPr marL="228600" indent="-228600">
              <a:buFontTx/>
              <a:buAutoNum type="arabicPeriod"/>
              <a:defRPr/>
            </a:pPr>
            <a:r>
              <a:rPr lang="en-US" dirty="0" smtClean="0"/>
              <a:t>Make business profit</a:t>
            </a:r>
          </a:p>
          <a:p>
            <a:pPr marL="228600" indent="-228600">
              <a:buFontTx/>
              <a:buAutoNum type="arabicPeriod"/>
              <a:defRPr/>
            </a:pPr>
            <a:endParaRPr lang="en-US" dirty="0" smtClean="0"/>
          </a:p>
          <a:p>
            <a:pPr marL="228600" indent="-228600">
              <a:buFontTx/>
              <a:buAutoNum type="arabicPeriod"/>
              <a:defRPr/>
            </a:pPr>
            <a:r>
              <a:rPr lang="en-US" dirty="0" smtClean="0"/>
              <a:t>Any video game:</a:t>
            </a:r>
          </a:p>
          <a:p>
            <a:pPr marL="685800" lvl="1" indent="-228600">
              <a:buFontTx/>
              <a:buAutoNum type="arabicPeriod"/>
              <a:defRPr/>
            </a:pPr>
            <a:r>
              <a:rPr lang="en-US" dirty="0" smtClean="0"/>
              <a:t>Defeat a number of identical enemies, and then must overcome a unique challenge to defeat a particular boo enemy.</a:t>
            </a:r>
          </a:p>
          <a:p>
            <a:pPr marL="228600" indent="-228600">
              <a:buFontTx/>
              <a:buAutoNum type="arabicPeriod"/>
              <a:defRPr/>
            </a:pPr>
            <a:endParaRPr lang="en-US" dirty="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C72B4F9C-95B2-4236-B0FE-120E7A558400}" type="slidenum">
              <a:rPr lang="en-CA" sz="1300" i="0" smtClean="0"/>
              <a:pPr/>
              <a:t>24</a:t>
            </a:fld>
            <a:endParaRPr lang="en-CA" sz="1300" i="0" smtClean="0"/>
          </a:p>
        </p:txBody>
      </p:sp>
    </p:spTree>
    <p:extLst>
      <p:ext uri="{BB962C8B-B14F-4D97-AF65-F5344CB8AC3E}">
        <p14:creationId xmlns:p14="http://schemas.microsoft.com/office/powerpoint/2010/main" val="1805184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pPr>
            <a:fld id="{CBC6B6E7-07B6-4A8A-A528-3830BBCBC493}" type="slidenum">
              <a:rPr lang="en-CA" sz="1300" smtClean="0">
                <a:latin typeface="Times New Roman" panose="02020603050405020304" pitchFamily="18" charset="0"/>
                <a:cs typeface="Times New Roman" panose="02020603050405020304" pitchFamily="18" charset="0"/>
              </a:rPr>
              <a:pPr eaLnBrk="0" hangingPunct="0">
                <a:spcBef>
                  <a:spcPct val="0"/>
                </a:spcBef>
              </a:pPr>
              <a:t>25</a:t>
            </a:fld>
            <a:endParaRPr lang="en-CA" sz="1300" smtClean="0">
              <a:latin typeface="Times New Roman" panose="02020603050405020304" pitchFamily="18" charset="0"/>
              <a:cs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2322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pPr>
            <a:fld id="{4C861773-8C3D-4391-90FF-EFE4EC9DCA2A}" type="slidenum">
              <a:rPr lang="en-CA" sz="1300" smtClean="0">
                <a:latin typeface="Times New Roman" panose="02020603050405020304" pitchFamily="18" charset="0"/>
                <a:cs typeface="Times New Roman" panose="02020603050405020304" pitchFamily="18" charset="0"/>
              </a:rPr>
              <a:pPr eaLnBrk="0" hangingPunct="0">
                <a:spcBef>
                  <a:spcPct val="0"/>
                </a:spcBef>
              </a:pPr>
              <a:t>26</a:t>
            </a:fld>
            <a:endParaRPr lang="en-CA" sz="1300" smtClean="0">
              <a:latin typeface="Times New Roman" panose="02020603050405020304" pitchFamily="18" charset="0"/>
              <a:cs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1307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i="0" kern="1200" dirty="0" smtClean="0">
                <a:solidFill>
                  <a:schemeClr val="tx1"/>
                </a:solidFill>
                <a:effectLst/>
                <a:latin typeface="Arial" charset="0"/>
                <a:ea typeface="ＭＳ Ｐゴシック" pitchFamily="-112" charset="-128"/>
                <a:cs typeface="ＭＳ Ｐゴシック" pitchFamily="-112" charset="-128"/>
              </a:rPr>
              <a:t>The objectives depend on the type of map like </a:t>
            </a:r>
          </a:p>
          <a:p>
            <a:endParaRPr lang="en-CA" sz="1200" b="0" i="0" kern="1200" dirty="0" smtClean="0">
              <a:solidFill>
                <a:schemeClr val="tx1"/>
              </a:solidFill>
              <a:effectLst/>
              <a:latin typeface="Arial" charset="0"/>
              <a:ea typeface="ＭＳ Ｐゴシック" pitchFamily="-112" charset="-128"/>
            </a:endParaRPr>
          </a:p>
          <a:p>
            <a:r>
              <a:rPr lang="en-CA" b="1" dirty="0" smtClean="0">
                <a:effectLst/>
              </a:rPr>
              <a:t>Bomb Maps</a:t>
            </a:r>
            <a:r>
              <a:rPr lang="en-CA" dirty="0" smtClean="0">
                <a:effectLst/>
              </a:rPr>
              <a:t>: The terrorists must carry a bomb, plant it on one of the designated spots and protect it from being disarmed by the counter-terrorists before it explodes to win. The counter-terrorists win if the time runs out with no conclusion.</a:t>
            </a:r>
          </a:p>
          <a:p>
            <a:endParaRPr lang="en-CA" b="1" dirty="0" smtClean="0">
              <a:effectLst/>
            </a:endParaRPr>
          </a:p>
          <a:p>
            <a:r>
              <a:rPr lang="en-CA" b="1" dirty="0" smtClean="0">
                <a:effectLst/>
              </a:rPr>
              <a:t>Hostage Maps</a:t>
            </a:r>
            <a:r>
              <a:rPr lang="en-CA" dirty="0" smtClean="0">
                <a:effectLst/>
              </a:rPr>
              <a:t>: The counter-terrorists must rescue a group of hostages held by the terrorists to win. The terrorists win if the time runs out with no conclusion.</a:t>
            </a:r>
          </a:p>
          <a:p>
            <a:endParaRPr lang="en-CA" b="1" dirty="0" smtClean="0">
              <a:effectLst/>
            </a:endParaRPr>
          </a:p>
          <a:p>
            <a:r>
              <a:rPr lang="en-CA" b="1" dirty="0" smtClean="0">
                <a:effectLst/>
              </a:rPr>
              <a:t>VIP Maps</a:t>
            </a:r>
            <a:r>
              <a:rPr lang="en-CA" dirty="0" smtClean="0">
                <a:effectLst/>
              </a:rPr>
              <a:t>: One of the counter-terrorists is chosen to act as a VIP and the team must escort this player to a designated spot on the map to win the game. The terrorists win if the VIP is killed or if the time runs out with no conclusion.</a:t>
            </a:r>
          </a:p>
          <a:p>
            <a:endParaRPr lang="en-US" dirty="0" smtClean="0">
              <a:latin typeface="Arial" panose="020B0604020202020204" pitchFamily="34" charset="0"/>
              <a:ea typeface="ＭＳ Ｐゴシック" panose="020B0600070205080204" pitchFamily="34" charset="-128"/>
            </a:endParaRPr>
          </a:p>
          <a:p>
            <a:r>
              <a:rPr lang="en-US" dirty="0" smtClean="0">
                <a:latin typeface="Arial" panose="020B0604020202020204" pitchFamily="34" charset="0"/>
                <a:ea typeface="ＭＳ Ｐゴシック" panose="020B0600070205080204" pitchFamily="34" charset="-128"/>
              </a:rPr>
              <a:t>Source: wiki</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18264406-B461-47FF-8DD9-C409F3A30EA8}" type="slidenum">
              <a:rPr lang="en-CA" sz="1300" i="0" smtClean="0"/>
              <a:pPr/>
              <a:t>28</a:t>
            </a:fld>
            <a:endParaRPr lang="en-CA" sz="1300" i="0" smtClean="0"/>
          </a:p>
        </p:txBody>
      </p:sp>
    </p:spTree>
    <p:extLst>
      <p:ext uri="{BB962C8B-B14F-4D97-AF65-F5344CB8AC3E}">
        <p14:creationId xmlns:p14="http://schemas.microsoft.com/office/powerpoint/2010/main" val="53596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Braid is played by solving physical puzzles in a standard platform game environment. The player controls the protagonist Tim as he runs, jumps, and climbs across the game's levels. Tim jumps and stomps on enemies to defeat them, and can collect keys to unlock doors or operate levers to trigger platforms. A defining game element is the player's unlimited ability to reverse time and "rewind" actions, even after dying. The game is divided into six worlds, which are experienced sequentially and can be entered from different rooms of Tim's house; the player can return to any world previously visited to attempt to solve puzzles they missed.</a:t>
            </a: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B74C2232-9473-4D4C-A312-D937118E7BCA}" type="slidenum">
              <a:rPr lang="en-CA" sz="1300" i="0" smtClean="0"/>
              <a:pPr/>
              <a:t>29</a:t>
            </a:fld>
            <a:endParaRPr lang="en-CA" sz="1300" i="0" smtClean="0"/>
          </a:p>
        </p:txBody>
      </p:sp>
    </p:spTree>
    <p:extLst>
      <p:ext uri="{BB962C8B-B14F-4D97-AF65-F5344CB8AC3E}">
        <p14:creationId xmlns:p14="http://schemas.microsoft.com/office/powerpoint/2010/main" val="2291479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latin typeface="Arial" charset="0"/>
                <a:ea typeface="ＭＳ Ｐゴシック" pitchFamily="-107" charset="-128"/>
                <a:cs typeface="+mn-cs"/>
              </a:defRPr>
            </a:lvl1pPr>
          </a:lstStyle>
          <a:p>
            <a:pPr>
              <a:defRPr/>
            </a:pPr>
            <a:fld id="{429CF908-EE9D-4610-B884-8A042C76201D}" type="datetime1">
              <a:rPr lang="en-US" smtClean="0"/>
              <a:t>9/14/2015</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sz="1400">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D84528B7-6F68-401C-B669-305F09451FE4}" type="slidenum">
              <a:rPr lang="en-US"/>
              <a:pPr>
                <a:defRPr/>
              </a:pPr>
              <a:t>‹#›</a:t>
            </a:fld>
            <a:endParaRPr lang="en-US"/>
          </a:p>
        </p:txBody>
      </p:sp>
    </p:spTree>
    <p:extLst>
      <p:ext uri="{BB962C8B-B14F-4D97-AF65-F5344CB8AC3E}">
        <p14:creationId xmlns:p14="http://schemas.microsoft.com/office/powerpoint/2010/main" val="1596956706"/>
      </p:ext>
    </p:extLst>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7D3A0AE-C8B7-4639-A447-B25AB75D53B0}" type="datetime1">
              <a:rPr lang="en-US" smtClean="0"/>
              <a:t>9/14/2015</a:t>
            </a:fld>
            <a:endParaRPr lang="en-US" sz="110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02906F2-CFCD-421D-8CDD-1AFC618FC0BA}" type="slidenum">
              <a:rPr lang="en-US"/>
              <a:pPr>
                <a:defRPr/>
              </a:pPr>
              <a:t>‹#›</a:t>
            </a:fld>
            <a:endParaRPr lang="en-US"/>
          </a:p>
        </p:txBody>
      </p:sp>
    </p:spTree>
    <p:extLst>
      <p:ext uri="{BB962C8B-B14F-4D97-AF65-F5344CB8AC3E}">
        <p14:creationId xmlns:p14="http://schemas.microsoft.com/office/powerpoint/2010/main" val="1114584348"/>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F50345C1-9C04-4D5B-9E8E-D67945BA0164}" type="datetime1">
              <a:rPr lang="en-US" smtClean="0"/>
              <a:t>9/14/2015</a:t>
            </a:fld>
            <a:endParaRPr lang="en-US" sz="110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EA279135-DBA9-40A3-B188-76C0182B4FC8}" type="slidenum">
              <a:rPr lang="en-US"/>
              <a:pPr>
                <a:defRPr/>
              </a:pPr>
              <a:t>‹#›</a:t>
            </a:fld>
            <a:endParaRPr lang="en-US"/>
          </a:p>
        </p:txBody>
      </p:sp>
    </p:spTree>
    <p:extLst>
      <p:ext uri="{BB962C8B-B14F-4D97-AF65-F5344CB8AC3E}">
        <p14:creationId xmlns:p14="http://schemas.microsoft.com/office/powerpoint/2010/main" val="180158230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lvl2pPr>
              <a:defRPr>
                <a:solidFill>
                  <a:schemeClr val="accent6">
                    <a:lumMod val="50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DA736225-4A97-41BD-9A9F-72D1F5D58ABF}" type="datetime1">
              <a:rPr lang="en-US" smtClean="0"/>
              <a:t>9/14/2015</a:t>
            </a:fld>
            <a:endParaRPr lang="en-US" sz="110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BA25D8F-AE6B-4369-A24F-EE7670F3E4BF}" type="slidenum">
              <a:rPr lang="en-US"/>
              <a:pPr>
                <a:defRPr/>
              </a:pPr>
              <a:t>‹#›</a:t>
            </a:fld>
            <a:endParaRPr lang="en-US"/>
          </a:p>
        </p:txBody>
      </p:sp>
    </p:spTree>
    <p:extLst>
      <p:ext uri="{BB962C8B-B14F-4D97-AF65-F5344CB8AC3E}">
        <p14:creationId xmlns:p14="http://schemas.microsoft.com/office/powerpoint/2010/main" val="1567895246"/>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CF25AC44-DF4D-4FD1-90B4-55371873BF04}" type="datetime1">
              <a:rPr lang="en-US" smtClean="0"/>
              <a:t>9/14/2015</a:t>
            </a:fld>
            <a:endParaRPr lang="en-US" sz="110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ACD01382-1188-4FC0-9A30-C456FF583E66}"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642066507"/>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a:lstStyle>
            <a:lvl1pPr>
              <a:defRPr/>
            </a:lvl1pPr>
          </a:lstStyle>
          <a:p>
            <a:pPr>
              <a:defRPr/>
            </a:pPr>
            <a:fld id="{C74E0804-1A49-4AB1-A3F9-449EFFAB492A}" type="datetime1">
              <a:rPr lang="en-US" smtClean="0"/>
              <a:t>9/14/2015</a:t>
            </a:fld>
            <a:endParaRPr lang="en-US" sz="1100"/>
          </a:p>
        </p:txBody>
      </p:sp>
      <p:sp>
        <p:nvSpPr>
          <p:cNvPr id="6" name="Slide Number Placeholder 9"/>
          <p:cNvSpPr>
            <a:spLocks noGrp="1"/>
          </p:cNvSpPr>
          <p:nvPr>
            <p:ph type="sldNum" sz="quarter" idx="11"/>
          </p:nvPr>
        </p:nvSpPr>
        <p:spPr/>
        <p:txBody>
          <a:bodyPr/>
          <a:lstStyle>
            <a:lvl1pPr>
              <a:defRPr/>
            </a:lvl1pPr>
          </a:lstStyle>
          <a:p>
            <a:pPr>
              <a:defRPr/>
            </a:pPr>
            <a:fld id="{AA126E79-DD6D-4248-B12F-D0E8667F8225}"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13035731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a:lstStyle>
            <a:lvl1pPr>
              <a:defRPr/>
            </a:lvl1pPr>
          </a:lstStyle>
          <a:p>
            <a:pPr>
              <a:defRPr/>
            </a:pPr>
            <a:fld id="{C479E0E5-4BCB-4D4F-A3B9-1C0EB0ACF37B}" type="datetime1">
              <a:rPr lang="en-US" smtClean="0"/>
              <a:t>9/14/2015</a:t>
            </a:fld>
            <a:endParaRPr lang="en-US" sz="1100"/>
          </a:p>
        </p:txBody>
      </p:sp>
      <p:sp>
        <p:nvSpPr>
          <p:cNvPr id="8" name="Slide Number Placeholder 11"/>
          <p:cNvSpPr>
            <a:spLocks noGrp="1"/>
          </p:cNvSpPr>
          <p:nvPr>
            <p:ph type="sldNum" sz="quarter" idx="11"/>
          </p:nvPr>
        </p:nvSpPr>
        <p:spPr/>
        <p:txBody>
          <a:bodyPr/>
          <a:lstStyle>
            <a:lvl1pPr>
              <a:defRPr/>
            </a:lvl1pPr>
          </a:lstStyle>
          <a:p>
            <a:pPr>
              <a:defRPr/>
            </a:pPr>
            <a:fld id="{E4BCF976-5BB6-4189-8289-05246B504E8B}"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02894146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A9B67B3A-9D82-43C1-93F6-40B0D9900629}" type="datetime1">
              <a:rPr lang="en-US" smtClean="0"/>
              <a:t>9/14/2015</a:t>
            </a:fld>
            <a:endParaRPr lang="en-US" sz="110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79EA1050-AC4A-4F15-8705-E352F71DC61E}" type="slidenum">
              <a:rPr lang="en-US"/>
              <a:pPr>
                <a:defRPr/>
              </a:pPr>
              <a:t>‹#›</a:t>
            </a:fld>
            <a:endParaRPr lang="en-US"/>
          </a:p>
        </p:txBody>
      </p:sp>
    </p:spTree>
    <p:extLst>
      <p:ext uri="{BB962C8B-B14F-4D97-AF65-F5344CB8AC3E}">
        <p14:creationId xmlns:p14="http://schemas.microsoft.com/office/powerpoint/2010/main" val="950164913"/>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45164C1-6E93-44DF-8638-3614AA73E723}" type="datetime1">
              <a:rPr lang="en-US" smtClean="0"/>
              <a:t>9/14/2015</a:t>
            </a:fld>
            <a:endParaRPr lang="en-US" sz="110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7819AD9-5223-4E66-97F3-DA36267571FC}" type="slidenum">
              <a:rPr lang="en-US"/>
              <a:pPr>
                <a:defRPr/>
              </a:pPr>
              <a:t>‹#›</a:t>
            </a:fld>
            <a:endParaRPr lang="en-US"/>
          </a:p>
        </p:txBody>
      </p:sp>
    </p:spTree>
    <p:extLst>
      <p:ext uri="{BB962C8B-B14F-4D97-AF65-F5344CB8AC3E}">
        <p14:creationId xmlns:p14="http://schemas.microsoft.com/office/powerpoint/2010/main" val="695685036"/>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CFA2B61-2E2A-4E18-A553-A876F04F0309}" type="datetime1">
              <a:rPr lang="en-US" smtClean="0"/>
              <a:t>9/14/2015</a:t>
            </a:fld>
            <a:endParaRPr lang="en-US" sz="110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E7732CA-638D-4180-906F-62F8396B7908}" type="slidenum">
              <a:rPr lang="en-US"/>
              <a:pPr>
                <a:defRPr/>
              </a:pPr>
              <a:t>‹#›</a:t>
            </a:fld>
            <a:endParaRPr lang="en-US"/>
          </a:p>
        </p:txBody>
      </p:sp>
    </p:spTree>
    <p:extLst>
      <p:ext uri="{BB962C8B-B14F-4D97-AF65-F5344CB8AC3E}">
        <p14:creationId xmlns:p14="http://schemas.microsoft.com/office/powerpoint/2010/main" val="1227086256"/>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pPr>
              <a:defRPr/>
            </a:pPr>
            <a:fld id="{3FAD1695-6021-4299-AC7F-F01A5A3A2FFD}" type="datetime1">
              <a:rPr lang="en-US" smtClean="0"/>
              <a:t>9/14/2015</a:t>
            </a:fld>
            <a:endParaRPr lang="en-US" sz="1100"/>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D720EC4B-9F65-422A-B5F1-E5964C30D169}"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292266049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Arial" pitchFamily="34" charset="0"/>
                <a:ea typeface="ＭＳ Ｐゴシック" charset="-128"/>
              </a:defRPr>
            </a:lvl1pPr>
          </a:lstStyle>
          <a:p>
            <a:pPr>
              <a:defRPr/>
            </a:pPr>
            <a:fld id="{A5C4A753-F00B-4CB8-8A43-257E0EAC6B5B}" type="datetime1">
              <a:rPr lang="en-US" smtClean="0"/>
              <a:t>9/14/2015</a:t>
            </a:fld>
            <a:endParaRPr lang="en-US" sz="110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100">
                <a:solidFill>
                  <a:schemeClr val="tx2"/>
                </a:solidFill>
                <a:latin typeface="Arial" charset="0"/>
                <a:ea typeface="ＭＳ Ｐゴシック" pitchFamily="-107" charset="-128"/>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E60A81A3-FA24-4C10-BE50-563C982147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95" r:id="rId1"/>
    <p:sldLayoutId id="2147484391" r:id="rId2"/>
    <p:sldLayoutId id="2147484396" r:id="rId3"/>
    <p:sldLayoutId id="2147484397" r:id="rId4"/>
    <p:sldLayoutId id="2147484398" r:id="rId5"/>
    <p:sldLayoutId id="2147484392" r:id="rId6"/>
    <p:sldLayoutId id="2147484399" r:id="rId7"/>
    <p:sldLayoutId id="2147484393" r:id="rId8"/>
    <p:sldLayoutId id="2147484400" r:id="rId9"/>
    <p:sldLayoutId id="2147484394" r:id="rId10"/>
    <p:sldLayoutId id="2147484401" r:id="rId11"/>
  </p:sldLayoutIdLst>
  <p:transition>
    <p:fade thruBlk="1"/>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kern="1200">
          <a:solidFill>
            <a:schemeClr val="tx2"/>
          </a:solidFill>
          <a:latin typeface="+mj-lt"/>
          <a:ea typeface="ＭＳ Ｐゴシック" pitchFamily="27" charset="-128"/>
          <a:cs typeface="ＭＳ Ｐゴシック" charset="0"/>
        </a:defRPr>
      </a:lvl1pPr>
      <a:lvl2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2pPr>
      <a:lvl3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3pPr>
      <a:lvl4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4pPr>
      <a:lvl5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5pPr>
      <a:lvl6pPr marL="457200" algn="l" rtl="0" fontAlgn="base">
        <a:spcBef>
          <a:spcPct val="0"/>
        </a:spcBef>
        <a:spcAft>
          <a:spcPct val="0"/>
        </a:spcAft>
        <a:defRPr sz="4400">
          <a:solidFill>
            <a:schemeClr val="tx2"/>
          </a:solidFill>
          <a:latin typeface="Tw Cen MT" pitchFamily="27" charset="-18"/>
        </a:defRPr>
      </a:lvl6pPr>
      <a:lvl7pPr marL="914400" algn="l" rtl="0" fontAlgn="base">
        <a:spcBef>
          <a:spcPct val="0"/>
        </a:spcBef>
        <a:spcAft>
          <a:spcPct val="0"/>
        </a:spcAft>
        <a:defRPr sz="4400">
          <a:solidFill>
            <a:schemeClr val="tx2"/>
          </a:solidFill>
          <a:latin typeface="Tw Cen MT" pitchFamily="27" charset="-18"/>
        </a:defRPr>
      </a:lvl7pPr>
      <a:lvl8pPr marL="1371600" algn="l" rtl="0" fontAlgn="base">
        <a:spcBef>
          <a:spcPct val="0"/>
        </a:spcBef>
        <a:spcAft>
          <a:spcPct val="0"/>
        </a:spcAft>
        <a:defRPr sz="4400">
          <a:solidFill>
            <a:schemeClr val="tx2"/>
          </a:solidFill>
          <a:latin typeface="Tw Cen MT" pitchFamily="27" charset="-18"/>
        </a:defRPr>
      </a:lvl8pPr>
      <a:lvl9pPr marL="1828800" algn="l" rtl="0" fontAlgn="base">
        <a:spcBef>
          <a:spcPct val="0"/>
        </a:spcBef>
        <a:spcAft>
          <a:spcPct val="0"/>
        </a:spcAft>
        <a:defRPr sz="4400">
          <a:solidFill>
            <a:schemeClr val="tx2"/>
          </a:solidFill>
          <a:latin typeface="Tw Cen MT" pitchFamily="27" charset="-18"/>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ＭＳ Ｐゴシック" pitchFamily="27" charset="-128"/>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rgbClr val="0000FF"/>
          </a:solidFill>
          <a:latin typeface="+mn-lt"/>
          <a:ea typeface="ＭＳ Ｐゴシック" pitchFamily="27"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ＭＳ Ｐゴシック" pitchFamily="27" charset="-128"/>
          <a:cs typeface="+mn-cs"/>
        </a:defRPr>
      </a:lvl3pPr>
      <a:lvl4pPr marL="1371600" indent="-228600" algn="l" rtl="0" eaLnBrk="0" fontAlgn="base" hangingPunct="0">
        <a:spcBef>
          <a:spcPts val="400"/>
        </a:spcBef>
        <a:spcAft>
          <a:spcPct val="0"/>
        </a:spcAft>
        <a:buClr>
          <a:srgbClr val="6BB1C9"/>
        </a:buClr>
        <a:buSzPct val="75000"/>
        <a:buFont typeface="Wingdings" panose="05000000000000000000" pitchFamily="2" charset="2"/>
        <a:buChar char=""/>
        <a:defRPr kern="1200">
          <a:solidFill>
            <a:schemeClr val="tx1"/>
          </a:solidFill>
          <a:latin typeface="+mn-lt"/>
          <a:ea typeface="ＭＳ Ｐゴシック" pitchFamily="27" charset="-128"/>
          <a:cs typeface="+mn-cs"/>
        </a:defRPr>
      </a:lvl4pPr>
      <a:lvl5pPr marL="1828800" indent="-228600" algn="l" rtl="0" eaLnBrk="0" fontAlgn="base" hangingPunct="0">
        <a:spcBef>
          <a:spcPts val="400"/>
        </a:spcBef>
        <a:spcAft>
          <a:spcPct val="0"/>
        </a:spcAft>
        <a:buClr>
          <a:srgbClr val="6585CF"/>
        </a:buClr>
        <a:buSzPct val="65000"/>
        <a:buFont typeface="Wingdings" panose="05000000000000000000" pitchFamily="2" charset="2"/>
        <a:buChar char=""/>
        <a:defRPr kern="1200">
          <a:solidFill>
            <a:schemeClr val="tx1"/>
          </a:solidFill>
          <a:latin typeface="+mn-lt"/>
          <a:ea typeface="ＭＳ Ｐゴシック" pitchFamily="27"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09600" y="1524000"/>
            <a:ext cx="7848600" cy="1289050"/>
          </a:xfrm>
        </p:spPr>
        <p:txBody>
          <a:bodyPr/>
          <a:lstStyle/>
          <a:p>
            <a:pPr eaLnBrk="1" hangingPunct="1"/>
            <a:r>
              <a:rPr lang="en-US" sz="2600" cap="none" smtClean="0">
                <a:ea typeface="ＭＳ Ｐゴシック" panose="020B0600070205080204" pitchFamily="34" charset="-128"/>
              </a:rPr>
              <a:t/>
            </a:r>
            <a:br>
              <a:rPr lang="en-US" sz="2600" cap="none" smtClean="0">
                <a:ea typeface="ＭＳ Ｐゴシック" panose="020B0600070205080204" pitchFamily="34" charset="-128"/>
              </a:rPr>
            </a:br>
            <a:endParaRPr lang="en-US" sz="3000" cap="none" smtClean="0">
              <a:ea typeface="ＭＳ Ｐゴシック" panose="020B0600070205080204" pitchFamily="34" charset="-128"/>
            </a:endParaRPr>
          </a:p>
        </p:txBody>
      </p:sp>
      <p:sp>
        <p:nvSpPr>
          <p:cNvPr id="10243" name="Rectangle 3"/>
          <p:cNvSpPr>
            <a:spLocks noGrp="1" noChangeArrowheads="1"/>
          </p:cNvSpPr>
          <p:nvPr>
            <p:ph type="subTitle" idx="1"/>
          </p:nvPr>
        </p:nvSpPr>
        <p:spPr>
          <a:xfrm>
            <a:off x="2362200" y="2438400"/>
            <a:ext cx="6400800" cy="3130550"/>
          </a:xfrm>
        </p:spPr>
        <p:txBody>
          <a:bodyPr/>
          <a:lstStyle/>
          <a:p>
            <a:pPr eaLnBrk="1" hangingPunct="1">
              <a:lnSpc>
                <a:spcPct val="110000"/>
              </a:lnSpc>
              <a:spcBef>
                <a:spcPct val="0"/>
              </a:spcBef>
              <a:buClrTx/>
            </a:pPr>
            <a:r>
              <a:rPr lang="en-CA" sz="2400" dirty="0" smtClean="0">
                <a:solidFill>
                  <a:schemeClr val="tx1"/>
                </a:solidFill>
                <a:ea typeface="ＭＳ Ｐゴシック" panose="020B0600070205080204" pitchFamily="34" charset="-128"/>
              </a:rPr>
              <a:t>Introduction to Game Design and Development </a:t>
            </a:r>
          </a:p>
          <a:p>
            <a:pPr eaLnBrk="1" hangingPunct="1">
              <a:lnSpc>
                <a:spcPct val="110000"/>
              </a:lnSpc>
              <a:spcBef>
                <a:spcPct val="0"/>
              </a:spcBef>
              <a:buClrTx/>
            </a:pPr>
            <a:r>
              <a:rPr lang="en-CA" sz="2400" dirty="0" smtClean="0">
                <a:solidFill>
                  <a:schemeClr val="tx1"/>
                </a:solidFill>
                <a:ea typeface="ＭＳ Ｐゴシック" panose="020B0600070205080204" pitchFamily="34" charset="-128"/>
              </a:rPr>
              <a:t>ITCS 4230/5230</a:t>
            </a:r>
          </a:p>
          <a:p>
            <a:pPr eaLnBrk="1" hangingPunct="1">
              <a:lnSpc>
                <a:spcPct val="80000"/>
              </a:lnSpc>
            </a:pPr>
            <a:endParaRPr lang="en-US" sz="1900" dirty="0" smtClean="0">
              <a:solidFill>
                <a:schemeClr val="tx1"/>
              </a:solidFill>
              <a:ea typeface="ＭＳ Ｐゴシック" panose="020B0600070205080204" pitchFamily="34" charset="-128"/>
            </a:endParaRPr>
          </a:p>
          <a:p>
            <a:pPr eaLnBrk="1" hangingPunct="1">
              <a:lnSpc>
                <a:spcPct val="80000"/>
              </a:lnSpc>
            </a:pPr>
            <a:r>
              <a:rPr lang="en-US" sz="2000" dirty="0" smtClean="0">
                <a:solidFill>
                  <a:schemeClr val="tx1"/>
                </a:solidFill>
                <a:ea typeface="ＭＳ Ｐゴシック" panose="020B0600070205080204" pitchFamily="34" charset="-128"/>
              </a:rPr>
              <a:t>Dr. Dewan Tanvir Ahmed</a:t>
            </a:r>
          </a:p>
          <a:p>
            <a:pPr eaLnBrk="1" hangingPunct="1">
              <a:lnSpc>
                <a:spcPct val="80000"/>
              </a:lnSpc>
            </a:pPr>
            <a:r>
              <a:rPr lang="en-US" sz="1900" dirty="0" smtClean="0">
                <a:solidFill>
                  <a:schemeClr val="tx1"/>
                </a:solidFill>
                <a:ea typeface="ＭＳ Ｐゴシック" panose="020B0600070205080204" pitchFamily="34" charset="-128"/>
              </a:rPr>
              <a:t>Department of Computer Science</a:t>
            </a:r>
          </a:p>
          <a:p>
            <a:pPr eaLnBrk="1" hangingPunct="1">
              <a:lnSpc>
                <a:spcPct val="80000"/>
              </a:lnSpc>
            </a:pPr>
            <a:r>
              <a:rPr lang="en-US" sz="1900" dirty="0" smtClean="0">
                <a:solidFill>
                  <a:schemeClr val="tx1"/>
                </a:solidFill>
                <a:ea typeface="ＭＳ Ｐゴシック" panose="020B0600070205080204" pitchFamily="34" charset="-128"/>
              </a:rPr>
              <a:t>University of North Carolina at Charlotte</a:t>
            </a:r>
          </a:p>
        </p:txBody>
      </p:sp>
      <p:sp>
        <p:nvSpPr>
          <p:cNvPr id="10244" name="Rectangle 4"/>
          <p:cNvSpPr>
            <a:spLocks noChangeArrowheads="1"/>
          </p:cNvSpPr>
          <p:nvPr/>
        </p:nvSpPr>
        <p:spPr bwMode="auto">
          <a:xfrm>
            <a:off x="609600" y="304800"/>
            <a:ext cx="7772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4000" i="0"/>
          </a:p>
        </p:txBody>
      </p:sp>
      <p:sp>
        <p:nvSpPr>
          <p:cNvPr id="10245" name="Rectangle 8"/>
          <p:cNvSpPr>
            <a:spLocks noChangeArrowheads="1"/>
          </p:cNvSpPr>
          <p:nvPr/>
        </p:nvSpPr>
        <p:spPr bwMode="auto">
          <a:xfrm>
            <a:off x="2353456" y="1578964"/>
            <a:ext cx="43521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r>
              <a:rPr lang="en-US" sz="3200" i="0" dirty="0" smtClean="0"/>
              <a:t>Game Structure</a:t>
            </a:r>
            <a:endParaRPr lang="en-US" sz="3200" i="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Target Audience</a:t>
            </a:r>
          </a:p>
        </p:txBody>
      </p:sp>
      <p:sp>
        <p:nvSpPr>
          <p:cNvPr id="77828" name="Rectangle 3"/>
          <p:cNvSpPr>
            <a:spLocks noGrp="1" noChangeArrowheads="1"/>
          </p:cNvSpPr>
          <p:nvPr>
            <p:ph type="body" idx="1"/>
          </p:nvPr>
        </p:nvSpPr>
        <p:spPr>
          <a:xfrm>
            <a:off x="612775" y="1600200"/>
            <a:ext cx="8153400" cy="4495800"/>
          </a:xfrm>
        </p:spPr>
        <p:txBody>
          <a:bodyPr/>
          <a:lstStyle/>
          <a:p>
            <a:pPr eaLnBrk="1" hangingPunct="1"/>
            <a:r>
              <a:rPr lang="en-US" smtClean="0">
                <a:ea typeface="ＭＳ Ｐゴシック" panose="020B0600070205080204" pitchFamily="34" charset="-128"/>
              </a:rPr>
              <a:t>Who will buy the game?</a:t>
            </a:r>
          </a:p>
          <a:p>
            <a:pPr eaLnBrk="1" hangingPunct="1"/>
            <a:endParaRPr lang="en-US" smtClean="0">
              <a:ea typeface="ＭＳ Ｐゴシック" panose="020B0600070205080204" pitchFamily="34" charset="-128"/>
            </a:endParaRPr>
          </a:p>
          <a:p>
            <a:pPr eaLnBrk="1" hangingPunct="1"/>
            <a:endParaRPr lang="en-US" smtClean="0">
              <a:ea typeface="ＭＳ Ｐゴシック" panose="020B0600070205080204" pitchFamily="34" charset="-128"/>
            </a:endParaRPr>
          </a:p>
          <a:p>
            <a:pPr eaLnBrk="1" hangingPunct="1"/>
            <a:endParaRPr lang="en-US" smtClean="0">
              <a:ea typeface="ＭＳ Ｐゴシック" panose="020B0600070205080204" pitchFamily="34" charset="-128"/>
            </a:endParaRPr>
          </a:p>
          <a:p>
            <a:pPr eaLnBrk="1" hangingPunct="1"/>
            <a:r>
              <a:rPr lang="en-US" smtClean="0">
                <a:ea typeface="ＭＳ Ｐゴシック" panose="020B0600070205080204" pitchFamily="34" charset="-128"/>
              </a:rPr>
              <a:t>Design a game for a class of people, not for one person</a:t>
            </a:r>
          </a:p>
          <a:p>
            <a:pPr eaLnBrk="1" hangingPunct="1"/>
            <a:endParaRPr lang="en-US" smtClean="0">
              <a:ea typeface="ＭＳ Ｐゴシック" panose="020B0600070205080204" pitchFamily="34" charset="-128"/>
            </a:endParaRPr>
          </a:p>
        </p:txBody>
      </p:sp>
      <p:sp>
        <p:nvSpPr>
          <p:cNvPr id="5" name="Rectangle 4"/>
          <p:cNvSpPr/>
          <p:nvPr/>
        </p:nvSpPr>
        <p:spPr bwMode="auto">
          <a:xfrm>
            <a:off x="585624" y="2348880"/>
            <a:ext cx="7920880" cy="115212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kumimoji="1" lang="en-US" i="0" dirty="0">
                <a:solidFill>
                  <a:schemeClr val="bg1"/>
                </a:solidFill>
                <a:latin typeface="Plantagenet Cherokee" pitchFamily="18" charset="0"/>
                <a:cs typeface="Times New Roman" pitchFamily="18" charset="0"/>
              </a:rPr>
              <a:t>Misconception: All players enjoy the same things that the designer enjoys.</a:t>
            </a:r>
          </a:p>
        </p:txBody>
      </p:sp>
      <p:sp>
        <p:nvSpPr>
          <p:cNvPr id="6" name="Rectangle 5"/>
          <p:cNvSpPr/>
          <p:nvPr/>
        </p:nvSpPr>
        <p:spPr bwMode="auto">
          <a:xfrm>
            <a:off x="612696" y="4725144"/>
            <a:ext cx="7920880" cy="1152128"/>
          </a:xfrm>
          <a:prstGeom prst="rect">
            <a:avLst/>
          </a:prstGeom>
          <a:solidFill>
            <a:schemeClr val="accent1">
              <a:lumMod val="7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dirty="0">
                <a:solidFill>
                  <a:schemeClr val="bg1"/>
                </a:solidFill>
              </a:rPr>
              <a:t>The representative player is a member of your target audience</a:t>
            </a:r>
          </a:p>
        </p:txBody>
      </p:sp>
    </p:spTree>
    <p:extLst>
      <p:ext uri="{BB962C8B-B14F-4D97-AF65-F5344CB8AC3E}">
        <p14:creationId xmlns:p14="http://schemas.microsoft.com/office/powerpoint/2010/main" val="2903371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12775" y="228600"/>
            <a:ext cx="8153400" cy="990600"/>
          </a:xfrm>
        </p:spPr>
        <p:txBody>
          <a:bodyPr/>
          <a:lstStyle/>
          <a:p>
            <a:r>
              <a:rPr lang="en-US" smtClean="0">
                <a:ea typeface="ＭＳ Ｐゴシック" panose="020B0600070205080204" pitchFamily="34" charset="-128"/>
              </a:rPr>
              <a:t>Target Audience</a:t>
            </a:r>
          </a:p>
        </p:txBody>
      </p:sp>
      <p:sp>
        <p:nvSpPr>
          <p:cNvPr id="79875" name="Content Placeholder 2"/>
          <p:cNvSpPr>
            <a:spLocks noGrp="1"/>
          </p:cNvSpPr>
          <p:nvPr>
            <p:ph idx="1"/>
          </p:nvPr>
        </p:nvSpPr>
        <p:spPr>
          <a:xfrm>
            <a:off x="612775" y="1600200"/>
            <a:ext cx="8153400" cy="4495800"/>
          </a:xfrm>
        </p:spPr>
        <p:txBody>
          <a:bodyPr/>
          <a:lstStyle/>
          <a:p>
            <a:r>
              <a:rPr lang="en-US" dirty="0" smtClean="0">
                <a:ea typeface="ＭＳ Ｐゴシック" panose="020B0600070205080204" pitchFamily="34" charset="-128"/>
              </a:rPr>
              <a:t>Who will enjoy your game?</a:t>
            </a:r>
          </a:p>
          <a:p>
            <a:r>
              <a:rPr lang="en-US" dirty="0" smtClean="0">
                <a:ea typeface="ＭＳ Ｐゴシック" panose="020B0600070205080204" pitchFamily="34" charset="-128"/>
              </a:rPr>
              <a:t>What kind of challenges do they like?</a:t>
            </a:r>
          </a:p>
          <a:p>
            <a:pPr lvl="1"/>
            <a:r>
              <a:rPr lang="en-US" dirty="0" smtClean="0">
                <a:ea typeface="ＭＳ Ｐゴシック" panose="020B0600070205080204" pitchFamily="34" charset="-128"/>
              </a:rPr>
              <a:t>What challenges would be good for Boys or Girls?</a:t>
            </a:r>
          </a:p>
        </p:txBody>
      </p:sp>
    </p:spTree>
    <p:extLst>
      <p:ext uri="{BB962C8B-B14F-4D97-AF65-F5344CB8AC3E}">
        <p14:creationId xmlns:p14="http://schemas.microsoft.com/office/powerpoint/2010/main" val="3717222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Binary Thinking</a:t>
            </a:r>
          </a:p>
        </p:txBody>
      </p:sp>
      <p:sp>
        <p:nvSpPr>
          <p:cNvPr id="66564" name="Rectangle 3"/>
          <p:cNvSpPr>
            <a:spLocks noGrp="1" noChangeArrowheads="1"/>
          </p:cNvSpPr>
          <p:nvPr>
            <p:ph type="body" idx="1"/>
          </p:nvPr>
        </p:nvSpPr>
        <p:spPr>
          <a:xfrm>
            <a:off x="468313" y="1628775"/>
            <a:ext cx="8486775" cy="4503738"/>
          </a:xfrm>
        </p:spPr>
        <p:txBody>
          <a:bodyPr/>
          <a:lstStyle/>
          <a:p>
            <a:pPr eaLnBrk="1" hangingPunct="1">
              <a:defRPr/>
            </a:pPr>
            <a:r>
              <a:rPr lang="en-US" dirty="0" smtClean="0"/>
              <a:t>Binary thinking</a:t>
            </a:r>
            <a:r>
              <a:rPr lang="en-US" dirty="0" smtClean="0">
                <a:latin typeface="Times New Roman" pitchFamily="18" charset="0"/>
                <a:cs typeface="Arial" charset="0"/>
              </a:rPr>
              <a:t>—</a:t>
            </a:r>
            <a:r>
              <a:rPr lang="en-US" dirty="0" smtClean="0"/>
              <a:t>assumes that if group A likes a thing, everyone outside that group WON</a:t>
            </a:r>
            <a:r>
              <a:rPr lang="en-US" dirty="0" smtClean="0">
                <a:latin typeface="Times New Roman" pitchFamily="18" charset="0"/>
              </a:rPr>
              <a:t>’</a:t>
            </a:r>
            <a:r>
              <a:rPr lang="en-US" dirty="0" smtClean="0"/>
              <a:t>T like it.</a:t>
            </a:r>
          </a:p>
          <a:p>
            <a:pPr lvl="1" eaLnBrk="1" hangingPunct="1">
              <a:defRPr/>
            </a:pPr>
            <a:r>
              <a:rPr lang="en-US" dirty="0" smtClean="0"/>
              <a:t>Unsound reasoning</a:t>
            </a:r>
          </a:p>
          <a:p>
            <a:pPr lvl="1" eaLnBrk="1" hangingPunct="1">
              <a:defRPr/>
            </a:pPr>
            <a:r>
              <a:rPr lang="en-US" dirty="0" smtClean="0"/>
              <a:t>It would be foolish to ignore minority audience</a:t>
            </a:r>
          </a:p>
          <a:p>
            <a:pPr lvl="1" eaLnBrk="1" hangingPunct="1">
              <a:defRPr/>
            </a:pPr>
            <a:r>
              <a:rPr lang="en-US" dirty="0" smtClean="0"/>
              <a:t>If you ignore significant minority, you are </a:t>
            </a:r>
            <a:r>
              <a:rPr lang="en-US" u="sng" dirty="0" smtClean="0"/>
              <a:t>throwing money</a:t>
            </a:r>
          </a:p>
          <a:p>
            <a:pPr eaLnBrk="1" hangingPunct="1">
              <a:defRPr/>
            </a:pPr>
            <a:r>
              <a:rPr lang="en-US" dirty="0" smtClean="0"/>
              <a:t>Interests overlap among groups</a:t>
            </a:r>
          </a:p>
        </p:txBody>
      </p:sp>
    </p:spTree>
    <p:extLst>
      <p:ext uri="{BB962C8B-B14F-4D97-AF65-F5344CB8AC3E}">
        <p14:creationId xmlns:p14="http://schemas.microsoft.com/office/powerpoint/2010/main" val="2565168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Binary Thinking</a:t>
            </a:r>
          </a:p>
        </p:txBody>
      </p:sp>
      <p:sp>
        <p:nvSpPr>
          <p:cNvPr id="66564" name="Rectangle 3"/>
          <p:cNvSpPr>
            <a:spLocks noGrp="1" noChangeArrowheads="1"/>
          </p:cNvSpPr>
          <p:nvPr>
            <p:ph type="body" idx="1"/>
          </p:nvPr>
        </p:nvSpPr>
        <p:spPr>
          <a:xfrm>
            <a:off x="468313" y="1628775"/>
            <a:ext cx="8486775" cy="4503738"/>
          </a:xfrm>
        </p:spPr>
        <p:txBody>
          <a:bodyPr/>
          <a:lstStyle/>
          <a:p>
            <a:pPr eaLnBrk="1" hangingPunct="1">
              <a:defRPr/>
            </a:pPr>
            <a:r>
              <a:rPr lang="en-US" dirty="0" smtClean="0"/>
              <a:t>Hodgepodge of game features</a:t>
            </a:r>
          </a:p>
          <a:p>
            <a:pPr lvl="1" eaLnBrk="1" hangingPunct="1">
              <a:defRPr/>
            </a:pPr>
            <a:r>
              <a:rPr lang="en-US" dirty="0" smtClean="0"/>
              <a:t>Too many features and no harmony</a:t>
            </a:r>
          </a:p>
          <a:p>
            <a:pPr lvl="1" eaLnBrk="1" hangingPunct="1">
              <a:defRPr/>
            </a:pPr>
            <a:r>
              <a:rPr lang="en-US" dirty="0" smtClean="0"/>
              <a:t>Kung Fu + Chess + Monopoly!!!</a:t>
            </a:r>
          </a:p>
          <a:p>
            <a:pPr lvl="1" eaLnBrk="1" hangingPunct="1">
              <a:defRPr/>
            </a:pPr>
            <a:endParaRPr lang="en-US" dirty="0" smtClean="0"/>
          </a:p>
          <a:p>
            <a:pPr eaLnBrk="1" hangingPunct="1">
              <a:defRPr/>
            </a:pPr>
            <a:r>
              <a:rPr lang="en-US" dirty="0"/>
              <a:t>Avoid exclusionary material </a:t>
            </a:r>
            <a:endParaRPr lang="en-US" dirty="0" smtClean="0"/>
          </a:p>
          <a:p>
            <a:pPr lvl="2" eaLnBrk="1" hangingPunct="1">
              <a:defRPr/>
            </a:pPr>
            <a:r>
              <a:rPr lang="en-US" dirty="0" smtClean="0"/>
              <a:t>Avoid blood and gore for kids</a:t>
            </a:r>
          </a:p>
          <a:p>
            <a:pPr lvl="2" eaLnBrk="1" hangingPunct="1">
              <a:defRPr/>
            </a:pPr>
            <a:r>
              <a:rPr lang="en-US" dirty="0" smtClean="0"/>
              <a:t>Offended contents</a:t>
            </a:r>
          </a:p>
          <a:p>
            <a:pPr lvl="2" eaLnBrk="1" hangingPunct="1">
              <a:defRPr/>
            </a:pPr>
            <a:r>
              <a:rPr lang="en-US" dirty="0" smtClean="0"/>
              <a:t>Women  - sensitive to aesthetics of a game</a:t>
            </a:r>
          </a:p>
          <a:p>
            <a:pPr lvl="2" eaLnBrk="1" hangingPunct="1">
              <a:defRPr/>
            </a:pPr>
            <a:r>
              <a:rPr lang="en-US" dirty="0" smtClean="0"/>
              <a:t>Some people have no interest in narrative material </a:t>
            </a:r>
          </a:p>
        </p:txBody>
      </p:sp>
    </p:spTree>
    <p:extLst>
      <p:ext uri="{BB962C8B-B14F-4D97-AF65-F5344CB8AC3E}">
        <p14:creationId xmlns:p14="http://schemas.microsoft.com/office/powerpoint/2010/main" val="2798719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Binary Thinking</a:t>
            </a:r>
            <a:endParaRPr lang="en-US" sz="3400" smtClean="0">
              <a:ea typeface="ＭＳ Ｐゴシック" panose="020B0600070205080204" pitchFamily="34" charset="-128"/>
            </a:endParaRPr>
          </a:p>
        </p:txBody>
      </p:sp>
      <p:sp>
        <p:nvSpPr>
          <p:cNvPr id="82948" name="Rectangle 3"/>
          <p:cNvSpPr>
            <a:spLocks noGrp="1" noChangeArrowheads="1"/>
          </p:cNvSpPr>
          <p:nvPr>
            <p:ph type="body" idx="1"/>
          </p:nvPr>
        </p:nvSpPr>
        <p:spPr>
          <a:xfrm>
            <a:off x="395288" y="1484313"/>
            <a:ext cx="8540750" cy="4897437"/>
          </a:xfrm>
        </p:spPr>
        <p:txBody>
          <a:bodyPr/>
          <a:lstStyle/>
          <a:p>
            <a:pPr eaLnBrk="1" hangingPunct="1"/>
            <a:r>
              <a:rPr lang="en-US" smtClean="0">
                <a:ea typeface="ＭＳ Ｐゴシック" panose="020B0600070205080204" pitchFamily="34" charset="-128"/>
              </a:rPr>
              <a:t>Core versus casual</a:t>
            </a:r>
            <a:r>
              <a:rPr lang="en-US" smtClean="0">
                <a:latin typeface="Times New Roman" panose="02020603050405020304" pitchFamily="18" charset="0"/>
                <a:ea typeface="ＭＳ Ｐゴシック" panose="020B0600070205080204" pitchFamily="34" charset="-128"/>
                <a:cs typeface="Arial" panose="020B0604020202020204" pitchFamily="34" charset="0"/>
              </a:rPr>
              <a:t>—</a:t>
            </a:r>
            <a:r>
              <a:rPr lang="en-US" smtClean="0">
                <a:ea typeface="ＭＳ Ｐゴシック" panose="020B0600070205080204" pitchFamily="34" charset="-128"/>
              </a:rPr>
              <a:t>the most significant method of grouping players</a:t>
            </a:r>
          </a:p>
        </p:txBody>
      </p:sp>
      <p:sp>
        <p:nvSpPr>
          <p:cNvPr id="2" name="Rectangle 1"/>
          <p:cNvSpPr/>
          <p:nvPr/>
        </p:nvSpPr>
        <p:spPr bwMode="auto">
          <a:xfrm>
            <a:off x="107950" y="2492375"/>
            <a:ext cx="4103688" cy="3240088"/>
          </a:xfrm>
          <a:prstGeom prst="rect">
            <a:avLst/>
          </a:prstGeom>
          <a:solidFill>
            <a:schemeClr val="accent4">
              <a:lumMod val="20000"/>
              <a:lumOff val="8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lstStyle/>
          <a:p>
            <a:pPr algn="ctr">
              <a:defRPr/>
            </a:pPr>
            <a:r>
              <a:rPr lang="en-US" i="0" dirty="0">
                <a:solidFill>
                  <a:srgbClr val="C00000"/>
                </a:solidFill>
              </a:rPr>
              <a:t>Hardcore gamers:</a:t>
            </a:r>
          </a:p>
          <a:p>
            <a:pPr marL="457200" indent="-457200">
              <a:buFont typeface="+mj-lt"/>
              <a:buAutoNum type="arabicPeriod"/>
              <a:defRPr/>
            </a:pPr>
            <a:r>
              <a:rPr lang="en-US" i="0" dirty="0">
                <a:solidFill>
                  <a:srgbClr val="C00000"/>
                </a:solidFill>
              </a:rPr>
              <a:t>More than entertainment</a:t>
            </a:r>
          </a:p>
          <a:p>
            <a:pPr marL="457200" indent="-457200">
              <a:buFont typeface="+mj-lt"/>
              <a:buAutoNum type="arabicPeriod"/>
              <a:defRPr/>
            </a:pPr>
            <a:r>
              <a:rPr lang="en-US" i="0" dirty="0">
                <a:solidFill>
                  <a:srgbClr val="C00000"/>
                </a:solidFill>
              </a:rPr>
              <a:t>A hobby</a:t>
            </a:r>
          </a:p>
          <a:p>
            <a:pPr marL="457200" indent="-457200">
              <a:buFont typeface="+mj-lt"/>
              <a:buAutoNum type="arabicPeriod"/>
              <a:defRPr/>
            </a:pPr>
            <a:r>
              <a:rPr lang="en-US" i="0" dirty="0">
                <a:solidFill>
                  <a:srgbClr val="C00000"/>
                </a:solidFill>
              </a:rPr>
              <a:t>Tolerate frustration</a:t>
            </a:r>
          </a:p>
          <a:p>
            <a:pPr marL="457200" indent="-457200">
              <a:buFont typeface="+mj-lt"/>
              <a:buAutoNum type="arabicPeriod"/>
              <a:defRPr/>
            </a:pPr>
            <a:r>
              <a:rPr lang="en-US" i="0" dirty="0">
                <a:solidFill>
                  <a:srgbClr val="C00000"/>
                </a:solidFill>
              </a:rPr>
              <a:t>Thrive on competition</a:t>
            </a:r>
          </a:p>
          <a:p>
            <a:pPr marL="457200" indent="-457200">
              <a:buFont typeface="+mj-lt"/>
              <a:buAutoNum type="arabicPeriod"/>
              <a:defRPr/>
            </a:pPr>
            <a:r>
              <a:rPr lang="en-US" i="0" dirty="0">
                <a:solidFill>
                  <a:srgbClr val="C00000"/>
                </a:solidFill>
              </a:rPr>
              <a:t>Don’t like easy games</a:t>
            </a:r>
          </a:p>
          <a:p>
            <a:pPr eaLnBrk="1" hangingPunct="1">
              <a:defRPr/>
            </a:pPr>
            <a:endParaRPr kumimoji="1" lang="en-US" i="0" dirty="0">
              <a:solidFill>
                <a:schemeClr val="tx1"/>
              </a:solidFill>
              <a:latin typeface="Tahoma" pitchFamily="34" charset="0"/>
              <a:cs typeface="Times New Roman" pitchFamily="18" charset="0"/>
            </a:endParaRPr>
          </a:p>
        </p:txBody>
      </p:sp>
      <p:sp>
        <p:nvSpPr>
          <p:cNvPr id="8" name="Rectangle 7"/>
          <p:cNvSpPr/>
          <p:nvPr/>
        </p:nvSpPr>
        <p:spPr bwMode="auto">
          <a:xfrm>
            <a:off x="4211638" y="2492375"/>
            <a:ext cx="4860925" cy="3240088"/>
          </a:xfrm>
          <a:prstGeom prst="rect">
            <a:avLst/>
          </a:prstGeom>
          <a:solidFill>
            <a:schemeClr val="accent4">
              <a:lumMod val="20000"/>
              <a:lumOff val="8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a:defRPr/>
            </a:pPr>
            <a:r>
              <a:rPr lang="en-US" i="0" dirty="0"/>
              <a:t>Casual gamers:</a:t>
            </a:r>
          </a:p>
          <a:p>
            <a:pPr marL="457200" indent="-457200">
              <a:buFont typeface="+mj-lt"/>
              <a:buAutoNum type="arabicPeriod"/>
              <a:defRPr/>
            </a:pPr>
            <a:r>
              <a:rPr lang="en-US" i="0" dirty="0"/>
              <a:t>Play for sheer enjoyment</a:t>
            </a:r>
          </a:p>
          <a:p>
            <a:pPr marL="457200" indent="-457200">
              <a:buFont typeface="+mj-lt"/>
              <a:buAutoNum type="arabicPeriod"/>
              <a:defRPr/>
            </a:pPr>
            <a:r>
              <a:rPr lang="en-US" i="0" dirty="0"/>
              <a:t>If frustrated, they stop playing</a:t>
            </a:r>
          </a:p>
          <a:p>
            <a:pPr marL="457200" indent="-457200">
              <a:buFont typeface="+mj-lt"/>
              <a:buAutoNum type="arabicPeriod"/>
              <a:defRPr/>
            </a:pPr>
            <a:r>
              <a:rPr lang="en-US" i="0" dirty="0"/>
              <a:t>Must be entertaining whether it’s competitive or not</a:t>
            </a:r>
          </a:p>
          <a:p>
            <a:pPr marL="457200" indent="-457200">
              <a:buFont typeface="+mj-lt"/>
              <a:buAutoNum type="arabicPeriod"/>
              <a:defRPr/>
            </a:pPr>
            <a:r>
              <a:rPr lang="en-US" i="0" dirty="0"/>
              <a:t>To build game for them – give a sense of rapid progress and achievement</a:t>
            </a:r>
          </a:p>
        </p:txBody>
      </p:sp>
    </p:spTree>
    <p:extLst>
      <p:ext uri="{BB962C8B-B14F-4D97-AF65-F5344CB8AC3E}">
        <p14:creationId xmlns:p14="http://schemas.microsoft.com/office/powerpoint/2010/main" val="131168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right)">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right)">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wipe(right)">
                                      <p:cBhvr>
                                        <p:cTn id="42" dur="500"/>
                                        <p:tgtEl>
                                          <p:spTgt spid="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wipe(right)">
                                      <p:cBhvr>
                                        <p:cTn id="4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Binary Thinking</a:t>
            </a:r>
            <a:endParaRPr lang="en-US" sz="3400" smtClean="0">
              <a:ea typeface="ＭＳ Ｐゴシック" panose="020B0600070205080204" pitchFamily="34" charset="-128"/>
            </a:endParaRPr>
          </a:p>
        </p:txBody>
      </p:sp>
      <p:sp>
        <p:nvSpPr>
          <p:cNvPr id="67588" name="Rectangle 3"/>
          <p:cNvSpPr>
            <a:spLocks noGrp="1" noChangeArrowheads="1"/>
          </p:cNvSpPr>
          <p:nvPr>
            <p:ph type="body" idx="1"/>
          </p:nvPr>
        </p:nvSpPr>
        <p:spPr>
          <a:xfrm>
            <a:off x="755650" y="1484313"/>
            <a:ext cx="8180388" cy="4897437"/>
          </a:xfrm>
        </p:spPr>
        <p:txBody>
          <a:bodyPr/>
          <a:lstStyle/>
          <a:p>
            <a:pPr eaLnBrk="1" hangingPunct="1">
              <a:defRPr/>
            </a:pPr>
            <a:r>
              <a:rPr lang="en-US" dirty="0" smtClean="0"/>
              <a:t>Groups that exhibit trends in game-playing preferences:</a:t>
            </a:r>
          </a:p>
          <a:p>
            <a:pPr lvl="1" eaLnBrk="1" hangingPunct="1">
              <a:defRPr/>
            </a:pPr>
            <a:r>
              <a:rPr lang="en-US" dirty="0" smtClean="0"/>
              <a:t>Children and adults</a:t>
            </a:r>
          </a:p>
          <a:p>
            <a:pPr lvl="2" eaLnBrk="1" hangingPunct="1">
              <a:defRPr/>
            </a:pPr>
            <a:r>
              <a:rPr lang="en-US" dirty="0" smtClean="0"/>
              <a:t>Different motor and cognitive skills</a:t>
            </a:r>
          </a:p>
          <a:p>
            <a:pPr lvl="2" eaLnBrk="1" hangingPunct="1">
              <a:defRPr/>
            </a:pPr>
            <a:r>
              <a:rPr lang="en-US" dirty="0"/>
              <a:t>D</a:t>
            </a:r>
            <a:r>
              <a:rPr lang="en-US" dirty="0" smtClean="0"/>
              <a:t>ifferent attention and linguistic abilities</a:t>
            </a:r>
          </a:p>
          <a:p>
            <a:pPr lvl="1" eaLnBrk="1" hangingPunct="1">
              <a:defRPr/>
            </a:pPr>
            <a:r>
              <a:rPr lang="en-US" dirty="0"/>
              <a:t>Men and women</a:t>
            </a:r>
          </a:p>
          <a:p>
            <a:pPr lvl="1" eaLnBrk="1" hangingPunct="1">
              <a:defRPr/>
            </a:pPr>
            <a:r>
              <a:rPr lang="en-US" dirty="0" smtClean="0"/>
              <a:t>Boys and girls</a:t>
            </a:r>
          </a:p>
          <a:p>
            <a:pPr lvl="1" eaLnBrk="1" hangingPunct="1">
              <a:defRPr/>
            </a:pPr>
            <a:r>
              <a:rPr lang="en-US" dirty="0" smtClean="0"/>
              <a:t>Players with disabilities</a:t>
            </a:r>
          </a:p>
          <a:p>
            <a:pPr lvl="1" eaLnBrk="1" hangingPunct="1">
              <a:defRPr/>
            </a:pPr>
            <a:r>
              <a:rPr lang="en-US" dirty="0" smtClean="0"/>
              <a:t>Players of other cultures</a:t>
            </a:r>
          </a:p>
        </p:txBody>
      </p:sp>
      <p:sp>
        <p:nvSpPr>
          <p:cNvPr id="2" name="Rectangle 1"/>
          <p:cNvSpPr/>
          <p:nvPr/>
        </p:nvSpPr>
        <p:spPr>
          <a:xfrm>
            <a:off x="4364038" y="3650922"/>
            <a:ext cx="4572000" cy="707886"/>
          </a:xfrm>
          <a:prstGeom prst="rect">
            <a:avLst/>
          </a:prstGeom>
          <a:solidFill>
            <a:schemeClr val="tx2">
              <a:lumMod val="40000"/>
              <a:lumOff val="60000"/>
            </a:schemeClr>
          </a:solidFill>
        </p:spPr>
        <p:txBody>
          <a:bodyPr>
            <a:spAutoFit/>
          </a:bodyPr>
          <a:lstStyle/>
          <a:p>
            <a:pPr marL="366713" lvl="1" eaLnBrk="1" hangingPunct="1">
              <a:spcBef>
                <a:spcPts val="550"/>
              </a:spcBef>
              <a:buClr>
                <a:srgbClr val="F0AD00"/>
              </a:buClr>
              <a:buSzPct val="70000"/>
              <a:defRPr/>
            </a:pPr>
            <a:r>
              <a:rPr lang="en-US" sz="2000" i="0" dirty="0">
                <a:latin typeface="Tw Cen MT"/>
                <a:ea typeface="ＭＳ Ｐゴシック" pitchFamily="27" charset="-128"/>
              </a:rPr>
              <a:t>Boys’ and girls’ interests differ more widely than men’s and women’s do</a:t>
            </a:r>
          </a:p>
        </p:txBody>
      </p:sp>
      <p:sp>
        <p:nvSpPr>
          <p:cNvPr id="3" name="Right Brace 2"/>
          <p:cNvSpPr/>
          <p:nvPr/>
        </p:nvSpPr>
        <p:spPr>
          <a:xfrm>
            <a:off x="3733800" y="3657600"/>
            <a:ext cx="457200" cy="6945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87262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r>
              <a:rPr lang="en-CA" smtClean="0">
                <a:ea typeface="ＭＳ Ｐゴシック" panose="020B0600070205080204" pitchFamily="34" charset="-128"/>
              </a:rPr>
              <a:t>Outline</a:t>
            </a:r>
          </a:p>
        </p:txBody>
      </p:sp>
      <p:sp>
        <p:nvSpPr>
          <p:cNvPr id="12291" name="Content Placeholder 2"/>
          <p:cNvSpPr>
            <a:spLocks noGrp="1"/>
          </p:cNvSpPr>
          <p:nvPr>
            <p:ph sz="quarter" idx="1"/>
          </p:nvPr>
        </p:nvSpPr>
        <p:spPr>
          <a:xfrm>
            <a:off x="612775" y="1600200"/>
            <a:ext cx="8153400" cy="4495800"/>
          </a:xfrm>
        </p:spPr>
        <p:txBody>
          <a:bodyPr/>
          <a:lstStyle/>
          <a:p>
            <a:r>
              <a:rPr lang="en-CA" dirty="0" smtClean="0">
                <a:solidFill>
                  <a:schemeClr val="bg2">
                    <a:lumMod val="75000"/>
                  </a:schemeClr>
                </a:solidFill>
                <a:ea typeface="ＭＳ Ｐゴシック" panose="020B0600070205080204" pitchFamily="34" charset="-128"/>
              </a:rPr>
              <a:t>Pattern and Fun</a:t>
            </a:r>
          </a:p>
          <a:p>
            <a:r>
              <a:rPr lang="en-CA" dirty="0" smtClean="0">
                <a:ea typeface="ＭＳ Ｐゴシック" panose="020B0600070205080204" pitchFamily="34" charset="-128"/>
              </a:rPr>
              <a:t>Game Structure</a:t>
            </a:r>
          </a:p>
          <a:p>
            <a:r>
              <a:rPr lang="en-CA" dirty="0" smtClean="0">
                <a:solidFill>
                  <a:schemeClr val="bg2">
                    <a:lumMod val="75000"/>
                  </a:schemeClr>
                </a:solidFill>
                <a:ea typeface="ＭＳ Ｐゴシック" panose="020B0600070205080204" pitchFamily="34" charset="-128"/>
              </a:rPr>
              <a:t>Game Components</a:t>
            </a:r>
          </a:p>
        </p:txBody>
      </p:sp>
    </p:spTree>
    <p:extLst>
      <p:ext uri="{BB962C8B-B14F-4D97-AF65-F5344CB8AC3E}">
        <p14:creationId xmlns:p14="http://schemas.microsoft.com/office/powerpoint/2010/main" val="3814356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Game Structures</a:t>
            </a:r>
          </a:p>
        </p:txBody>
      </p:sp>
      <p:sp>
        <p:nvSpPr>
          <p:cNvPr id="31748"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Two </a:t>
            </a:r>
            <a:r>
              <a:rPr lang="en-US" dirty="0"/>
              <a:t>different ways of presenting the player with a </a:t>
            </a:r>
            <a:r>
              <a:rPr lang="en-US" dirty="0" smtClean="0"/>
              <a:t>challenge</a:t>
            </a:r>
          </a:p>
          <a:p>
            <a:pPr lvl="1" eaLnBrk="1" hangingPunct="1">
              <a:defRPr/>
            </a:pPr>
            <a:r>
              <a:rPr lang="en-US" sz="2800" dirty="0" smtClean="0"/>
              <a:t>Emergence </a:t>
            </a:r>
          </a:p>
          <a:p>
            <a:pPr lvl="2" eaLnBrk="1" hangingPunct="1">
              <a:defRPr/>
            </a:pPr>
            <a:r>
              <a:rPr lang="en-US" sz="2400" dirty="0" smtClean="0"/>
              <a:t>A </a:t>
            </a:r>
            <a:r>
              <a:rPr lang="en-US" sz="2400" dirty="0"/>
              <a:t>number of simple rules combining to form interesting variation </a:t>
            </a:r>
            <a:endParaRPr lang="en-US" sz="2400" dirty="0" smtClean="0"/>
          </a:p>
          <a:p>
            <a:pPr lvl="1" eaLnBrk="1" hangingPunct="1">
              <a:defRPr/>
            </a:pPr>
            <a:endParaRPr lang="en-US" sz="2800" dirty="0" smtClean="0"/>
          </a:p>
          <a:p>
            <a:pPr lvl="1" eaLnBrk="1" hangingPunct="1">
              <a:defRPr/>
            </a:pPr>
            <a:r>
              <a:rPr lang="en-US" sz="2800" dirty="0" smtClean="0"/>
              <a:t>Progression </a:t>
            </a:r>
          </a:p>
          <a:p>
            <a:pPr lvl="2" eaLnBrk="1" hangingPunct="1">
              <a:defRPr/>
            </a:pPr>
            <a:r>
              <a:rPr lang="en-US" sz="2400" dirty="0" smtClean="0"/>
              <a:t>Separate challenges presented serially</a:t>
            </a:r>
          </a:p>
          <a:p>
            <a:pPr lvl="2" indent="0" eaLnBrk="1" hangingPunct="1">
              <a:buFont typeface="Wingdings" panose="05000000000000000000" pitchFamily="2" charset="2"/>
              <a:buNone/>
              <a:defRPr/>
            </a:pPr>
            <a:endParaRPr lang="en-CA"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Game Structures (cont.)</a:t>
            </a:r>
          </a:p>
        </p:txBody>
      </p:sp>
      <p:sp>
        <p:nvSpPr>
          <p:cNvPr id="31748" name="Rectangle 3"/>
          <p:cNvSpPr>
            <a:spLocks noGrp="1" noChangeArrowheads="1"/>
          </p:cNvSpPr>
          <p:nvPr>
            <p:ph type="body" idx="1"/>
          </p:nvPr>
        </p:nvSpPr>
        <p:spPr>
          <a:xfrm>
            <a:off x="755650" y="1484313"/>
            <a:ext cx="8180388" cy="4681537"/>
          </a:xfrm>
        </p:spPr>
        <p:txBody>
          <a:bodyPr/>
          <a:lstStyle/>
          <a:p>
            <a:pPr eaLnBrk="1" hangingPunct="1">
              <a:defRPr/>
            </a:pPr>
            <a:r>
              <a:rPr lang="en-CA" dirty="0" smtClean="0"/>
              <a:t>Emergence</a:t>
            </a:r>
          </a:p>
          <a:p>
            <a:pPr lvl="1" eaLnBrk="1" hangingPunct="1">
              <a:defRPr/>
            </a:pPr>
            <a:r>
              <a:rPr lang="en-GB" sz="2000" i="1" dirty="0"/>
              <a:t>Emergence</a:t>
            </a:r>
            <a:r>
              <a:rPr lang="en-GB" sz="2000" dirty="0"/>
              <a:t> is the </a:t>
            </a:r>
            <a:r>
              <a:rPr lang="en-GB" sz="2000" dirty="0">
                <a:solidFill>
                  <a:srgbClr val="0000FF"/>
                </a:solidFill>
              </a:rPr>
              <a:t>primordial</a:t>
            </a:r>
            <a:r>
              <a:rPr lang="en-GB" sz="2000" dirty="0"/>
              <a:t> game structure, where a game is specified as a small number of rules that combine and yield </a:t>
            </a:r>
            <a:r>
              <a:rPr lang="en-GB" sz="2000" dirty="0" smtClean="0"/>
              <a:t>large </a:t>
            </a:r>
            <a:r>
              <a:rPr lang="en-GB" sz="2000" dirty="0"/>
              <a:t>numbers of game </a:t>
            </a:r>
            <a:r>
              <a:rPr lang="en-GB" sz="2000" dirty="0" smtClean="0"/>
              <a:t>variations.</a:t>
            </a:r>
            <a:r>
              <a:rPr lang="en-GB" dirty="0" smtClean="0"/>
              <a:t> </a:t>
            </a:r>
          </a:p>
          <a:p>
            <a:pPr lvl="1" eaLnBrk="1" hangingPunct="1">
              <a:defRPr/>
            </a:pPr>
            <a:r>
              <a:rPr lang="en-US" dirty="0" smtClean="0"/>
              <a:t>Example:</a:t>
            </a:r>
          </a:p>
          <a:p>
            <a:pPr lvl="2" eaLnBrk="1" hangingPunct="1">
              <a:defRPr/>
            </a:pPr>
            <a:r>
              <a:rPr lang="en-US" sz="2400" dirty="0" smtClean="0"/>
              <a:t>Card </a:t>
            </a:r>
            <a:r>
              <a:rPr lang="en-US" sz="2400" dirty="0"/>
              <a:t>and board </a:t>
            </a:r>
            <a:r>
              <a:rPr lang="en-US" sz="2400" dirty="0" smtClean="0"/>
              <a:t>games</a:t>
            </a:r>
          </a:p>
          <a:p>
            <a:pPr lvl="2" eaLnBrk="1" hangingPunct="1">
              <a:defRPr/>
            </a:pPr>
            <a:r>
              <a:rPr lang="en-US" sz="2400" dirty="0" smtClean="0"/>
              <a:t>Most action, </a:t>
            </a:r>
            <a:r>
              <a:rPr lang="en-US" sz="2400" dirty="0"/>
              <a:t>and </a:t>
            </a:r>
            <a:r>
              <a:rPr lang="en-US" sz="2400" dirty="0" smtClean="0"/>
              <a:t>all </a:t>
            </a:r>
            <a:r>
              <a:rPr lang="en-US" sz="2400" dirty="0"/>
              <a:t>strategy games. </a:t>
            </a:r>
            <a:r>
              <a:rPr lang="en-US" dirty="0" smtClean="0"/>
              <a:t>	</a:t>
            </a:r>
          </a:p>
          <a:p>
            <a:pPr lvl="1" eaLnBrk="1" hangingPunct="1">
              <a:defRPr/>
            </a:pPr>
            <a:r>
              <a:rPr lang="en-US" dirty="0" smtClean="0"/>
              <a:t>Characteristics</a:t>
            </a:r>
          </a:p>
          <a:p>
            <a:pPr lvl="2" eaLnBrk="1" hangingPunct="1">
              <a:defRPr/>
            </a:pPr>
            <a:r>
              <a:rPr lang="en-US" sz="2400" dirty="0" smtClean="0"/>
              <a:t>tend </a:t>
            </a:r>
            <a:r>
              <a:rPr lang="en-US" sz="2400" dirty="0"/>
              <a:t>to be </a:t>
            </a:r>
            <a:r>
              <a:rPr lang="en-US" sz="2400" dirty="0" err="1" smtClean="0"/>
              <a:t>replayable</a:t>
            </a:r>
            <a:r>
              <a:rPr lang="en-US" sz="2400" dirty="0" smtClean="0"/>
              <a:t> </a:t>
            </a:r>
            <a:r>
              <a:rPr lang="en-US" sz="2400" dirty="0"/>
              <a:t>and </a:t>
            </a:r>
            <a:endParaRPr lang="en-US" sz="2400" dirty="0" smtClean="0"/>
          </a:p>
          <a:p>
            <a:pPr lvl="2" eaLnBrk="1" hangingPunct="1">
              <a:defRPr/>
            </a:pPr>
            <a:r>
              <a:rPr lang="en-US" sz="2400" dirty="0" smtClean="0"/>
              <a:t>tend </a:t>
            </a:r>
            <a:r>
              <a:rPr lang="en-US" sz="2400" dirty="0"/>
              <a:t>to foster tournaments and strategy </a:t>
            </a:r>
            <a:r>
              <a:rPr lang="en-US" sz="2400" dirty="0" smtClean="0"/>
              <a:t>guides</a:t>
            </a:r>
            <a:endParaRPr lang="en-CA" sz="24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748">
                                            <p:txEl>
                                              <p:pRg st="2" end="2"/>
                                            </p:txEl>
                                          </p:spTgt>
                                        </p:tgtEl>
                                        <p:attrNameLst>
                                          <p:attrName>style.visibility</p:attrName>
                                        </p:attrNameLst>
                                      </p:cBhvr>
                                      <p:to>
                                        <p:strVal val="visible"/>
                                      </p:to>
                                    </p:set>
                                    <p:animEffect transition="in" filter="fade">
                                      <p:cBhvr>
                                        <p:cTn id="7" dur="1000"/>
                                        <p:tgtEl>
                                          <p:spTgt spid="31748">
                                            <p:txEl>
                                              <p:pRg st="2" end="2"/>
                                            </p:txEl>
                                          </p:spTgt>
                                        </p:tgtEl>
                                      </p:cBhvr>
                                    </p:animEffect>
                                    <p:anim calcmode="lin" valueType="num">
                                      <p:cBhvr>
                                        <p:cTn id="8" dur="10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174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748">
                                            <p:txEl>
                                              <p:pRg st="3" end="3"/>
                                            </p:txEl>
                                          </p:spTgt>
                                        </p:tgtEl>
                                        <p:attrNameLst>
                                          <p:attrName>style.visibility</p:attrName>
                                        </p:attrNameLst>
                                      </p:cBhvr>
                                      <p:to>
                                        <p:strVal val="visible"/>
                                      </p:to>
                                    </p:set>
                                    <p:animEffect transition="in" filter="fade">
                                      <p:cBhvr>
                                        <p:cTn id="14" dur="1000"/>
                                        <p:tgtEl>
                                          <p:spTgt spid="31748">
                                            <p:txEl>
                                              <p:pRg st="3" end="3"/>
                                            </p:txEl>
                                          </p:spTgt>
                                        </p:tgtEl>
                                      </p:cBhvr>
                                    </p:animEffect>
                                    <p:anim calcmode="lin" valueType="num">
                                      <p:cBhvr>
                                        <p:cTn id="15" dur="10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1748">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1748">
                                            <p:txEl>
                                              <p:pRg st="4" end="4"/>
                                            </p:txEl>
                                          </p:spTgt>
                                        </p:tgtEl>
                                        <p:attrNameLst>
                                          <p:attrName>style.visibility</p:attrName>
                                        </p:attrNameLst>
                                      </p:cBhvr>
                                      <p:to>
                                        <p:strVal val="visible"/>
                                      </p:to>
                                    </p:set>
                                    <p:animEffect transition="in" filter="fade">
                                      <p:cBhvr>
                                        <p:cTn id="19" dur="1000"/>
                                        <p:tgtEl>
                                          <p:spTgt spid="31748">
                                            <p:txEl>
                                              <p:pRg st="4" end="4"/>
                                            </p:txEl>
                                          </p:spTgt>
                                        </p:tgtEl>
                                      </p:cBhvr>
                                    </p:animEffect>
                                    <p:anim calcmode="lin" valueType="num">
                                      <p:cBhvr>
                                        <p:cTn id="20" dur="10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174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1748">
                                            <p:txEl>
                                              <p:pRg st="5" end="5"/>
                                            </p:txEl>
                                          </p:spTgt>
                                        </p:tgtEl>
                                        <p:attrNameLst>
                                          <p:attrName>style.visibility</p:attrName>
                                        </p:attrNameLst>
                                      </p:cBhvr>
                                      <p:to>
                                        <p:strVal val="visible"/>
                                      </p:to>
                                    </p:set>
                                    <p:animEffect transition="in" filter="fade">
                                      <p:cBhvr>
                                        <p:cTn id="26" dur="1000"/>
                                        <p:tgtEl>
                                          <p:spTgt spid="31748">
                                            <p:txEl>
                                              <p:pRg st="5" end="5"/>
                                            </p:txEl>
                                          </p:spTgt>
                                        </p:tgtEl>
                                      </p:cBhvr>
                                    </p:animEffect>
                                    <p:anim calcmode="lin" valueType="num">
                                      <p:cBhvr>
                                        <p:cTn id="27" dur="1000" fill="hold"/>
                                        <p:tgtEl>
                                          <p:spTgt spid="31748">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1748">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1748">
                                            <p:txEl>
                                              <p:pRg st="6" end="6"/>
                                            </p:txEl>
                                          </p:spTgt>
                                        </p:tgtEl>
                                        <p:attrNameLst>
                                          <p:attrName>style.visibility</p:attrName>
                                        </p:attrNameLst>
                                      </p:cBhvr>
                                      <p:to>
                                        <p:strVal val="visible"/>
                                      </p:to>
                                    </p:set>
                                    <p:animEffect transition="in" filter="fade">
                                      <p:cBhvr>
                                        <p:cTn id="31" dur="1000"/>
                                        <p:tgtEl>
                                          <p:spTgt spid="31748">
                                            <p:txEl>
                                              <p:pRg st="6" end="6"/>
                                            </p:txEl>
                                          </p:spTgt>
                                        </p:tgtEl>
                                      </p:cBhvr>
                                    </p:animEffect>
                                    <p:anim calcmode="lin" valueType="num">
                                      <p:cBhvr>
                                        <p:cTn id="32" dur="1000" fill="hold"/>
                                        <p:tgtEl>
                                          <p:spTgt spid="31748">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1748">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1748">
                                            <p:txEl>
                                              <p:pRg st="7" end="7"/>
                                            </p:txEl>
                                          </p:spTgt>
                                        </p:tgtEl>
                                        <p:attrNameLst>
                                          <p:attrName>style.visibility</p:attrName>
                                        </p:attrNameLst>
                                      </p:cBhvr>
                                      <p:to>
                                        <p:strVal val="visible"/>
                                      </p:to>
                                    </p:set>
                                    <p:animEffect transition="in" filter="fade">
                                      <p:cBhvr>
                                        <p:cTn id="36" dur="1000"/>
                                        <p:tgtEl>
                                          <p:spTgt spid="31748">
                                            <p:txEl>
                                              <p:pRg st="7" end="7"/>
                                            </p:txEl>
                                          </p:spTgt>
                                        </p:tgtEl>
                                      </p:cBhvr>
                                    </p:animEffect>
                                    <p:anim calcmode="lin" valueType="num">
                                      <p:cBhvr>
                                        <p:cTn id="37" dur="1000" fill="hold"/>
                                        <p:tgtEl>
                                          <p:spTgt spid="31748">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174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Game Structures (cont.)</a:t>
            </a:r>
          </a:p>
        </p:txBody>
      </p:sp>
      <p:sp>
        <p:nvSpPr>
          <p:cNvPr id="31748" name="Rectangle 3"/>
          <p:cNvSpPr>
            <a:spLocks noGrp="1" noChangeArrowheads="1"/>
          </p:cNvSpPr>
          <p:nvPr>
            <p:ph type="body" idx="1"/>
          </p:nvPr>
        </p:nvSpPr>
        <p:spPr>
          <a:xfrm>
            <a:off x="152400" y="1600200"/>
            <a:ext cx="8991599" cy="4495800"/>
          </a:xfrm>
        </p:spPr>
        <p:txBody>
          <a:bodyPr/>
          <a:lstStyle/>
          <a:p>
            <a:pPr eaLnBrk="1" hangingPunct="1">
              <a:defRPr/>
            </a:pPr>
            <a:r>
              <a:rPr lang="en-CA" dirty="0" smtClean="0"/>
              <a:t>Progression</a:t>
            </a:r>
          </a:p>
          <a:p>
            <a:pPr lvl="1" eaLnBrk="1" hangingPunct="1">
              <a:defRPr/>
            </a:pPr>
            <a:r>
              <a:rPr lang="en-US" dirty="0" smtClean="0"/>
              <a:t>Historically </a:t>
            </a:r>
            <a:r>
              <a:rPr lang="en-US" dirty="0"/>
              <a:t>newer </a:t>
            </a:r>
            <a:r>
              <a:rPr lang="en-US" dirty="0" smtClean="0"/>
              <a:t>form - the </a:t>
            </a:r>
            <a:r>
              <a:rPr lang="en-US" dirty="0"/>
              <a:t>adventure </a:t>
            </a:r>
            <a:r>
              <a:rPr lang="en-US" dirty="0" smtClean="0"/>
              <a:t>games</a:t>
            </a:r>
          </a:p>
          <a:p>
            <a:pPr lvl="1" eaLnBrk="1" hangingPunct="1">
              <a:defRPr/>
            </a:pPr>
            <a:r>
              <a:rPr lang="en-US" dirty="0" smtClean="0"/>
              <a:t>A predefined </a:t>
            </a:r>
            <a:r>
              <a:rPr lang="en-US" dirty="0"/>
              <a:t>set of actions </a:t>
            </a:r>
            <a:r>
              <a:rPr lang="en-US" dirty="0" smtClean="0"/>
              <a:t>in </a:t>
            </a:r>
            <a:r>
              <a:rPr lang="en-US" dirty="0"/>
              <a:t>order to complete the game. </a:t>
            </a:r>
            <a:endParaRPr lang="en-US" dirty="0" smtClean="0"/>
          </a:p>
          <a:p>
            <a:pPr lvl="1" eaLnBrk="1" hangingPunct="1">
              <a:defRPr/>
            </a:pPr>
            <a:r>
              <a:rPr lang="en-US" dirty="0"/>
              <a:t>One </a:t>
            </a:r>
            <a:r>
              <a:rPr lang="en-US" dirty="0" smtClean="0"/>
              <a:t>feature - strong </a:t>
            </a:r>
            <a:r>
              <a:rPr lang="en-US" dirty="0"/>
              <a:t>control to the game </a:t>
            </a:r>
            <a:r>
              <a:rPr lang="en-US" dirty="0" smtClean="0"/>
              <a:t>designer:</a:t>
            </a:r>
          </a:p>
          <a:p>
            <a:pPr lvl="2" eaLnBrk="1" hangingPunct="1">
              <a:defRPr/>
            </a:pPr>
            <a:r>
              <a:rPr lang="en-US" dirty="0" smtClean="0"/>
              <a:t>Since </a:t>
            </a:r>
            <a:r>
              <a:rPr lang="en-US" dirty="0"/>
              <a:t>the </a:t>
            </a:r>
            <a:r>
              <a:rPr lang="en-US" dirty="0">
                <a:solidFill>
                  <a:srgbClr val="0000FF"/>
                </a:solidFill>
              </a:rPr>
              <a:t>designer controls the sequence of events</a:t>
            </a:r>
            <a:r>
              <a:rPr lang="en-US" dirty="0"/>
              <a:t>, </a:t>
            </a:r>
            <a:r>
              <a:rPr lang="en-US" dirty="0" smtClean="0"/>
              <a:t>where </a:t>
            </a:r>
            <a:r>
              <a:rPr lang="en-US" dirty="0"/>
              <a:t>we find the games with </a:t>
            </a:r>
            <a:r>
              <a:rPr lang="en-US" dirty="0">
                <a:solidFill>
                  <a:srgbClr val="0000FF"/>
                </a:solidFill>
              </a:rPr>
              <a:t>cinematic or storytelling </a:t>
            </a:r>
            <a:r>
              <a:rPr lang="en-US" dirty="0" smtClean="0"/>
              <a:t>ambitions</a:t>
            </a:r>
          </a:p>
          <a:p>
            <a:pPr lvl="1" eaLnBrk="1" hangingPunct="1">
              <a:defRPr/>
            </a:pPr>
            <a:r>
              <a:rPr lang="en-US" dirty="0"/>
              <a:t>Progression games have </a:t>
            </a:r>
            <a:r>
              <a:rPr lang="en-US" dirty="0" smtClean="0"/>
              <a:t>walkthroughs</a:t>
            </a:r>
          </a:p>
          <a:p>
            <a:pPr lvl="2" eaLnBrk="1" hangingPunct="1">
              <a:defRPr/>
            </a:pPr>
            <a:r>
              <a:rPr lang="en-US" dirty="0"/>
              <a:t>all the actions needed to complete the </a:t>
            </a:r>
            <a:r>
              <a:rPr lang="en-US" dirty="0" smtClean="0"/>
              <a:t>game</a:t>
            </a:r>
          </a:p>
          <a:p>
            <a:pPr lvl="2" eaLnBrk="1" hangingPunct="1">
              <a:defRPr/>
            </a:pPr>
            <a:endParaRPr lang="en-US" dirty="0"/>
          </a:p>
          <a:p>
            <a:pPr lvl="1" eaLnBrk="1" hangingPunct="1">
              <a:defRPr/>
            </a:pPr>
            <a:r>
              <a:rPr lang="en-US" dirty="0"/>
              <a:t>Which one is Less interesting emergence or progression?</a:t>
            </a:r>
          </a:p>
          <a:p>
            <a:pPr lvl="2" eaLnBrk="1" hangingPunct="1">
              <a:defRPr/>
            </a:pPr>
            <a:r>
              <a:rPr lang="en-US" dirty="0" smtClean="0"/>
              <a:t>Progression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748">
                                            <p:txEl>
                                              <p:pRg st="3" end="3"/>
                                            </p:txEl>
                                          </p:spTgt>
                                        </p:tgtEl>
                                        <p:attrNameLst>
                                          <p:attrName>style.visibility</p:attrName>
                                        </p:attrNameLst>
                                      </p:cBhvr>
                                      <p:to>
                                        <p:strVal val="visible"/>
                                      </p:to>
                                    </p:set>
                                    <p:animEffect transition="in" filter="fade">
                                      <p:cBhvr>
                                        <p:cTn id="7" dur="1000"/>
                                        <p:tgtEl>
                                          <p:spTgt spid="31748">
                                            <p:txEl>
                                              <p:pRg st="3" end="3"/>
                                            </p:txEl>
                                          </p:spTgt>
                                        </p:tgtEl>
                                      </p:cBhvr>
                                    </p:animEffect>
                                    <p:anim calcmode="lin" valueType="num">
                                      <p:cBhvr>
                                        <p:cTn id="8" dur="10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1748">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748">
                                            <p:txEl>
                                              <p:pRg st="4" end="4"/>
                                            </p:txEl>
                                          </p:spTgt>
                                        </p:tgtEl>
                                        <p:attrNameLst>
                                          <p:attrName>style.visibility</p:attrName>
                                        </p:attrNameLst>
                                      </p:cBhvr>
                                      <p:to>
                                        <p:strVal val="visible"/>
                                      </p:to>
                                    </p:set>
                                    <p:animEffect transition="in" filter="fade">
                                      <p:cBhvr>
                                        <p:cTn id="12" dur="1000"/>
                                        <p:tgtEl>
                                          <p:spTgt spid="31748">
                                            <p:txEl>
                                              <p:pRg st="4" end="4"/>
                                            </p:txEl>
                                          </p:spTgt>
                                        </p:tgtEl>
                                      </p:cBhvr>
                                    </p:animEffect>
                                    <p:anim calcmode="lin" valueType="num">
                                      <p:cBhvr>
                                        <p:cTn id="13" dur="10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174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1748">
                                            <p:txEl>
                                              <p:pRg st="5" end="5"/>
                                            </p:txEl>
                                          </p:spTgt>
                                        </p:tgtEl>
                                        <p:attrNameLst>
                                          <p:attrName>style.visibility</p:attrName>
                                        </p:attrNameLst>
                                      </p:cBhvr>
                                      <p:to>
                                        <p:strVal val="visible"/>
                                      </p:to>
                                    </p:set>
                                    <p:animEffect transition="in" filter="fade">
                                      <p:cBhvr>
                                        <p:cTn id="19" dur="1000"/>
                                        <p:tgtEl>
                                          <p:spTgt spid="31748">
                                            <p:txEl>
                                              <p:pRg st="5" end="5"/>
                                            </p:txEl>
                                          </p:spTgt>
                                        </p:tgtEl>
                                      </p:cBhvr>
                                    </p:animEffect>
                                    <p:anim calcmode="lin" valueType="num">
                                      <p:cBhvr>
                                        <p:cTn id="20" dur="1000" fill="hold"/>
                                        <p:tgtEl>
                                          <p:spTgt spid="31748">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1748">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1748">
                                            <p:txEl>
                                              <p:pRg st="6" end="6"/>
                                            </p:txEl>
                                          </p:spTgt>
                                        </p:tgtEl>
                                        <p:attrNameLst>
                                          <p:attrName>style.visibility</p:attrName>
                                        </p:attrNameLst>
                                      </p:cBhvr>
                                      <p:to>
                                        <p:strVal val="visible"/>
                                      </p:to>
                                    </p:set>
                                    <p:animEffect transition="in" filter="fade">
                                      <p:cBhvr>
                                        <p:cTn id="24" dur="1000"/>
                                        <p:tgtEl>
                                          <p:spTgt spid="31748">
                                            <p:txEl>
                                              <p:pRg st="6" end="6"/>
                                            </p:txEl>
                                          </p:spTgt>
                                        </p:tgtEl>
                                      </p:cBhvr>
                                    </p:animEffect>
                                    <p:anim calcmode="lin" valueType="num">
                                      <p:cBhvr>
                                        <p:cTn id="25" dur="1000" fill="hold"/>
                                        <p:tgtEl>
                                          <p:spTgt spid="31748">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1748">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1748">
                                            <p:txEl>
                                              <p:pRg st="8" end="8"/>
                                            </p:txEl>
                                          </p:spTgt>
                                        </p:tgtEl>
                                        <p:attrNameLst>
                                          <p:attrName>style.visibility</p:attrName>
                                        </p:attrNameLst>
                                      </p:cBhvr>
                                      <p:to>
                                        <p:strVal val="visible"/>
                                      </p:to>
                                    </p:set>
                                    <p:animEffect transition="in" filter="fade">
                                      <p:cBhvr>
                                        <p:cTn id="29" dur="1000"/>
                                        <p:tgtEl>
                                          <p:spTgt spid="31748">
                                            <p:txEl>
                                              <p:pRg st="8" end="8"/>
                                            </p:txEl>
                                          </p:spTgt>
                                        </p:tgtEl>
                                      </p:cBhvr>
                                    </p:animEffect>
                                    <p:anim calcmode="lin" valueType="num">
                                      <p:cBhvr>
                                        <p:cTn id="30" dur="1000" fill="hold"/>
                                        <p:tgtEl>
                                          <p:spTgt spid="31748">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174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1748">
                                            <p:txEl>
                                              <p:pRg st="9" end="9"/>
                                            </p:txEl>
                                          </p:spTgt>
                                        </p:tgtEl>
                                        <p:attrNameLst>
                                          <p:attrName>style.visibility</p:attrName>
                                        </p:attrNameLst>
                                      </p:cBhvr>
                                      <p:to>
                                        <p:strVal val="visible"/>
                                      </p:to>
                                    </p:set>
                                    <p:animEffect transition="in" filter="fade">
                                      <p:cBhvr>
                                        <p:cTn id="36" dur="1000"/>
                                        <p:tgtEl>
                                          <p:spTgt spid="31748">
                                            <p:txEl>
                                              <p:pRg st="9" end="9"/>
                                            </p:txEl>
                                          </p:spTgt>
                                        </p:tgtEl>
                                      </p:cBhvr>
                                    </p:animEffect>
                                    <p:anim calcmode="lin" valueType="num">
                                      <p:cBhvr>
                                        <p:cTn id="37" dur="1000" fill="hold"/>
                                        <p:tgtEl>
                                          <p:spTgt spid="31748">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3174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r>
              <a:rPr lang="en-CA" smtClean="0">
                <a:ea typeface="ＭＳ Ｐゴシック" panose="020B0600070205080204" pitchFamily="34" charset="-128"/>
              </a:rPr>
              <a:t>Outline</a:t>
            </a:r>
          </a:p>
        </p:txBody>
      </p:sp>
      <p:sp>
        <p:nvSpPr>
          <p:cNvPr id="12291" name="Content Placeholder 2"/>
          <p:cNvSpPr>
            <a:spLocks noGrp="1"/>
          </p:cNvSpPr>
          <p:nvPr>
            <p:ph sz="quarter" idx="1"/>
          </p:nvPr>
        </p:nvSpPr>
        <p:spPr>
          <a:xfrm>
            <a:off x="612775" y="1600200"/>
            <a:ext cx="8153400" cy="4495800"/>
          </a:xfrm>
        </p:spPr>
        <p:txBody>
          <a:bodyPr/>
          <a:lstStyle/>
          <a:p>
            <a:r>
              <a:rPr lang="en-CA" dirty="0" smtClean="0">
                <a:ea typeface="ＭＳ Ｐゴシック" panose="020B0600070205080204" pitchFamily="34" charset="-128"/>
              </a:rPr>
              <a:t>Pattern and Fun</a:t>
            </a:r>
          </a:p>
          <a:p>
            <a:r>
              <a:rPr lang="en-CA" dirty="0" smtClean="0">
                <a:ea typeface="ＭＳ Ｐゴシック" panose="020B0600070205080204" pitchFamily="34" charset="-128"/>
              </a:rPr>
              <a:t>Game Structure</a:t>
            </a:r>
          </a:p>
          <a:p>
            <a:r>
              <a:rPr lang="en-CA" dirty="0" smtClean="0">
                <a:ea typeface="ＭＳ Ｐゴシック" panose="020B0600070205080204" pitchFamily="34" charset="-128"/>
              </a:rPr>
              <a:t>Game Components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Example</a:t>
            </a:r>
          </a:p>
        </p:txBody>
      </p:sp>
      <p:sp>
        <p:nvSpPr>
          <p:cNvPr id="32772" name="Rectangle 3"/>
          <p:cNvSpPr>
            <a:spLocks noGrp="1" noChangeArrowheads="1"/>
          </p:cNvSpPr>
          <p:nvPr>
            <p:ph type="body" idx="1"/>
          </p:nvPr>
        </p:nvSpPr>
        <p:spPr>
          <a:xfrm>
            <a:off x="612775" y="1600200"/>
            <a:ext cx="8153400" cy="4495800"/>
          </a:xfrm>
        </p:spPr>
        <p:txBody>
          <a:bodyPr/>
          <a:lstStyle/>
          <a:p>
            <a:pPr eaLnBrk="1" hangingPunct="1">
              <a:defRPr/>
            </a:pPr>
            <a:r>
              <a:rPr lang="en-CA" dirty="0" smtClean="0"/>
              <a:t>Pong vs. Prince of Persia</a:t>
            </a:r>
          </a:p>
          <a:p>
            <a:pPr eaLnBrk="1" hangingPunct="1">
              <a:defRPr/>
            </a:pPr>
            <a:r>
              <a:rPr lang="en-CA" dirty="0" smtClean="0"/>
              <a:t>Pong is simpler but it is</a:t>
            </a:r>
          </a:p>
          <a:p>
            <a:pPr lvl="1" eaLnBrk="1" hangingPunct="1">
              <a:defRPr/>
            </a:pPr>
            <a:r>
              <a:rPr lang="en-CA" dirty="0" smtClean="0"/>
              <a:t>Unique every time</a:t>
            </a:r>
          </a:p>
          <a:p>
            <a:pPr lvl="1" eaLnBrk="1" hangingPunct="1">
              <a:defRPr/>
            </a:pPr>
            <a:r>
              <a:rPr lang="en-CA" dirty="0" smtClean="0"/>
              <a:t>Open-ended</a:t>
            </a:r>
          </a:p>
          <a:p>
            <a:pPr lvl="1" eaLnBrk="1" hangingPunct="1">
              <a:defRPr/>
            </a:pPr>
            <a:r>
              <a:rPr lang="en-CA" dirty="0" smtClean="0"/>
              <a:t>Requires strategy (even simple)</a:t>
            </a:r>
          </a:p>
          <a:p>
            <a:pPr lvl="1" eaLnBrk="1" hangingPunct="1">
              <a:defRPr/>
            </a:pPr>
            <a:r>
              <a:rPr lang="en-CA" dirty="0" smtClean="0"/>
              <a:t>Easy to learn yet difficult to master</a:t>
            </a:r>
          </a:p>
          <a:p>
            <a:pPr eaLnBrk="1" hangingPunct="1">
              <a:defRPr/>
            </a:pPr>
            <a:r>
              <a:rPr lang="en-CA" dirty="0" smtClean="0"/>
              <a:t>If the game guide is a walk-through, the game is progression type!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Example</a:t>
            </a:r>
          </a:p>
        </p:txBody>
      </p:sp>
      <p:sp>
        <p:nvSpPr>
          <p:cNvPr id="33796" name="Rectangle 3"/>
          <p:cNvSpPr>
            <a:spLocks noGrp="1" noChangeArrowheads="1"/>
          </p:cNvSpPr>
          <p:nvPr>
            <p:ph type="body" idx="1"/>
          </p:nvPr>
        </p:nvSpPr>
        <p:spPr>
          <a:xfrm>
            <a:off x="612775" y="1600200"/>
            <a:ext cx="8153400" cy="4495800"/>
          </a:xfrm>
        </p:spPr>
        <p:txBody>
          <a:bodyPr/>
          <a:lstStyle/>
          <a:p>
            <a:pPr eaLnBrk="1" hangingPunct="1">
              <a:defRPr/>
            </a:pPr>
            <a:r>
              <a:rPr lang="en-CA" dirty="0" err="1" smtClean="0"/>
              <a:t>Poppit</a:t>
            </a:r>
            <a:endParaRPr lang="en-CA" dirty="0" smtClean="0"/>
          </a:p>
          <a:p>
            <a:pPr eaLnBrk="1" hangingPunct="1">
              <a:defRPr/>
            </a:pPr>
            <a:r>
              <a:rPr lang="en-CA" dirty="0" smtClean="0"/>
              <a:t>Hearts, Poker, Blackjack, Bridges, Tetris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In-between Games</a:t>
            </a:r>
          </a:p>
        </p:txBody>
      </p:sp>
      <p:sp>
        <p:nvSpPr>
          <p:cNvPr id="36868" name="Rectangle 3"/>
          <p:cNvSpPr>
            <a:spLocks noGrp="1" noChangeArrowheads="1"/>
          </p:cNvSpPr>
          <p:nvPr>
            <p:ph type="body" idx="1"/>
          </p:nvPr>
        </p:nvSpPr>
        <p:spPr>
          <a:xfrm>
            <a:off x="612775" y="1600200"/>
            <a:ext cx="8153400" cy="4495800"/>
          </a:xfrm>
        </p:spPr>
        <p:txBody>
          <a:bodyPr/>
          <a:lstStyle/>
          <a:p>
            <a:pPr eaLnBrk="1" hangingPunct="1">
              <a:defRPr/>
            </a:pPr>
            <a:r>
              <a:rPr lang="en-CA" dirty="0" smtClean="0"/>
              <a:t>Many new games have both properties to some level.</a:t>
            </a:r>
          </a:p>
          <a:p>
            <a:pPr eaLnBrk="1" hangingPunct="1">
              <a:defRPr/>
            </a:pPr>
            <a:r>
              <a:rPr lang="en-CA" dirty="0" smtClean="0"/>
              <a:t>Grand Theft Auto</a:t>
            </a:r>
          </a:p>
          <a:p>
            <a:pPr lvl="1" eaLnBrk="1" hangingPunct="1">
              <a:defRPr/>
            </a:pPr>
            <a:r>
              <a:rPr lang="en-CA" dirty="0" smtClean="0"/>
              <a:t>Missions as progression</a:t>
            </a:r>
          </a:p>
          <a:p>
            <a:pPr lvl="1" eaLnBrk="1" hangingPunct="1">
              <a:defRPr/>
            </a:pPr>
            <a:r>
              <a:rPr lang="en-CA" dirty="0" smtClean="0"/>
              <a:t>Ability to go around the city and complete the missions in different ways.</a:t>
            </a:r>
          </a:p>
          <a:p>
            <a:pPr lvl="1" eaLnBrk="1" hangingPunct="1">
              <a:defRPr/>
            </a:pPr>
            <a:r>
              <a:rPr lang="en-CA" dirty="0" smtClean="0"/>
              <a:t>Story and freedom</a:t>
            </a:r>
          </a:p>
        </p:txBody>
      </p:sp>
      <p:pic>
        <p:nvPicPr>
          <p:cNvPr id="26629" name="Picture 7" descr="gt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649663"/>
            <a:ext cx="436086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In-between Games</a:t>
            </a:r>
          </a:p>
        </p:txBody>
      </p:sp>
      <p:sp>
        <p:nvSpPr>
          <p:cNvPr id="36868" name="Rectangle 3"/>
          <p:cNvSpPr>
            <a:spLocks noGrp="1" noChangeArrowheads="1"/>
          </p:cNvSpPr>
          <p:nvPr>
            <p:ph type="body" idx="1"/>
          </p:nvPr>
        </p:nvSpPr>
        <p:spPr>
          <a:xfrm>
            <a:off x="612775" y="1600200"/>
            <a:ext cx="5940425" cy="4953000"/>
          </a:xfrm>
        </p:spPr>
        <p:txBody>
          <a:bodyPr/>
          <a:lstStyle/>
          <a:p>
            <a:pPr eaLnBrk="1" hangingPunct="1">
              <a:defRPr/>
            </a:pPr>
            <a:r>
              <a:rPr lang="en-CA" dirty="0" err="1" smtClean="0"/>
              <a:t>EverQuest</a:t>
            </a:r>
            <a:endParaRPr lang="en-CA" dirty="0" smtClean="0"/>
          </a:p>
          <a:p>
            <a:pPr lvl="1" eaLnBrk="1" hangingPunct="1">
              <a:defRPr/>
            </a:pPr>
            <a:r>
              <a:rPr lang="en-CA" dirty="0" smtClean="0"/>
              <a:t>In most general levels, </a:t>
            </a:r>
            <a:r>
              <a:rPr lang="en-US" i="1" dirty="0" err="1"/>
              <a:t>EverQuest</a:t>
            </a:r>
            <a:r>
              <a:rPr lang="en-US" dirty="0"/>
              <a:t> is a game of </a:t>
            </a:r>
            <a:r>
              <a:rPr lang="en-US" dirty="0" smtClean="0"/>
              <a:t>emergence.</a:t>
            </a:r>
          </a:p>
          <a:p>
            <a:pPr lvl="2" eaLnBrk="1" hangingPunct="1">
              <a:defRPr/>
            </a:pPr>
            <a:r>
              <a:rPr lang="en-US" dirty="0" smtClean="0"/>
              <a:t>The </a:t>
            </a:r>
            <a:r>
              <a:rPr lang="en-US" dirty="0">
                <a:solidFill>
                  <a:srgbClr val="0000FF"/>
                </a:solidFill>
              </a:rPr>
              <a:t>actual events </a:t>
            </a:r>
            <a:r>
              <a:rPr lang="en-US" dirty="0"/>
              <a:t>in the game </a:t>
            </a:r>
            <a:r>
              <a:rPr lang="en-US" dirty="0">
                <a:solidFill>
                  <a:srgbClr val="0000FF"/>
                </a:solidFill>
              </a:rPr>
              <a:t>are not explicitly determined by </a:t>
            </a:r>
            <a:r>
              <a:rPr lang="en-US" dirty="0" smtClean="0">
                <a:solidFill>
                  <a:srgbClr val="0000FF"/>
                </a:solidFill>
              </a:rPr>
              <a:t>the </a:t>
            </a:r>
            <a:r>
              <a:rPr lang="en-US" dirty="0">
                <a:solidFill>
                  <a:srgbClr val="0000FF"/>
                </a:solidFill>
              </a:rPr>
              <a:t>game rules</a:t>
            </a:r>
            <a:r>
              <a:rPr lang="en-US" dirty="0"/>
              <a:t>, but they will follow certain patterns</a:t>
            </a:r>
            <a:r>
              <a:rPr lang="en-US" dirty="0" smtClean="0"/>
              <a:t>.</a:t>
            </a:r>
          </a:p>
          <a:p>
            <a:pPr lvl="1" eaLnBrk="1" hangingPunct="1">
              <a:defRPr/>
            </a:pPr>
            <a:endParaRPr lang="en-US" dirty="0" smtClean="0"/>
          </a:p>
          <a:p>
            <a:pPr lvl="1" eaLnBrk="1" hangingPunct="1">
              <a:defRPr/>
            </a:pPr>
            <a:r>
              <a:rPr lang="en-US" dirty="0" smtClean="0"/>
              <a:t>At the same time it has a </a:t>
            </a:r>
            <a:r>
              <a:rPr lang="en-US" dirty="0"/>
              <a:t>progression structure </a:t>
            </a:r>
            <a:endParaRPr lang="en-US" dirty="0" smtClean="0"/>
          </a:p>
          <a:p>
            <a:pPr lvl="2" eaLnBrk="1" hangingPunct="1">
              <a:defRPr/>
            </a:pPr>
            <a:r>
              <a:rPr lang="en-US" dirty="0" smtClean="0"/>
              <a:t>since </a:t>
            </a:r>
            <a:r>
              <a:rPr lang="en-US" dirty="0"/>
              <a:t>the game in detail describes the actions that the player has to perform.</a:t>
            </a:r>
          </a:p>
          <a:p>
            <a:pPr lvl="1" eaLnBrk="1" hangingPunct="1">
              <a:defRPr/>
            </a:pPr>
            <a:endParaRPr lang="en-CA" dirty="0" smtClean="0"/>
          </a:p>
          <a:p>
            <a:pPr lvl="2" eaLnBrk="1" hangingPunct="1">
              <a:defRPr/>
            </a:pPr>
            <a:endParaRPr lang="en-CA" dirty="0" smtClean="0"/>
          </a:p>
        </p:txBody>
      </p:sp>
      <p:pic>
        <p:nvPicPr>
          <p:cNvPr id="2" name="Picture 1"/>
          <p:cNvPicPr>
            <a:picLocks noChangeAspect="1"/>
          </p:cNvPicPr>
          <p:nvPr/>
        </p:nvPicPr>
        <p:blipFill>
          <a:blip r:embed="rId3"/>
          <a:stretch>
            <a:fillRect/>
          </a:stretch>
        </p:blipFill>
        <p:spPr>
          <a:xfrm>
            <a:off x="6705600" y="2209800"/>
            <a:ext cx="1943100" cy="23145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Gameplay: Challenge</a:t>
            </a:r>
          </a:p>
        </p:txBody>
      </p:sp>
      <p:sp>
        <p:nvSpPr>
          <p:cNvPr id="37892" name="Rectangle 3"/>
          <p:cNvSpPr>
            <a:spLocks noGrp="1" noChangeArrowheads="1"/>
          </p:cNvSpPr>
          <p:nvPr>
            <p:ph type="body" idx="1"/>
          </p:nvPr>
        </p:nvSpPr>
        <p:spPr>
          <a:xfrm>
            <a:off x="323850" y="1628775"/>
            <a:ext cx="8631238" cy="4503738"/>
          </a:xfrm>
        </p:spPr>
        <p:txBody>
          <a:bodyPr/>
          <a:lstStyle/>
          <a:p>
            <a:pPr eaLnBrk="1" hangingPunct="1">
              <a:defRPr/>
            </a:pPr>
            <a:r>
              <a:rPr lang="en-US" dirty="0" smtClean="0"/>
              <a:t>A challenge is any </a:t>
            </a:r>
            <a:r>
              <a:rPr lang="en-US" dirty="0" smtClean="0">
                <a:solidFill>
                  <a:srgbClr val="0000FF"/>
                </a:solidFill>
              </a:rPr>
              <a:t>task set </a:t>
            </a:r>
            <a:r>
              <a:rPr lang="en-US" dirty="0" smtClean="0"/>
              <a:t>for the player that </a:t>
            </a:r>
            <a:r>
              <a:rPr lang="en-US" dirty="0" smtClean="0">
                <a:solidFill>
                  <a:srgbClr val="0000FF"/>
                </a:solidFill>
              </a:rPr>
              <a:t>is </a:t>
            </a:r>
            <a:r>
              <a:rPr lang="en-US" u="sng" dirty="0" smtClean="0">
                <a:solidFill>
                  <a:srgbClr val="0000FF"/>
                </a:solidFill>
              </a:rPr>
              <a:t>non-trivial</a:t>
            </a:r>
            <a:r>
              <a:rPr lang="en-US" dirty="0" smtClean="0">
                <a:solidFill>
                  <a:srgbClr val="0000FF"/>
                </a:solidFill>
              </a:rPr>
              <a:t> to accomplish</a:t>
            </a:r>
          </a:p>
          <a:p>
            <a:pPr lvl="1" eaLnBrk="1" hangingPunct="1">
              <a:defRPr/>
            </a:pPr>
            <a:r>
              <a:rPr lang="en-US" dirty="0" smtClean="0"/>
              <a:t>Can be composed </a:t>
            </a:r>
            <a:r>
              <a:rPr lang="en-US" dirty="0"/>
              <a:t>of several smaller </a:t>
            </a:r>
            <a:r>
              <a:rPr lang="en-US" dirty="0" smtClean="0"/>
              <a:t>challenges</a:t>
            </a:r>
          </a:p>
          <a:p>
            <a:pPr lvl="1" eaLnBrk="1" hangingPunct="1">
              <a:defRPr/>
            </a:pPr>
            <a:r>
              <a:rPr lang="en-US" dirty="0" smtClean="0"/>
              <a:t>Example: </a:t>
            </a:r>
          </a:p>
          <a:p>
            <a:pPr lvl="2" eaLnBrk="1" hangingPunct="1">
              <a:defRPr/>
            </a:pPr>
            <a:r>
              <a:rPr lang="en-US" sz="2400" dirty="0" smtClean="0"/>
              <a:t>Getting </a:t>
            </a:r>
            <a:r>
              <a:rPr lang="en-US" sz="2400" dirty="0"/>
              <a:t>a ball through a hoop</a:t>
            </a:r>
          </a:p>
          <a:p>
            <a:pPr lvl="2" eaLnBrk="1" hangingPunct="1">
              <a:defRPr/>
            </a:pPr>
            <a:r>
              <a:rPr lang="en-US" sz="2400" dirty="0"/>
              <a:t>Make business profit</a:t>
            </a:r>
          </a:p>
          <a:p>
            <a:pPr eaLnBrk="1" hangingPunct="1">
              <a:defRPr/>
            </a:pPr>
            <a:endParaRPr lang="en-US" dirty="0" smtClean="0"/>
          </a:p>
          <a:p>
            <a:pPr eaLnBrk="1" hangingPunct="1">
              <a:defRPr/>
            </a:pPr>
            <a:r>
              <a:rPr lang="en-US" dirty="0" smtClean="0"/>
              <a:t>Overcoming nontrivial challenges require mental or physical effort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Gameplay: Rules in Action</a:t>
            </a:r>
            <a:endParaRPr lang="en-US" sz="3400" smtClean="0">
              <a:ea typeface="ＭＳ Ｐゴシック" panose="020B0600070205080204" pitchFamily="34" charset="-128"/>
            </a:endParaRPr>
          </a:p>
        </p:txBody>
      </p:sp>
      <p:sp>
        <p:nvSpPr>
          <p:cNvPr id="38916" name="Rectangle 3"/>
          <p:cNvSpPr>
            <a:spLocks noGrp="1" noChangeArrowheads="1"/>
          </p:cNvSpPr>
          <p:nvPr>
            <p:ph type="body" idx="1"/>
          </p:nvPr>
        </p:nvSpPr>
        <p:spPr>
          <a:xfrm>
            <a:off x="612775" y="1600200"/>
            <a:ext cx="8153400" cy="5029200"/>
          </a:xfrm>
        </p:spPr>
        <p:txBody>
          <a:bodyPr/>
          <a:lstStyle/>
          <a:p>
            <a:pPr eaLnBrk="1" hangingPunct="1">
              <a:defRPr/>
            </a:pPr>
            <a:r>
              <a:rPr lang="en-US" dirty="0" smtClean="0"/>
              <a:t>The rules determine </a:t>
            </a:r>
            <a:r>
              <a:rPr lang="en-US" dirty="0" smtClean="0">
                <a:solidFill>
                  <a:srgbClr val="FF0000"/>
                </a:solidFill>
              </a:rPr>
              <a:t>what actions are available </a:t>
            </a:r>
            <a:r>
              <a:rPr lang="en-US" dirty="0" smtClean="0"/>
              <a:t>to the player(s)</a:t>
            </a:r>
          </a:p>
          <a:p>
            <a:pPr lvl="1" eaLnBrk="1" hangingPunct="1">
              <a:defRPr/>
            </a:pPr>
            <a:r>
              <a:rPr lang="en-US" dirty="0"/>
              <a:t>A video game will not respond to player actions that it has not been programmed to recognize.</a:t>
            </a:r>
          </a:p>
          <a:p>
            <a:pPr marL="366713" lvl="1" indent="0" eaLnBrk="1" hangingPunct="1">
              <a:buNone/>
              <a:defRPr/>
            </a:pPr>
            <a:endParaRPr lang="en-US" dirty="0" smtClean="0"/>
          </a:p>
          <a:p>
            <a:pPr eaLnBrk="1" hangingPunct="1">
              <a:defRPr/>
            </a:pPr>
            <a:r>
              <a:rPr lang="en-US" dirty="0" smtClean="0"/>
              <a:t>Different actions may be</a:t>
            </a:r>
          </a:p>
          <a:p>
            <a:pPr lvl="1" eaLnBrk="1" hangingPunct="1">
              <a:defRPr/>
            </a:pPr>
            <a:r>
              <a:rPr lang="en-US" dirty="0" smtClean="0"/>
              <a:t>Permitted by the rules, or </a:t>
            </a:r>
          </a:p>
          <a:p>
            <a:pPr lvl="1" eaLnBrk="1" hangingPunct="1">
              <a:defRPr/>
            </a:pPr>
            <a:r>
              <a:rPr lang="en-US" dirty="0" smtClean="0"/>
              <a:t>Required by the rules, or</a:t>
            </a:r>
          </a:p>
          <a:p>
            <a:pPr lvl="1" eaLnBrk="1" hangingPunct="1">
              <a:defRPr/>
            </a:pPr>
            <a:r>
              <a:rPr lang="en-US" dirty="0" smtClean="0"/>
              <a:t>Prohibited by the rules</a:t>
            </a:r>
          </a:p>
          <a:p>
            <a:pPr eaLnBrk="1" hangingPunct="1">
              <a:defRPr/>
            </a:pPr>
            <a:r>
              <a:rPr lang="en-US" dirty="0" smtClean="0"/>
              <a:t>Optional actions:</a:t>
            </a:r>
          </a:p>
          <a:p>
            <a:pPr lvl="1" eaLnBrk="1" hangingPunct="1">
              <a:defRPr/>
            </a:pPr>
            <a:r>
              <a:rPr lang="en-US" dirty="0" smtClean="0"/>
              <a:t>Grand Theft Auto – you can listen to the radio in the car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Gameplay</a:t>
            </a:r>
            <a:endParaRPr lang="en-US" sz="3400" smtClean="0">
              <a:ea typeface="ＭＳ Ｐゴシック" panose="020B0600070205080204" pitchFamily="34" charset="-128"/>
            </a:endParaRPr>
          </a:p>
        </p:txBody>
      </p:sp>
      <p:sp>
        <p:nvSpPr>
          <p:cNvPr id="39940"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Gameplay therefore consists of:</a:t>
            </a:r>
          </a:p>
          <a:p>
            <a:pPr lvl="1" eaLnBrk="1" hangingPunct="1">
              <a:defRPr/>
            </a:pPr>
            <a:r>
              <a:rPr lang="en-US" sz="2800" dirty="0" smtClean="0"/>
              <a:t>The </a:t>
            </a:r>
            <a:r>
              <a:rPr lang="en-US" sz="2800" b="1" dirty="0" smtClean="0"/>
              <a:t>challenges</a:t>
            </a:r>
            <a:r>
              <a:rPr lang="en-US" sz="2800" dirty="0" smtClean="0"/>
              <a:t> that a player must face to arrive at the object of the game, and</a:t>
            </a:r>
          </a:p>
          <a:p>
            <a:pPr lvl="1" eaLnBrk="1" hangingPunct="1">
              <a:defRPr/>
            </a:pPr>
            <a:r>
              <a:rPr lang="en-US" sz="2800" dirty="0" smtClean="0"/>
              <a:t>The </a:t>
            </a:r>
            <a:r>
              <a:rPr lang="en-US" sz="2800" b="1" dirty="0" smtClean="0"/>
              <a:t>actions</a:t>
            </a:r>
            <a:r>
              <a:rPr lang="en-US" sz="2800" dirty="0" smtClean="0"/>
              <a:t> that the player is permitted to take to address those challenges</a:t>
            </a:r>
          </a:p>
          <a:p>
            <a:pPr lvl="1" eaLnBrk="1" hangingPunct="1">
              <a:defRPr/>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Example: Counter Strike</a:t>
            </a:r>
          </a:p>
        </p:txBody>
      </p:sp>
      <p:pic>
        <p:nvPicPr>
          <p:cNvPr id="35844" name="Picture 4" descr="counterstri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00213"/>
            <a:ext cx="626427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12775" y="228600"/>
            <a:ext cx="8153400" cy="990600"/>
          </a:xfrm>
        </p:spPr>
        <p:txBody>
          <a:bodyPr/>
          <a:lstStyle/>
          <a:p>
            <a:pPr eaLnBrk="1" hangingPunct="1"/>
            <a:r>
              <a:rPr lang="en-CA" dirty="0" smtClean="0">
                <a:ea typeface="ＭＳ Ｐゴシック" panose="020B0600070205080204" pitchFamily="34" charset="-128"/>
              </a:rPr>
              <a:t>Gameplay example</a:t>
            </a:r>
          </a:p>
        </p:txBody>
      </p:sp>
      <p:sp>
        <p:nvSpPr>
          <p:cNvPr id="41988" name="Rectangle 3"/>
          <p:cNvSpPr>
            <a:spLocks noGrp="1" noChangeArrowheads="1"/>
          </p:cNvSpPr>
          <p:nvPr>
            <p:ph type="body" idx="1"/>
          </p:nvPr>
        </p:nvSpPr>
        <p:spPr>
          <a:xfrm>
            <a:off x="498475" y="1484313"/>
            <a:ext cx="8105775" cy="4687887"/>
          </a:xfrm>
        </p:spPr>
        <p:txBody>
          <a:bodyPr/>
          <a:lstStyle/>
          <a:p>
            <a:pPr eaLnBrk="1" hangingPunct="1">
              <a:lnSpc>
                <a:spcPct val="90000"/>
              </a:lnSpc>
              <a:defRPr/>
            </a:pPr>
            <a:r>
              <a:rPr lang="en-CA" dirty="0" smtClean="0"/>
              <a:t>Counter-Strike</a:t>
            </a:r>
          </a:p>
          <a:p>
            <a:pPr lvl="1" eaLnBrk="1" hangingPunct="1">
              <a:lnSpc>
                <a:spcPct val="90000"/>
              </a:lnSpc>
              <a:defRPr/>
            </a:pPr>
            <a:r>
              <a:rPr lang="en-CA" dirty="0" smtClean="0"/>
              <a:t>Team-based shooter in which players can join</a:t>
            </a:r>
          </a:p>
          <a:p>
            <a:pPr lvl="2" eaLnBrk="1" hangingPunct="1">
              <a:lnSpc>
                <a:spcPct val="90000"/>
              </a:lnSpc>
              <a:defRPr/>
            </a:pPr>
            <a:r>
              <a:rPr lang="en-CA" dirty="0" smtClean="0"/>
              <a:t>either </a:t>
            </a:r>
            <a:r>
              <a:rPr lang="en-CA" dirty="0"/>
              <a:t>the terrorist team, the counter-terrorist team, or become spectators</a:t>
            </a:r>
            <a:endParaRPr lang="en-CA" dirty="0" smtClean="0"/>
          </a:p>
          <a:p>
            <a:pPr lvl="1" eaLnBrk="1" hangingPunct="1">
              <a:lnSpc>
                <a:spcPct val="90000"/>
              </a:lnSpc>
              <a:defRPr/>
            </a:pPr>
            <a:r>
              <a:rPr lang="en-CA" dirty="0" smtClean="0"/>
              <a:t>Unlike Quake or many other shooters</a:t>
            </a:r>
          </a:p>
          <a:p>
            <a:pPr lvl="2" eaLnBrk="1" hangingPunct="1">
              <a:lnSpc>
                <a:spcPct val="90000"/>
              </a:lnSpc>
              <a:defRPr/>
            </a:pPr>
            <a:r>
              <a:rPr lang="en-CA" dirty="0" smtClean="0"/>
              <a:t>No re-spawn if you die!</a:t>
            </a:r>
          </a:p>
          <a:p>
            <a:pPr lvl="2" eaLnBrk="1" hangingPunct="1">
              <a:lnSpc>
                <a:spcPct val="90000"/>
              </a:lnSpc>
              <a:defRPr/>
            </a:pPr>
            <a:r>
              <a:rPr lang="en-CA" dirty="0" smtClean="0"/>
              <a:t>Coordination</a:t>
            </a:r>
          </a:p>
          <a:p>
            <a:pPr lvl="2" eaLnBrk="1" hangingPunct="1">
              <a:lnSpc>
                <a:spcPct val="90000"/>
              </a:lnSpc>
              <a:defRPr/>
            </a:pPr>
            <a:r>
              <a:rPr lang="en-CA" dirty="0" smtClean="0"/>
              <a:t>Strategy</a:t>
            </a:r>
          </a:p>
          <a:p>
            <a:pPr lvl="2" eaLnBrk="1" hangingPunct="1">
              <a:lnSpc>
                <a:spcPct val="90000"/>
              </a:lnSpc>
              <a:defRPr/>
            </a:pPr>
            <a:r>
              <a:rPr lang="en-CA" dirty="0" smtClean="0"/>
              <a:t>Different outcomes</a:t>
            </a:r>
          </a:p>
          <a:p>
            <a:pPr lvl="1" eaLnBrk="1" hangingPunct="1">
              <a:lnSpc>
                <a:spcPct val="90000"/>
              </a:lnSpc>
              <a:defRPr/>
            </a:pPr>
            <a:r>
              <a:rPr lang="en-CA" dirty="0" smtClean="0"/>
              <a:t>Small change in rules can result in big change in strategy and gameplay.</a:t>
            </a:r>
          </a:p>
          <a:p>
            <a:pPr lvl="2" eaLnBrk="1" hangingPunct="1">
              <a:lnSpc>
                <a:spcPct val="90000"/>
              </a:lnSpc>
              <a:defRPr/>
            </a:pPr>
            <a:r>
              <a:rPr lang="en-CA" dirty="0" smtClean="0"/>
              <a:t>More on gameplay later!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12775" y="228600"/>
            <a:ext cx="8153400" cy="990600"/>
          </a:xfrm>
        </p:spPr>
        <p:txBody>
          <a:bodyPr/>
          <a:lstStyle/>
          <a:p>
            <a:pPr eaLnBrk="1" hangingPunct="1"/>
            <a:r>
              <a:rPr lang="en-CA" dirty="0">
                <a:ea typeface="ＭＳ Ｐゴシック" panose="020B0600070205080204" pitchFamily="34" charset="-128"/>
              </a:rPr>
              <a:t>Gameplay example</a:t>
            </a:r>
            <a:endParaRPr lang="en-CA" dirty="0" smtClean="0">
              <a:ea typeface="ＭＳ Ｐゴシック" panose="020B0600070205080204" pitchFamily="34" charset="-128"/>
            </a:endParaRPr>
          </a:p>
        </p:txBody>
      </p:sp>
      <p:sp>
        <p:nvSpPr>
          <p:cNvPr id="41988" name="Rectangle 3"/>
          <p:cNvSpPr>
            <a:spLocks noGrp="1" noChangeArrowheads="1"/>
          </p:cNvSpPr>
          <p:nvPr>
            <p:ph type="body" idx="1"/>
          </p:nvPr>
        </p:nvSpPr>
        <p:spPr>
          <a:xfrm>
            <a:off x="498475" y="1484313"/>
            <a:ext cx="8105775" cy="4249737"/>
          </a:xfrm>
        </p:spPr>
        <p:txBody>
          <a:bodyPr/>
          <a:lstStyle/>
          <a:p>
            <a:pPr eaLnBrk="1" hangingPunct="1">
              <a:lnSpc>
                <a:spcPct val="90000"/>
              </a:lnSpc>
              <a:defRPr/>
            </a:pPr>
            <a:r>
              <a:rPr lang="en-CA" dirty="0" smtClean="0"/>
              <a:t>Braid and “reverse time”</a:t>
            </a:r>
          </a:p>
          <a:p>
            <a:pPr lvl="1" eaLnBrk="1" hangingPunct="1">
              <a:lnSpc>
                <a:spcPct val="90000"/>
              </a:lnSpc>
              <a:defRPr/>
            </a:pPr>
            <a:r>
              <a:rPr lang="en-US" dirty="0" smtClean="0"/>
              <a:t>The </a:t>
            </a:r>
            <a:r>
              <a:rPr lang="en-US" dirty="0"/>
              <a:t>game is divided into six worlds, which are experienced sequentially and can be entered from different rooms of Tim's house; </a:t>
            </a:r>
            <a:endParaRPr lang="en-US" dirty="0" smtClean="0"/>
          </a:p>
          <a:p>
            <a:pPr lvl="1" eaLnBrk="1" hangingPunct="1">
              <a:lnSpc>
                <a:spcPct val="90000"/>
              </a:lnSpc>
              <a:defRPr/>
            </a:pPr>
            <a:r>
              <a:rPr lang="en-US" dirty="0" smtClean="0"/>
              <a:t>The </a:t>
            </a:r>
            <a:r>
              <a:rPr lang="en-US" dirty="0"/>
              <a:t>player's unlimited ability to reverse time and "rewind" actions, even after dying. </a:t>
            </a:r>
          </a:p>
          <a:p>
            <a:pPr lvl="1" eaLnBrk="1" hangingPunct="1">
              <a:lnSpc>
                <a:spcPct val="90000"/>
              </a:lnSpc>
              <a:defRPr/>
            </a:pPr>
            <a:r>
              <a:rPr lang="en-US" dirty="0" smtClean="0"/>
              <a:t>The </a:t>
            </a:r>
            <a:r>
              <a:rPr lang="en-US" dirty="0"/>
              <a:t>player can return to any world previously visited to attempt to solve puzzles they missed.</a:t>
            </a:r>
          </a:p>
          <a:p>
            <a:pPr lvl="1" eaLnBrk="1" hangingPunct="1">
              <a:lnSpc>
                <a:spcPct val="90000"/>
              </a:lnSpc>
              <a:defRPr/>
            </a:pPr>
            <a:endParaRPr lang="en-CA"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Fun and Patterns</a:t>
            </a:r>
          </a:p>
        </p:txBody>
      </p:sp>
      <p:sp>
        <p:nvSpPr>
          <p:cNvPr id="19460" name="Rectangle 3"/>
          <p:cNvSpPr>
            <a:spLocks noGrp="1" noChangeArrowheads="1"/>
          </p:cNvSpPr>
          <p:nvPr>
            <p:ph type="body" idx="1"/>
          </p:nvPr>
        </p:nvSpPr>
        <p:spPr>
          <a:xfrm>
            <a:off x="539750" y="1628775"/>
            <a:ext cx="8415338" cy="4503738"/>
          </a:xfrm>
        </p:spPr>
        <p:txBody>
          <a:bodyPr/>
          <a:lstStyle/>
          <a:p>
            <a:pPr eaLnBrk="1" hangingPunct="1">
              <a:lnSpc>
                <a:spcPct val="90000"/>
              </a:lnSpc>
              <a:defRPr/>
            </a:pPr>
            <a:r>
              <a:rPr lang="en-CA" dirty="0" smtClean="0"/>
              <a:t>Brain is a good tool for pattern recognition</a:t>
            </a:r>
          </a:p>
          <a:p>
            <a:pPr eaLnBrk="1" hangingPunct="1">
              <a:lnSpc>
                <a:spcPct val="90000"/>
              </a:lnSpc>
              <a:defRPr/>
            </a:pPr>
            <a:r>
              <a:rPr lang="en-CA" dirty="0" smtClean="0"/>
              <a:t>We constantly make and use patterns</a:t>
            </a:r>
          </a:p>
          <a:p>
            <a:pPr lvl="1" eaLnBrk="1" hangingPunct="1">
              <a:lnSpc>
                <a:spcPct val="90000"/>
              </a:lnSpc>
              <a:defRPr/>
            </a:pPr>
            <a:r>
              <a:rPr lang="en-CA" dirty="0" smtClean="0"/>
              <a:t>Language and faces are example of hardwired patterns</a:t>
            </a:r>
          </a:p>
          <a:p>
            <a:pPr lvl="1" eaLnBrk="1" hangingPunct="1">
              <a:lnSpc>
                <a:spcPct val="90000"/>
              </a:lnSpc>
              <a:defRPr/>
            </a:pPr>
            <a:r>
              <a:rPr lang="en-CA" dirty="0" smtClean="0"/>
              <a:t>Abstract models with less details</a:t>
            </a:r>
          </a:p>
          <a:p>
            <a:pPr lvl="1" eaLnBrk="1" hangingPunct="1">
              <a:lnSpc>
                <a:spcPct val="90000"/>
              </a:lnSpc>
              <a:defRPr/>
            </a:pPr>
            <a:r>
              <a:rPr lang="en-CA" dirty="0" smtClean="0"/>
              <a:t>Brain is hiding the real world!</a:t>
            </a:r>
          </a:p>
          <a:p>
            <a:pPr eaLnBrk="1" hangingPunct="1">
              <a:lnSpc>
                <a:spcPct val="90000"/>
              </a:lnSpc>
              <a:defRPr/>
            </a:pPr>
            <a:r>
              <a:rPr lang="en-CA" dirty="0" smtClean="0"/>
              <a:t>Noise is a pattern we don</a:t>
            </a:r>
            <a:r>
              <a:rPr lang="en-CA" dirty="0" smtClean="0">
                <a:latin typeface="Times New Roman" pitchFamily="18" charset="0"/>
              </a:rPr>
              <a:t>’</a:t>
            </a:r>
            <a:r>
              <a:rPr lang="en-CA" dirty="0" smtClean="0"/>
              <a:t>t understand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Storytelling</a:t>
            </a:r>
          </a:p>
        </p:txBody>
      </p:sp>
      <p:sp>
        <p:nvSpPr>
          <p:cNvPr id="43012"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Most games incorporate some kind of story</a:t>
            </a:r>
          </a:p>
          <a:p>
            <a:pPr eaLnBrk="1" hangingPunct="1">
              <a:defRPr/>
            </a:pPr>
            <a:r>
              <a:rPr lang="en-US" dirty="0" smtClean="0"/>
              <a:t>Video games can mix </a:t>
            </a:r>
            <a:r>
              <a:rPr lang="en-US" dirty="0" err="1" smtClean="0"/>
              <a:t>storylike</a:t>
            </a:r>
            <a:r>
              <a:rPr lang="en-US" dirty="0" smtClean="0"/>
              <a:t> and </a:t>
            </a:r>
            <a:r>
              <a:rPr lang="en-US" dirty="0" err="1" smtClean="0"/>
              <a:t>gamelike</a:t>
            </a:r>
            <a:r>
              <a:rPr lang="en-US" dirty="0" smtClean="0"/>
              <a:t> entertainment almost seamlessly</a:t>
            </a:r>
          </a:p>
          <a:p>
            <a:pPr eaLnBrk="1" hangingPunct="1">
              <a:defRPr/>
            </a:pPr>
            <a:r>
              <a:rPr lang="en-US" dirty="0" smtClean="0"/>
              <a:t>Advantages</a:t>
            </a:r>
          </a:p>
          <a:p>
            <a:pPr lvl="1" eaLnBrk="1" hangingPunct="1">
              <a:defRPr/>
            </a:pPr>
            <a:r>
              <a:rPr lang="en-US" dirty="0" smtClean="0"/>
              <a:t>make player feel he is inside a story and affecting flow of events</a:t>
            </a:r>
          </a:p>
          <a:p>
            <a:pPr eaLnBrk="1" hangingPunct="1">
              <a:defRPr/>
            </a:pPr>
            <a:r>
              <a:rPr lang="en-US" dirty="0" smtClean="0"/>
              <a:t>This is one reason why video games are considered a new medium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Example: Half-Life</a:t>
            </a:r>
          </a:p>
        </p:txBody>
      </p:sp>
      <p:sp>
        <p:nvSpPr>
          <p:cNvPr id="44035" name="Rectangle 3"/>
          <p:cNvSpPr>
            <a:spLocks noGrp="1" noChangeArrowheads="1"/>
          </p:cNvSpPr>
          <p:nvPr>
            <p:ph type="body" idx="1"/>
          </p:nvPr>
        </p:nvSpPr>
        <p:spPr>
          <a:xfrm>
            <a:off x="152400" y="1630363"/>
            <a:ext cx="5345113" cy="4867275"/>
          </a:xfrm>
        </p:spPr>
        <p:txBody>
          <a:bodyPr/>
          <a:lstStyle/>
          <a:p>
            <a:pPr eaLnBrk="1" hangingPunct="1">
              <a:defRPr/>
            </a:pPr>
            <a:r>
              <a:rPr lang="en-CA" dirty="0" smtClean="0"/>
              <a:t>Relatively well-developed characters and storyline</a:t>
            </a:r>
          </a:p>
          <a:p>
            <a:pPr eaLnBrk="1" hangingPunct="1">
              <a:defRPr/>
            </a:pPr>
            <a:r>
              <a:rPr lang="en-CA" dirty="0" smtClean="0"/>
              <a:t>Can </a:t>
            </a:r>
            <a:r>
              <a:rPr lang="en-CA" dirty="0" smtClean="0">
                <a:solidFill>
                  <a:srgbClr val="0000FF"/>
                </a:solidFill>
              </a:rPr>
              <a:t>give players reason for performing actions</a:t>
            </a:r>
          </a:p>
          <a:p>
            <a:pPr eaLnBrk="1" hangingPunct="1">
              <a:defRPr/>
            </a:pPr>
            <a:r>
              <a:rPr lang="en-CA" dirty="0" smtClean="0"/>
              <a:t>Can </a:t>
            </a:r>
            <a:r>
              <a:rPr lang="en-CA" dirty="0" smtClean="0">
                <a:solidFill>
                  <a:srgbClr val="0000FF"/>
                </a:solidFill>
              </a:rPr>
              <a:t>cause emotional attachment</a:t>
            </a:r>
          </a:p>
          <a:p>
            <a:pPr lvl="1" eaLnBrk="1" hangingPunct="1">
              <a:defRPr/>
            </a:pPr>
            <a:r>
              <a:rPr lang="en-CA" dirty="0" smtClean="0"/>
              <a:t>So the experience will be more enjoyable.</a:t>
            </a:r>
          </a:p>
        </p:txBody>
      </p:sp>
      <p:pic>
        <p:nvPicPr>
          <p:cNvPr id="41988" name="Picture 6" descr="HalfLife2pic3-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113" y="4286250"/>
            <a:ext cx="38195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descr="HalfLife-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4788" y="1600200"/>
            <a:ext cx="38290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Artificial Intelligence</a:t>
            </a:r>
          </a:p>
        </p:txBody>
      </p:sp>
      <p:sp>
        <p:nvSpPr>
          <p:cNvPr id="45060" name="Rectangle 3"/>
          <p:cNvSpPr>
            <a:spLocks noGrp="1" noChangeArrowheads="1"/>
          </p:cNvSpPr>
          <p:nvPr>
            <p:ph type="body" idx="1"/>
          </p:nvPr>
        </p:nvSpPr>
        <p:spPr>
          <a:xfrm>
            <a:off x="468313" y="1484313"/>
            <a:ext cx="8486775" cy="4503737"/>
          </a:xfrm>
        </p:spPr>
        <p:txBody>
          <a:bodyPr/>
          <a:lstStyle/>
          <a:p>
            <a:pPr eaLnBrk="1" hangingPunct="1">
              <a:defRPr/>
            </a:pPr>
            <a:r>
              <a:rPr lang="en-US" dirty="0" smtClean="0"/>
              <a:t>Started in games as a way to create artificial opponents</a:t>
            </a:r>
          </a:p>
          <a:p>
            <a:pPr eaLnBrk="1" hangingPunct="1">
              <a:defRPr/>
            </a:pPr>
            <a:r>
              <a:rPr lang="en-US" dirty="0" smtClean="0"/>
              <a:t>Today, artificial intelligence is used for</a:t>
            </a:r>
          </a:p>
          <a:p>
            <a:pPr lvl="1" eaLnBrk="1" hangingPunct="1">
              <a:defRPr/>
            </a:pPr>
            <a:r>
              <a:rPr lang="en-US" sz="2800" dirty="0" smtClean="0"/>
              <a:t>Strategy  </a:t>
            </a:r>
          </a:p>
          <a:p>
            <a:pPr lvl="2" eaLnBrk="1" hangingPunct="1">
              <a:defRPr/>
            </a:pPr>
            <a:r>
              <a:rPr lang="en-US" sz="2400" dirty="0" smtClean="0"/>
              <a:t>determining an optimal action to take</a:t>
            </a:r>
          </a:p>
          <a:p>
            <a:pPr lvl="1" eaLnBrk="1" hangingPunct="1">
              <a:defRPr/>
            </a:pPr>
            <a:r>
              <a:rPr lang="en-US" sz="2800" dirty="0" smtClean="0"/>
              <a:t>Creating and controlling NPC behavior </a:t>
            </a:r>
          </a:p>
          <a:p>
            <a:pPr lvl="1" eaLnBrk="1" hangingPunct="1">
              <a:defRPr/>
            </a:pPr>
            <a:r>
              <a:rPr lang="en-US" sz="2800" dirty="0" err="1" smtClean="0"/>
              <a:t>Pathfinding</a:t>
            </a:r>
            <a:endParaRPr lang="en-US" sz="2800" dirty="0" smtClean="0"/>
          </a:p>
          <a:p>
            <a:pPr lvl="2" eaLnBrk="1" hangingPunct="1">
              <a:defRPr/>
            </a:pPr>
            <a:r>
              <a:rPr lang="en-US" sz="2400" dirty="0" smtClean="0"/>
              <a:t>Finding the most advantageous routes through  a simulated landscape</a:t>
            </a:r>
            <a:r>
              <a:rPr lang="en-US"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Artificial Intelligence</a:t>
            </a:r>
            <a:endParaRPr lang="en-US" sz="3400" smtClean="0">
              <a:ea typeface="ＭＳ Ｐゴシック" panose="020B0600070205080204" pitchFamily="34" charset="-128"/>
            </a:endParaRPr>
          </a:p>
        </p:txBody>
      </p:sp>
      <p:sp>
        <p:nvSpPr>
          <p:cNvPr id="46084"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As artificial intelligence advances, games will add more uses for it</a:t>
            </a:r>
          </a:p>
          <a:p>
            <a:pPr lvl="1" eaLnBrk="1" hangingPunct="1">
              <a:defRPr/>
            </a:pPr>
            <a:r>
              <a:rPr lang="en-US" dirty="0" smtClean="0"/>
              <a:t>Natural language parsing</a:t>
            </a:r>
          </a:p>
          <a:p>
            <a:pPr lvl="1" eaLnBrk="1" hangingPunct="1">
              <a:defRPr/>
            </a:pPr>
            <a:r>
              <a:rPr lang="en-US" dirty="0" smtClean="0"/>
              <a:t>Natural language generation</a:t>
            </a:r>
          </a:p>
          <a:p>
            <a:pPr lvl="1" eaLnBrk="1" hangingPunct="1">
              <a:defRPr/>
            </a:pPr>
            <a:r>
              <a:rPr lang="en-US" dirty="0" smtClean="0"/>
              <a:t>Pattern recognition</a:t>
            </a:r>
          </a:p>
          <a:p>
            <a:pPr lvl="2" eaLnBrk="1" hangingPunct="1">
              <a:defRPr/>
            </a:pPr>
            <a:r>
              <a:rPr lang="en-US" dirty="0" smtClean="0"/>
              <a:t>Face, voice, behavior</a:t>
            </a:r>
          </a:p>
          <a:p>
            <a:pPr lvl="2" eaLnBrk="1" hangingPunct="1">
              <a:defRPr/>
            </a:pPr>
            <a:r>
              <a:rPr lang="en-US" dirty="0" smtClean="0"/>
              <a:t>Poker – </a:t>
            </a:r>
            <a:r>
              <a:rPr lang="en-US" dirty="0" smtClean="0">
                <a:solidFill>
                  <a:srgbClr val="0000FF"/>
                </a:solidFill>
              </a:rPr>
              <a:t>establish a correlation between their opponent’s behavior and their cards  </a:t>
            </a:r>
          </a:p>
          <a:p>
            <a:pPr eaLnBrk="1" hangingPunct="1">
              <a:defRPr/>
            </a:pPr>
            <a:r>
              <a:rPr lang="en-US" dirty="0" smtClean="0"/>
              <a:t>More later!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Fairness</a:t>
            </a:r>
          </a:p>
        </p:txBody>
      </p:sp>
      <p:sp>
        <p:nvSpPr>
          <p:cNvPr id="47108" name="Rectangle 3"/>
          <p:cNvSpPr>
            <a:spLocks noGrp="1" noChangeArrowheads="1"/>
          </p:cNvSpPr>
          <p:nvPr>
            <p:ph type="body" idx="1"/>
          </p:nvPr>
        </p:nvSpPr>
        <p:spPr>
          <a:xfrm>
            <a:off x="468313" y="1484313"/>
            <a:ext cx="8486775" cy="4648200"/>
          </a:xfrm>
        </p:spPr>
        <p:txBody>
          <a:bodyPr/>
          <a:lstStyle/>
          <a:p>
            <a:pPr eaLnBrk="1" hangingPunct="1">
              <a:defRPr/>
            </a:pPr>
            <a:r>
              <a:rPr lang="en-US" dirty="0" smtClean="0"/>
              <a:t>Players expect </a:t>
            </a:r>
          </a:p>
          <a:p>
            <a:pPr lvl="1" eaLnBrk="1" hangingPunct="1">
              <a:defRPr/>
            </a:pPr>
            <a:r>
              <a:rPr lang="en-US" dirty="0" smtClean="0"/>
              <a:t>The rules will guarantee that the game is fair</a:t>
            </a:r>
          </a:p>
          <a:p>
            <a:pPr eaLnBrk="1" hangingPunct="1">
              <a:defRPr/>
            </a:pPr>
            <a:r>
              <a:rPr lang="en-US" dirty="0" smtClean="0"/>
              <a:t>Fairness is not an essential element but a quality of good games</a:t>
            </a:r>
          </a:p>
          <a:p>
            <a:pPr lvl="1" eaLnBrk="1" hangingPunct="1">
              <a:defRPr/>
            </a:pPr>
            <a:r>
              <a:rPr lang="en-US" dirty="0" smtClean="0"/>
              <a:t>Players may change rules of a game if they perceive it as unfair</a:t>
            </a:r>
          </a:p>
          <a:p>
            <a:pPr lvl="1" eaLnBrk="1" hangingPunct="1">
              <a:defRPr/>
            </a:pPr>
            <a:r>
              <a:rPr lang="en-US" dirty="0" smtClean="0"/>
              <a:t>Fairness is particularly important in video games because video games seldom allow rule changes</a:t>
            </a:r>
          </a:p>
          <a:p>
            <a:pPr eaLnBrk="1" hangingPunct="1">
              <a:defRPr/>
            </a:pPr>
            <a:r>
              <a:rPr lang="en-US" dirty="0" smtClean="0"/>
              <a:t>Multiplayer game </a:t>
            </a:r>
          </a:p>
          <a:p>
            <a:pPr lvl="1" eaLnBrk="1" hangingPunct="1">
              <a:defRPr/>
            </a:pPr>
            <a:r>
              <a:rPr lang="en-US" dirty="0" smtClean="0"/>
              <a:t>Equal chance of winning at the beginning of the game.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wipe(left)">
                                      <p:cBhvr>
                                        <p:cTn id="7" dur="500"/>
                                        <p:tgtEl>
                                          <p:spTgt spid="47108">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7108">
                                            <p:txEl>
                                              <p:pRg st="1" end="1"/>
                                            </p:txEl>
                                          </p:spTgt>
                                        </p:tgtEl>
                                        <p:attrNameLst>
                                          <p:attrName>style.visibility</p:attrName>
                                        </p:attrNameLst>
                                      </p:cBhvr>
                                      <p:to>
                                        <p:strVal val="visible"/>
                                      </p:to>
                                    </p:set>
                                    <p:animEffect transition="in" filter="wipe(left)">
                                      <p:cBhvr>
                                        <p:cTn id="10" dur="500"/>
                                        <p:tgtEl>
                                          <p:spTgt spid="4710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7108">
                                            <p:txEl>
                                              <p:pRg st="2" end="2"/>
                                            </p:txEl>
                                          </p:spTgt>
                                        </p:tgtEl>
                                        <p:attrNameLst>
                                          <p:attrName>style.visibility</p:attrName>
                                        </p:attrNameLst>
                                      </p:cBhvr>
                                      <p:to>
                                        <p:strVal val="visible"/>
                                      </p:to>
                                    </p:set>
                                    <p:animEffect transition="in" filter="wipe(left)">
                                      <p:cBhvr>
                                        <p:cTn id="15" dur="500"/>
                                        <p:tgtEl>
                                          <p:spTgt spid="47108">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7108">
                                            <p:txEl>
                                              <p:pRg st="3" end="3"/>
                                            </p:txEl>
                                          </p:spTgt>
                                        </p:tgtEl>
                                        <p:attrNameLst>
                                          <p:attrName>style.visibility</p:attrName>
                                        </p:attrNameLst>
                                      </p:cBhvr>
                                      <p:to>
                                        <p:strVal val="visible"/>
                                      </p:to>
                                    </p:set>
                                    <p:animEffect transition="in" filter="wipe(left)">
                                      <p:cBhvr>
                                        <p:cTn id="18" dur="500"/>
                                        <p:tgtEl>
                                          <p:spTgt spid="47108">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47108">
                                            <p:txEl>
                                              <p:pRg st="4" end="4"/>
                                            </p:txEl>
                                          </p:spTgt>
                                        </p:tgtEl>
                                        <p:attrNameLst>
                                          <p:attrName>style.visibility</p:attrName>
                                        </p:attrNameLst>
                                      </p:cBhvr>
                                      <p:to>
                                        <p:strVal val="visible"/>
                                      </p:to>
                                    </p:set>
                                    <p:animEffect transition="in" filter="wipe(left)">
                                      <p:cBhvr>
                                        <p:cTn id="21" dur="500"/>
                                        <p:tgtEl>
                                          <p:spTgt spid="4710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7108">
                                            <p:txEl>
                                              <p:pRg st="5" end="5"/>
                                            </p:txEl>
                                          </p:spTgt>
                                        </p:tgtEl>
                                        <p:attrNameLst>
                                          <p:attrName>style.visibility</p:attrName>
                                        </p:attrNameLst>
                                      </p:cBhvr>
                                      <p:to>
                                        <p:strVal val="visible"/>
                                      </p:to>
                                    </p:set>
                                    <p:animEffect transition="in" filter="wipe(left)">
                                      <p:cBhvr>
                                        <p:cTn id="26" dur="500"/>
                                        <p:tgtEl>
                                          <p:spTgt spid="47108">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47108">
                                            <p:txEl>
                                              <p:pRg st="6" end="6"/>
                                            </p:txEl>
                                          </p:spTgt>
                                        </p:tgtEl>
                                        <p:attrNameLst>
                                          <p:attrName>style.visibility</p:attrName>
                                        </p:attrNameLst>
                                      </p:cBhvr>
                                      <p:to>
                                        <p:strVal val="visible"/>
                                      </p:to>
                                    </p:set>
                                    <p:animEffect transition="in" filter="wipe(left)">
                                      <p:cBhvr>
                                        <p:cTn id="29" dur="500"/>
                                        <p:tgtEl>
                                          <p:spTgt spid="471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Risks and Rewards</a:t>
            </a:r>
          </a:p>
        </p:txBody>
      </p:sp>
      <p:sp>
        <p:nvSpPr>
          <p:cNvPr id="48132" name="Rectangle 3"/>
          <p:cNvSpPr>
            <a:spLocks noGrp="1" noChangeArrowheads="1"/>
          </p:cNvSpPr>
          <p:nvPr>
            <p:ph type="body" idx="1"/>
          </p:nvPr>
        </p:nvSpPr>
        <p:spPr>
          <a:xfrm>
            <a:off x="468313" y="1628775"/>
            <a:ext cx="8486775" cy="4503738"/>
          </a:xfrm>
        </p:spPr>
        <p:txBody>
          <a:bodyPr/>
          <a:lstStyle/>
          <a:p>
            <a:pPr eaLnBrk="1" hangingPunct="1">
              <a:defRPr/>
            </a:pPr>
            <a:r>
              <a:rPr lang="en-US" dirty="0"/>
              <a:t>Risks and </a:t>
            </a:r>
            <a:r>
              <a:rPr lang="en-US" dirty="0" smtClean="0"/>
              <a:t>Rewards</a:t>
            </a:r>
          </a:p>
          <a:p>
            <a:pPr lvl="1" eaLnBrk="1" hangingPunct="1">
              <a:defRPr/>
            </a:pPr>
            <a:r>
              <a:rPr lang="en-US" dirty="0" smtClean="0"/>
              <a:t>A source of entertainment – e.g. gambling</a:t>
            </a:r>
          </a:p>
        </p:txBody>
      </p:sp>
      <p:sp>
        <p:nvSpPr>
          <p:cNvPr id="5" name="Rectangle 4"/>
          <p:cNvSpPr/>
          <p:nvPr/>
        </p:nvSpPr>
        <p:spPr bwMode="auto">
          <a:xfrm>
            <a:off x="611560" y="2996952"/>
            <a:ext cx="7920880" cy="1584176"/>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kumimoji="1" lang="en-US" i="0" dirty="0">
                <a:solidFill>
                  <a:srgbClr val="C00000"/>
                </a:solidFill>
                <a:latin typeface="Plantagenet Cherokee" pitchFamily="18" charset="0"/>
                <a:cs typeface="Times New Roman" pitchFamily="18" charset="0"/>
              </a:rPr>
              <a:t>A risk must always be accompanied by a reward, Otherwise the player has no incentive to take the risk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Risks and Rewards</a:t>
            </a:r>
          </a:p>
        </p:txBody>
      </p:sp>
      <p:sp>
        <p:nvSpPr>
          <p:cNvPr id="48132" name="Rectangle 3"/>
          <p:cNvSpPr>
            <a:spLocks noGrp="1" noChangeArrowheads="1"/>
          </p:cNvSpPr>
          <p:nvPr>
            <p:ph type="body" idx="1"/>
          </p:nvPr>
        </p:nvSpPr>
        <p:spPr>
          <a:xfrm>
            <a:off x="468313" y="1628775"/>
            <a:ext cx="8486775" cy="4503738"/>
          </a:xfrm>
        </p:spPr>
        <p:txBody>
          <a:bodyPr/>
          <a:lstStyle/>
          <a:p>
            <a:pPr eaLnBrk="1" hangingPunct="1">
              <a:defRPr/>
            </a:pPr>
            <a:r>
              <a:rPr lang="en-US" dirty="0" smtClean="0"/>
              <a:t>War game</a:t>
            </a:r>
          </a:p>
          <a:p>
            <a:pPr lvl="1" eaLnBrk="1" hangingPunct="1">
              <a:defRPr/>
            </a:pPr>
            <a:r>
              <a:rPr lang="en-US" dirty="0" smtClean="0">
                <a:solidFill>
                  <a:srgbClr val="FF0000"/>
                </a:solidFill>
              </a:rPr>
              <a:t>Risk: </a:t>
            </a:r>
            <a:r>
              <a:rPr lang="en-US" dirty="0" smtClean="0"/>
              <a:t>begin an attack, attack’s being detected and repulsed</a:t>
            </a:r>
          </a:p>
          <a:p>
            <a:pPr lvl="1" eaLnBrk="1" hangingPunct="1">
              <a:defRPr/>
            </a:pPr>
            <a:r>
              <a:rPr lang="en-US" dirty="0" smtClean="0">
                <a:solidFill>
                  <a:srgbClr val="FF0000"/>
                </a:solidFill>
              </a:rPr>
              <a:t>Reward:</a:t>
            </a:r>
            <a:r>
              <a:rPr lang="en-US" dirty="0" smtClean="0"/>
              <a:t> controlling new territory, or depleting the enemy’s resources</a:t>
            </a:r>
            <a:endParaRPr lang="en-US" dirty="0"/>
          </a:p>
          <a:p>
            <a:pPr eaLnBrk="1" hangingPunct="1">
              <a:defRPr/>
            </a:pPr>
            <a:r>
              <a:rPr lang="en-US" dirty="0" smtClean="0"/>
              <a:t>Monopoly</a:t>
            </a:r>
          </a:p>
          <a:p>
            <a:pPr lvl="1" eaLnBrk="1" hangingPunct="1">
              <a:defRPr/>
            </a:pPr>
            <a:r>
              <a:rPr lang="en-US" dirty="0">
                <a:solidFill>
                  <a:srgbClr val="FF0000"/>
                </a:solidFill>
              </a:rPr>
              <a:t>Risk: </a:t>
            </a:r>
            <a:r>
              <a:rPr lang="en-US" dirty="0" smtClean="0"/>
              <a:t>purchase property</a:t>
            </a:r>
            <a:endParaRPr lang="en-US" dirty="0"/>
          </a:p>
          <a:p>
            <a:pPr lvl="1" eaLnBrk="1" hangingPunct="1">
              <a:defRPr/>
            </a:pPr>
            <a:r>
              <a:rPr lang="en-US" dirty="0">
                <a:solidFill>
                  <a:srgbClr val="FF0000"/>
                </a:solidFill>
              </a:rPr>
              <a:t>Reward:</a:t>
            </a:r>
            <a:r>
              <a:rPr lang="en-US" dirty="0"/>
              <a:t> </a:t>
            </a:r>
            <a:r>
              <a:rPr lang="en-US" dirty="0" smtClean="0"/>
              <a:t>income from rents later on!</a:t>
            </a:r>
            <a:endParaRPr lang="en-US" dirty="0"/>
          </a:p>
          <a:p>
            <a:pPr lvl="1" eaLnBrk="1" hangingPunct="1">
              <a:defRPr/>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12775" y="228600"/>
            <a:ext cx="8153400" cy="990600"/>
          </a:xfrm>
        </p:spPr>
        <p:txBody>
          <a:bodyPr/>
          <a:lstStyle/>
          <a:p>
            <a:pPr eaLnBrk="1" hangingPunct="1"/>
            <a:r>
              <a:rPr lang="en-US" smtClean="0">
                <a:latin typeface="Plantagenet Cherokee" panose="02020602070100000000" pitchFamily="18" charset="0"/>
                <a:ea typeface="ＭＳ Ｐゴシック" panose="020B0600070205080204" pitchFamily="34" charset="-128"/>
              </a:rPr>
              <a:t>Risks and Rewards</a:t>
            </a:r>
          </a:p>
        </p:txBody>
      </p:sp>
      <p:sp>
        <p:nvSpPr>
          <p:cNvPr id="48132" name="Rectangle 3"/>
          <p:cNvSpPr>
            <a:spLocks noGrp="1" noChangeArrowheads="1"/>
          </p:cNvSpPr>
          <p:nvPr>
            <p:ph type="body" idx="1"/>
          </p:nvPr>
        </p:nvSpPr>
        <p:spPr>
          <a:xfrm>
            <a:off x="468313" y="1628775"/>
            <a:ext cx="8486775" cy="4503738"/>
          </a:xfrm>
        </p:spPr>
        <p:txBody>
          <a:bodyPr/>
          <a:lstStyle/>
          <a:p>
            <a:pPr eaLnBrk="1" hangingPunct="1">
              <a:defRPr/>
            </a:pPr>
            <a:r>
              <a:rPr lang="en-US" dirty="0" smtClean="0">
                <a:latin typeface="Plantagenet Cherokee" pitchFamily="18" charset="0"/>
              </a:rPr>
              <a:t>Risk is created by uncertainty</a:t>
            </a:r>
          </a:p>
          <a:p>
            <a:pPr lvl="1" eaLnBrk="1" hangingPunct="1">
              <a:defRPr/>
            </a:pPr>
            <a:r>
              <a:rPr lang="en-US" dirty="0" smtClean="0">
                <a:latin typeface="Plantagenet Cherokee" pitchFamily="18" charset="0"/>
              </a:rPr>
              <a:t>Unknown consequences</a:t>
            </a:r>
          </a:p>
          <a:p>
            <a:pPr lvl="1" eaLnBrk="1" hangingPunct="1">
              <a:defRPr/>
            </a:pPr>
            <a:r>
              <a:rPr lang="en-US" dirty="0" smtClean="0">
                <a:latin typeface="Plantagenet Cherokee" pitchFamily="18" charset="0"/>
              </a:rPr>
              <a:t>Gambling – uncertainty is produced by chance</a:t>
            </a:r>
          </a:p>
          <a:p>
            <a:pPr lvl="2" eaLnBrk="1" hangingPunct="1">
              <a:defRPr/>
            </a:pPr>
            <a:r>
              <a:rPr lang="en-US" dirty="0" smtClean="0">
                <a:latin typeface="Plantagenet Cherokee" pitchFamily="18" charset="0"/>
              </a:rPr>
              <a:t>Dice fall</a:t>
            </a:r>
          </a:p>
          <a:p>
            <a:pPr lvl="1" eaLnBrk="1" hangingPunct="1">
              <a:defRPr/>
            </a:pPr>
            <a:r>
              <a:rPr lang="en-US" dirty="0" smtClean="0">
                <a:latin typeface="Plantagenet Cherokee" pitchFamily="18" charset="0"/>
              </a:rPr>
              <a:t>Enemy’s troops hiding?</a:t>
            </a:r>
          </a:p>
        </p:txBody>
      </p:sp>
      <p:sp>
        <p:nvSpPr>
          <p:cNvPr id="2" name="Rectangle 1"/>
          <p:cNvSpPr/>
          <p:nvPr/>
        </p:nvSpPr>
        <p:spPr bwMode="auto">
          <a:xfrm>
            <a:off x="640080" y="4088160"/>
            <a:ext cx="7920880" cy="2160240"/>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anchor="ctr"/>
          <a:lstStyle/>
          <a:p>
            <a:pPr eaLnBrk="1" hangingPunct="1">
              <a:defRPr/>
            </a:pPr>
            <a:r>
              <a:rPr kumimoji="1" lang="en-US" i="0" dirty="0">
                <a:solidFill>
                  <a:schemeClr val="tx1"/>
                </a:solidFill>
                <a:latin typeface="+mj-lt"/>
                <a:cs typeface="Times New Roman" pitchFamily="18" charset="0"/>
              </a:rPr>
              <a:t>Playing a game is intrinsically entertaining, but risks and rewards to a games makes it more exciting.</a:t>
            </a:r>
          </a:p>
          <a:p>
            <a:pPr eaLnBrk="1" hangingPunct="1">
              <a:defRPr/>
            </a:pPr>
            <a:r>
              <a:rPr lang="en-US" dirty="0">
                <a:solidFill>
                  <a:schemeClr val="tx1"/>
                </a:solidFill>
                <a:latin typeface="+mj-lt"/>
                <a:cs typeface="Times New Roman" pitchFamily="18" charset="0"/>
              </a:rPr>
              <a:t>Why?</a:t>
            </a:r>
          </a:p>
          <a:p>
            <a:pPr marL="457200" indent="-457200" eaLnBrk="1" hangingPunct="1">
              <a:buFontTx/>
              <a:buAutoNum type="arabicPeriod"/>
              <a:defRPr/>
            </a:pPr>
            <a:r>
              <a:rPr kumimoji="1" lang="en-US" i="0" dirty="0">
                <a:solidFill>
                  <a:schemeClr val="tx1"/>
                </a:solidFill>
                <a:latin typeface="+mj-lt"/>
                <a:cs typeface="Times New Roman" pitchFamily="18" charset="0"/>
              </a:rPr>
              <a:t>Raises the level of tension</a:t>
            </a:r>
          </a:p>
          <a:p>
            <a:pPr marL="457200" indent="-457200" eaLnBrk="1" hangingPunct="1">
              <a:buFontTx/>
              <a:buAutoNum type="arabicPeriod"/>
              <a:defRPr/>
            </a:pPr>
            <a:r>
              <a:rPr lang="en-US" i="0" dirty="0">
                <a:solidFill>
                  <a:schemeClr val="tx1"/>
                </a:solidFill>
                <a:latin typeface="+mj-lt"/>
                <a:cs typeface="Times New Roman" pitchFamily="18" charset="0"/>
              </a:rPr>
              <a:t>Make success or failure more meaningful </a:t>
            </a:r>
            <a:endParaRPr kumimoji="1" lang="en-US" i="0" dirty="0">
              <a:solidFill>
                <a:schemeClr val="tx1"/>
              </a:solidFill>
              <a:latin typeface="+mj-lt"/>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Risks and Rewards</a:t>
            </a:r>
          </a:p>
        </p:txBody>
      </p:sp>
      <p:sp>
        <p:nvSpPr>
          <p:cNvPr id="48132" name="Rectangle 3"/>
          <p:cNvSpPr>
            <a:spLocks noGrp="1" noChangeArrowheads="1"/>
          </p:cNvSpPr>
          <p:nvPr>
            <p:ph type="body" idx="1"/>
          </p:nvPr>
        </p:nvSpPr>
        <p:spPr>
          <a:xfrm>
            <a:off x="395288" y="1446213"/>
            <a:ext cx="8488362" cy="4862512"/>
          </a:xfrm>
        </p:spPr>
        <p:txBody>
          <a:bodyPr/>
          <a:lstStyle/>
          <a:p>
            <a:pPr eaLnBrk="1" hangingPunct="1">
              <a:defRPr/>
            </a:pPr>
            <a:r>
              <a:rPr lang="en-US" dirty="0" smtClean="0"/>
              <a:t>Punishment should be reasonable.</a:t>
            </a:r>
          </a:p>
          <a:p>
            <a:pPr lvl="1" eaLnBrk="1" hangingPunct="1">
              <a:defRPr/>
            </a:pPr>
            <a:r>
              <a:rPr lang="en-US" dirty="0" smtClean="0"/>
              <a:t>What is reasonable?</a:t>
            </a:r>
          </a:p>
          <a:p>
            <a:pPr eaLnBrk="1" hangingPunct="1">
              <a:defRPr/>
            </a:pPr>
            <a:r>
              <a:rPr lang="en-US" dirty="0" smtClean="0"/>
              <a:t>If the player overcomes the risk, a reward should be given</a:t>
            </a:r>
          </a:p>
          <a:p>
            <a:pPr lvl="1" eaLnBrk="1" hangingPunct="1">
              <a:defRPr/>
            </a:pPr>
            <a:r>
              <a:rPr lang="en-US" dirty="0" smtClean="0"/>
              <a:t>The size of the reward should match the size of the risk</a:t>
            </a:r>
          </a:p>
          <a:p>
            <a:pPr eaLnBrk="1" hangingPunct="1">
              <a:defRPr/>
            </a:pPr>
            <a:r>
              <a:rPr lang="en-US" dirty="0" smtClean="0"/>
              <a:t>Reward Types:</a:t>
            </a:r>
          </a:p>
          <a:p>
            <a:pPr lvl="1" eaLnBrk="1" hangingPunct="1">
              <a:defRPr/>
            </a:pPr>
            <a:r>
              <a:rPr lang="en-US" dirty="0" smtClean="0"/>
              <a:t>Advance the player’s interest</a:t>
            </a:r>
          </a:p>
          <a:p>
            <a:pPr lvl="1" eaLnBrk="1" hangingPunct="1">
              <a:defRPr/>
            </a:pPr>
            <a:r>
              <a:rPr lang="en-US" dirty="0" smtClean="0"/>
              <a:t>Tangible benefits:</a:t>
            </a:r>
          </a:p>
          <a:p>
            <a:pPr lvl="2" eaLnBrk="1" hangingPunct="1">
              <a:defRPr/>
            </a:pPr>
            <a:r>
              <a:rPr lang="en-US" dirty="0" smtClean="0"/>
              <a:t>Money or a key to a locked area</a:t>
            </a:r>
          </a:p>
          <a:p>
            <a:pPr lvl="1" eaLnBrk="1" hangingPunct="1">
              <a:defRPr/>
            </a:pPr>
            <a:r>
              <a:rPr lang="en-US" dirty="0" smtClean="0"/>
              <a:t>Intangible</a:t>
            </a:r>
          </a:p>
          <a:p>
            <a:pPr lvl="2" eaLnBrk="1" hangingPunct="1">
              <a:defRPr/>
            </a:pPr>
            <a:r>
              <a:rPr lang="en-US" dirty="0" smtClean="0"/>
              <a:t>A strategic advantage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8132">
                                            <p:txEl>
                                              <p:pRg st="5" end="5"/>
                                            </p:txEl>
                                          </p:spTgt>
                                        </p:tgtEl>
                                        <p:attrNameLst>
                                          <p:attrName>style.visibility</p:attrName>
                                        </p:attrNameLst>
                                      </p:cBhvr>
                                      <p:to>
                                        <p:strVal val="visible"/>
                                      </p:to>
                                    </p:set>
                                    <p:animEffect transition="in" filter="wipe(left)">
                                      <p:cBhvr>
                                        <p:cTn id="23" dur="500"/>
                                        <p:tgtEl>
                                          <p:spTgt spid="4813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8132">
                                            <p:txEl>
                                              <p:pRg st="6" end="6"/>
                                            </p:txEl>
                                          </p:spTgt>
                                        </p:tgtEl>
                                        <p:attrNameLst>
                                          <p:attrName>style.visibility</p:attrName>
                                        </p:attrNameLst>
                                      </p:cBhvr>
                                      <p:to>
                                        <p:strVal val="visible"/>
                                      </p:to>
                                    </p:set>
                                    <p:animEffect transition="in" filter="wipe(left)">
                                      <p:cBhvr>
                                        <p:cTn id="28" dur="500"/>
                                        <p:tgtEl>
                                          <p:spTgt spid="48132">
                                            <p:txEl>
                                              <p:pRg st="6" end="6"/>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48132">
                                            <p:txEl>
                                              <p:pRg st="7" end="7"/>
                                            </p:txEl>
                                          </p:spTgt>
                                        </p:tgtEl>
                                        <p:attrNameLst>
                                          <p:attrName>style.visibility</p:attrName>
                                        </p:attrNameLst>
                                      </p:cBhvr>
                                      <p:to>
                                        <p:strVal val="visible"/>
                                      </p:to>
                                    </p:set>
                                    <p:animEffect transition="in" filter="wipe(left)">
                                      <p:cBhvr>
                                        <p:cTn id="31" dur="500"/>
                                        <p:tgtEl>
                                          <p:spTgt spid="4813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8132">
                                            <p:txEl>
                                              <p:pRg st="8" end="8"/>
                                            </p:txEl>
                                          </p:spTgt>
                                        </p:tgtEl>
                                        <p:attrNameLst>
                                          <p:attrName>style.visibility</p:attrName>
                                        </p:attrNameLst>
                                      </p:cBhvr>
                                      <p:to>
                                        <p:strVal val="visible"/>
                                      </p:to>
                                    </p:set>
                                    <p:animEffect transition="in" filter="wipe(left)">
                                      <p:cBhvr>
                                        <p:cTn id="36" dur="500"/>
                                        <p:tgtEl>
                                          <p:spTgt spid="48132">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48132">
                                            <p:txEl>
                                              <p:pRg st="9" end="9"/>
                                            </p:txEl>
                                          </p:spTgt>
                                        </p:tgtEl>
                                        <p:attrNameLst>
                                          <p:attrName>style.visibility</p:attrName>
                                        </p:attrNameLst>
                                      </p:cBhvr>
                                      <p:to>
                                        <p:strVal val="visible"/>
                                      </p:to>
                                    </p:set>
                                    <p:animEffect transition="in" filter="wipe(left)">
                                      <p:cBhvr>
                                        <p:cTn id="39" dur="500"/>
                                        <p:tgtEl>
                                          <p:spTgt spid="481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Creative and Expressive Play</a:t>
            </a:r>
          </a:p>
        </p:txBody>
      </p:sp>
      <p:sp>
        <p:nvSpPr>
          <p:cNvPr id="49156"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People love to create, design, and customize</a:t>
            </a:r>
          </a:p>
          <a:p>
            <a:pPr lvl="1" eaLnBrk="1" hangingPunct="1">
              <a:defRPr/>
            </a:pPr>
            <a:r>
              <a:rPr lang="en-US" dirty="0"/>
              <a:t>To reflect their own choice</a:t>
            </a:r>
          </a:p>
          <a:p>
            <a:pPr lvl="1" eaLnBrk="1" hangingPunct="1">
              <a:defRPr/>
            </a:pPr>
            <a:r>
              <a:rPr lang="en-US" dirty="0" smtClean="0"/>
              <a:t>Clothing, creatures, building</a:t>
            </a:r>
          </a:p>
          <a:p>
            <a:pPr eaLnBrk="1" hangingPunct="1">
              <a:defRPr/>
            </a:pPr>
            <a:r>
              <a:rPr lang="en-US" dirty="0" smtClean="0"/>
              <a:t>This activity can have a direct effect on gameplay</a:t>
            </a:r>
          </a:p>
          <a:p>
            <a:pPr eaLnBrk="1" hangingPunct="1">
              <a:defRPr/>
            </a:pPr>
            <a:r>
              <a:rPr lang="en-US" dirty="0" smtClean="0"/>
              <a:t>As video games reach a wider audience, </a:t>
            </a:r>
            <a:r>
              <a:rPr lang="en-US" dirty="0" smtClean="0">
                <a:solidFill>
                  <a:srgbClr val="C00000"/>
                </a:solidFill>
              </a:rPr>
              <a:t>creative and expressive play become increasingly important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Fun as Learning</a:t>
            </a:r>
          </a:p>
        </p:txBody>
      </p:sp>
      <p:sp>
        <p:nvSpPr>
          <p:cNvPr id="22532" name="Rectangle 3"/>
          <p:cNvSpPr>
            <a:spLocks noGrp="1" noChangeArrowheads="1"/>
          </p:cNvSpPr>
          <p:nvPr>
            <p:ph type="body" idx="1"/>
          </p:nvPr>
        </p:nvSpPr>
        <p:spPr>
          <a:xfrm>
            <a:off x="612775" y="1600200"/>
            <a:ext cx="8153400" cy="4495800"/>
          </a:xfrm>
        </p:spPr>
        <p:txBody>
          <a:bodyPr/>
          <a:lstStyle/>
          <a:p>
            <a:pPr eaLnBrk="1" hangingPunct="1">
              <a:defRPr/>
            </a:pPr>
            <a:r>
              <a:rPr lang="en-CA" dirty="0" smtClean="0"/>
              <a:t>Games are </a:t>
            </a:r>
            <a:r>
              <a:rPr lang="en-CA" dirty="0" smtClean="0">
                <a:solidFill>
                  <a:srgbClr val="0000FF"/>
                </a:solidFill>
              </a:rPr>
              <a:t>simplified models </a:t>
            </a:r>
            <a:r>
              <a:rPr lang="en-CA" dirty="0" smtClean="0"/>
              <a:t>that allow our brain to grasp a pattern and learn it quickly.</a:t>
            </a:r>
          </a:p>
          <a:p>
            <a:pPr eaLnBrk="1" hangingPunct="1">
              <a:defRPr/>
            </a:pPr>
            <a:r>
              <a:rPr lang="en-CA" dirty="0" smtClean="0">
                <a:solidFill>
                  <a:srgbClr val="0000FF"/>
                </a:solidFill>
              </a:rPr>
              <a:t>Fun is about brain feeling good!</a:t>
            </a:r>
          </a:p>
          <a:p>
            <a:pPr lvl="1" eaLnBrk="1" hangingPunct="1">
              <a:defRPr/>
            </a:pPr>
            <a:r>
              <a:rPr lang="en-CA" dirty="0" smtClean="0"/>
              <a:t>Similar chemicals are released in seemingly different cases: music</a:t>
            </a:r>
            <a:r>
              <a:rPr lang="en-CA" dirty="0" smtClean="0"/>
              <a:t>, chocolate, etc. ! </a:t>
            </a:r>
            <a:endParaRPr lang="en-CA" dirty="0" smtClean="0"/>
          </a:p>
          <a:p>
            <a:pPr eaLnBrk="1" hangingPunct="1">
              <a:defRPr/>
            </a:pPr>
            <a:r>
              <a:rPr lang="en-CA" dirty="0" smtClean="0">
                <a:solidFill>
                  <a:srgbClr val="0000FF"/>
                </a:solidFill>
              </a:rPr>
              <a:t>Fun in games comes from mastery</a:t>
            </a:r>
            <a:endParaRPr lang="en-CA"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Socializing</a:t>
            </a:r>
          </a:p>
        </p:txBody>
      </p:sp>
      <p:sp>
        <p:nvSpPr>
          <p:cNvPr id="50180" name="Rectangle 3"/>
          <p:cNvSpPr>
            <a:spLocks noGrp="1" noChangeArrowheads="1"/>
          </p:cNvSpPr>
          <p:nvPr>
            <p:ph type="body" idx="1"/>
          </p:nvPr>
        </p:nvSpPr>
        <p:spPr>
          <a:xfrm>
            <a:off x="539750" y="1484313"/>
            <a:ext cx="8180388" cy="5040312"/>
          </a:xfrm>
        </p:spPr>
        <p:txBody>
          <a:bodyPr/>
          <a:lstStyle/>
          <a:p>
            <a:pPr eaLnBrk="1" hangingPunct="1">
              <a:defRPr/>
            </a:pPr>
            <a:r>
              <a:rPr lang="en-US" dirty="0" smtClean="0"/>
              <a:t>Most traditional games are </a:t>
            </a:r>
            <a:r>
              <a:rPr lang="en-US" dirty="0" smtClean="0">
                <a:solidFill>
                  <a:srgbClr val="0000FF"/>
                </a:solidFill>
              </a:rPr>
              <a:t>played with other people</a:t>
            </a:r>
            <a:r>
              <a:rPr lang="en-US" dirty="0" smtClean="0"/>
              <a:t>, making it a social activity</a:t>
            </a:r>
          </a:p>
          <a:p>
            <a:pPr>
              <a:defRPr/>
            </a:pPr>
            <a:r>
              <a:rPr lang="en-US" dirty="0" smtClean="0"/>
              <a:t>Most </a:t>
            </a:r>
            <a:r>
              <a:rPr lang="en-US" dirty="0"/>
              <a:t>multiplayer games have </a:t>
            </a:r>
            <a:r>
              <a:rPr lang="en-US" dirty="0">
                <a:solidFill>
                  <a:srgbClr val="0000FF"/>
                </a:solidFill>
              </a:rPr>
              <a:t>a communication method built into the software</a:t>
            </a:r>
            <a:r>
              <a:rPr lang="en-US" dirty="0"/>
              <a:t>. </a:t>
            </a:r>
          </a:p>
          <a:p>
            <a:pPr>
              <a:defRPr/>
            </a:pPr>
            <a:r>
              <a:rPr lang="en-US" dirty="0" smtClean="0"/>
              <a:t>Players </a:t>
            </a:r>
            <a:r>
              <a:rPr lang="en-US" dirty="0"/>
              <a:t>often use communication software such as </a:t>
            </a:r>
          </a:p>
          <a:p>
            <a:pPr lvl="1">
              <a:defRPr/>
            </a:pPr>
            <a:r>
              <a:rPr lang="en-US" i="1" dirty="0"/>
              <a:t>TeamSpeak</a:t>
            </a:r>
            <a:r>
              <a:rPr lang="en-US" dirty="0"/>
              <a:t> or </a:t>
            </a:r>
            <a:r>
              <a:rPr lang="en-US" i="1" dirty="0"/>
              <a:t>Ventrilo</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12775" y="228600"/>
            <a:ext cx="8153400" cy="990600"/>
          </a:xfrm>
        </p:spPr>
        <p:txBody>
          <a:bodyPr/>
          <a:lstStyle/>
          <a:p>
            <a:r>
              <a:rPr lang="en-US" smtClean="0">
                <a:ea typeface="ＭＳ Ｐゴシック" panose="020B0600070205080204" pitchFamily="34" charset="-128"/>
              </a:rPr>
              <a:t>Socializing (cont.)</a:t>
            </a:r>
          </a:p>
        </p:txBody>
      </p:sp>
      <p:sp>
        <p:nvSpPr>
          <p:cNvPr id="3" name="Content Placeholder 2"/>
          <p:cNvSpPr>
            <a:spLocks noGrp="1"/>
          </p:cNvSpPr>
          <p:nvPr>
            <p:ph idx="1"/>
          </p:nvPr>
        </p:nvSpPr>
        <p:spPr>
          <a:xfrm>
            <a:off x="612775" y="1600200"/>
            <a:ext cx="8153400" cy="4495800"/>
          </a:xfrm>
        </p:spPr>
        <p:txBody>
          <a:bodyPr/>
          <a:lstStyle/>
          <a:p>
            <a:pPr eaLnBrk="1" hangingPunct="1">
              <a:defRPr/>
            </a:pPr>
            <a:r>
              <a:rPr lang="en-US" dirty="0"/>
              <a:t>Several methods allow people to play video games together</a:t>
            </a:r>
          </a:p>
          <a:p>
            <a:pPr lvl="1" eaLnBrk="1" hangingPunct="1">
              <a:defRPr/>
            </a:pPr>
            <a:r>
              <a:rPr lang="en-US" dirty="0"/>
              <a:t>Multiplayer local</a:t>
            </a:r>
          </a:p>
          <a:p>
            <a:pPr lvl="2" eaLnBrk="1" hangingPunct="1">
              <a:defRPr/>
            </a:pPr>
            <a:r>
              <a:rPr lang="en-US" dirty="0"/>
              <a:t>Two or more players playing together in one place</a:t>
            </a:r>
          </a:p>
          <a:p>
            <a:pPr lvl="1" eaLnBrk="1" hangingPunct="1">
              <a:defRPr/>
            </a:pPr>
            <a:r>
              <a:rPr lang="en-US" dirty="0"/>
              <a:t>Networked play (multiplayer distributed)</a:t>
            </a:r>
          </a:p>
          <a:p>
            <a:pPr lvl="2" eaLnBrk="1" hangingPunct="1">
              <a:defRPr/>
            </a:pPr>
            <a:r>
              <a:rPr lang="en-US" dirty="0"/>
              <a:t>Play games over the Internet</a:t>
            </a:r>
          </a:p>
          <a:p>
            <a:pPr lvl="2" eaLnBrk="1" hangingPunct="1">
              <a:defRPr/>
            </a:pPr>
            <a:r>
              <a:rPr lang="en-US" dirty="0"/>
              <a:t>To communicate</a:t>
            </a:r>
          </a:p>
          <a:p>
            <a:pPr lvl="3" eaLnBrk="1" hangingPunct="1">
              <a:defRPr/>
            </a:pPr>
            <a:r>
              <a:rPr lang="en-US" dirty="0"/>
              <a:t>Voice connection or type messages</a:t>
            </a:r>
          </a:p>
          <a:p>
            <a:pPr lvl="1" eaLnBrk="1" hangingPunct="1">
              <a:defRPr/>
            </a:pPr>
            <a:r>
              <a:rPr lang="en-US" dirty="0"/>
              <a:t>LAN parties</a:t>
            </a:r>
          </a:p>
          <a:p>
            <a:pPr lvl="1" eaLnBrk="1" hangingPunct="1">
              <a:defRPr/>
            </a:pPr>
            <a:r>
              <a:rPr lang="en-US" dirty="0"/>
              <a:t>Group play</a:t>
            </a:r>
          </a:p>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r>
              <a:rPr lang="en-CA" smtClean="0">
                <a:ea typeface="ＭＳ Ｐゴシック" panose="020B0600070205080204" pitchFamily="34" charset="-128"/>
              </a:rPr>
              <a:t>Outline</a:t>
            </a:r>
          </a:p>
        </p:txBody>
      </p:sp>
      <p:sp>
        <p:nvSpPr>
          <p:cNvPr id="12291" name="Content Placeholder 2"/>
          <p:cNvSpPr>
            <a:spLocks noGrp="1"/>
          </p:cNvSpPr>
          <p:nvPr>
            <p:ph sz="quarter" idx="1"/>
          </p:nvPr>
        </p:nvSpPr>
        <p:spPr>
          <a:xfrm>
            <a:off x="612775" y="1600200"/>
            <a:ext cx="8153400" cy="4495800"/>
          </a:xfrm>
        </p:spPr>
        <p:txBody>
          <a:bodyPr/>
          <a:lstStyle/>
          <a:p>
            <a:r>
              <a:rPr lang="en-CA" dirty="0">
                <a:solidFill>
                  <a:schemeClr val="bg2">
                    <a:lumMod val="75000"/>
                  </a:schemeClr>
                </a:solidFill>
                <a:ea typeface="ＭＳ Ｐゴシック" panose="020B0600070205080204" pitchFamily="34" charset="-128"/>
              </a:rPr>
              <a:t>Pattern and Fun</a:t>
            </a:r>
          </a:p>
          <a:p>
            <a:r>
              <a:rPr lang="en-CA" dirty="0">
                <a:solidFill>
                  <a:schemeClr val="bg2">
                    <a:lumMod val="75000"/>
                  </a:schemeClr>
                </a:solidFill>
                <a:ea typeface="ＭＳ Ｐゴシック" panose="020B0600070205080204" pitchFamily="34" charset="-128"/>
              </a:rPr>
              <a:t>Game Structure</a:t>
            </a:r>
          </a:p>
          <a:p>
            <a:r>
              <a:rPr lang="en-CA" dirty="0">
                <a:ea typeface="ＭＳ Ｐゴシック" panose="020B0600070205080204" pitchFamily="34" charset="-128"/>
              </a:rPr>
              <a:t>Game Components</a:t>
            </a:r>
          </a:p>
        </p:txBody>
      </p:sp>
    </p:spTree>
    <p:extLst>
      <p:ext uri="{BB962C8B-B14F-4D97-AF65-F5344CB8AC3E}">
        <p14:creationId xmlns:p14="http://schemas.microsoft.com/office/powerpoint/2010/main" val="207934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Key Components</a:t>
            </a:r>
          </a:p>
        </p:txBody>
      </p:sp>
      <p:sp>
        <p:nvSpPr>
          <p:cNvPr id="51204"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A game is composed of </a:t>
            </a:r>
            <a:r>
              <a:rPr lang="en-US" sz="1800" dirty="0"/>
              <a:t>(In order to create </a:t>
            </a:r>
            <a:r>
              <a:rPr lang="en-US" sz="1800" dirty="0" smtClean="0"/>
              <a:t>gameplay </a:t>
            </a:r>
            <a:r>
              <a:rPr lang="en-US" sz="1800" dirty="0"/>
              <a:t>and offer it to the </a:t>
            </a:r>
            <a:r>
              <a:rPr lang="en-US" sz="1800" dirty="0" smtClean="0"/>
              <a:t>player)</a:t>
            </a:r>
            <a:endParaRPr lang="en-US" dirty="0" smtClean="0"/>
          </a:p>
          <a:p>
            <a:pPr lvl="1" eaLnBrk="1" hangingPunct="1">
              <a:defRPr/>
            </a:pPr>
            <a:r>
              <a:rPr lang="en-US" dirty="0" smtClean="0"/>
              <a:t>Core mechanics</a:t>
            </a:r>
          </a:p>
          <a:p>
            <a:pPr lvl="1" eaLnBrk="1" hangingPunct="1">
              <a:defRPr/>
            </a:pPr>
            <a:r>
              <a:rPr lang="en-US" dirty="0" smtClean="0"/>
              <a:t>User interface</a:t>
            </a:r>
          </a:p>
          <a:p>
            <a:pPr lvl="1" eaLnBrk="1" hangingPunct="1">
              <a:defRPr/>
            </a:pPr>
            <a:r>
              <a:rPr lang="en-US" dirty="0" smtClean="0"/>
              <a:t>Optional storytelling engine</a:t>
            </a:r>
          </a:p>
          <a:p>
            <a:pPr eaLnBrk="1" hangingPunct="1">
              <a:defRPr/>
            </a:pPr>
            <a:endParaRPr lang="en-US" dirty="0" smtClean="0"/>
          </a:p>
          <a:p>
            <a:pPr eaLnBrk="1" hangingPunct="1">
              <a:defRPr/>
            </a:pPr>
            <a:r>
              <a:rPr lang="en-US" dirty="0" smtClean="0">
                <a:solidFill>
                  <a:srgbClr val="0000FF"/>
                </a:solidFill>
              </a:rPr>
              <a:t>These are conceptual not technical!</a:t>
            </a:r>
          </a:p>
          <a:p>
            <a:pPr lvl="1" eaLnBrk="1" hangingPunct="1">
              <a:defRPr/>
            </a:pPr>
            <a:r>
              <a:rPr lang="en-US" dirty="0" smtClean="0"/>
              <a:t>Game engine is the software module that implements core mechanics, plus other things such as rendering and networking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Core Mechanics</a:t>
            </a:r>
          </a:p>
        </p:txBody>
      </p:sp>
      <p:sp>
        <p:nvSpPr>
          <p:cNvPr id="52228" name="Rectangle 3"/>
          <p:cNvSpPr>
            <a:spLocks noGrp="1" noChangeArrowheads="1"/>
          </p:cNvSpPr>
          <p:nvPr>
            <p:ph type="body" idx="1"/>
          </p:nvPr>
        </p:nvSpPr>
        <p:spPr>
          <a:xfrm>
            <a:off x="612775" y="1600200"/>
            <a:ext cx="8153400" cy="4724400"/>
          </a:xfrm>
        </p:spPr>
        <p:txBody>
          <a:bodyPr/>
          <a:lstStyle/>
          <a:p>
            <a:pPr eaLnBrk="1" hangingPunct="1">
              <a:defRPr/>
            </a:pPr>
            <a:r>
              <a:rPr lang="en-US" dirty="0" smtClean="0"/>
              <a:t>Definition: </a:t>
            </a:r>
            <a:r>
              <a:rPr lang="en-US" sz="2400" dirty="0" smtClean="0">
                <a:solidFill>
                  <a:srgbClr val="006600"/>
                </a:solidFill>
              </a:rPr>
              <a:t>Turn the general rules into a symbolic and mathematica</a:t>
            </a:r>
            <a:r>
              <a:rPr lang="en-US" sz="2400" dirty="0">
                <a:solidFill>
                  <a:srgbClr val="006600"/>
                </a:solidFill>
              </a:rPr>
              <a:t>l</a:t>
            </a:r>
            <a:r>
              <a:rPr lang="en-US" sz="2400" dirty="0" smtClean="0">
                <a:solidFill>
                  <a:srgbClr val="006600"/>
                </a:solidFill>
              </a:rPr>
              <a:t> model which can be implemented algorithmically</a:t>
            </a:r>
            <a:r>
              <a:rPr lang="en-US" sz="2400" dirty="0" smtClean="0">
                <a:solidFill>
                  <a:srgbClr val="333300"/>
                </a:solidFill>
              </a:rPr>
              <a:t>.</a:t>
            </a:r>
            <a:endParaRPr lang="en-US" sz="3200" dirty="0" smtClean="0">
              <a:solidFill>
                <a:srgbClr val="333300"/>
              </a:solidFill>
            </a:endParaRPr>
          </a:p>
          <a:p>
            <a:pPr eaLnBrk="1" hangingPunct="1">
              <a:defRPr/>
            </a:pPr>
            <a:endParaRPr lang="en-US" dirty="0" smtClean="0"/>
          </a:p>
          <a:p>
            <a:pPr eaLnBrk="1" hangingPunct="1">
              <a:defRPr/>
            </a:pPr>
            <a:r>
              <a:rPr lang="en-US" dirty="0" smtClean="0"/>
              <a:t>Core mechanics</a:t>
            </a:r>
          </a:p>
          <a:p>
            <a:pPr lvl="1" eaLnBrk="1" hangingPunct="1">
              <a:defRPr/>
            </a:pPr>
            <a:r>
              <a:rPr lang="en-US" sz="2800" dirty="0" smtClean="0"/>
              <a:t>More specific than rules</a:t>
            </a:r>
          </a:p>
          <a:p>
            <a:pPr lvl="1" eaLnBrk="1" hangingPunct="1">
              <a:defRPr/>
            </a:pPr>
            <a:r>
              <a:rPr lang="en-US" sz="2800" dirty="0" smtClean="0"/>
              <a:t>Example:</a:t>
            </a:r>
          </a:p>
          <a:p>
            <a:pPr lvl="2" eaLnBrk="1" hangingPunct="1">
              <a:defRPr/>
            </a:pPr>
            <a:r>
              <a:rPr lang="en-US" sz="2400" dirty="0" smtClean="0"/>
              <a:t>Rule: Caterpillars move faster than snails</a:t>
            </a:r>
          </a:p>
          <a:p>
            <a:pPr lvl="2" eaLnBrk="1" hangingPunct="1">
              <a:defRPr/>
            </a:pPr>
            <a:r>
              <a:rPr lang="en-US" sz="2400" dirty="0" smtClean="0"/>
              <a:t>Core mechanics state exactly how fast each move in centimeters per minute.</a:t>
            </a:r>
          </a:p>
          <a:p>
            <a:pPr lvl="2" eaLnBrk="1" hangingPunct="1">
              <a:defRPr/>
            </a:pPr>
            <a:r>
              <a:rPr lang="en-US" sz="2400" dirty="0" smtClean="0"/>
              <a:t>Think your first assignment – The solar system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612775" y="228600"/>
            <a:ext cx="8153400" cy="990600"/>
          </a:xfrm>
        </p:spPr>
        <p:txBody>
          <a:bodyPr/>
          <a:lstStyle/>
          <a:p>
            <a:pPr eaLnBrk="1" hangingPunct="1"/>
            <a:r>
              <a:rPr lang="en-US" dirty="0" smtClean="0">
                <a:ea typeface="ＭＳ Ｐゴシック" panose="020B0600070205080204" pitchFamily="34" charset="-128"/>
              </a:rPr>
              <a:t>Core Mechanics (cont.)</a:t>
            </a:r>
          </a:p>
        </p:txBody>
      </p:sp>
      <p:sp>
        <p:nvSpPr>
          <p:cNvPr id="52228"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Core mechanics generate the gameplay</a:t>
            </a:r>
          </a:p>
          <a:p>
            <a:pPr lvl="1" eaLnBrk="1" hangingPunct="1">
              <a:defRPr/>
            </a:pPr>
            <a:r>
              <a:rPr lang="en-US" dirty="0" smtClean="0"/>
              <a:t>Define the challenges</a:t>
            </a:r>
          </a:p>
          <a:p>
            <a:pPr lvl="1" eaLnBrk="1" hangingPunct="1">
              <a:defRPr/>
            </a:pPr>
            <a:r>
              <a:rPr lang="en-US" dirty="0" smtClean="0"/>
              <a:t>Define the actions</a:t>
            </a:r>
          </a:p>
          <a:p>
            <a:pPr lvl="1" eaLnBrk="1" hangingPunct="1">
              <a:defRPr/>
            </a:pPr>
            <a:r>
              <a:rPr lang="en-US" dirty="0" smtClean="0"/>
              <a:t>Define the player</a:t>
            </a:r>
            <a:r>
              <a:rPr lang="en-US" dirty="0" smtClean="0">
                <a:latin typeface="Times New Roman" pitchFamily="18" charset="0"/>
              </a:rPr>
              <a:t>’</a:t>
            </a:r>
            <a:r>
              <a:rPr lang="en-US" dirty="0" smtClean="0"/>
              <a:t>s </a:t>
            </a:r>
            <a:r>
              <a:rPr lang="en-US" dirty="0" smtClean="0">
                <a:solidFill>
                  <a:srgbClr val="0000FF"/>
                </a:solidFill>
              </a:rPr>
              <a:t>effect</a:t>
            </a:r>
            <a:r>
              <a:rPr lang="en-US" dirty="0" smtClean="0"/>
              <a:t> on the game world</a:t>
            </a:r>
          </a:p>
          <a:p>
            <a:pPr eaLnBrk="1" hangingPunct="1">
              <a:defRPr/>
            </a:pPr>
            <a:endParaRPr lang="en-US" dirty="0" smtClean="0"/>
          </a:p>
          <a:p>
            <a:pPr eaLnBrk="1" hangingPunct="1">
              <a:defRPr/>
            </a:pPr>
            <a:r>
              <a:rPr lang="en-US" dirty="0" smtClean="0"/>
              <a:t>Core mechanics </a:t>
            </a:r>
            <a:r>
              <a:rPr lang="en-US" dirty="0" smtClean="0">
                <a:solidFill>
                  <a:srgbClr val="0000FF"/>
                </a:solidFill>
              </a:rPr>
              <a:t>determine how realistic the game world seems to the player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Mechanics - A definition</a:t>
            </a:r>
            <a:endParaRPr lang="en-CA" dirty="0"/>
          </a:p>
        </p:txBody>
      </p:sp>
      <p:sp>
        <p:nvSpPr>
          <p:cNvPr id="3" name="Content Placeholder 2"/>
          <p:cNvSpPr>
            <a:spLocks noGrp="1"/>
          </p:cNvSpPr>
          <p:nvPr>
            <p:ph sz="quarter" idx="1"/>
          </p:nvPr>
        </p:nvSpPr>
        <p:spPr/>
        <p:txBody>
          <a:bodyPr/>
          <a:lstStyle/>
          <a:p>
            <a:r>
              <a:rPr lang="en-CA" dirty="0"/>
              <a:t>A mechanic is any in-game device where the player can execute </a:t>
            </a:r>
            <a:r>
              <a:rPr lang="en-CA" dirty="0" smtClean="0"/>
              <a:t>an </a:t>
            </a:r>
            <a:r>
              <a:rPr lang="en-CA" dirty="0"/>
              <a:t>action, an effect in the game takes place, and the player will get some feedback from their action.</a:t>
            </a:r>
          </a:p>
          <a:p>
            <a:endParaRPr lang="en-CA" dirty="0"/>
          </a:p>
        </p:txBody>
      </p:sp>
      <p:pic>
        <p:nvPicPr>
          <p:cNvPr id="4" name="Picture 3"/>
          <p:cNvPicPr>
            <a:picLocks noChangeAspect="1"/>
          </p:cNvPicPr>
          <p:nvPr/>
        </p:nvPicPr>
        <p:blipFill>
          <a:blip r:embed="rId2"/>
          <a:stretch>
            <a:fillRect/>
          </a:stretch>
        </p:blipFill>
        <p:spPr>
          <a:xfrm>
            <a:off x="7620000" y="6312393"/>
            <a:ext cx="1255885" cy="329213"/>
          </a:xfrm>
          <a:prstGeom prst="rect">
            <a:avLst/>
          </a:prstGeom>
        </p:spPr>
      </p:pic>
    </p:spTree>
    <p:extLst>
      <p:ext uri="{BB962C8B-B14F-4D97-AF65-F5344CB8AC3E}">
        <p14:creationId xmlns:p14="http://schemas.microsoft.com/office/powerpoint/2010/main" val="2321265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Mechanics</a:t>
            </a:r>
          </a:p>
        </p:txBody>
      </p:sp>
      <p:pic>
        <p:nvPicPr>
          <p:cNvPr id="4" name="Picture 3"/>
          <p:cNvPicPr>
            <a:picLocks noChangeAspect="1"/>
          </p:cNvPicPr>
          <p:nvPr/>
        </p:nvPicPr>
        <p:blipFill>
          <a:blip r:embed="rId2"/>
          <a:stretch>
            <a:fillRect/>
          </a:stretch>
        </p:blipFill>
        <p:spPr>
          <a:xfrm>
            <a:off x="7620000" y="6312393"/>
            <a:ext cx="1255885" cy="329213"/>
          </a:xfrm>
          <a:prstGeom prst="rect">
            <a:avLst/>
          </a:prstGeom>
        </p:spPr>
      </p:pic>
      <p:pic>
        <p:nvPicPr>
          <p:cNvPr id="6" name="Picture 8" descr="walkjumpse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398" y="1840406"/>
            <a:ext cx="6985000" cy="3895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9"/>
          <p:cNvSpPr txBox="1">
            <a:spLocks noChangeArrowheads="1"/>
          </p:cNvSpPr>
          <p:nvPr/>
        </p:nvSpPr>
        <p:spPr bwMode="auto">
          <a:xfrm>
            <a:off x="612648" y="5855193"/>
            <a:ext cx="770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a:solidFill>
                  <a:srgbClr val="000000"/>
                </a:solidFill>
              </a:rPr>
              <a:t>Standing Jump</a:t>
            </a:r>
          </a:p>
        </p:txBody>
      </p:sp>
    </p:spTree>
    <p:extLst>
      <p:ext uri="{BB962C8B-B14F-4D97-AF65-F5344CB8AC3E}">
        <p14:creationId xmlns:p14="http://schemas.microsoft.com/office/powerpoint/2010/main" val="3457646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Mechanics</a:t>
            </a:r>
          </a:p>
        </p:txBody>
      </p:sp>
      <p:pic>
        <p:nvPicPr>
          <p:cNvPr id="4" name="Picture 3"/>
          <p:cNvPicPr>
            <a:picLocks noChangeAspect="1"/>
          </p:cNvPicPr>
          <p:nvPr/>
        </p:nvPicPr>
        <p:blipFill>
          <a:blip r:embed="rId2"/>
          <a:stretch>
            <a:fillRect/>
          </a:stretch>
        </p:blipFill>
        <p:spPr>
          <a:xfrm>
            <a:off x="7620000" y="6312393"/>
            <a:ext cx="1255885" cy="329213"/>
          </a:xfrm>
          <a:prstGeom prst="rect">
            <a:avLst/>
          </a:prstGeom>
        </p:spPr>
      </p:pic>
      <p:sp>
        <p:nvSpPr>
          <p:cNvPr id="8" name="Text Box 7"/>
          <p:cNvSpPr txBox="1">
            <a:spLocks noChangeArrowheads="1"/>
          </p:cNvSpPr>
          <p:nvPr/>
        </p:nvSpPr>
        <p:spPr bwMode="auto">
          <a:xfrm>
            <a:off x="539750" y="5419725"/>
            <a:ext cx="770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a:solidFill>
                  <a:srgbClr val="000000"/>
                </a:solidFill>
              </a:rPr>
              <a:t>Running Jump</a:t>
            </a:r>
          </a:p>
        </p:txBody>
      </p:sp>
      <p:pic>
        <p:nvPicPr>
          <p:cNvPr id="9" name="Picture 8" descr="runjumpse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857375"/>
            <a:ext cx="8064500" cy="3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Mechanics</a:t>
            </a:r>
          </a:p>
        </p:txBody>
      </p:sp>
      <p:pic>
        <p:nvPicPr>
          <p:cNvPr id="4" name="Picture 3"/>
          <p:cNvPicPr>
            <a:picLocks noChangeAspect="1"/>
          </p:cNvPicPr>
          <p:nvPr/>
        </p:nvPicPr>
        <p:blipFill>
          <a:blip r:embed="rId2"/>
          <a:stretch>
            <a:fillRect/>
          </a:stretch>
        </p:blipFill>
        <p:spPr>
          <a:xfrm>
            <a:off x="7620000" y="6312393"/>
            <a:ext cx="1255885" cy="329213"/>
          </a:xfrm>
          <a:prstGeom prst="rect">
            <a:avLst/>
          </a:prstGeom>
        </p:spPr>
      </p:pic>
      <p:sp>
        <p:nvSpPr>
          <p:cNvPr id="6" name="Text Box 6"/>
          <p:cNvSpPr txBox="1">
            <a:spLocks noChangeArrowheads="1"/>
          </p:cNvSpPr>
          <p:nvPr/>
        </p:nvSpPr>
        <p:spPr bwMode="auto">
          <a:xfrm>
            <a:off x="539750" y="5419725"/>
            <a:ext cx="770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a:solidFill>
                  <a:srgbClr val="000000"/>
                </a:solidFill>
              </a:rPr>
              <a:t>Added momentum!</a:t>
            </a:r>
          </a:p>
        </p:txBody>
      </p:sp>
      <p:pic>
        <p:nvPicPr>
          <p:cNvPr id="7" name="Picture 9" descr="jumpte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117725"/>
            <a:ext cx="8064500" cy="262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393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Games that are not Fun</a:t>
            </a:r>
            <a:r>
              <a:rPr lang="en-CA" smtClean="0">
                <a:latin typeface="Times New Roman" panose="02020603050405020304" pitchFamily="18" charset="0"/>
                <a:ea typeface="ＭＳ Ｐゴシック" panose="020B0600070205080204" pitchFamily="34" charset="-128"/>
              </a:rPr>
              <a:t>…</a:t>
            </a:r>
            <a:endParaRPr lang="en-CA" smtClean="0">
              <a:ea typeface="ＭＳ Ｐゴシック" panose="020B0600070205080204" pitchFamily="34" charset="-128"/>
            </a:endParaRPr>
          </a:p>
        </p:txBody>
      </p:sp>
      <p:sp>
        <p:nvSpPr>
          <p:cNvPr id="15364" name="Rectangle 3"/>
          <p:cNvSpPr>
            <a:spLocks noGrp="1" noChangeArrowheads="1"/>
          </p:cNvSpPr>
          <p:nvPr>
            <p:ph type="body" idx="1"/>
          </p:nvPr>
        </p:nvSpPr>
        <p:spPr>
          <a:xfrm>
            <a:off x="612775" y="1600200"/>
            <a:ext cx="8153400" cy="4495800"/>
          </a:xfrm>
        </p:spPr>
        <p:txBody>
          <a:bodyPr/>
          <a:lstStyle/>
          <a:p>
            <a:pPr eaLnBrk="1" hangingPunct="1">
              <a:lnSpc>
                <a:spcPct val="90000"/>
              </a:lnSpc>
            </a:pPr>
            <a:r>
              <a:rPr lang="en-CA" dirty="0" smtClean="0">
                <a:ea typeface="ＭＳ Ｐゴシック" panose="020B0600070205080204" pitchFamily="34" charset="-128"/>
              </a:rPr>
              <a:t>Too easy</a:t>
            </a:r>
          </a:p>
          <a:p>
            <a:pPr eaLnBrk="1" hangingPunct="1">
              <a:lnSpc>
                <a:spcPct val="90000"/>
              </a:lnSpc>
            </a:pPr>
            <a:r>
              <a:rPr lang="en-CA" dirty="0" smtClean="0">
                <a:ea typeface="ＭＳ Ｐゴシック" panose="020B0600070205080204" pitchFamily="34" charset="-128"/>
              </a:rPr>
              <a:t>Not interesting</a:t>
            </a:r>
          </a:p>
          <a:p>
            <a:pPr eaLnBrk="1" hangingPunct="1">
              <a:lnSpc>
                <a:spcPct val="90000"/>
              </a:lnSpc>
            </a:pPr>
            <a:r>
              <a:rPr lang="en-CA" dirty="0" smtClean="0">
                <a:ea typeface="ＭＳ Ｐゴシック" panose="020B0600070205080204" pitchFamily="34" charset="-128"/>
              </a:rPr>
              <a:t>Too hard</a:t>
            </a:r>
          </a:p>
          <a:p>
            <a:pPr eaLnBrk="1" hangingPunct="1">
              <a:lnSpc>
                <a:spcPct val="90000"/>
              </a:lnSpc>
            </a:pPr>
            <a:r>
              <a:rPr lang="en-CA" dirty="0" smtClean="0">
                <a:ea typeface="ＭＳ Ｐゴシック" panose="020B0600070205080204" pitchFamily="34" charset="-128"/>
              </a:rPr>
              <a:t>Repetitive</a:t>
            </a:r>
          </a:p>
          <a:p>
            <a:pPr eaLnBrk="1" hangingPunct="1">
              <a:lnSpc>
                <a:spcPct val="90000"/>
              </a:lnSpc>
            </a:pPr>
            <a:r>
              <a:rPr lang="en-CA" dirty="0" smtClean="0">
                <a:ea typeface="ＭＳ Ｐゴシック" panose="020B0600070205080204" pitchFamily="34" charset="-128"/>
              </a:rPr>
              <a:t>Too fast</a:t>
            </a:r>
          </a:p>
          <a:p>
            <a:pPr eaLnBrk="1" hangingPunct="1">
              <a:lnSpc>
                <a:spcPct val="90000"/>
              </a:lnSpc>
            </a:pPr>
            <a:endParaRPr lang="en-CA" dirty="0" smtClean="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wipe(left)">
                                      <p:cBhvr>
                                        <p:cTn id="7" dur="500"/>
                                        <p:tgtEl>
                                          <p:spTgt spid="1536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animEffect transition="in" filter="wipe(left)">
                                      <p:cBhvr>
                                        <p:cTn id="11" dur="500"/>
                                        <p:tgtEl>
                                          <p:spTgt spid="1536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364">
                                            <p:txEl>
                                              <p:pRg st="2" end="2"/>
                                            </p:txEl>
                                          </p:spTgt>
                                        </p:tgtEl>
                                        <p:attrNameLst>
                                          <p:attrName>style.visibility</p:attrName>
                                        </p:attrNameLst>
                                      </p:cBhvr>
                                      <p:to>
                                        <p:strVal val="visible"/>
                                      </p:to>
                                    </p:set>
                                    <p:animEffect transition="in" filter="wipe(left)">
                                      <p:cBhvr>
                                        <p:cTn id="15" dur="500"/>
                                        <p:tgtEl>
                                          <p:spTgt spid="15364">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364">
                                            <p:txEl>
                                              <p:pRg st="3" end="3"/>
                                            </p:txEl>
                                          </p:spTgt>
                                        </p:tgtEl>
                                        <p:attrNameLst>
                                          <p:attrName>style.visibility</p:attrName>
                                        </p:attrNameLst>
                                      </p:cBhvr>
                                      <p:to>
                                        <p:strVal val="visible"/>
                                      </p:to>
                                    </p:set>
                                    <p:animEffect transition="in" filter="wipe(left)">
                                      <p:cBhvr>
                                        <p:cTn id="19" dur="500"/>
                                        <p:tgtEl>
                                          <p:spTgt spid="15364">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364">
                                            <p:txEl>
                                              <p:pRg st="4" end="4"/>
                                            </p:txEl>
                                          </p:spTgt>
                                        </p:tgtEl>
                                        <p:attrNameLst>
                                          <p:attrName>style.visibility</p:attrName>
                                        </p:attrNameLst>
                                      </p:cBhvr>
                                      <p:to>
                                        <p:strVal val="visible"/>
                                      </p:to>
                                    </p:set>
                                    <p:animEffect transition="in" filter="wipe(left)">
                                      <p:cBhvr>
                                        <p:cTn id="23" dur="500"/>
                                        <p:tgtEl>
                                          <p:spTgt spid="153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Third person game mechanics</a:t>
            </a:r>
          </a:p>
        </p:txBody>
      </p:sp>
      <p:pic>
        <p:nvPicPr>
          <p:cNvPr id="4" name="Picture 3"/>
          <p:cNvPicPr>
            <a:picLocks noChangeAspect="1"/>
          </p:cNvPicPr>
          <p:nvPr/>
        </p:nvPicPr>
        <p:blipFill>
          <a:blip r:embed="rId2"/>
          <a:stretch>
            <a:fillRect/>
          </a:stretch>
        </p:blipFill>
        <p:spPr>
          <a:xfrm>
            <a:off x="7620000" y="6312393"/>
            <a:ext cx="1255885" cy="329213"/>
          </a:xfrm>
          <a:prstGeom prst="rect">
            <a:avLst/>
          </a:prstGeom>
        </p:spPr>
      </p:pic>
      <p:sp>
        <p:nvSpPr>
          <p:cNvPr id="8" name="Text Box 5"/>
          <p:cNvSpPr txBox="1">
            <a:spLocks noChangeArrowheads="1"/>
          </p:cNvSpPr>
          <p:nvPr/>
        </p:nvSpPr>
        <p:spPr bwMode="auto">
          <a:xfrm>
            <a:off x="685800" y="1752600"/>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dirty="0">
                <a:solidFill>
                  <a:srgbClr val="0000FF"/>
                </a:solidFill>
                <a:latin typeface="+mn-lt"/>
              </a:rPr>
              <a:t>Up and behind view </a:t>
            </a:r>
            <a:r>
              <a:rPr lang="en-GB" i="0" dirty="0">
                <a:solidFill>
                  <a:srgbClr val="000000"/>
                </a:solidFill>
                <a:latin typeface="+mn-lt"/>
              </a:rPr>
              <a:t>to give the player more information</a:t>
            </a:r>
          </a:p>
        </p:txBody>
      </p:sp>
      <p:sp>
        <p:nvSpPr>
          <p:cNvPr id="13" name="Text Box 7"/>
          <p:cNvSpPr txBox="1">
            <a:spLocks noChangeArrowheads="1"/>
          </p:cNvSpPr>
          <p:nvPr/>
        </p:nvSpPr>
        <p:spPr bwMode="auto">
          <a:xfrm>
            <a:off x="685800" y="2670175"/>
            <a:ext cx="77041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dirty="0">
                <a:solidFill>
                  <a:srgbClr val="000000"/>
                </a:solidFill>
                <a:latin typeface="+mn-lt"/>
              </a:rPr>
              <a:t>Game mechanics can be </a:t>
            </a:r>
            <a:r>
              <a:rPr lang="en-GB" i="0" dirty="0">
                <a:solidFill>
                  <a:srgbClr val="0000FF"/>
                </a:solidFill>
                <a:latin typeface="+mn-lt"/>
              </a:rPr>
              <a:t>more abstract to reflect the unique viewpoint</a:t>
            </a:r>
          </a:p>
        </p:txBody>
      </p:sp>
      <p:sp>
        <p:nvSpPr>
          <p:cNvPr id="14" name="Text Box 9"/>
          <p:cNvSpPr txBox="1">
            <a:spLocks noChangeArrowheads="1"/>
          </p:cNvSpPr>
          <p:nvPr/>
        </p:nvSpPr>
        <p:spPr bwMode="auto">
          <a:xfrm>
            <a:off x="685800" y="3954463"/>
            <a:ext cx="77041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dirty="0">
                <a:solidFill>
                  <a:srgbClr val="0000FF"/>
                </a:solidFill>
                <a:latin typeface="+mn-lt"/>
              </a:rPr>
              <a:t>Opportunity for more sophisticated interaction </a:t>
            </a:r>
            <a:r>
              <a:rPr lang="en-GB" i="0" dirty="0">
                <a:solidFill>
                  <a:srgbClr val="000000"/>
                </a:solidFill>
                <a:latin typeface="+mn-lt"/>
              </a:rPr>
              <a:t>with the environment</a:t>
            </a:r>
          </a:p>
        </p:txBody>
      </p:sp>
      <p:sp>
        <p:nvSpPr>
          <p:cNvPr id="7" name="Text Box 5"/>
          <p:cNvSpPr txBox="1">
            <a:spLocks noChangeArrowheads="1"/>
          </p:cNvSpPr>
          <p:nvPr/>
        </p:nvSpPr>
        <p:spPr bwMode="auto">
          <a:xfrm>
            <a:off x="685800" y="5029200"/>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dirty="0">
                <a:solidFill>
                  <a:srgbClr val="0000FF"/>
                </a:solidFill>
                <a:latin typeface="+mn-lt"/>
                <a:cs typeface="Arial"/>
              </a:rPr>
              <a:t>Replicating</a:t>
            </a:r>
            <a:r>
              <a:rPr lang="en-GB" i="0" dirty="0">
                <a:solidFill>
                  <a:srgbClr val="000000"/>
                </a:solidFill>
                <a:latin typeface="+mn-lt"/>
                <a:cs typeface="Arial"/>
              </a:rPr>
              <a:t> the ‘real world’</a:t>
            </a:r>
          </a:p>
        </p:txBody>
      </p:sp>
    </p:spTree>
    <p:extLst>
      <p:ext uri="{BB962C8B-B14F-4D97-AF65-F5344CB8AC3E}">
        <p14:creationId xmlns:p14="http://schemas.microsoft.com/office/powerpoint/2010/main" val="3819168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Racing game mechanics</a:t>
            </a:r>
          </a:p>
        </p:txBody>
      </p:sp>
      <p:pic>
        <p:nvPicPr>
          <p:cNvPr id="4" name="Picture 3"/>
          <p:cNvPicPr>
            <a:picLocks noChangeAspect="1"/>
          </p:cNvPicPr>
          <p:nvPr/>
        </p:nvPicPr>
        <p:blipFill>
          <a:blip r:embed="rId2"/>
          <a:stretch>
            <a:fillRect/>
          </a:stretch>
        </p:blipFill>
        <p:spPr>
          <a:xfrm>
            <a:off x="7620000" y="6312393"/>
            <a:ext cx="1255885" cy="329213"/>
          </a:xfrm>
          <a:prstGeom prst="rect">
            <a:avLst/>
          </a:prstGeom>
        </p:spPr>
      </p:pic>
      <p:sp>
        <p:nvSpPr>
          <p:cNvPr id="9" name="Text Box 5"/>
          <p:cNvSpPr txBox="1">
            <a:spLocks noChangeArrowheads="1"/>
          </p:cNvSpPr>
          <p:nvPr/>
        </p:nvSpPr>
        <p:spPr bwMode="auto">
          <a:xfrm>
            <a:off x="627396" y="1833867"/>
            <a:ext cx="77041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dirty="0">
                <a:solidFill>
                  <a:srgbClr val="0000FF"/>
                </a:solidFill>
                <a:latin typeface="+mn-lt"/>
              </a:rPr>
              <a:t>Become more abstract </a:t>
            </a:r>
            <a:r>
              <a:rPr lang="en-GB" i="0" dirty="0">
                <a:solidFill>
                  <a:srgbClr val="000000"/>
                </a:solidFill>
                <a:latin typeface="+mn-lt"/>
              </a:rPr>
              <a:t>as we are not controlling a ‘person’ but a machine</a:t>
            </a:r>
          </a:p>
        </p:txBody>
      </p:sp>
      <p:sp>
        <p:nvSpPr>
          <p:cNvPr id="10" name="Text Box 7"/>
          <p:cNvSpPr txBox="1">
            <a:spLocks noChangeArrowheads="1"/>
          </p:cNvSpPr>
          <p:nvPr/>
        </p:nvSpPr>
        <p:spPr bwMode="auto">
          <a:xfrm>
            <a:off x="627396" y="2934005"/>
            <a:ext cx="77041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dirty="0">
                <a:solidFill>
                  <a:srgbClr val="000000"/>
                </a:solidFill>
                <a:latin typeface="+mn-lt"/>
              </a:rPr>
              <a:t>Game mechanics </a:t>
            </a:r>
            <a:r>
              <a:rPr lang="en-GB" i="0" dirty="0">
                <a:solidFill>
                  <a:srgbClr val="0000FF"/>
                </a:solidFill>
                <a:latin typeface="+mn-lt"/>
              </a:rPr>
              <a:t>mimic real world affects like friction and inertia</a:t>
            </a:r>
          </a:p>
        </p:txBody>
      </p:sp>
      <p:sp>
        <p:nvSpPr>
          <p:cNvPr id="11" name="Text Box 10"/>
          <p:cNvSpPr txBox="1">
            <a:spLocks noChangeArrowheads="1"/>
          </p:cNvSpPr>
          <p:nvPr/>
        </p:nvSpPr>
        <p:spPr bwMode="auto">
          <a:xfrm>
            <a:off x="627396" y="4035730"/>
            <a:ext cx="77041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a:solidFill>
                  <a:srgbClr val="000000"/>
                </a:solidFill>
                <a:latin typeface="+mn-lt"/>
              </a:rPr>
              <a:t>May include more abstract mechanics like power ups and stunts</a:t>
            </a:r>
          </a:p>
        </p:txBody>
      </p:sp>
    </p:spTree>
    <p:extLst>
      <p:ext uri="{BB962C8B-B14F-4D97-AF65-F5344CB8AC3E}">
        <p14:creationId xmlns:p14="http://schemas.microsoft.com/office/powerpoint/2010/main" val="706389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Real time strategy game mechanics</a:t>
            </a:r>
          </a:p>
        </p:txBody>
      </p:sp>
      <p:pic>
        <p:nvPicPr>
          <p:cNvPr id="4" name="Picture 3"/>
          <p:cNvPicPr>
            <a:picLocks noChangeAspect="1"/>
          </p:cNvPicPr>
          <p:nvPr/>
        </p:nvPicPr>
        <p:blipFill>
          <a:blip r:embed="rId2"/>
          <a:stretch>
            <a:fillRect/>
          </a:stretch>
        </p:blipFill>
        <p:spPr>
          <a:xfrm>
            <a:off x="7620000" y="6312393"/>
            <a:ext cx="1255885" cy="329213"/>
          </a:xfrm>
          <a:prstGeom prst="rect">
            <a:avLst/>
          </a:prstGeom>
        </p:spPr>
      </p:pic>
      <p:sp>
        <p:nvSpPr>
          <p:cNvPr id="8" name="Text Box 5"/>
          <p:cNvSpPr txBox="1">
            <a:spLocks noChangeArrowheads="1"/>
          </p:cNvSpPr>
          <p:nvPr/>
        </p:nvSpPr>
        <p:spPr bwMode="auto">
          <a:xfrm>
            <a:off x="620022" y="1732824"/>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dirty="0">
                <a:solidFill>
                  <a:srgbClr val="0000FF"/>
                </a:solidFill>
                <a:latin typeface="+mn-lt"/>
              </a:rPr>
              <a:t>Abstract mechanics embody complex situations</a:t>
            </a:r>
          </a:p>
        </p:txBody>
      </p:sp>
      <p:sp>
        <p:nvSpPr>
          <p:cNvPr id="12" name="Text Box 7"/>
          <p:cNvSpPr txBox="1">
            <a:spLocks noChangeArrowheads="1"/>
          </p:cNvSpPr>
          <p:nvPr/>
        </p:nvSpPr>
        <p:spPr bwMode="auto">
          <a:xfrm>
            <a:off x="620022" y="2832962"/>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dirty="0">
                <a:solidFill>
                  <a:srgbClr val="0000FF"/>
                </a:solidFill>
                <a:latin typeface="+mn-lt"/>
              </a:rPr>
              <a:t>Player challenged by imprecise information and control</a:t>
            </a:r>
          </a:p>
        </p:txBody>
      </p:sp>
      <p:sp>
        <p:nvSpPr>
          <p:cNvPr id="13" name="Text Box 9"/>
          <p:cNvSpPr txBox="1">
            <a:spLocks noChangeArrowheads="1"/>
          </p:cNvSpPr>
          <p:nvPr/>
        </p:nvSpPr>
        <p:spPr bwMode="auto">
          <a:xfrm>
            <a:off x="620022" y="3934687"/>
            <a:ext cx="77041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i="0" dirty="0">
                <a:solidFill>
                  <a:srgbClr val="000000"/>
                </a:solidFill>
                <a:latin typeface="+mn-lt"/>
              </a:rPr>
              <a:t>Resource management and optimisation requirements </a:t>
            </a:r>
            <a:r>
              <a:rPr lang="en-GB" i="0" dirty="0">
                <a:solidFill>
                  <a:srgbClr val="0000FF"/>
                </a:solidFill>
                <a:latin typeface="+mn-lt"/>
              </a:rPr>
              <a:t>provide variable game play</a:t>
            </a:r>
          </a:p>
        </p:txBody>
      </p:sp>
    </p:spTree>
    <p:extLst>
      <p:ext uri="{BB962C8B-B14F-4D97-AF65-F5344CB8AC3E}">
        <p14:creationId xmlns:p14="http://schemas.microsoft.com/office/powerpoint/2010/main" val="4026264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12775" y="228600"/>
            <a:ext cx="8153400" cy="990600"/>
          </a:xfrm>
        </p:spPr>
        <p:txBody>
          <a:bodyPr/>
          <a:lstStyle/>
          <a:p>
            <a:r>
              <a:rPr lang="en-US" smtClean="0">
                <a:ea typeface="ＭＳ Ｐゴシック" panose="020B0600070205080204" pitchFamily="34" charset="-128"/>
              </a:rPr>
              <a:t>Game Components</a:t>
            </a:r>
          </a:p>
        </p:txBody>
      </p:sp>
      <p:pic>
        <p:nvPicPr>
          <p:cNvPr id="60419"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39975" y="1557338"/>
            <a:ext cx="3671888" cy="5040312"/>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User Interface</a:t>
            </a:r>
          </a:p>
        </p:txBody>
      </p:sp>
      <p:sp>
        <p:nvSpPr>
          <p:cNvPr id="53252"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Mediates between the core mechanics and the player</a:t>
            </a:r>
          </a:p>
          <a:p>
            <a:pPr lvl="1" eaLnBrk="1" hangingPunct="1">
              <a:defRPr/>
            </a:pPr>
            <a:r>
              <a:rPr lang="en-US" dirty="0" smtClean="0"/>
              <a:t>Interprets player</a:t>
            </a:r>
            <a:r>
              <a:rPr lang="en-US" dirty="0" smtClean="0">
                <a:latin typeface="Times New Roman" pitchFamily="18" charset="0"/>
              </a:rPr>
              <a:t>’</a:t>
            </a:r>
            <a:r>
              <a:rPr lang="en-US" dirty="0" smtClean="0"/>
              <a:t>s mouse clicks or button presses</a:t>
            </a:r>
          </a:p>
          <a:p>
            <a:pPr lvl="1" eaLnBrk="1" hangingPunct="1">
              <a:defRPr/>
            </a:pPr>
            <a:r>
              <a:rPr lang="en-US" dirty="0" smtClean="0"/>
              <a:t>Displays the result of the player</a:t>
            </a:r>
            <a:r>
              <a:rPr lang="en-US" dirty="0" smtClean="0">
                <a:latin typeface="Times New Roman" pitchFamily="18" charset="0"/>
              </a:rPr>
              <a:t>’</a:t>
            </a:r>
            <a:r>
              <a:rPr lang="en-US" dirty="0" smtClean="0"/>
              <a:t>s input</a:t>
            </a:r>
          </a:p>
          <a:p>
            <a:pPr eaLnBrk="1" hangingPunct="1">
              <a:defRPr/>
            </a:pPr>
            <a:endParaRPr lang="en-US" dirty="0" smtClean="0"/>
          </a:p>
          <a:p>
            <a:pPr eaLnBrk="1" hangingPunct="1">
              <a:defRPr/>
            </a:pPr>
            <a:r>
              <a:rPr lang="en-US" dirty="0" smtClean="0"/>
              <a:t>Can also be called the presentation layer</a:t>
            </a:r>
          </a:p>
          <a:p>
            <a:pPr lvl="1" eaLnBrk="1" hangingPunct="1">
              <a:defRPr/>
            </a:pPr>
            <a:r>
              <a:rPr lang="en-US" dirty="0" smtClean="0"/>
              <a:t>Presents the game world to the player</a:t>
            </a:r>
          </a:p>
          <a:p>
            <a:pPr lvl="1" eaLnBrk="1" hangingPunct="1">
              <a:defRPr/>
            </a:pPr>
            <a:r>
              <a:rPr lang="en-US" dirty="0" smtClean="0"/>
              <a:t>Includes artwork and audio effects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User Interface (cont.)</a:t>
            </a:r>
            <a:endParaRPr lang="en-US" sz="3400" smtClean="0">
              <a:ea typeface="ＭＳ Ｐゴシック" panose="020B0600070205080204" pitchFamily="34" charset="-128"/>
            </a:endParaRPr>
          </a:p>
        </p:txBody>
      </p:sp>
      <p:sp>
        <p:nvSpPr>
          <p:cNvPr id="54276" name="Rectangle 3"/>
          <p:cNvSpPr>
            <a:spLocks noGrp="1" noChangeArrowheads="1"/>
          </p:cNvSpPr>
          <p:nvPr>
            <p:ph type="body" idx="1"/>
          </p:nvPr>
        </p:nvSpPr>
        <p:spPr>
          <a:xfrm>
            <a:off x="612774" y="1600200"/>
            <a:ext cx="8455025" cy="4495800"/>
          </a:xfrm>
        </p:spPr>
        <p:txBody>
          <a:bodyPr/>
          <a:lstStyle/>
          <a:p>
            <a:pPr eaLnBrk="1" hangingPunct="1">
              <a:defRPr/>
            </a:pPr>
            <a:r>
              <a:rPr lang="en-US" dirty="0" smtClean="0"/>
              <a:t>Interaction model</a:t>
            </a:r>
          </a:p>
          <a:p>
            <a:pPr lvl="1" eaLnBrk="1" hangingPunct="1">
              <a:defRPr/>
            </a:pPr>
            <a:r>
              <a:rPr lang="en-US" dirty="0" smtClean="0"/>
              <a:t>The way in which the player acts upon the game world:</a:t>
            </a:r>
          </a:p>
          <a:p>
            <a:pPr lvl="2" eaLnBrk="1" hangingPunct="1">
              <a:defRPr/>
            </a:pPr>
            <a:r>
              <a:rPr lang="en-US" sz="2400" dirty="0" smtClean="0"/>
              <a:t>Avatar-based</a:t>
            </a:r>
            <a:r>
              <a:rPr lang="en-US" sz="2400" dirty="0" smtClean="0">
                <a:latin typeface="Times New Roman" pitchFamily="18" charset="0"/>
                <a:cs typeface="Arial" charset="0"/>
              </a:rPr>
              <a:t>—</a:t>
            </a:r>
            <a:r>
              <a:rPr lang="en-US" sz="2400" dirty="0" smtClean="0"/>
              <a:t>through a character in the world</a:t>
            </a:r>
          </a:p>
          <a:p>
            <a:pPr lvl="2" eaLnBrk="1" hangingPunct="1">
              <a:defRPr/>
            </a:pPr>
            <a:r>
              <a:rPr lang="en-US" sz="2400" dirty="0" err="1" smtClean="0"/>
              <a:t>Multipresent</a:t>
            </a:r>
            <a:r>
              <a:rPr lang="en-US" sz="2400" dirty="0" smtClean="0">
                <a:latin typeface="Times New Roman" pitchFamily="18" charset="0"/>
                <a:cs typeface="Arial" charset="0"/>
              </a:rPr>
              <a:t>—</a:t>
            </a:r>
            <a:r>
              <a:rPr lang="en-US" sz="2400" dirty="0" smtClean="0"/>
              <a:t>can act on many places at once</a:t>
            </a:r>
          </a:p>
          <a:p>
            <a:pPr lvl="2" eaLnBrk="1" hangingPunct="1">
              <a:defRPr/>
            </a:pPr>
            <a:endParaRPr lang="en-US" dirty="0"/>
          </a:p>
          <a:p>
            <a:pPr lvl="1" eaLnBrk="1" hangingPunct="1">
              <a:defRPr/>
            </a:pPr>
            <a:r>
              <a:rPr lang="en-US" dirty="0" smtClean="0"/>
              <a:t>It </a:t>
            </a:r>
            <a:r>
              <a:rPr lang="en-US" dirty="0" smtClean="0">
                <a:solidFill>
                  <a:srgbClr val="0000FF"/>
                </a:solidFill>
              </a:rPr>
              <a:t>defines what a player may and may not act upon</a:t>
            </a:r>
            <a:r>
              <a:rPr lang="en-US" dirty="0" smtClean="0"/>
              <a:t> at any given moment.</a:t>
            </a:r>
          </a:p>
          <a:p>
            <a:pPr lvl="2" eaLnBrk="1" hangingPunct="1">
              <a:defRPr/>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User Interface (cont.)</a:t>
            </a:r>
            <a:endParaRPr lang="en-US" sz="3400" smtClean="0">
              <a:ea typeface="ＭＳ Ｐゴシック" panose="020B0600070205080204" pitchFamily="34" charset="-128"/>
            </a:endParaRPr>
          </a:p>
        </p:txBody>
      </p:sp>
      <p:sp>
        <p:nvSpPr>
          <p:cNvPr id="54276"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Perspective</a:t>
            </a:r>
          </a:p>
          <a:p>
            <a:pPr lvl="1" eaLnBrk="1" hangingPunct="1">
              <a:defRPr/>
            </a:pPr>
            <a:r>
              <a:rPr lang="en-US" dirty="0" smtClean="0"/>
              <a:t>Player</a:t>
            </a:r>
            <a:r>
              <a:rPr lang="en-US" dirty="0" smtClean="0">
                <a:latin typeface="Times New Roman" pitchFamily="18" charset="0"/>
              </a:rPr>
              <a:t>’</a:t>
            </a:r>
            <a:r>
              <a:rPr lang="en-US" dirty="0" smtClean="0"/>
              <a:t>s point of view or camera angle</a:t>
            </a:r>
          </a:p>
          <a:p>
            <a:pPr lvl="1" eaLnBrk="1" hangingPunct="1">
              <a:defRPr/>
            </a:pPr>
            <a:r>
              <a:rPr lang="en-US" dirty="0" smtClean="0"/>
              <a:t>First person and third person are the most common perspectives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612775" y="228600"/>
            <a:ext cx="8153400" cy="990600"/>
          </a:xfrm>
        </p:spPr>
        <p:txBody>
          <a:bodyPr/>
          <a:lstStyle/>
          <a:p>
            <a:r>
              <a:rPr lang="en-US" smtClean="0">
                <a:ea typeface="ＭＳ Ｐゴシック" panose="020B0600070205080204" pitchFamily="34" charset="-128"/>
              </a:rPr>
              <a:t>Game Components</a:t>
            </a:r>
          </a:p>
        </p:txBody>
      </p:sp>
      <p:pic>
        <p:nvPicPr>
          <p:cNvPr id="66563"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524000"/>
            <a:ext cx="5903913" cy="516255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Storytelling Engine</a:t>
            </a:r>
          </a:p>
        </p:txBody>
      </p:sp>
      <p:sp>
        <p:nvSpPr>
          <p:cNvPr id="55300"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Adds NPC dialogs, </a:t>
            </a:r>
            <a:r>
              <a:rPr lang="en-US" dirty="0" err="1" smtClean="0"/>
              <a:t>cinematics</a:t>
            </a:r>
            <a:r>
              <a:rPr lang="en-US" dirty="0" smtClean="0"/>
              <a:t> (or cut scenes), and other story elements.</a:t>
            </a:r>
          </a:p>
          <a:p>
            <a:pPr lvl="1" eaLnBrk="1" hangingPunct="1">
              <a:defRPr/>
            </a:pPr>
            <a:r>
              <a:rPr lang="en-US" dirty="0" smtClean="0"/>
              <a:t>PC - Player Character</a:t>
            </a:r>
          </a:p>
          <a:p>
            <a:pPr lvl="1" eaLnBrk="1" hangingPunct="1">
              <a:defRPr/>
            </a:pPr>
            <a:r>
              <a:rPr lang="en-US" dirty="0" smtClean="0"/>
              <a:t>NPC - Non-Player Character</a:t>
            </a:r>
          </a:p>
          <a:p>
            <a:pPr eaLnBrk="1" hangingPunct="1">
              <a:defRPr/>
            </a:pPr>
            <a:r>
              <a:rPr lang="en-US" dirty="0" smtClean="0"/>
              <a:t>Not all games have story (and storytelling engine).</a:t>
            </a:r>
          </a:p>
          <a:p>
            <a:pPr eaLnBrk="1" hangingPunct="1">
              <a:defRPr/>
            </a:pPr>
            <a:r>
              <a:rPr lang="en-US" dirty="0" smtClean="0"/>
              <a:t>Storytelling engine is parallel to core mechanics, and interacts with it and UI.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Story vs. Gameplay</a:t>
            </a:r>
          </a:p>
        </p:txBody>
      </p:sp>
      <p:pic>
        <p:nvPicPr>
          <p:cNvPr id="68612" name="Picture 3" descr="ewa_ch07_fig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644650"/>
            <a:ext cx="6705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What We Learn from Games</a:t>
            </a:r>
          </a:p>
        </p:txBody>
      </p:sp>
      <p:sp>
        <p:nvSpPr>
          <p:cNvPr id="795651" name="Rectangle 3"/>
          <p:cNvSpPr>
            <a:spLocks noGrp="1" noChangeArrowheads="1"/>
          </p:cNvSpPr>
          <p:nvPr>
            <p:ph type="body" idx="1"/>
          </p:nvPr>
        </p:nvSpPr>
        <p:spPr>
          <a:xfrm>
            <a:off x="612775" y="1600200"/>
            <a:ext cx="8153400" cy="4495800"/>
          </a:xfrm>
        </p:spPr>
        <p:txBody>
          <a:bodyPr/>
          <a:lstStyle/>
          <a:p>
            <a:pPr eaLnBrk="1" hangingPunct="1">
              <a:lnSpc>
                <a:spcPct val="90000"/>
              </a:lnSpc>
              <a:defRPr/>
            </a:pPr>
            <a:r>
              <a:rPr lang="en-CA" dirty="0" smtClean="0"/>
              <a:t>As models of reality, games teach us about reality.</a:t>
            </a:r>
          </a:p>
          <a:p>
            <a:pPr lvl="1" eaLnBrk="1" hangingPunct="1">
              <a:lnSpc>
                <a:spcPct val="90000"/>
              </a:lnSpc>
              <a:defRPr/>
            </a:pPr>
            <a:r>
              <a:rPr lang="en-CA" dirty="0" smtClean="0"/>
              <a:t>Power and status</a:t>
            </a:r>
          </a:p>
          <a:p>
            <a:pPr lvl="1" eaLnBrk="1" hangingPunct="1">
              <a:lnSpc>
                <a:spcPct val="90000"/>
              </a:lnSpc>
              <a:defRPr/>
            </a:pPr>
            <a:r>
              <a:rPr lang="en-CA" dirty="0"/>
              <a:t>How to examine environment</a:t>
            </a:r>
          </a:p>
          <a:p>
            <a:pPr lvl="1" eaLnBrk="1" hangingPunct="1">
              <a:lnSpc>
                <a:spcPct val="90000"/>
              </a:lnSpc>
              <a:defRPr/>
            </a:pPr>
            <a:r>
              <a:rPr lang="en-CA" dirty="0" smtClean="0"/>
              <a:t>Relationships</a:t>
            </a:r>
          </a:p>
          <a:p>
            <a:pPr lvl="1" eaLnBrk="1" hangingPunct="1">
              <a:lnSpc>
                <a:spcPct val="90000"/>
              </a:lnSpc>
              <a:defRPr/>
            </a:pPr>
            <a:r>
              <a:rPr lang="en-CA" dirty="0" smtClean="0"/>
              <a:t>Spatial reasoning</a:t>
            </a:r>
          </a:p>
          <a:p>
            <a:pPr lvl="1" eaLnBrk="1" hangingPunct="1">
              <a:lnSpc>
                <a:spcPct val="90000"/>
              </a:lnSpc>
              <a:defRPr/>
            </a:pPr>
            <a:r>
              <a:rPr lang="en-CA" dirty="0" smtClean="0"/>
              <a:t>Possibilities and probabilities</a:t>
            </a:r>
          </a:p>
          <a:p>
            <a:pPr lvl="1" eaLnBrk="1" hangingPunct="1">
              <a:lnSpc>
                <a:spcPct val="90000"/>
              </a:lnSpc>
              <a:defRPr/>
            </a:pPr>
            <a:r>
              <a:rPr lang="en-CA" dirty="0" smtClean="0"/>
              <a:t>Timing</a:t>
            </a:r>
          </a:p>
          <a:p>
            <a:pPr lvl="1" eaLnBrk="1" hangingPunct="1">
              <a:lnSpc>
                <a:spcPct val="90000"/>
              </a:lnSpc>
              <a:defRPr/>
            </a:pPr>
            <a:r>
              <a:rPr lang="en-CA" dirty="0" smtClean="0"/>
              <a:t>Territory </a:t>
            </a:r>
          </a:p>
          <a:p>
            <a:pPr lvl="1" eaLnBrk="1" hangingPunct="1">
              <a:lnSpc>
                <a:spcPct val="90000"/>
              </a:lnSpc>
              <a:defRPr/>
            </a:pPr>
            <a:endParaRPr lang="en-CA" dirty="0" smtClean="0"/>
          </a:p>
        </p:txBody>
      </p:sp>
      <p:pic>
        <p:nvPicPr>
          <p:cNvPr id="5" name="Picture 5" descr="Doom_II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056717"/>
            <a:ext cx="2683187" cy="178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i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045" y="4734502"/>
            <a:ext cx="2765113" cy="20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tetr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141095"/>
            <a:ext cx="1843755" cy="2476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95651">
                                            <p:txEl>
                                              <p:pRg st="1" end="1"/>
                                            </p:txEl>
                                          </p:spTgt>
                                        </p:tgtEl>
                                        <p:attrNameLst>
                                          <p:attrName>style.visibility</p:attrName>
                                        </p:attrNameLst>
                                      </p:cBhvr>
                                      <p:to>
                                        <p:strVal val="visible"/>
                                      </p:to>
                                    </p:set>
                                    <p:animEffect transition="in" filter="randombar(horizontal)">
                                      <p:cBhvr>
                                        <p:cTn id="7" dur="1250"/>
                                        <p:tgtEl>
                                          <p:spTgt spid="795651">
                                            <p:txEl>
                                              <p:pRg st="1" end="1"/>
                                            </p:txEl>
                                          </p:spTgt>
                                        </p:tgtEl>
                                      </p:cBhvr>
                                    </p:animEffect>
                                  </p:childTnLst>
                                </p:cTn>
                              </p:par>
                            </p:childTnLst>
                          </p:cTn>
                        </p:par>
                        <p:par>
                          <p:cTn id="8" fill="hold">
                            <p:stCondLst>
                              <p:cond delay="1250"/>
                            </p:stCondLst>
                            <p:childTnLst>
                              <p:par>
                                <p:cTn id="9" presetID="14" presetClass="entr" presetSubtype="10" fill="hold" nodeType="afterEffect">
                                  <p:stCondLst>
                                    <p:cond delay="0"/>
                                  </p:stCondLst>
                                  <p:childTnLst>
                                    <p:set>
                                      <p:cBhvr>
                                        <p:cTn id="10" dur="1" fill="hold">
                                          <p:stCondLst>
                                            <p:cond delay="0"/>
                                          </p:stCondLst>
                                        </p:cTn>
                                        <p:tgtEl>
                                          <p:spTgt spid="795651">
                                            <p:txEl>
                                              <p:pRg st="2" end="2"/>
                                            </p:txEl>
                                          </p:spTgt>
                                        </p:tgtEl>
                                        <p:attrNameLst>
                                          <p:attrName>style.visibility</p:attrName>
                                        </p:attrNameLst>
                                      </p:cBhvr>
                                      <p:to>
                                        <p:strVal val="visible"/>
                                      </p:to>
                                    </p:set>
                                    <p:animEffect transition="in" filter="randombar(horizontal)">
                                      <p:cBhvr>
                                        <p:cTn id="11" dur="1250"/>
                                        <p:tgtEl>
                                          <p:spTgt spid="795651">
                                            <p:txEl>
                                              <p:pRg st="2" end="2"/>
                                            </p:txEl>
                                          </p:spTgt>
                                        </p:tgtEl>
                                      </p:cBhvr>
                                    </p:animEffect>
                                  </p:childTnLst>
                                </p:cTn>
                              </p:par>
                            </p:childTnLst>
                          </p:cTn>
                        </p:par>
                        <p:par>
                          <p:cTn id="12" fill="hold">
                            <p:stCondLst>
                              <p:cond delay="25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250" fill="hold"/>
                                        <p:tgtEl>
                                          <p:spTgt spid="5"/>
                                        </p:tgtEl>
                                        <p:attrNameLst>
                                          <p:attrName>ppt_w</p:attrName>
                                        </p:attrNameLst>
                                      </p:cBhvr>
                                      <p:tavLst>
                                        <p:tav tm="0">
                                          <p:val>
                                            <p:fltVal val="0"/>
                                          </p:val>
                                        </p:tav>
                                        <p:tav tm="100000">
                                          <p:val>
                                            <p:strVal val="#ppt_w"/>
                                          </p:val>
                                        </p:tav>
                                      </p:tavLst>
                                    </p:anim>
                                    <p:anim calcmode="lin" valueType="num">
                                      <p:cBhvr>
                                        <p:cTn id="16" dur="1250" fill="hold"/>
                                        <p:tgtEl>
                                          <p:spTgt spid="5"/>
                                        </p:tgtEl>
                                        <p:attrNameLst>
                                          <p:attrName>ppt_h</p:attrName>
                                        </p:attrNameLst>
                                      </p:cBhvr>
                                      <p:tavLst>
                                        <p:tav tm="0">
                                          <p:val>
                                            <p:fltVal val="0"/>
                                          </p:val>
                                        </p:tav>
                                        <p:tav tm="100000">
                                          <p:val>
                                            <p:strVal val="#ppt_h"/>
                                          </p:val>
                                        </p:tav>
                                      </p:tavLst>
                                    </p:anim>
                                    <p:animEffect transition="in" filter="fade">
                                      <p:cBhvr>
                                        <p:cTn id="17" dur="1250"/>
                                        <p:tgtEl>
                                          <p:spTgt spid="5"/>
                                        </p:tgtEl>
                                      </p:cBhvr>
                                    </p:animEffect>
                                  </p:childTnLst>
                                </p:cTn>
                              </p:par>
                            </p:childTnLst>
                          </p:cTn>
                        </p:par>
                        <p:par>
                          <p:cTn id="18" fill="hold">
                            <p:stCondLst>
                              <p:cond delay="3750"/>
                            </p:stCondLst>
                            <p:childTnLst>
                              <p:par>
                                <p:cTn id="19" presetID="14" presetClass="entr" presetSubtype="10" fill="hold" nodeType="afterEffect">
                                  <p:stCondLst>
                                    <p:cond delay="0"/>
                                  </p:stCondLst>
                                  <p:childTnLst>
                                    <p:set>
                                      <p:cBhvr>
                                        <p:cTn id="20" dur="1" fill="hold">
                                          <p:stCondLst>
                                            <p:cond delay="0"/>
                                          </p:stCondLst>
                                        </p:cTn>
                                        <p:tgtEl>
                                          <p:spTgt spid="795651">
                                            <p:txEl>
                                              <p:pRg st="3" end="3"/>
                                            </p:txEl>
                                          </p:spTgt>
                                        </p:tgtEl>
                                        <p:attrNameLst>
                                          <p:attrName>style.visibility</p:attrName>
                                        </p:attrNameLst>
                                      </p:cBhvr>
                                      <p:to>
                                        <p:strVal val="visible"/>
                                      </p:to>
                                    </p:set>
                                    <p:animEffect transition="in" filter="randombar(horizontal)">
                                      <p:cBhvr>
                                        <p:cTn id="21" dur="1250"/>
                                        <p:tgtEl>
                                          <p:spTgt spid="795651">
                                            <p:txEl>
                                              <p:pRg st="3" end="3"/>
                                            </p:txEl>
                                          </p:spTgt>
                                        </p:tgtEl>
                                      </p:cBhvr>
                                    </p:animEffect>
                                  </p:childTnLst>
                                </p:cTn>
                              </p:par>
                            </p:childTnLst>
                          </p:cTn>
                        </p:par>
                        <p:par>
                          <p:cTn id="22" fill="hold">
                            <p:stCondLst>
                              <p:cond delay="5000"/>
                            </p:stCondLst>
                            <p:childTnLst>
                              <p:par>
                                <p:cTn id="23" presetID="14" presetClass="entr" presetSubtype="10" fill="hold" nodeType="afterEffect">
                                  <p:stCondLst>
                                    <p:cond delay="0"/>
                                  </p:stCondLst>
                                  <p:childTnLst>
                                    <p:set>
                                      <p:cBhvr>
                                        <p:cTn id="24" dur="1" fill="hold">
                                          <p:stCondLst>
                                            <p:cond delay="0"/>
                                          </p:stCondLst>
                                        </p:cTn>
                                        <p:tgtEl>
                                          <p:spTgt spid="795651">
                                            <p:txEl>
                                              <p:pRg st="4" end="4"/>
                                            </p:txEl>
                                          </p:spTgt>
                                        </p:tgtEl>
                                        <p:attrNameLst>
                                          <p:attrName>style.visibility</p:attrName>
                                        </p:attrNameLst>
                                      </p:cBhvr>
                                      <p:to>
                                        <p:strVal val="visible"/>
                                      </p:to>
                                    </p:set>
                                    <p:animEffect transition="in" filter="randombar(horizontal)">
                                      <p:cBhvr>
                                        <p:cTn id="25" dur="1250"/>
                                        <p:tgtEl>
                                          <p:spTgt spid="795651">
                                            <p:txEl>
                                              <p:pRg st="4" end="4"/>
                                            </p:txEl>
                                          </p:spTgt>
                                        </p:tgtEl>
                                      </p:cBhvr>
                                    </p:animEffect>
                                  </p:childTnLst>
                                </p:cTn>
                              </p:par>
                            </p:childTnLst>
                          </p:cTn>
                        </p:par>
                        <p:par>
                          <p:cTn id="26" fill="hold">
                            <p:stCondLst>
                              <p:cond delay="6250"/>
                            </p:stCondLst>
                            <p:childTnLst>
                              <p:par>
                                <p:cTn id="27" presetID="53" presetClass="entr" presetSubtype="16"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250" fill="hold"/>
                                        <p:tgtEl>
                                          <p:spTgt spid="6"/>
                                        </p:tgtEl>
                                        <p:attrNameLst>
                                          <p:attrName>ppt_w</p:attrName>
                                        </p:attrNameLst>
                                      </p:cBhvr>
                                      <p:tavLst>
                                        <p:tav tm="0">
                                          <p:val>
                                            <p:fltVal val="0"/>
                                          </p:val>
                                        </p:tav>
                                        <p:tav tm="100000">
                                          <p:val>
                                            <p:strVal val="#ppt_w"/>
                                          </p:val>
                                        </p:tav>
                                      </p:tavLst>
                                    </p:anim>
                                    <p:anim calcmode="lin" valueType="num">
                                      <p:cBhvr>
                                        <p:cTn id="30" dur="1250" fill="hold"/>
                                        <p:tgtEl>
                                          <p:spTgt spid="6"/>
                                        </p:tgtEl>
                                        <p:attrNameLst>
                                          <p:attrName>ppt_h</p:attrName>
                                        </p:attrNameLst>
                                      </p:cBhvr>
                                      <p:tavLst>
                                        <p:tav tm="0">
                                          <p:val>
                                            <p:fltVal val="0"/>
                                          </p:val>
                                        </p:tav>
                                        <p:tav tm="100000">
                                          <p:val>
                                            <p:strVal val="#ppt_h"/>
                                          </p:val>
                                        </p:tav>
                                      </p:tavLst>
                                    </p:anim>
                                    <p:animEffect transition="in" filter="fade">
                                      <p:cBhvr>
                                        <p:cTn id="31" dur="1250"/>
                                        <p:tgtEl>
                                          <p:spTgt spid="6"/>
                                        </p:tgtEl>
                                      </p:cBhvr>
                                    </p:animEffect>
                                  </p:childTnLst>
                                </p:cTn>
                              </p:par>
                            </p:childTnLst>
                          </p:cTn>
                        </p:par>
                        <p:par>
                          <p:cTn id="32" fill="hold">
                            <p:stCondLst>
                              <p:cond delay="7500"/>
                            </p:stCondLst>
                            <p:childTnLst>
                              <p:par>
                                <p:cTn id="33" presetID="14" presetClass="entr" presetSubtype="10" fill="hold" nodeType="afterEffect">
                                  <p:stCondLst>
                                    <p:cond delay="0"/>
                                  </p:stCondLst>
                                  <p:childTnLst>
                                    <p:set>
                                      <p:cBhvr>
                                        <p:cTn id="34" dur="1" fill="hold">
                                          <p:stCondLst>
                                            <p:cond delay="0"/>
                                          </p:stCondLst>
                                        </p:cTn>
                                        <p:tgtEl>
                                          <p:spTgt spid="795651">
                                            <p:txEl>
                                              <p:pRg st="5" end="5"/>
                                            </p:txEl>
                                          </p:spTgt>
                                        </p:tgtEl>
                                        <p:attrNameLst>
                                          <p:attrName>style.visibility</p:attrName>
                                        </p:attrNameLst>
                                      </p:cBhvr>
                                      <p:to>
                                        <p:strVal val="visible"/>
                                      </p:to>
                                    </p:set>
                                    <p:animEffect transition="in" filter="randombar(horizontal)">
                                      <p:cBhvr>
                                        <p:cTn id="35" dur="1250"/>
                                        <p:tgtEl>
                                          <p:spTgt spid="795651">
                                            <p:txEl>
                                              <p:pRg st="5" end="5"/>
                                            </p:txEl>
                                          </p:spTgt>
                                        </p:tgtEl>
                                      </p:cBhvr>
                                    </p:animEffect>
                                  </p:childTnLst>
                                </p:cTn>
                              </p:par>
                            </p:childTnLst>
                          </p:cTn>
                        </p:par>
                        <p:par>
                          <p:cTn id="36" fill="hold">
                            <p:stCondLst>
                              <p:cond delay="8750"/>
                            </p:stCondLst>
                            <p:childTnLst>
                              <p:par>
                                <p:cTn id="37" presetID="14" presetClass="entr" presetSubtype="10" fill="hold" nodeType="afterEffect">
                                  <p:stCondLst>
                                    <p:cond delay="0"/>
                                  </p:stCondLst>
                                  <p:childTnLst>
                                    <p:set>
                                      <p:cBhvr>
                                        <p:cTn id="38" dur="1" fill="hold">
                                          <p:stCondLst>
                                            <p:cond delay="0"/>
                                          </p:stCondLst>
                                        </p:cTn>
                                        <p:tgtEl>
                                          <p:spTgt spid="795651">
                                            <p:txEl>
                                              <p:pRg st="6" end="6"/>
                                            </p:txEl>
                                          </p:spTgt>
                                        </p:tgtEl>
                                        <p:attrNameLst>
                                          <p:attrName>style.visibility</p:attrName>
                                        </p:attrNameLst>
                                      </p:cBhvr>
                                      <p:to>
                                        <p:strVal val="visible"/>
                                      </p:to>
                                    </p:set>
                                    <p:animEffect transition="in" filter="randombar(horizontal)">
                                      <p:cBhvr>
                                        <p:cTn id="39" dur="1250"/>
                                        <p:tgtEl>
                                          <p:spTgt spid="795651">
                                            <p:txEl>
                                              <p:pRg st="6" end="6"/>
                                            </p:txEl>
                                          </p:spTgt>
                                        </p:tgtEl>
                                      </p:cBhvr>
                                    </p:animEffect>
                                  </p:childTnLst>
                                </p:cTn>
                              </p:par>
                            </p:childTnLst>
                          </p:cTn>
                        </p:par>
                        <p:par>
                          <p:cTn id="40" fill="hold">
                            <p:stCondLst>
                              <p:cond delay="10000"/>
                            </p:stCondLst>
                            <p:childTnLst>
                              <p:par>
                                <p:cTn id="41" presetID="14" presetClass="entr" presetSubtype="10" fill="hold" nodeType="afterEffect">
                                  <p:stCondLst>
                                    <p:cond delay="0"/>
                                  </p:stCondLst>
                                  <p:childTnLst>
                                    <p:set>
                                      <p:cBhvr>
                                        <p:cTn id="42" dur="1" fill="hold">
                                          <p:stCondLst>
                                            <p:cond delay="0"/>
                                          </p:stCondLst>
                                        </p:cTn>
                                        <p:tgtEl>
                                          <p:spTgt spid="795651">
                                            <p:txEl>
                                              <p:pRg st="7" end="7"/>
                                            </p:txEl>
                                          </p:spTgt>
                                        </p:tgtEl>
                                        <p:attrNameLst>
                                          <p:attrName>style.visibility</p:attrName>
                                        </p:attrNameLst>
                                      </p:cBhvr>
                                      <p:to>
                                        <p:strVal val="visible"/>
                                      </p:to>
                                    </p:set>
                                    <p:animEffect transition="in" filter="randombar(horizontal)">
                                      <p:cBhvr>
                                        <p:cTn id="43" dur="1250"/>
                                        <p:tgtEl>
                                          <p:spTgt spid="795651">
                                            <p:txEl>
                                              <p:pRg st="7" end="7"/>
                                            </p:txEl>
                                          </p:spTgt>
                                        </p:tgtEl>
                                      </p:cBhvr>
                                    </p:animEffect>
                                  </p:childTnLst>
                                </p:cTn>
                              </p:par>
                            </p:childTnLst>
                          </p:cTn>
                        </p:par>
                        <p:par>
                          <p:cTn id="44" fill="hold">
                            <p:stCondLst>
                              <p:cond delay="11250"/>
                            </p:stCondLst>
                            <p:childTnLst>
                              <p:par>
                                <p:cTn id="45" presetID="53" presetClass="entr" presetSubtype="16"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1250" fill="hold"/>
                                        <p:tgtEl>
                                          <p:spTgt spid="7"/>
                                        </p:tgtEl>
                                        <p:attrNameLst>
                                          <p:attrName>ppt_w</p:attrName>
                                        </p:attrNameLst>
                                      </p:cBhvr>
                                      <p:tavLst>
                                        <p:tav tm="0">
                                          <p:val>
                                            <p:fltVal val="0"/>
                                          </p:val>
                                        </p:tav>
                                        <p:tav tm="100000">
                                          <p:val>
                                            <p:strVal val="#ppt_w"/>
                                          </p:val>
                                        </p:tav>
                                      </p:tavLst>
                                    </p:anim>
                                    <p:anim calcmode="lin" valueType="num">
                                      <p:cBhvr>
                                        <p:cTn id="48" dur="1250" fill="hold"/>
                                        <p:tgtEl>
                                          <p:spTgt spid="7"/>
                                        </p:tgtEl>
                                        <p:attrNameLst>
                                          <p:attrName>ppt_h</p:attrName>
                                        </p:attrNameLst>
                                      </p:cBhvr>
                                      <p:tavLst>
                                        <p:tav tm="0">
                                          <p:val>
                                            <p:fltVal val="0"/>
                                          </p:val>
                                        </p:tav>
                                        <p:tav tm="100000">
                                          <p:val>
                                            <p:strVal val="#ppt_h"/>
                                          </p:val>
                                        </p:tav>
                                      </p:tavLst>
                                    </p:anim>
                                    <p:animEffect transition="in" filter="fade">
                                      <p:cBhvr>
                                        <p:cTn id="49"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Functional Structure</a:t>
            </a:r>
          </a:p>
        </p:txBody>
      </p:sp>
      <p:sp>
        <p:nvSpPr>
          <p:cNvPr id="57348"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t>Functional structure is composed of</a:t>
            </a:r>
          </a:p>
          <a:p>
            <a:pPr lvl="1" eaLnBrk="1" hangingPunct="1">
              <a:defRPr/>
            </a:pPr>
            <a:r>
              <a:rPr lang="en-US" dirty="0" smtClean="0"/>
              <a:t>Gameplay modes</a:t>
            </a:r>
          </a:p>
          <a:p>
            <a:pPr lvl="1" eaLnBrk="1" hangingPunct="1">
              <a:defRPr/>
            </a:pPr>
            <a:r>
              <a:rPr lang="en-US" dirty="0" smtClean="0"/>
              <a:t>Shell menus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Gameplay Modes</a:t>
            </a:r>
          </a:p>
        </p:txBody>
      </p:sp>
      <p:sp>
        <p:nvSpPr>
          <p:cNvPr id="58372" name="Rectangle 3"/>
          <p:cNvSpPr>
            <a:spLocks noGrp="1" noChangeArrowheads="1"/>
          </p:cNvSpPr>
          <p:nvPr>
            <p:ph type="body" idx="1"/>
          </p:nvPr>
        </p:nvSpPr>
        <p:spPr>
          <a:xfrm>
            <a:off x="612775" y="1600200"/>
            <a:ext cx="8153400" cy="4495800"/>
          </a:xfrm>
        </p:spPr>
        <p:txBody>
          <a:bodyPr/>
          <a:lstStyle/>
          <a:p>
            <a:pPr eaLnBrk="1" hangingPunct="1">
              <a:defRPr/>
            </a:pPr>
            <a:r>
              <a:rPr lang="en-US" dirty="0" smtClean="0">
                <a:solidFill>
                  <a:srgbClr val="0000FF"/>
                </a:solidFill>
              </a:rPr>
              <a:t>Gameplay modes </a:t>
            </a:r>
            <a:r>
              <a:rPr lang="en-US" dirty="0" smtClean="0"/>
              <a:t>consist of the available gameplay and user interface at a specific time</a:t>
            </a:r>
          </a:p>
          <a:p>
            <a:pPr lvl="1" eaLnBrk="1" hangingPunct="1">
              <a:defRPr/>
            </a:pPr>
            <a:r>
              <a:rPr lang="en-US" dirty="0" smtClean="0"/>
              <a:t>Not all actions are available at all times</a:t>
            </a:r>
          </a:p>
          <a:p>
            <a:pPr lvl="1" eaLnBrk="1" hangingPunct="1">
              <a:defRPr/>
            </a:pPr>
            <a:r>
              <a:rPr lang="en-US" dirty="0" smtClean="0"/>
              <a:t>Available user interface choices should be related to the current actions </a:t>
            </a:r>
          </a:p>
          <a:p>
            <a:pPr eaLnBrk="1" hangingPunct="1">
              <a:defRPr/>
            </a:pPr>
            <a:r>
              <a:rPr lang="en-US" dirty="0" smtClean="0"/>
              <a:t>Only one gameplay mode is available at a time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The Gameplay Mode</a:t>
            </a:r>
          </a:p>
        </p:txBody>
      </p:sp>
      <p:pic>
        <p:nvPicPr>
          <p:cNvPr id="73732" name="Picture 3" descr="ewa_ch02_fig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6025" y="1274763"/>
            <a:ext cx="6708775" cy="51816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Shell Menus and Screens</a:t>
            </a:r>
          </a:p>
        </p:txBody>
      </p:sp>
      <p:sp>
        <p:nvSpPr>
          <p:cNvPr id="63492" name="Rectangle 3"/>
          <p:cNvSpPr>
            <a:spLocks noGrp="1" noChangeArrowheads="1"/>
          </p:cNvSpPr>
          <p:nvPr>
            <p:ph type="body" idx="1"/>
          </p:nvPr>
        </p:nvSpPr>
        <p:spPr>
          <a:xfrm>
            <a:off x="612775" y="1600200"/>
            <a:ext cx="8153400" cy="3505200"/>
          </a:xfrm>
        </p:spPr>
        <p:txBody>
          <a:bodyPr/>
          <a:lstStyle/>
          <a:p>
            <a:pPr eaLnBrk="1" hangingPunct="1">
              <a:defRPr/>
            </a:pPr>
            <a:r>
              <a:rPr lang="en-US" dirty="0" smtClean="0"/>
              <a:t>Shell menus are used when the player is NOT in a gameplay mode</a:t>
            </a:r>
          </a:p>
          <a:p>
            <a:pPr lvl="1" eaLnBrk="1" hangingPunct="1">
              <a:defRPr/>
            </a:pPr>
            <a:r>
              <a:rPr lang="en-US" dirty="0" smtClean="0"/>
              <a:t>The player can</a:t>
            </a:r>
            <a:r>
              <a:rPr lang="en-US" dirty="0" smtClean="0">
                <a:latin typeface="Times New Roman" pitchFamily="18" charset="0"/>
              </a:rPr>
              <a:t>’</a:t>
            </a:r>
            <a:r>
              <a:rPr lang="en-US" dirty="0" smtClean="0"/>
              <a:t>t affect the game world</a:t>
            </a:r>
          </a:p>
          <a:p>
            <a:pPr lvl="1" eaLnBrk="1" hangingPunct="1">
              <a:defRPr/>
            </a:pPr>
            <a:r>
              <a:rPr lang="en-US" dirty="0" smtClean="0"/>
              <a:t>The player can save or load a game, adjust the hardware, etc.</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Forming the Structure</a:t>
            </a:r>
          </a:p>
        </p:txBody>
      </p:sp>
      <p:sp>
        <p:nvSpPr>
          <p:cNvPr id="64516" name="Rectangle 3"/>
          <p:cNvSpPr>
            <a:spLocks noGrp="1" noChangeArrowheads="1"/>
          </p:cNvSpPr>
          <p:nvPr>
            <p:ph type="body" idx="1"/>
          </p:nvPr>
        </p:nvSpPr>
        <p:spPr>
          <a:xfrm>
            <a:off x="612775" y="1600200"/>
            <a:ext cx="8153400" cy="4495800"/>
          </a:xfrm>
        </p:spPr>
        <p:txBody>
          <a:bodyPr/>
          <a:lstStyle/>
          <a:p>
            <a:pPr eaLnBrk="1" hangingPunct="1">
              <a:defRPr/>
            </a:pPr>
            <a:r>
              <a:rPr lang="en-US" smtClean="0"/>
              <a:t>Gameplay modes + shell menus = structure</a:t>
            </a:r>
          </a:p>
          <a:p>
            <a:pPr eaLnBrk="1" hangingPunct="1">
              <a:defRPr/>
            </a:pPr>
            <a:r>
              <a:rPr lang="en-US" smtClean="0"/>
              <a:t>The game switches between gameplay modes as required:</a:t>
            </a:r>
          </a:p>
          <a:p>
            <a:pPr lvl="1" eaLnBrk="1" hangingPunct="1">
              <a:defRPr/>
            </a:pPr>
            <a:r>
              <a:rPr lang="en-US" smtClean="0"/>
              <a:t>In response to specific player requests</a:t>
            </a:r>
          </a:p>
          <a:p>
            <a:pPr lvl="1" eaLnBrk="1" hangingPunct="1">
              <a:defRPr/>
            </a:pPr>
            <a:r>
              <a:rPr lang="en-US" smtClean="0"/>
              <a:t>In response to events in the game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612775" y="228600"/>
            <a:ext cx="8153400" cy="990600"/>
          </a:xfrm>
        </p:spPr>
        <p:txBody>
          <a:bodyPr/>
          <a:lstStyle/>
          <a:p>
            <a:r>
              <a:rPr lang="en-US" smtClean="0">
                <a:ea typeface="ＭＳ Ｐゴシック" panose="020B0600070205080204" pitchFamily="34" charset="-128"/>
              </a:rPr>
              <a:t>Reference</a:t>
            </a:r>
          </a:p>
        </p:txBody>
      </p:sp>
      <p:sp>
        <p:nvSpPr>
          <p:cNvPr id="99331" name="Content Placeholder 2"/>
          <p:cNvSpPr>
            <a:spLocks noGrp="1"/>
          </p:cNvSpPr>
          <p:nvPr>
            <p:ph idx="1"/>
          </p:nvPr>
        </p:nvSpPr>
        <p:spPr>
          <a:xfrm>
            <a:off x="612775" y="1600200"/>
            <a:ext cx="8153400" cy="4495800"/>
          </a:xfrm>
        </p:spPr>
        <p:txBody>
          <a:bodyPr/>
          <a:lstStyle/>
          <a:p>
            <a:r>
              <a:rPr lang="en-US" smtClean="0">
                <a:ea typeface="ＭＳ Ｐゴシック" panose="020B0600070205080204" pitchFamily="34" charset="-128"/>
              </a:rPr>
              <a:t>Some information and images are taken from the different online sources, only for educational purpose. I acknowledge them. </a:t>
            </a:r>
          </a:p>
          <a:p>
            <a:endParaRPr lang="en-US" smtClean="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612775" y="228600"/>
            <a:ext cx="8153400" cy="990600"/>
          </a:xfrm>
        </p:spPr>
        <p:txBody>
          <a:bodyPr/>
          <a:lstStyle/>
          <a:p>
            <a:endParaRPr lang="en-CA" smtClean="0">
              <a:ea typeface="ＭＳ Ｐゴシック" panose="020B0600070205080204" pitchFamily="34" charset="-128"/>
            </a:endParaRPr>
          </a:p>
        </p:txBody>
      </p:sp>
      <p:sp>
        <p:nvSpPr>
          <p:cNvPr id="100355" name="Content Placeholder 2"/>
          <p:cNvSpPr>
            <a:spLocks noGrp="1"/>
          </p:cNvSpPr>
          <p:nvPr>
            <p:ph sz="quarter" idx="1"/>
          </p:nvPr>
        </p:nvSpPr>
        <p:spPr>
          <a:xfrm>
            <a:off x="612775" y="1600200"/>
            <a:ext cx="8153400" cy="4495800"/>
          </a:xfrm>
        </p:spPr>
        <p:txBody>
          <a:bodyPr/>
          <a:lstStyle/>
          <a:p>
            <a:pPr marL="0" indent="0" algn="ctr">
              <a:buFont typeface="Wingdings" panose="05000000000000000000" pitchFamily="2" charset="2"/>
              <a:buNone/>
            </a:pPr>
            <a:endParaRPr lang="en-CA" sz="4800" smtClean="0">
              <a:ea typeface="ＭＳ Ｐゴシック" panose="020B0600070205080204" pitchFamily="34" charset="-128"/>
            </a:endParaRPr>
          </a:p>
          <a:p>
            <a:pPr marL="0" indent="0" algn="ctr">
              <a:buFont typeface="Wingdings" panose="05000000000000000000" pitchFamily="2" charset="2"/>
              <a:buNone/>
            </a:pPr>
            <a:endParaRPr lang="en-CA" sz="4800" smtClean="0">
              <a:ea typeface="ＭＳ Ｐゴシック" panose="020B0600070205080204" pitchFamily="34" charset="-128"/>
            </a:endParaRPr>
          </a:p>
          <a:p>
            <a:pPr marL="0" indent="0" algn="ctr">
              <a:buFont typeface="Wingdings" panose="05000000000000000000" pitchFamily="2" charset="2"/>
              <a:buNone/>
            </a:pPr>
            <a:r>
              <a:rPr lang="en-CA" sz="4800" smtClean="0">
                <a:ea typeface="ＭＳ Ｐゴシック" panose="020B0600070205080204" pitchFamily="34" charset="-128"/>
              </a:rPr>
              <a:t>Thank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Obsolete Skills?</a:t>
            </a:r>
          </a:p>
        </p:txBody>
      </p:sp>
      <p:sp>
        <p:nvSpPr>
          <p:cNvPr id="796675" name="Rectangle 3"/>
          <p:cNvSpPr>
            <a:spLocks noGrp="1" noChangeArrowheads="1"/>
          </p:cNvSpPr>
          <p:nvPr>
            <p:ph type="body" idx="1"/>
          </p:nvPr>
        </p:nvSpPr>
        <p:spPr>
          <a:xfrm>
            <a:off x="612774" y="1600200"/>
            <a:ext cx="8531225" cy="4495800"/>
          </a:xfrm>
        </p:spPr>
        <p:txBody>
          <a:bodyPr/>
          <a:lstStyle/>
          <a:p>
            <a:pPr eaLnBrk="1" hangingPunct="1">
              <a:defRPr/>
            </a:pPr>
            <a:r>
              <a:rPr lang="en-CA" dirty="0" smtClean="0"/>
              <a:t>Some skills we learn from games may not be necessary anymore or even wrong</a:t>
            </a:r>
          </a:p>
          <a:p>
            <a:pPr lvl="1" eaLnBrk="1" hangingPunct="1">
              <a:defRPr/>
            </a:pPr>
            <a:r>
              <a:rPr lang="en-CA" dirty="0" smtClean="0"/>
              <a:t>Blind obedience</a:t>
            </a:r>
          </a:p>
          <a:p>
            <a:pPr lvl="1" eaLnBrk="1" hangingPunct="1">
              <a:defRPr/>
            </a:pPr>
            <a:r>
              <a:rPr lang="en-CA" dirty="0" smtClean="0"/>
              <a:t>Rigid hierarchies</a:t>
            </a:r>
          </a:p>
          <a:p>
            <a:pPr lvl="1" eaLnBrk="1" hangingPunct="1">
              <a:defRPr/>
            </a:pPr>
            <a:r>
              <a:rPr lang="en-CA" dirty="0" smtClean="0"/>
              <a:t>Binary thinking</a:t>
            </a:r>
          </a:p>
          <a:p>
            <a:pPr lvl="1" eaLnBrk="1" hangingPunct="1">
              <a:defRPr/>
            </a:pPr>
            <a:r>
              <a:rPr lang="en-CA" dirty="0" smtClean="0"/>
              <a:t>Use of force</a:t>
            </a:r>
          </a:p>
          <a:p>
            <a:pPr lvl="1" eaLnBrk="1" hangingPunct="1">
              <a:defRPr/>
            </a:pPr>
            <a:r>
              <a:rPr lang="en-CA" dirty="0" smtClean="0">
                <a:latin typeface="Times New Roman" pitchFamily="18" charset="0"/>
              </a:rPr>
              <a:t>“</a:t>
            </a:r>
            <a:r>
              <a:rPr lang="en-CA" dirty="0" smtClean="0"/>
              <a:t>like seeking like</a:t>
            </a:r>
            <a:r>
              <a:rPr lang="en-CA" dirty="0" smtClean="0">
                <a:latin typeface="Times New Roman" pitchFamily="18" charset="0"/>
              </a:rPr>
              <a:t>”</a:t>
            </a:r>
            <a:r>
              <a:rPr lang="en-CA" dirty="0" smtClean="0"/>
              <a:t> and xenophobia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Discussion: Violence</a:t>
            </a:r>
          </a:p>
        </p:txBody>
      </p:sp>
      <p:sp>
        <p:nvSpPr>
          <p:cNvPr id="27652" name="Rectangle 3"/>
          <p:cNvSpPr>
            <a:spLocks noGrp="1" noChangeArrowheads="1"/>
          </p:cNvSpPr>
          <p:nvPr>
            <p:ph type="body" idx="1"/>
          </p:nvPr>
        </p:nvSpPr>
        <p:spPr>
          <a:xfrm>
            <a:off x="304801" y="1956619"/>
            <a:ext cx="5791200" cy="3148781"/>
          </a:xfrm>
        </p:spPr>
        <p:txBody>
          <a:bodyPr/>
          <a:lstStyle/>
          <a:p>
            <a:pPr eaLnBrk="1" hangingPunct="1">
              <a:defRPr/>
            </a:pPr>
            <a:r>
              <a:rPr lang="en-CA" dirty="0" err="1" smtClean="0"/>
              <a:t>Deathrace</a:t>
            </a:r>
            <a:r>
              <a:rPr lang="en-CA" dirty="0" smtClean="0"/>
              <a:t> </a:t>
            </a:r>
          </a:p>
          <a:p>
            <a:pPr lvl="1" eaLnBrk="1" hangingPunct="1">
              <a:defRPr/>
            </a:pPr>
            <a:r>
              <a:rPr lang="en-CA" dirty="0" smtClean="0"/>
              <a:t>Loosely based on the movie </a:t>
            </a:r>
            <a:r>
              <a:rPr lang="en-CA" dirty="0" err="1" smtClean="0"/>
              <a:t>Deathrace</a:t>
            </a:r>
            <a:endParaRPr lang="en-CA" dirty="0" smtClean="0"/>
          </a:p>
          <a:p>
            <a:pPr lvl="1" eaLnBrk="1" hangingPunct="1">
              <a:defRPr/>
            </a:pPr>
            <a:r>
              <a:rPr lang="en-CA" dirty="0" smtClean="0"/>
              <a:t>The first game to be taken off the market due to violence</a:t>
            </a:r>
          </a:p>
          <a:p>
            <a:pPr lvl="1" eaLnBrk="1" hangingPunct="1">
              <a:defRPr/>
            </a:pPr>
            <a:r>
              <a:rPr lang="en-CA" dirty="0" smtClean="0"/>
              <a:t>Is it </a:t>
            </a:r>
            <a:r>
              <a:rPr lang="en-CA" dirty="0" smtClean="0">
                <a:latin typeface="Times New Roman" pitchFamily="18" charset="0"/>
              </a:rPr>
              <a:t>“</a:t>
            </a:r>
            <a:r>
              <a:rPr lang="en-CA" dirty="0" smtClean="0"/>
              <a:t>just a game</a:t>
            </a:r>
            <a:r>
              <a:rPr lang="en-CA" dirty="0" smtClean="0">
                <a:latin typeface="Times New Roman" pitchFamily="18" charset="0"/>
              </a:rPr>
              <a:t>”</a:t>
            </a:r>
            <a:r>
              <a:rPr lang="en-CA" dirty="0" smtClean="0"/>
              <a:t>?</a:t>
            </a:r>
          </a:p>
        </p:txBody>
      </p:sp>
      <p:pic>
        <p:nvPicPr>
          <p:cNvPr id="1946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75" y="1981200"/>
            <a:ext cx="24003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12775" y="228600"/>
            <a:ext cx="8153400" cy="990600"/>
          </a:xfrm>
        </p:spPr>
        <p:txBody>
          <a:bodyPr/>
          <a:lstStyle/>
          <a:p>
            <a:pPr eaLnBrk="1" hangingPunct="1"/>
            <a:r>
              <a:rPr lang="en-CA" smtClean="0">
                <a:ea typeface="ＭＳ Ｐゴシック" panose="020B0600070205080204" pitchFamily="34" charset="-128"/>
              </a:rPr>
              <a:t>Fun Is Contextual</a:t>
            </a:r>
          </a:p>
        </p:txBody>
      </p:sp>
      <p:sp>
        <p:nvSpPr>
          <p:cNvPr id="30724" name="Rectangle 3"/>
          <p:cNvSpPr>
            <a:spLocks noGrp="1" noChangeArrowheads="1"/>
          </p:cNvSpPr>
          <p:nvPr>
            <p:ph type="body" idx="1"/>
          </p:nvPr>
        </p:nvSpPr>
        <p:spPr>
          <a:xfrm>
            <a:off x="612774" y="1524000"/>
            <a:ext cx="8531225" cy="4953000"/>
          </a:xfrm>
        </p:spPr>
        <p:txBody>
          <a:bodyPr/>
          <a:lstStyle/>
          <a:p>
            <a:pPr eaLnBrk="1" hangingPunct="1">
              <a:defRPr/>
            </a:pPr>
            <a:r>
              <a:rPr lang="en-CA" dirty="0" smtClean="0"/>
              <a:t>People learn </a:t>
            </a:r>
          </a:p>
          <a:p>
            <a:pPr lvl="1" eaLnBrk="1" hangingPunct="1">
              <a:defRPr/>
            </a:pPr>
            <a:r>
              <a:rPr lang="en-CA" dirty="0" smtClean="0"/>
              <a:t>different </a:t>
            </a:r>
            <a:r>
              <a:rPr lang="en-CA" dirty="0" smtClean="0"/>
              <a:t>things, in </a:t>
            </a:r>
            <a:r>
              <a:rPr lang="en-CA" dirty="0" smtClean="0"/>
              <a:t>different ways and </a:t>
            </a:r>
            <a:r>
              <a:rPr lang="en-CA" dirty="0" smtClean="0"/>
              <a:t>at </a:t>
            </a:r>
            <a:r>
              <a:rPr lang="en-CA" dirty="0" smtClean="0"/>
              <a:t>different levels</a:t>
            </a:r>
          </a:p>
          <a:p>
            <a:pPr eaLnBrk="1" hangingPunct="1">
              <a:defRPr/>
            </a:pPr>
            <a:r>
              <a:rPr lang="en-CA" dirty="0" smtClean="0"/>
              <a:t>Games are unlikely to appeal to everyone. </a:t>
            </a:r>
          </a:p>
          <a:p>
            <a:pPr lvl="1" eaLnBrk="1" hangingPunct="1">
              <a:defRPr/>
            </a:pPr>
            <a:r>
              <a:rPr lang="en-CA" dirty="0" smtClean="0"/>
              <a:t>More in Audience [part of the course]</a:t>
            </a:r>
          </a:p>
          <a:p>
            <a:pPr eaLnBrk="1" hangingPunct="1">
              <a:defRPr/>
            </a:pPr>
            <a:r>
              <a:rPr lang="en-CA" dirty="0" smtClean="0"/>
              <a:t>How about those who want to cheat?</a:t>
            </a:r>
          </a:p>
          <a:p>
            <a:pPr lvl="1" eaLnBrk="1" hangingPunct="1">
              <a:defRPr/>
            </a:pPr>
            <a:r>
              <a:rPr lang="en-CA" dirty="0" err="1" smtClean="0"/>
              <a:t>Aimbot</a:t>
            </a:r>
            <a:r>
              <a:rPr lang="en-CA" dirty="0" smtClean="0"/>
              <a:t> (auto-aim)</a:t>
            </a:r>
          </a:p>
          <a:p>
            <a:pPr lvl="1" eaLnBrk="1" hangingPunct="1">
              <a:defRPr/>
            </a:pPr>
            <a:r>
              <a:rPr lang="en-CA" dirty="0" err="1" smtClean="0"/>
              <a:t>Wallhack</a:t>
            </a:r>
            <a:endParaRPr lang="en-CA" dirty="0" smtClean="0"/>
          </a:p>
          <a:p>
            <a:pPr lvl="1" eaLnBrk="1" hangingPunct="1">
              <a:defRPr/>
            </a:pPr>
            <a:r>
              <a:rPr lang="en-CA" dirty="0" smtClean="0"/>
              <a:t>ESP</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6933</TotalTime>
  <Words>2888</Words>
  <Application>Microsoft Office PowerPoint</Application>
  <PresentationFormat>On-screen Show (4:3)</PresentationFormat>
  <Paragraphs>444</Paragraphs>
  <Slides>66</Slides>
  <Notes>18</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Median</vt:lpstr>
      <vt:lpstr> </vt:lpstr>
      <vt:lpstr>Outline</vt:lpstr>
      <vt:lpstr>Fun and Patterns</vt:lpstr>
      <vt:lpstr>Fun as Learning</vt:lpstr>
      <vt:lpstr>Games that are not Fun…</vt:lpstr>
      <vt:lpstr>What We Learn from Games</vt:lpstr>
      <vt:lpstr>Obsolete Skills?</vt:lpstr>
      <vt:lpstr>Discussion: Violence</vt:lpstr>
      <vt:lpstr>Fun Is Contextual</vt:lpstr>
      <vt:lpstr>Target Audience</vt:lpstr>
      <vt:lpstr>Target Audience</vt:lpstr>
      <vt:lpstr>Binary Thinking</vt:lpstr>
      <vt:lpstr>Binary Thinking</vt:lpstr>
      <vt:lpstr>Binary Thinking</vt:lpstr>
      <vt:lpstr>Binary Thinking</vt:lpstr>
      <vt:lpstr>Outline</vt:lpstr>
      <vt:lpstr>Game Structures</vt:lpstr>
      <vt:lpstr>Game Structures (cont.)</vt:lpstr>
      <vt:lpstr>Game Structures (cont.)</vt:lpstr>
      <vt:lpstr>Example</vt:lpstr>
      <vt:lpstr>Example</vt:lpstr>
      <vt:lpstr>In-between Games</vt:lpstr>
      <vt:lpstr>In-between Games</vt:lpstr>
      <vt:lpstr>Gameplay: Challenge</vt:lpstr>
      <vt:lpstr>Gameplay: Rules in Action</vt:lpstr>
      <vt:lpstr>Gameplay</vt:lpstr>
      <vt:lpstr>Example: Counter Strike</vt:lpstr>
      <vt:lpstr>Gameplay example</vt:lpstr>
      <vt:lpstr>Gameplay example</vt:lpstr>
      <vt:lpstr>Storytelling</vt:lpstr>
      <vt:lpstr>Example: Half-Life</vt:lpstr>
      <vt:lpstr>Artificial Intelligence</vt:lpstr>
      <vt:lpstr>Artificial Intelligence</vt:lpstr>
      <vt:lpstr>Fairness</vt:lpstr>
      <vt:lpstr>Risks and Rewards</vt:lpstr>
      <vt:lpstr>Risks and Rewards</vt:lpstr>
      <vt:lpstr>Risks and Rewards</vt:lpstr>
      <vt:lpstr>Risks and Rewards</vt:lpstr>
      <vt:lpstr>Creative and Expressive Play</vt:lpstr>
      <vt:lpstr>Socializing</vt:lpstr>
      <vt:lpstr>Socializing (cont.)</vt:lpstr>
      <vt:lpstr>Outline</vt:lpstr>
      <vt:lpstr>Key Components</vt:lpstr>
      <vt:lpstr>Core Mechanics</vt:lpstr>
      <vt:lpstr>Core Mechanics (cont.)</vt:lpstr>
      <vt:lpstr>Mechanics - A definition</vt:lpstr>
      <vt:lpstr>Mechanics</vt:lpstr>
      <vt:lpstr>Mechanics</vt:lpstr>
      <vt:lpstr>Mechanics</vt:lpstr>
      <vt:lpstr>Third person game mechanics</vt:lpstr>
      <vt:lpstr>Racing game mechanics</vt:lpstr>
      <vt:lpstr>Real time strategy game mechanics</vt:lpstr>
      <vt:lpstr>Game Components</vt:lpstr>
      <vt:lpstr>User Interface</vt:lpstr>
      <vt:lpstr>User Interface (cont.)</vt:lpstr>
      <vt:lpstr>User Interface (cont.)</vt:lpstr>
      <vt:lpstr>Game Components</vt:lpstr>
      <vt:lpstr>Storytelling Engine</vt:lpstr>
      <vt:lpstr>Story vs. Gameplay</vt:lpstr>
      <vt:lpstr>Functional Structure</vt:lpstr>
      <vt:lpstr>Gameplay Modes</vt:lpstr>
      <vt:lpstr>The Gameplay Mode</vt:lpstr>
      <vt:lpstr>Shell Menus and Screens</vt:lpstr>
      <vt:lpstr>Forming the Structure</vt:lpstr>
      <vt:lpstr>Reference</vt:lpstr>
      <vt:lpstr>PowerPoint Presentation</vt:lpstr>
    </vt:vector>
  </TitlesOfParts>
  <Company>UNC Charlotte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Dewan Tanvir Ahmed</dc:creator>
  <cp:lastModifiedBy>test</cp:lastModifiedBy>
  <cp:revision>517</cp:revision>
  <cp:lastPrinted>2010-08-24T17:19:38Z</cp:lastPrinted>
  <dcterms:created xsi:type="dcterms:W3CDTF">2010-08-24T16:58:28Z</dcterms:created>
  <dcterms:modified xsi:type="dcterms:W3CDTF">2015-09-14T15:58:28Z</dcterms:modified>
</cp:coreProperties>
</file>