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4"/>
  </p:notesMasterIdLst>
  <p:sldIdLst>
    <p:sldId id="256" r:id="rId2"/>
    <p:sldId id="534" r:id="rId3"/>
    <p:sldId id="505" r:id="rId4"/>
    <p:sldId id="506" r:id="rId5"/>
    <p:sldId id="507" r:id="rId6"/>
    <p:sldId id="508" r:id="rId7"/>
    <p:sldId id="509" r:id="rId8"/>
    <p:sldId id="530" r:id="rId9"/>
    <p:sldId id="510" r:id="rId10"/>
    <p:sldId id="514" r:id="rId11"/>
    <p:sldId id="529" r:id="rId12"/>
    <p:sldId id="532" r:id="rId13"/>
    <p:sldId id="533" r:id="rId14"/>
    <p:sldId id="517" r:id="rId15"/>
    <p:sldId id="513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35" r:id="rId25"/>
    <p:sldId id="536" r:id="rId26"/>
    <p:sldId id="537" r:id="rId27"/>
    <p:sldId id="538" r:id="rId28"/>
    <p:sldId id="540" r:id="rId29"/>
    <p:sldId id="539" r:id="rId30"/>
    <p:sldId id="541" r:id="rId31"/>
    <p:sldId id="531" r:id="rId32"/>
    <p:sldId id="429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99"/>
    <a:srgbClr val="66FFFF"/>
    <a:srgbClr val="FFFFCC"/>
    <a:srgbClr val="FF6600"/>
    <a:srgbClr val="FF9900"/>
    <a:srgbClr val="BE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3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01D07F3D-90FD-4BD6-88D1-A128B95F7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08672A-0E8D-4851-A0FC-9157AD84E7F5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68888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3C492785-8D1D-4C70-8775-B381E85BBB81}" type="datetime1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B7D57-6F7A-4A98-A329-8FFB20285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20C83-1754-4F11-AC22-36C945DA0226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709A8-2CD5-4A8F-8671-6E78CCCEC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099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7733-17A2-4833-9928-32BEDCA871B6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DB044-43AA-40CA-880C-E16E71C6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968B-8BFB-497B-A3CE-CB501E35222B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4D6F5-036F-4448-BC4E-82EE8B3FF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788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C7-FFCE-415C-A0D7-5B074A6491EB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1A566BDD-401F-4FEE-9EC8-B07671C2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EDC-7DFE-456D-8D60-8F1194FAA480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7AFE0-F0B0-47A4-B4EB-93ED2F022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568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25C4B-5456-498C-B4B4-EAE7EAD03338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C792F-9666-4C59-B971-CE28FD5A7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3915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216AA-5174-49F1-8547-7B4F637DBF56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88B90-1386-482C-84D3-C88C2268D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397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0AAC-F2B7-4AAB-848F-AE5448488B14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79C27C-AD26-4BF4-A192-493E700F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647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0F13B-4A8E-408D-892B-6846722AAA4C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9822D-CDE8-4FE1-85B6-0B7865E9E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658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0CFF-1024-49CD-8374-CC2C9DA211DF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B35AD2F-9173-4391-A225-6F7A6119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1225793-6721-4BDB-9B1E-F2F87027AE38}" type="datetime1">
              <a:rPr lang="en-US"/>
              <a:pPr>
                <a:defRPr/>
              </a:pPr>
              <a:t>9/14/2015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06010D-E71D-4168-914A-00FA09BE1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395" r:id="rId2"/>
    <p:sldLayoutId id="2147484400" r:id="rId3"/>
    <p:sldLayoutId id="2147484401" r:id="rId4"/>
    <p:sldLayoutId id="2147484402" r:id="rId5"/>
    <p:sldLayoutId id="2147484396" r:id="rId6"/>
    <p:sldLayoutId id="2147484403" r:id="rId7"/>
    <p:sldLayoutId id="2147484397" r:id="rId8"/>
    <p:sldLayoutId id="2147484404" r:id="rId9"/>
    <p:sldLayoutId id="2147484398" r:id="rId10"/>
    <p:sldLayoutId id="2147484405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FH97UerMW6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o3ENsF2kE" TargetMode="External"/><Relationship Id="rId2" Type="http://schemas.openxmlformats.org/officeDocument/2006/relationships/hyperlink" Target="https://www.youtube.com/watch?v=Rec4EdG4Bg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848600" cy="1289050"/>
          </a:xfrm>
        </p:spPr>
        <p:txBody>
          <a:bodyPr/>
          <a:lstStyle/>
          <a:p>
            <a:pPr eaLnBrk="1" hangingPunct="1"/>
            <a:r>
              <a:rPr lang="en-US" sz="2600" cap="none" dirty="0" smtClean="0">
                <a:ea typeface="ＭＳ Ｐゴシック" panose="020B0600070205080204" pitchFamily="34" charset="-128"/>
              </a:rPr>
              <a:t/>
            </a:r>
            <a:br>
              <a:rPr lang="en-US" sz="2600" cap="none" dirty="0" smtClean="0">
                <a:ea typeface="ＭＳ Ｐゴシック" panose="020B0600070205080204" pitchFamily="34" charset="-128"/>
              </a:rPr>
            </a:br>
            <a:endParaRPr lang="en-US" sz="3000" cap="none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Introduction to Game Design and Development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CA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4230/5230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362200" y="1289050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Sprite Animation</a:t>
            </a:r>
            <a:endParaRPr lang="en-US" sz="32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 Sheets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Super Mario World Sprite 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02403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 Sheets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4014419" cy="40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Sprites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648" y="1600200"/>
            <a:ext cx="83089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rgbClr val="0000FF"/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smtClean="0"/>
              <a:t>As a sprite moves, display using different “frames of animation”</a:t>
            </a:r>
          </a:p>
          <a:p>
            <a:pPr lvl="1"/>
            <a:r>
              <a:rPr lang="en-US" i="0" smtClean="0"/>
              <a:t>this means slightly different images</a:t>
            </a:r>
          </a:p>
          <a:p>
            <a:r>
              <a:rPr lang="en-US" i="0" smtClean="0"/>
              <a:t>Works just like traditional cartoon animation</a:t>
            </a:r>
          </a:p>
          <a:p>
            <a:r>
              <a:rPr lang="en-US" i="0" smtClean="0"/>
              <a:t>Animation must be:</a:t>
            </a:r>
          </a:p>
          <a:p>
            <a:pPr lvl="1"/>
            <a:r>
              <a:rPr lang="en-US" i="0" smtClean="0"/>
              <a:t>tied to timer</a:t>
            </a:r>
          </a:p>
          <a:p>
            <a:pPr lvl="1"/>
            <a:r>
              <a:rPr lang="en-US" i="0" smtClean="0"/>
              <a:t>tied to movement (for main character)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7985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Sort of Sprite Data?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2648" y="15240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rgbClr val="0000FF"/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i="0" smtClean="0"/>
              <a:t>Position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Z-order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Velocity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Texture(s)</a:t>
            </a:r>
          </a:p>
          <a:p>
            <a:pPr lvl="1">
              <a:lnSpc>
                <a:spcPct val="90000"/>
              </a:lnSpc>
            </a:pPr>
            <a:r>
              <a:rPr lang="en-US" sz="2200" i="0" smtClean="0"/>
              <a:t>Array of Textures if using individual images</a:t>
            </a:r>
          </a:p>
          <a:p>
            <a:pPr lvl="1">
              <a:lnSpc>
                <a:spcPct val="90000"/>
              </a:lnSpc>
            </a:pPr>
            <a:r>
              <a:rPr lang="en-US" sz="2200" i="0" smtClean="0"/>
              <a:t>Each index represents a frame of animation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Possible states of sprite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Current state of sprite (standing, running, jumping, etc.)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Animation sequences for different states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Current frame being displayed (an index)</a:t>
            </a:r>
          </a:p>
          <a:p>
            <a:pPr>
              <a:lnSpc>
                <a:spcPct val="90000"/>
              </a:lnSpc>
            </a:pPr>
            <a:r>
              <a:rPr lang="en-US" sz="2400" i="0" smtClean="0"/>
              <a:t>Animation speed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0545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Animation Frame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X</a:t>
            </a:r>
            <a:r>
              <a:rPr lang="en-US" noProof="1"/>
              <a:t> coordinate of the upper left corner of the frame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Y</a:t>
            </a:r>
            <a:r>
              <a:rPr lang="en-US" noProof="1"/>
              <a:t> coordinate of the upper left corner of the frame </a:t>
            </a:r>
          </a:p>
          <a:p>
            <a:pPr>
              <a:lnSpc>
                <a:spcPct val="90000"/>
              </a:lnSpc>
            </a:pPr>
            <a:r>
              <a:rPr lang="en-US"/>
              <a:t>W</a:t>
            </a:r>
            <a:r>
              <a:rPr lang="en-US" noProof="1"/>
              <a:t>idth of frame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H</a:t>
            </a:r>
            <a:r>
              <a:rPr lang="en-US" noProof="1"/>
              <a:t>eight of frame</a:t>
            </a: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  <p:pic>
        <p:nvPicPr>
          <p:cNvPr id="385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3962400"/>
            <a:ext cx="276066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276066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276066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276066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276066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24400" y="3657600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5    248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800600" y="5257800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37   89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486400" y="3657600"/>
            <a:ext cx="1219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56    251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410200" y="5257800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61   86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67400" y="3657600"/>
            <a:ext cx="1219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139    248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019800" y="5257800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37   88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781800" y="3657600"/>
            <a:ext cx="1447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196    251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858000" y="5257800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i="0" smtClean="0">
                <a:solidFill>
                  <a:srgbClr val="000000"/>
                </a:solidFill>
                <a:cs typeface="Times New Roman"/>
              </a:rPr>
              <a:t>82   86</a:t>
            </a:r>
          </a:p>
        </p:txBody>
      </p:sp>
    </p:spTree>
    <p:extLst>
      <p:ext uri="{BB962C8B-B14F-4D97-AF65-F5344CB8AC3E}">
        <p14:creationId xmlns:p14="http://schemas.microsoft.com/office/powerpoint/2010/main" val="216820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Thumb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Transparency is </a:t>
            </a:r>
            <a:r>
              <a:rPr lang="en-US" dirty="0" smtClean="0"/>
              <a:t>better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png</a:t>
            </a:r>
            <a:r>
              <a:rPr lang="en-US" dirty="0"/>
              <a:t> file formats</a:t>
            </a:r>
          </a:p>
          <a:p>
            <a:r>
              <a:rPr lang="en-US" dirty="0"/>
              <a:t>Good animation requires at least 3 frames</a:t>
            </a:r>
          </a:p>
          <a:p>
            <a:r>
              <a:rPr lang="en-US" dirty="0" smtClean="0"/>
              <a:t>Calculation required</a:t>
            </a:r>
            <a:endParaRPr lang="en-US" dirty="0"/>
          </a:p>
          <a:p>
            <a:pPr lvl="1"/>
            <a:r>
              <a:rPr lang="en-US" dirty="0"/>
              <a:t>Harder to handle moving up and down frames if not mathematical</a:t>
            </a:r>
          </a:p>
          <a:p>
            <a:r>
              <a:rPr lang="en-US" dirty="0"/>
              <a:t>Label everything to avoid confusion</a:t>
            </a:r>
          </a:p>
        </p:txBody>
      </p:sp>
    </p:spTree>
    <p:extLst>
      <p:ext uri="{BB962C8B-B14F-4D97-AF65-F5344CB8AC3E}">
        <p14:creationId xmlns:p14="http://schemas.microsoft.com/office/powerpoint/2010/main" val="438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Animations </a:t>
            </a:r>
            <a:r>
              <a:rPr lang="en-US" dirty="0"/>
              <a:t>are made up of a number of standalone images, </a:t>
            </a:r>
            <a:r>
              <a:rPr lang="en-US" dirty="0" smtClean="0"/>
              <a:t>and flipping </a:t>
            </a:r>
            <a:r>
              <a:rPr lang="en-US" dirty="0"/>
              <a:t>through the images in a cycle causes them to appear animated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48" y="2971800"/>
            <a:ext cx="3505200" cy="36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4524483" cy="4648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791200" y="1447800"/>
            <a:ext cx="30480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Resolution</a:t>
            </a:r>
          </a:p>
          <a:p>
            <a:pPr algn="ct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512 x 526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91200" y="2362200"/>
            <a:ext cx="30480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sheetSize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(6, 5)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52841" y="3276600"/>
            <a:ext cx="861959" cy="99060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91200" y="3297382"/>
            <a:ext cx="30480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frameSize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(512/6, 526/5)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05050" y="4191000"/>
            <a:ext cx="30480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Framesize</a:t>
            </a:r>
            <a:endParaRPr lang="en-US" sz="3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(85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105)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Project</a:t>
            </a:r>
          </a:p>
          <a:p>
            <a:r>
              <a:rPr lang="en-US" dirty="0" smtClean="0"/>
              <a:t>Load an sprite Sheet.</a:t>
            </a:r>
          </a:p>
          <a:p>
            <a:r>
              <a:rPr lang="en-US" dirty="0" smtClean="0"/>
              <a:t>Initialize processing variables: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0099"/>
                </a:solidFill>
              </a:rPr>
              <a:t>Point </a:t>
            </a:r>
            <a:r>
              <a:rPr lang="en-US" dirty="0" err="1">
                <a:solidFill>
                  <a:srgbClr val="000099"/>
                </a:solidFill>
              </a:rPr>
              <a:t>frameSize</a:t>
            </a:r>
            <a:r>
              <a:rPr lang="en-US" dirty="0">
                <a:solidFill>
                  <a:srgbClr val="000099"/>
                </a:solidFill>
              </a:rPr>
              <a:t> = new Point(85, 105);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       </a:t>
            </a:r>
            <a:r>
              <a:rPr lang="en-US" dirty="0" smtClean="0">
                <a:solidFill>
                  <a:srgbClr val="000099"/>
                </a:solidFill>
              </a:rPr>
              <a:t>	Point </a:t>
            </a:r>
            <a:r>
              <a:rPr lang="en-US" dirty="0" err="1">
                <a:solidFill>
                  <a:srgbClr val="000099"/>
                </a:solidFill>
              </a:rPr>
              <a:t>currentFrame</a:t>
            </a:r>
            <a:r>
              <a:rPr lang="en-US" dirty="0">
                <a:solidFill>
                  <a:srgbClr val="000099"/>
                </a:solidFill>
              </a:rPr>
              <a:t> = new Point(0, 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    </a:t>
            </a:r>
            <a:r>
              <a:rPr lang="en-US" dirty="0" smtClean="0">
                <a:solidFill>
                  <a:srgbClr val="000099"/>
                </a:solidFill>
              </a:rPr>
              <a:t>	Point </a:t>
            </a:r>
            <a:r>
              <a:rPr lang="en-US" dirty="0" err="1">
                <a:solidFill>
                  <a:srgbClr val="000099"/>
                </a:solidFill>
              </a:rPr>
              <a:t>sheetSize</a:t>
            </a:r>
            <a:r>
              <a:rPr lang="en-US" dirty="0">
                <a:solidFill>
                  <a:srgbClr val="000099"/>
                </a:solidFill>
              </a:rPr>
              <a:t> = new Point(6, 5);</a:t>
            </a:r>
          </a:p>
          <a:p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code to Draw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9067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spriteBatch.Begin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SpriteSortMode.FrontToBack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						</a:t>
            </a:r>
            <a:r>
              <a:rPr lang="en-US" dirty="0" err="1" smtClean="0">
                <a:solidFill>
                  <a:srgbClr val="0000FF"/>
                </a:solidFill>
              </a:rPr>
              <a:t>BlendState.AlphaBlend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spriteBatch.Draw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texture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smtClean="0">
                <a:solidFill>
                  <a:srgbClr val="7030A0"/>
                </a:solidFill>
              </a:rPr>
              <a:t>Vector2.Zero</a:t>
            </a:r>
            <a:r>
              <a:rPr lang="en-US" dirty="0">
                <a:solidFill>
                  <a:srgbClr val="7030A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smtClean="0">
                <a:solidFill>
                  <a:srgbClr val="7030A0"/>
                </a:solidFill>
              </a:rPr>
              <a:t>    new </a:t>
            </a:r>
            <a:r>
              <a:rPr lang="en-US" dirty="0">
                <a:solidFill>
                  <a:srgbClr val="7030A0"/>
                </a:solidFill>
              </a:rPr>
              <a:t>Rectangle(</a:t>
            </a:r>
            <a:r>
              <a:rPr lang="en-US" dirty="0" err="1">
                <a:solidFill>
                  <a:srgbClr val="7030A0"/>
                </a:solidFill>
              </a:rPr>
              <a:t>currentFrame.X</a:t>
            </a:r>
            <a:r>
              <a:rPr lang="en-US" dirty="0">
                <a:solidFill>
                  <a:srgbClr val="7030A0"/>
                </a:solidFill>
              </a:rPr>
              <a:t> * </a:t>
            </a:r>
            <a:r>
              <a:rPr lang="en-US" dirty="0" err="1">
                <a:solidFill>
                  <a:srgbClr val="7030A0"/>
                </a:solidFill>
              </a:rPr>
              <a:t>frameSize.X</a:t>
            </a:r>
            <a:r>
              <a:rPr lang="en-US" dirty="0">
                <a:solidFill>
                  <a:srgbClr val="7030A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7030A0"/>
                </a:solidFill>
              </a:rPr>
              <a:t>                   </a:t>
            </a:r>
            <a:r>
              <a:rPr lang="en-US" dirty="0" err="1">
                <a:solidFill>
                  <a:srgbClr val="7030A0"/>
                </a:solidFill>
              </a:rPr>
              <a:t>currentFrame.Y</a:t>
            </a:r>
            <a:r>
              <a:rPr lang="en-US" dirty="0">
                <a:solidFill>
                  <a:srgbClr val="7030A0"/>
                </a:solidFill>
              </a:rPr>
              <a:t> * </a:t>
            </a:r>
            <a:r>
              <a:rPr lang="en-US" dirty="0" err="1">
                <a:solidFill>
                  <a:srgbClr val="7030A0"/>
                </a:solidFill>
              </a:rPr>
              <a:t>frameSize.Y</a:t>
            </a:r>
            <a:r>
              <a:rPr lang="en-US" dirty="0">
                <a:solidFill>
                  <a:srgbClr val="7030A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7030A0"/>
                </a:solidFill>
              </a:rPr>
              <a:t>                   </a:t>
            </a:r>
            <a:r>
              <a:rPr lang="en-US" dirty="0" err="1">
                <a:solidFill>
                  <a:srgbClr val="7030A0"/>
                </a:solidFill>
              </a:rPr>
              <a:t>frameSize.X</a:t>
            </a:r>
            <a:r>
              <a:rPr lang="en-US" dirty="0">
                <a:solidFill>
                  <a:srgbClr val="7030A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            </a:t>
            </a:r>
            <a:r>
              <a:rPr lang="en-US" dirty="0" smtClean="0">
                <a:solidFill>
                  <a:srgbClr val="7030A0"/>
                </a:solidFill>
              </a:rPr>
              <a:t>                  </a:t>
            </a:r>
            <a:r>
              <a:rPr lang="en-US" dirty="0" err="1">
                <a:solidFill>
                  <a:srgbClr val="7030A0"/>
                </a:solidFill>
              </a:rPr>
              <a:t>frameSize.Y</a:t>
            </a:r>
            <a:r>
              <a:rPr lang="en-US" dirty="0">
                <a:solidFill>
                  <a:srgbClr val="7030A0"/>
                </a:solidFill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</a:t>
            </a:r>
            <a:r>
              <a:rPr lang="en-US" dirty="0" err="1" smtClean="0">
                <a:solidFill>
                  <a:srgbClr val="7030A0"/>
                </a:solidFill>
              </a:rPr>
              <a:t>Color.White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smtClean="0">
                <a:solidFill>
                  <a:srgbClr val="7030A0"/>
                </a:solidFill>
              </a:rPr>
              <a:t>0, Vector2.Zero, 1, </a:t>
            </a:r>
            <a:r>
              <a:rPr lang="en-US" dirty="0" err="1" smtClean="0">
                <a:solidFill>
                  <a:srgbClr val="7030A0"/>
                </a:solidFill>
              </a:rPr>
              <a:t>SpriteEffects.None</a:t>
            </a:r>
            <a:r>
              <a:rPr lang="en-US" dirty="0" smtClean="0">
                <a:solidFill>
                  <a:srgbClr val="7030A0"/>
                </a:solidFill>
              </a:rPr>
              <a:t>, 0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spriteBatch.End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3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76400"/>
            <a:ext cx="9144000" cy="458587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CA" sz="2800" b="1" i="0" dirty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Do a barrel roll</a:t>
            </a:r>
            <a:r>
              <a:rPr lang="en-CA" sz="2800" b="1" i="0" dirty="0" smtClean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! – Star Fox</a:t>
            </a:r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  <a:p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  <a:p>
            <a:r>
              <a:rPr lang="en-CA" sz="2800" b="1" i="0" dirty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Do you think I'm trying to trick you with reverse psychology? I mean, seriously, now.  </a:t>
            </a:r>
            <a:r>
              <a:rPr lang="en-CA" sz="2800" b="1" i="0" dirty="0" smtClean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- Portal (game)</a:t>
            </a:r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  <a:p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  <a:p>
            <a:r>
              <a:rPr lang="en-CA" sz="2800" b="1" i="0" dirty="0" err="1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Opps</a:t>
            </a:r>
            <a:r>
              <a:rPr lang="en-CA" sz="2800" b="1" i="0" dirty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, sorry. I must have knocked on the door a bit to hard.  </a:t>
            </a:r>
            <a:r>
              <a:rPr lang="en-CA" sz="2800" b="1" i="0" dirty="0" smtClean="0">
                <a:solidFill>
                  <a:schemeClr val="bg2">
                    <a:lumMod val="10000"/>
                  </a:schemeClr>
                </a:solidFill>
                <a:latin typeface="Nyala" panose="02000504070300020003" pitchFamily="2" charset="0"/>
                <a:ea typeface="ＭＳ Ｐゴシック" pitchFamily="27" charset="-128"/>
                <a:cs typeface="ＭＳ Ｐゴシック" charset="0"/>
              </a:rPr>
              <a:t>- Devil May Cry</a:t>
            </a:r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  <a:p>
            <a:endParaRPr lang="en-CA" sz="2800" b="1" i="0" dirty="0">
              <a:solidFill>
                <a:schemeClr val="bg2">
                  <a:lumMod val="10000"/>
                </a:schemeClr>
              </a:solidFill>
              <a:latin typeface="Nyala" panose="02000504070300020003" pitchFamily="2" charset="0"/>
              <a:ea typeface="ＭＳ Ｐゴシック" pitchFamily="27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2" y="394335"/>
            <a:ext cx="7772400" cy="1143000"/>
          </a:xfrm>
        </p:spPr>
        <p:txBody>
          <a:bodyPr/>
          <a:lstStyle/>
          <a:p>
            <a:r>
              <a:rPr lang="en-US" dirty="0" smtClean="0"/>
              <a:t>Sprite Draw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2376487"/>
            <a:ext cx="81438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5716209" cy="264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0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Class-level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9144000" cy="1066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        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timeSinceLastFrame</a:t>
            </a:r>
            <a:r>
              <a:rPr lang="en-US" dirty="0">
                <a:solidFill>
                  <a:srgbClr val="000099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       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millisecondsPerFrame</a:t>
            </a:r>
            <a:r>
              <a:rPr lang="en-US" dirty="0">
                <a:solidFill>
                  <a:srgbClr val="000099"/>
                </a:solidFill>
              </a:rPr>
              <a:t> = 20;</a:t>
            </a:r>
          </a:p>
        </p:txBody>
      </p:sp>
    </p:spTree>
    <p:extLst>
      <p:ext uri="{BB962C8B-B14F-4D97-AF65-F5344CB8AC3E}">
        <p14:creationId xmlns:p14="http://schemas.microsoft.com/office/powerpoint/2010/main" val="21177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Modify Update method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334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Garamond" panose="02020404030301010803" pitchFamily="18" charset="0"/>
              </a:rPr>
              <a:t>timeSinceLastFrame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+= </a:t>
            </a:r>
            <a:r>
              <a:rPr lang="en-US" sz="2400" dirty="0" err="1">
                <a:latin typeface="Garamond" panose="02020404030301010803" pitchFamily="18" charset="0"/>
              </a:rPr>
              <a:t>gameTime.ElapsedGameTime.Milliseconds</a:t>
            </a:r>
            <a:r>
              <a:rPr lang="en-US" sz="2400" dirty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if (</a:t>
            </a:r>
            <a:r>
              <a:rPr lang="en-US" sz="2400" dirty="0" err="1">
                <a:solidFill>
                  <a:srgbClr val="0000FF"/>
                </a:solidFill>
                <a:latin typeface="Garamond" panose="02020404030301010803" pitchFamily="18" charset="0"/>
              </a:rPr>
              <a:t>timeSinceLastFrame</a:t>
            </a:r>
            <a:r>
              <a:rPr lang="en-US" sz="2400" dirty="0">
                <a:solidFill>
                  <a:srgbClr val="0000FF"/>
                </a:solidFill>
                <a:latin typeface="Garamond" panose="02020404030301010803" pitchFamily="18" charset="0"/>
              </a:rPr>
              <a:t> &gt; </a:t>
            </a:r>
            <a:r>
              <a:rPr lang="en-US" sz="2400" dirty="0" err="1">
                <a:solidFill>
                  <a:srgbClr val="0000FF"/>
                </a:solidFill>
                <a:latin typeface="Garamond" panose="02020404030301010803" pitchFamily="18" charset="0"/>
              </a:rPr>
              <a:t>millisecondsPerFrame</a:t>
            </a:r>
            <a:r>
              <a:rPr lang="en-US" sz="2400" dirty="0" smtClean="0">
                <a:latin typeface="Garamond" panose="02020404030301010803" pitchFamily="18" charset="0"/>
              </a:rPr>
              <a:t>) {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</a:t>
            </a:r>
            <a:r>
              <a:rPr lang="en-US" sz="2400" dirty="0" err="1">
                <a:latin typeface="Garamond" panose="02020404030301010803" pitchFamily="18" charset="0"/>
              </a:rPr>
              <a:t>timeSinceLastFrame</a:t>
            </a:r>
            <a:r>
              <a:rPr lang="en-US" sz="2400" dirty="0">
                <a:latin typeface="Garamond" panose="02020404030301010803" pitchFamily="18" charset="0"/>
              </a:rPr>
              <a:t> -= </a:t>
            </a:r>
            <a:r>
              <a:rPr lang="en-US" sz="2400" dirty="0" err="1">
                <a:latin typeface="Garamond" panose="02020404030301010803" pitchFamily="18" charset="0"/>
              </a:rPr>
              <a:t>millisecondsPerFrame</a:t>
            </a:r>
            <a:r>
              <a:rPr lang="en-US" sz="2400" dirty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++</a:t>
            </a:r>
            <a:r>
              <a:rPr lang="en-US" sz="2400" dirty="0" err="1">
                <a:latin typeface="Garamond" panose="02020404030301010803" pitchFamily="18" charset="0"/>
              </a:rPr>
              <a:t>currentFrame.X</a:t>
            </a:r>
            <a:r>
              <a:rPr lang="en-US" sz="2400" dirty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if (</a:t>
            </a:r>
            <a:r>
              <a:rPr lang="en-US" sz="2400" dirty="0" err="1">
                <a:solidFill>
                  <a:srgbClr val="0000FF"/>
                </a:solidFill>
                <a:latin typeface="Garamond" panose="02020404030301010803" pitchFamily="18" charset="0"/>
              </a:rPr>
              <a:t>currentFrame.X</a:t>
            </a:r>
            <a:r>
              <a:rPr lang="en-US" sz="2400" dirty="0">
                <a:solidFill>
                  <a:srgbClr val="0000FF"/>
                </a:solidFill>
                <a:latin typeface="Garamond" panose="02020404030301010803" pitchFamily="18" charset="0"/>
              </a:rPr>
              <a:t> &gt;= </a:t>
            </a:r>
            <a:r>
              <a:rPr lang="en-US" sz="2400" dirty="0" err="1">
                <a:solidFill>
                  <a:srgbClr val="0000FF"/>
                </a:solidFill>
                <a:latin typeface="Garamond" panose="02020404030301010803" pitchFamily="18" charset="0"/>
              </a:rPr>
              <a:t>sheetSize.X</a:t>
            </a:r>
            <a:r>
              <a:rPr lang="en-US" sz="2400" dirty="0" smtClean="0">
                <a:latin typeface="Garamond" panose="02020404030301010803" pitchFamily="18" charset="0"/>
              </a:rPr>
              <a:t>) {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    </a:t>
            </a:r>
            <a:r>
              <a:rPr lang="en-US" sz="2400" dirty="0" err="1">
                <a:latin typeface="Garamond" panose="02020404030301010803" pitchFamily="18" charset="0"/>
              </a:rPr>
              <a:t>currentFrame.X</a:t>
            </a:r>
            <a:r>
              <a:rPr lang="en-US" sz="2400" dirty="0">
                <a:latin typeface="Garamond" panose="02020404030301010803" pitchFamily="18" charset="0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    ++</a:t>
            </a:r>
            <a:r>
              <a:rPr lang="en-US" sz="2400" dirty="0" err="1">
                <a:latin typeface="Garamond" panose="02020404030301010803" pitchFamily="18" charset="0"/>
              </a:rPr>
              <a:t>currentFrame.Y</a:t>
            </a:r>
            <a:r>
              <a:rPr lang="en-US" sz="2400" dirty="0">
                <a:latin typeface="Garamond" panose="02020404030301010803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    if (</a:t>
            </a:r>
            <a:r>
              <a:rPr lang="en-US" sz="2400" dirty="0" err="1">
                <a:latin typeface="Garamond" panose="02020404030301010803" pitchFamily="18" charset="0"/>
              </a:rPr>
              <a:t>currentFrame.Y</a:t>
            </a:r>
            <a:r>
              <a:rPr lang="en-US" sz="2400" dirty="0">
                <a:latin typeface="Garamond" panose="02020404030301010803" pitchFamily="18" charset="0"/>
              </a:rPr>
              <a:t> &gt;= </a:t>
            </a:r>
            <a:r>
              <a:rPr lang="en-US" sz="2400" dirty="0" err="1">
                <a:latin typeface="Garamond" panose="02020404030301010803" pitchFamily="18" charset="0"/>
              </a:rPr>
              <a:t>sheetSize.Y</a:t>
            </a:r>
            <a:r>
              <a:rPr lang="en-US" sz="24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        </a:t>
            </a:r>
            <a:r>
              <a:rPr lang="en-US" sz="2400" dirty="0" err="1">
                <a:latin typeface="Garamond" panose="02020404030301010803" pitchFamily="18" charset="0"/>
              </a:rPr>
              <a:t>currentFrame.Y</a:t>
            </a:r>
            <a:r>
              <a:rPr lang="en-US" sz="2400" dirty="0">
                <a:latin typeface="Garamond" panose="02020404030301010803" pitchFamily="18" charset="0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        </a:t>
            </a:r>
            <a:r>
              <a:rPr lang="en-US" sz="2400" dirty="0" smtClean="0">
                <a:latin typeface="Garamond" panose="02020404030301010803" pitchFamily="18" charset="0"/>
              </a:rPr>
              <a:t>    }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Change different parameters of 	</a:t>
            </a:r>
            <a:r>
              <a:rPr lang="en-US" sz="3200" dirty="0" err="1" smtClean="0"/>
              <a:t>SpriteBatch.Draw</a:t>
            </a:r>
            <a:r>
              <a:rPr lang="en-US" sz="3200" dirty="0" smtClean="0"/>
              <a:t>(..)</a:t>
            </a:r>
          </a:p>
          <a:p>
            <a:r>
              <a:rPr lang="en-US" sz="3200" dirty="0" smtClean="0"/>
              <a:t>Change the refresh rate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4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Side Scrolling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58575"/>
            <a:ext cx="8153400" cy="4495800"/>
          </a:xfrm>
        </p:spPr>
        <p:txBody>
          <a:bodyPr/>
          <a:lstStyle/>
          <a:p>
            <a:r>
              <a:rPr lang="en-CA" dirty="0"/>
              <a:t>Setting up the Graphics </a:t>
            </a:r>
            <a:r>
              <a:rPr lang="en-CA" dirty="0" smtClean="0"/>
              <a:t>Display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vertical resolution of the </a:t>
            </a:r>
            <a:r>
              <a:rPr lang="en-CA" dirty="0" smtClean="0"/>
              <a:t>graphical display </a:t>
            </a:r>
            <a:r>
              <a:rPr lang="en-CA" dirty="0"/>
              <a:t>region </a:t>
            </a:r>
            <a:r>
              <a:rPr lang="en-CA" dirty="0" smtClean="0"/>
              <a:t>may need to </a:t>
            </a:r>
            <a:r>
              <a:rPr lang="en-CA" dirty="0"/>
              <a:t>match the vertical resolution of the background image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`</a:t>
            </a:r>
          </a:p>
          <a:p>
            <a:pPr lvl="1"/>
            <a:endParaRPr lang="en-CA" dirty="0"/>
          </a:p>
          <a:p>
            <a:r>
              <a:rPr lang="en-CA" dirty="0" smtClean="0"/>
              <a:t>In this example: </a:t>
            </a:r>
          </a:p>
          <a:p>
            <a:pPr lvl="1"/>
            <a:r>
              <a:rPr lang="en-CA" dirty="0" smtClean="0"/>
              <a:t>background </a:t>
            </a:r>
            <a:r>
              <a:rPr lang="en-CA" dirty="0"/>
              <a:t>image of size </a:t>
            </a:r>
            <a:r>
              <a:rPr lang="en-CA" dirty="0" smtClean="0"/>
              <a:t>3732 </a:t>
            </a:r>
            <a:r>
              <a:rPr lang="en-CA" dirty="0"/>
              <a:t>x </a:t>
            </a:r>
            <a:r>
              <a:rPr lang="en-CA" dirty="0" smtClean="0"/>
              <a:t>480 </a:t>
            </a:r>
          </a:p>
          <a:p>
            <a:pPr lvl="1"/>
            <a:r>
              <a:rPr lang="en-CA" dirty="0" smtClean="0"/>
              <a:t>The vertical resolution </a:t>
            </a:r>
            <a:r>
              <a:rPr lang="en-CA" dirty="0"/>
              <a:t>to </a:t>
            </a:r>
            <a:r>
              <a:rPr lang="en-CA" dirty="0" smtClean="0"/>
              <a:t>480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maximum dimension of a Texture2D in XNA 4.0 </a:t>
            </a:r>
            <a:r>
              <a:rPr lang="en-CA" dirty="0" smtClean="0"/>
              <a:t>is 4096 </a:t>
            </a:r>
            <a:r>
              <a:rPr lang="en-CA" dirty="0"/>
              <a:t>to which we have </a:t>
            </a:r>
            <a:r>
              <a:rPr lang="en-CA" dirty="0" smtClean="0"/>
              <a:t>resized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-60960" y="3124200"/>
            <a:ext cx="92202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sz="1800" i="0" dirty="0" smtClean="0">
                <a:latin typeface="Consolas" panose="020B0609020204030204" pitchFamily="49" charset="0"/>
              </a:rPr>
              <a:t>		</a:t>
            </a:r>
            <a:r>
              <a:rPr lang="en-CA" sz="1800" i="0" dirty="0" err="1" smtClean="0">
                <a:latin typeface="Consolas" panose="020B0609020204030204" pitchFamily="49" charset="0"/>
              </a:rPr>
              <a:t>graphics.PreferredBackBufferWidth</a:t>
            </a:r>
            <a:r>
              <a:rPr lang="en-CA" sz="1800" i="0" dirty="0" smtClean="0">
                <a:latin typeface="Consolas" panose="020B0609020204030204" pitchFamily="49" charset="0"/>
              </a:rPr>
              <a:t> </a:t>
            </a:r>
            <a:r>
              <a:rPr lang="en-CA" sz="1800" i="0" dirty="0">
                <a:latin typeface="Consolas" panose="020B0609020204030204" pitchFamily="49" charset="0"/>
              </a:rPr>
              <a:t>= 800;</a:t>
            </a:r>
          </a:p>
          <a:p>
            <a:r>
              <a:rPr lang="en-CA" sz="1800" i="0" dirty="0">
                <a:latin typeface="Consolas" panose="020B0609020204030204" pitchFamily="49" charset="0"/>
              </a:rPr>
              <a:t>            </a:t>
            </a:r>
            <a:r>
              <a:rPr lang="en-CA" sz="1800" i="0" dirty="0" smtClean="0">
                <a:latin typeface="Consolas" panose="020B0609020204030204" pitchFamily="49" charset="0"/>
              </a:rPr>
              <a:t>	</a:t>
            </a:r>
            <a:r>
              <a:rPr lang="en-CA" sz="1800" i="0" dirty="0" err="1" smtClean="0">
                <a:latin typeface="Consolas" panose="020B0609020204030204" pitchFamily="49" charset="0"/>
              </a:rPr>
              <a:t>graphics.PreferredBackBufferHeight</a:t>
            </a:r>
            <a:r>
              <a:rPr lang="en-CA" sz="1800" i="0" dirty="0" smtClean="0">
                <a:latin typeface="Consolas" panose="020B0609020204030204" pitchFamily="49" charset="0"/>
              </a:rPr>
              <a:t> </a:t>
            </a:r>
            <a:r>
              <a:rPr lang="en-CA" sz="1800" i="0" dirty="0">
                <a:latin typeface="Consolas" panose="020B0609020204030204" pitchFamily="49" charset="0"/>
              </a:rPr>
              <a:t>= 480;</a:t>
            </a:r>
          </a:p>
          <a:p>
            <a:r>
              <a:rPr lang="en-CA" sz="1800" i="0" dirty="0">
                <a:latin typeface="Consolas" panose="020B0609020204030204" pitchFamily="49" charset="0"/>
              </a:rPr>
              <a:t>            </a:t>
            </a:r>
            <a:r>
              <a:rPr lang="en-CA" sz="1800" i="0" dirty="0" smtClean="0">
                <a:latin typeface="Consolas" panose="020B0609020204030204" pitchFamily="49" charset="0"/>
              </a:rPr>
              <a:t>	</a:t>
            </a:r>
            <a:r>
              <a:rPr lang="en-CA" sz="1800" i="0" dirty="0" err="1" smtClean="0">
                <a:latin typeface="Consolas" panose="020B0609020204030204" pitchFamily="49" charset="0"/>
              </a:rPr>
              <a:t>graphics.ApplyChanges</a:t>
            </a:r>
            <a:r>
              <a:rPr lang="en-CA" sz="1800" i="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3281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Side </a:t>
            </a:r>
            <a:r>
              <a:rPr lang="en-CA" dirty="0" smtClean="0"/>
              <a:t>Scrolling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panview</a:t>
            </a:r>
            <a:r>
              <a:rPr lang="en-CA" dirty="0" smtClean="0"/>
              <a:t> image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888682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Side </a:t>
            </a:r>
            <a:r>
              <a:rPr lang="en-CA" dirty="0" smtClean="0"/>
              <a:t>Scrolling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Selecting the Background Image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157" r="10483"/>
          <a:stretch/>
        </p:blipFill>
        <p:spPr>
          <a:xfrm>
            <a:off x="1110996" y="2209800"/>
            <a:ext cx="7162800" cy="1905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71800" y="2224314"/>
            <a:ext cx="2667000" cy="1905000"/>
            <a:chOff x="2971800" y="2209800"/>
            <a:chExt cx="2667000" cy="1905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971800" y="2209800"/>
              <a:ext cx="0" cy="1905000"/>
            </a:xfrm>
            <a:prstGeom prst="line">
              <a:avLst/>
            </a:prstGeom>
            <a:ln w="762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38800" y="2209800"/>
              <a:ext cx="0" cy="1905000"/>
            </a:xfrm>
            <a:prstGeom prst="line">
              <a:avLst/>
            </a:prstGeom>
            <a:ln w="762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971800" y="4085772"/>
              <a:ext cx="2667000" cy="0"/>
            </a:xfrm>
            <a:prstGeom prst="line">
              <a:avLst/>
            </a:prstGeom>
            <a:ln w="762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971800" y="2209800"/>
              <a:ext cx="2667000" cy="0"/>
            </a:xfrm>
            <a:prstGeom prst="line">
              <a:avLst/>
            </a:prstGeom>
            <a:ln w="762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8143" y="4743325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sz="1800" i="0" dirty="0" err="1">
                <a:latin typeface="Consolas" panose="020B0609020204030204" pitchFamily="49" charset="0"/>
              </a:rPr>
              <a:t>spriteBatch.Draw</a:t>
            </a:r>
            <a:r>
              <a:rPr lang="en-CA" sz="1800" i="0" dirty="0">
                <a:latin typeface="Consolas" panose="020B0609020204030204" pitchFamily="49" charset="0"/>
              </a:rPr>
              <a:t>(</a:t>
            </a:r>
            <a:r>
              <a:rPr lang="en-CA" sz="1800" i="0" dirty="0" err="1">
                <a:latin typeface="Consolas" panose="020B0609020204030204" pitchFamily="49" charset="0"/>
              </a:rPr>
              <a:t>panview</a:t>
            </a:r>
            <a:r>
              <a:rPr lang="en-CA" sz="1800" i="0" dirty="0">
                <a:latin typeface="Consolas" panose="020B0609020204030204" pitchFamily="49" charset="0"/>
              </a:rPr>
              <a:t>, </a:t>
            </a:r>
            <a:r>
              <a:rPr lang="en-CA" sz="1800" i="0" dirty="0" err="1">
                <a:latin typeface="Consolas" panose="020B0609020204030204" pitchFamily="49" charset="0"/>
              </a:rPr>
              <a:t>bkgorigin</a:t>
            </a:r>
            <a:r>
              <a:rPr lang="en-CA" sz="1800" i="0" dirty="0">
                <a:latin typeface="Consolas" panose="020B0609020204030204" pitchFamily="49" charset="0"/>
              </a:rPr>
              <a:t>, </a:t>
            </a:r>
            <a:r>
              <a:rPr lang="en-CA" sz="1800" i="0" dirty="0" err="1">
                <a:latin typeface="Consolas" panose="020B0609020204030204" pitchFamily="49" charset="0"/>
              </a:rPr>
              <a:t>bkg</a:t>
            </a:r>
            <a:r>
              <a:rPr lang="en-CA" sz="1800" i="0" dirty="0">
                <a:latin typeface="Consolas" panose="020B0609020204030204" pitchFamily="49" charset="0"/>
              </a:rPr>
              <a:t>, </a:t>
            </a:r>
            <a:r>
              <a:rPr lang="en-CA" sz="1800" i="0" dirty="0" err="1">
                <a:latin typeface="Consolas" panose="020B0609020204030204" pitchFamily="49" charset="0"/>
              </a:rPr>
              <a:t>Color.White</a:t>
            </a:r>
            <a:r>
              <a:rPr lang="en-CA" sz="1800" i="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14600" y="3848100"/>
            <a:ext cx="0" cy="1020019"/>
          </a:xfrm>
          <a:prstGeom prst="straightConnector1">
            <a:avLst/>
          </a:prstGeom>
          <a:ln w="698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953000" y="4100286"/>
            <a:ext cx="0" cy="644462"/>
          </a:xfrm>
          <a:prstGeom prst="straightConnector1">
            <a:avLst/>
          </a:prstGeom>
          <a:ln w="698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5638800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0" dirty="0" smtClean="0">
                <a:latin typeface="+mj-lt"/>
              </a:rPr>
              <a:t>(0, 0)</a:t>
            </a:r>
            <a:endParaRPr lang="en-CA" i="0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5112657"/>
            <a:ext cx="0" cy="643681"/>
          </a:xfrm>
          <a:prstGeom prst="straightConnector1">
            <a:avLst/>
          </a:prstGeom>
          <a:ln w="698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38299" y="6081165"/>
            <a:ext cx="44249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sz="1800" i="0" dirty="0" smtClean="0">
                <a:latin typeface="Consolas" panose="020B0609020204030204" pitchFamily="49" charset="0"/>
              </a:rPr>
              <a:t>Draw location in your </a:t>
            </a:r>
            <a:r>
              <a:rPr lang="en-CA" sz="1800" i="0" dirty="0" err="1" smtClean="0">
                <a:latin typeface="Consolas" panose="020B0609020204030204" pitchFamily="49" charset="0"/>
              </a:rPr>
              <a:t>framewindow</a:t>
            </a:r>
            <a:endParaRPr lang="en-CA" sz="1800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Sprite </a:t>
            </a:r>
            <a:r>
              <a:rPr lang="en-CA" dirty="0"/>
              <a:t>States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>
                <a:latin typeface="Poor Richard" panose="02080502050505020702" pitchFamily="18" charset="0"/>
              </a:rPr>
              <a:t>Running, Standing, Jumping, etc</a:t>
            </a:r>
            <a:r>
              <a:rPr lang="en-CA" dirty="0">
                <a:latin typeface="Poor Richard" panose="02080502050505020702" pitchFamily="18" charset="0"/>
              </a:rPr>
              <a:t>.</a:t>
            </a:r>
            <a:endParaRPr lang="en-CA" dirty="0" smtClean="0">
              <a:latin typeface="Poor Richard" panose="02080502050505020702" pitchFamily="18" charset="0"/>
            </a:endParaRPr>
          </a:p>
          <a:p>
            <a:r>
              <a:rPr lang="en-CA" dirty="0" smtClean="0">
                <a:latin typeface="Poor Richard" panose="02080502050505020702" pitchFamily="18" charset="0"/>
              </a:rPr>
              <a:t>frame size = &lt;57, 87&gt; </a:t>
            </a:r>
            <a:endParaRPr lang="en-CA" dirty="0">
              <a:latin typeface="Poor Richard" panose="02080502050505020702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2011338"/>
            <a:ext cx="9144000" cy="4573082"/>
            <a:chOff x="0" y="2011338"/>
            <a:chExt cx="9144000" cy="45730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5560"/>
              <a:ext cx="9144000" cy="214428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267200" y="3385560"/>
              <a:ext cx="6096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7200" y="4434840"/>
              <a:ext cx="609600" cy="108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0" y="3385560"/>
              <a:ext cx="609600" cy="10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0400" y="3352800"/>
              <a:ext cx="609600" cy="10800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4434840"/>
              <a:ext cx="609600" cy="10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790700" y="3813300"/>
              <a:ext cx="685800" cy="4267200"/>
            </a:xfrm>
            <a:prstGeom prst="rightBrac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ight Brace 17"/>
            <p:cNvSpPr/>
            <p:nvPr/>
          </p:nvSpPr>
          <p:spPr>
            <a:xfrm rot="5400000" flipH="1">
              <a:off x="6682920" y="881760"/>
              <a:ext cx="654960" cy="4267200"/>
            </a:xfrm>
            <a:prstGeom prst="rightBrace">
              <a:avLst>
                <a:gd name="adj1" fmla="val 8333"/>
                <a:gd name="adj2" fmla="val 50357"/>
              </a:avLst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400" y="6061200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i="0" dirty="0" smtClean="0">
                  <a:solidFill>
                    <a:srgbClr val="FF0000"/>
                  </a:solidFill>
                  <a:latin typeface="Poor Richard" panose="02080502050505020702" pitchFamily="18" charset="0"/>
                </a:rPr>
                <a:t>Running sequence</a:t>
              </a:r>
              <a:endParaRPr lang="en-CA" sz="2800" i="0" dirty="0">
                <a:solidFill>
                  <a:srgbClr val="FF0000"/>
                </a:solidFill>
                <a:latin typeface="Poor Richard" panose="02080502050505020702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1770" y="2011338"/>
              <a:ext cx="2666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i="0" dirty="0" smtClean="0">
                  <a:solidFill>
                    <a:srgbClr val="0000FF"/>
                  </a:solidFill>
                  <a:latin typeface="Poor Richard" panose="02080502050505020702" pitchFamily="18" charset="0"/>
                </a:rPr>
                <a:t>Jumping sequence</a:t>
              </a:r>
              <a:endParaRPr lang="en-CA" sz="2800" i="0" dirty="0">
                <a:solidFill>
                  <a:srgbClr val="0000FF"/>
                </a:solidFill>
                <a:latin typeface="Poor Richard" panose="02080502050505020702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9086" y="5984064"/>
              <a:ext cx="1401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i="0" dirty="0" smtClean="0">
                  <a:solidFill>
                    <a:srgbClr val="0000FF"/>
                  </a:solidFill>
                  <a:latin typeface="Poor Richard" panose="02080502050505020702" pitchFamily="18" charset="0"/>
                </a:rPr>
                <a:t>Standing</a:t>
              </a:r>
              <a:endParaRPr lang="en-CA" sz="2800" i="0" dirty="0">
                <a:solidFill>
                  <a:srgbClr val="0000FF"/>
                </a:solidFill>
                <a:latin typeface="Poor Richard" panose="02080502050505020702" pitchFamily="18" charset="0"/>
              </a:endParaRPr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 flipH="1" flipV="1">
              <a:off x="4572000" y="5529840"/>
              <a:ext cx="228600" cy="417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2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Jumping - </a:t>
            </a:r>
            <a:r>
              <a:rPr lang="en-CA" dirty="0"/>
              <a:t>Sprite States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15440"/>
            <a:ext cx="9144000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800" i="0" dirty="0" smtClean="0">
                <a:latin typeface="Book Antiqua" panose="02040602050305030304" pitchFamily="18" charset="0"/>
              </a:rPr>
              <a:t>            </a:t>
            </a:r>
            <a:r>
              <a:rPr lang="en-CA" sz="1800" i="0" dirty="0" err="1" smtClean="0">
                <a:latin typeface="Book Antiqua" panose="02040602050305030304" pitchFamily="18" charset="0"/>
              </a:rPr>
              <a:t>timeSinceLastFrame</a:t>
            </a:r>
            <a:r>
              <a:rPr lang="en-CA" sz="1800" i="0" dirty="0" smtClean="0">
                <a:latin typeface="Book Antiqua" panose="02040602050305030304" pitchFamily="18" charset="0"/>
              </a:rPr>
              <a:t> </a:t>
            </a:r>
            <a:r>
              <a:rPr lang="en-CA" sz="1800" i="0" dirty="0">
                <a:latin typeface="Book Antiqua" panose="02040602050305030304" pitchFamily="18" charset="0"/>
              </a:rPr>
              <a:t>+= </a:t>
            </a:r>
            <a:r>
              <a:rPr lang="en-CA" sz="1800" i="0" dirty="0" err="1">
                <a:latin typeface="Book Antiqua" panose="02040602050305030304" pitchFamily="18" charset="0"/>
              </a:rPr>
              <a:t>gameTime.ElapsedGameTime.Milliseconds</a:t>
            </a:r>
            <a:r>
              <a:rPr lang="en-CA" sz="1800" i="0" dirty="0">
                <a:latin typeface="Book Antiqua" panose="02040602050305030304" pitchFamily="18" charset="0"/>
              </a:rPr>
              <a:t>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</a:t>
            </a:r>
            <a:r>
              <a:rPr lang="en-CA" sz="1800" i="0" dirty="0" err="1">
                <a:latin typeface="Book Antiqua" panose="02040602050305030304" pitchFamily="18" charset="0"/>
              </a:rPr>
              <a:t>keystate</a:t>
            </a:r>
            <a:r>
              <a:rPr lang="en-CA" sz="1800" i="0" dirty="0">
                <a:latin typeface="Book Antiqua" panose="02040602050305030304" pitchFamily="18" charset="0"/>
              </a:rPr>
              <a:t> = </a:t>
            </a:r>
            <a:r>
              <a:rPr lang="en-CA" sz="1800" i="0" dirty="0" err="1">
                <a:latin typeface="Book Antiqua" panose="02040602050305030304" pitchFamily="18" charset="0"/>
              </a:rPr>
              <a:t>Keyboard.GetState</a:t>
            </a:r>
            <a:r>
              <a:rPr lang="en-CA" sz="1800" i="0" dirty="0">
                <a:latin typeface="Book Antiqua" panose="02040602050305030304" pitchFamily="18" charset="0"/>
              </a:rPr>
              <a:t>();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if (</a:t>
            </a:r>
            <a:r>
              <a:rPr lang="en-CA" sz="1800" i="0" dirty="0" err="1">
                <a:latin typeface="Book Antiqua" panose="02040602050305030304" pitchFamily="18" charset="0"/>
              </a:rPr>
              <a:t>keystate.IsKeyDown</a:t>
            </a:r>
            <a:r>
              <a:rPr lang="en-CA" sz="1800" i="0" dirty="0">
                <a:latin typeface="Book Antiqua" panose="02040602050305030304" pitchFamily="18" charset="0"/>
              </a:rPr>
              <a:t>(</a:t>
            </a:r>
            <a:r>
              <a:rPr lang="en-CA" sz="1800" i="0" dirty="0" err="1">
                <a:solidFill>
                  <a:srgbClr val="0000FF"/>
                </a:solidFill>
                <a:latin typeface="Book Antiqua" panose="02040602050305030304" pitchFamily="18" charset="0"/>
              </a:rPr>
              <a:t>Keys.Right</a:t>
            </a:r>
            <a:r>
              <a:rPr lang="en-CA" sz="1800" i="0" dirty="0">
                <a:latin typeface="Book Antiqua" panose="02040602050305030304" pitchFamily="18" charset="0"/>
              </a:rPr>
              <a:t>))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{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</a:t>
            </a:r>
            <a:r>
              <a:rPr lang="en-CA" sz="1800" i="0" dirty="0" err="1">
                <a:solidFill>
                  <a:srgbClr val="0000FF"/>
                </a:solidFill>
                <a:latin typeface="Book Antiqua" panose="02040602050305030304" pitchFamily="18" charset="0"/>
              </a:rPr>
              <a:t>homer.Y</a:t>
            </a:r>
            <a:r>
              <a:rPr lang="en-CA" sz="1800" i="0" dirty="0">
                <a:solidFill>
                  <a:srgbClr val="0000FF"/>
                </a:solidFill>
                <a:latin typeface="Book Antiqua" panose="02040602050305030304" pitchFamily="18" charset="0"/>
              </a:rPr>
              <a:t> = 0;</a:t>
            </a:r>
          </a:p>
          <a:p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               if (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homerpos.X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&lt; 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bkg.Width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/ 2 - 43)</a:t>
            </a:r>
          </a:p>
          <a:p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homerpos.X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+= 3;</a:t>
            </a:r>
          </a:p>
          <a:p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               else</a:t>
            </a:r>
          </a:p>
          <a:p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bkg.X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+= 3;</a:t>
            </a:r>
          </a:p>
          <a:p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               if (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bkg.X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&gt;= 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panview.Width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- 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bkg.Width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)</a:t>
            </a:r>
          </a:p>
          <a:p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homerpos.X</a:t>
            </a:r>
            <a:r>
              <a:rPr lang="en-CA" sz="1800" i="0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 += 3;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if (</a:t>
            </a:r>
            <a:r>
              <a:rPr lang="en-CA" sz="1800" i="0" dirty="0" err="1">
                <a:solidFill>
                  <a:srgbClr val="0000FF"/>
                </a:solidFill>
                <a:latin typeface="Book Antiqua" panose="02040602050305030304" pitchFamily="18" charset="0"/>
              </a:rPr>
              <a:t>timeSinceLastFrame</a:t>
            </a:r>
            <a:r>
              <a:rPr lang="en-CA" sz="1800" i="0" dirty="0">
                <a:solidFill>
                  <a:srgbClr val="0000FF"/>
                </a:solidFill>
                <a:latin typeface="Book Antiqua" panose="02040602050305030304" pitchFamily="18" charset="0"/>
              </a:rPr>
              <a:t> &gt; </a:t>
            </a:r>
            <a:r>
              <a:rPr lang="en-CA" sz="1800" i="0" dirty="0" err="1">
                <a:solidFill>
                  <a:srgbClr val="0000FF"/>
                </a:solidFill>
                <a:latin typeface="Book Antiqua" panose="02040602050305030304" pitchFamily="18" charset="0"/>
              </a:rPr>
              <a:t>millisecondsPerFrame</a:t>
            </a:r>
            <a:r>
              <a:rPr lang="en-CA" sz="1800" i="0" dirty="0">
                <a:latin typeface="Book Antiqua" panose="02040602050305030304" pitchFamily="18" charset="0"/>
              </a:rPr>
              <a:t>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{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homerIndex</a:t>
            </a:r>
            <a:r>
              <a:rPr lang="en-CA" sz="1800" i="0" dirty="0">
                <a:latin typeface="Book Antiqua" panose="02040602050305030304" pitchFamily="18" charset="0"/>
              </a:rPr>
              <a:t> -= 1;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timeSinceLastFrame</a:t>
            </a:r>
            <a:r>
              <a:rPr lang="en-CA" sz="1800" i="0" dirty="0">
                <a:latin typeface="Book Antiqua" panose="02040602050305030304" pitchFamily="18" charset="0"/>
              </a:rPr>
              <a:t> = 0;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if (</a:t>
            </a:r>
            <a:r>
              <a:rPr lang="en-CA" sz="1800" i="0" dirty="0" err="1">
                <a:latin typeface="Book Antiqua" panose="02040602050305030304" pitchFamily="18" charset="0"/>
              </a:rPr>
              <a:t>homerIndex</a:t>
            </a:r>
            <a:r>
              <a:rPr lang="en-CA" sz="1800" i="0" dirty="0">
                <a:latin typeface="Book Antiqua" panose="02040602050305030304" pitchFamily="18" charset="0"/>
              </a:rPr>
              <a:t> &lt; 0)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homerIndex</a:t>
            </a:r>
            <a:r>
              <a:rPr lang="en-CA" sz="1800" i="0" dirty="0">
                <a:latin typeface="Book Antiqua" panose="02040602050305030304" pitchFamily="18" charset="0"/>
              </a:rPr>
              <a:t> = 5;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}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9996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- </a:t>
            </a:r>
            <a:r>
              <a:rPr lang="en-CA" dirty="0"/>
              <a:t>Sprite States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15440"/>
            <a:ext cx="9144000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800" i="0" dirty="0">
                <a:latin typeface="Book Antiqua" panose="02040602050305030304" pitchFamily="18" charset="0"/>
              </a:rPr>
              <a:t> </a:t>
            </a:r>
            <a:r>
              <a:rPr lang="en-CA" sz="1800" i="0" dirty="0" smtClean="0">
                <a:latin typeface="Book Antiqua" panose="02040602050305030304" pitchFamily="18" charset="0"/>
              </a:rPr>
              <a:t>           if </a:t>
            </a:r>
            <a:r>
              <a:rPr lang="en-CA" sz="1800" i="0" dirty="0">
                <a:latin typeface="Book Antiqua" panose="02040602050305030304" pitchFamily="18" charset="0"/>
              </a:rPr>
              <a:t>(</a:t>
            </a:r>
            <a:r>
              <a:rPr lang="en-CA" sz="1800" i="0" dirty="0" err="1">
                <a:latin typeface="Book Antiqua" panose="02040602050305030304" pitchFamily="18" charset="0"/>
              </a:rPr>
              <a:t>keystate.IsKeyDown</a:t>
            </a:r>
            <a:r>
              <a:rPr lang="en-CA" sz="1800" i="0" dirty="0">
                <a:latin typeface="Book Antiqua" panose="02040602050305030304" pitchFamily="18" charset="0"/>
              </a:rPr>
              <a:t>(</a:t>
            </a:r>
            <a:r>
              <a:rPr lang="en-CA" sz="1800" i="0" dirty="0" err="1">
                <a:latin typeface="Book Antiqua" panose="02040602050305030304" pitchFamily="18" charset="0"/>
              </a:rPr>
              <a:t>Keys.Left</a:t>
            </a:r>
            <a:r>
              <a:rPr lang="en-CA" sz="1800" i="0" dirty="0">
                <a:latin typeface="Book Antiqua" panose="02040602050305030304" pitchFamily="18" charset="0"/>
              </a:rPr>
              <a:t>))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{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</a:t>
            </a:r>
            <a:r>
              <a:rPr lang="en-CA" sz="1800" i="0" dirty="0" err="1">
                <a:solidFill>
                  <a:srgbClr val="0000FF"/>
                </a:solidFill>
                <a:latin typeface="Book Antiqua" panose="02040602050305030304" pitchFamily="18" charset="0"/>
              </a:rPr>
              <a:t>homer.Y</a:t>
            </a:r>
            <a:r>
              <a:rPr lang="en-CA" sz="1800" i="0" dirty="0">
                <a:solidFill>
                  <a:srgbClr val="0000FF"/>
                </a:solidFill>
                <a:latin typeface="Book Antiqua" panose="02040602050305030304" pitchFamily="18" charset="0"/>
              </a:rPr>
              <a:t> = 87;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if (</a:t>
            </a:r>
            <a:r>
              <a:rPr lang="en-CA" sz="1800" i="0" dirty="0" err="1">
                <a:latin typeface="Book Antiqua" panose="02040602050305030304" pitchFamily="18" charset="0"/>
              </a:rPr>
              <a:t>homerpos.X</a:t>
            </a:r>
            <a:r>
              <a:rPr lang="en-CA" sz="1800" i="0" dirty="0">
                <a:latin typeface="Book Antiqua" panose="02040602050305030304" pitchFamily="18" charset="0"/>
              </a:rPr>
              <a:t> &gt; </a:t>
            </a:r>
            <a:r>
              <a:rPr lang="en-CA" sz="1800" i="0" dirty="0" err="1">
                <a:latin typeface="Book Antiqua" panose="02040602050305030304" pitchFamily="18" charset="0"/>
              </a:rPr>
              <a:t>bkg.Width</a:t>
            </a:r>
            <a:r>
              <a:rPr lang="en-CA" sz="1800" i="0" dirty="0">
                <a:latin typeface="Book Antiqua" panose="02040602050305030304" pitchFamily="18" charset="0"/>
              </a:rPr>
              <a:t> / 2 + 43)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homerpos.X</a:t>
            </a:r>
            <a:r>
              <a:rPr lang="en-CA" sz="1800" i="0" dirty="0">
                <a:latin typeface="Book Antiqua" panose="02040602050305030304" pitchFamily="18" charset="0"/>
              </a:rPr>
              <a:t> -= 3;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else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bkg.X</a:t>
            </a:r>
            <a:r>
              <a:rPr lang="en-CA" sz="1800" i="0" dirty="0">
                <a:latin typeface="Book Antiqua" panose="02040602050305030304" pitchFamily="18" charset="0"/>
              </a:rPr>
              <a:t> -= 3;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if (</a:t>
            </a:r>
            <a:r>
              <a:rPr lang="en-CA" sz="1800" i="0" dirty="0" err="1">
                <a:latin typeface="Book Antiqua" panose="02040602050305030304" pitchFamily="18" charset="0"/>
              </a:rPr>
              <a:t>bkg.X</a:t>
            </a:r>
            <a:r>
              <a:rPr lang="en-CA" sz="1800" i="0" dirty="0">
                <a:latin typeface="Book Antiqua" panose="02040602050305030304" pitchFamily="18" charset="0"/>
              </a:rPr>
              <a:t> &lt;= 0)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homerpos.X</a:t>
            </a:r>
            <a:r>
              <a:rPr lang="en-CA" sz="1800" i="0" dirty="0">
                <a:latin typeface="Book Antiqua" panose="02040602050305030304" pitchFamily="18" charset="0"/>
              </a:rPr>
              <a:t> -= 3;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if (</a:t>
            </a:r>
            <a:r>
              <a:rPr lang="en-CA" sz="1800" i="0" dirty="0" err="1">
                <a:latin typeface="Book Antiqua" panose="02040602050305030304" pitchFamily="18" charset="0"/>
              </a:rPr>
              <a:t>timeSinceLastFrame</a:t>
            </a:r>
            <a:r>
              <a:rPr lang="en-CA" sz="1800" i="0" dirty="0">
                <a:latin typeface="Book Antiqua" panose="02040602050305030304" pitchFamily="18" charset="0"/>
              </a:rPr>
              <a:t> &gt; </a:t>
            </a:r>
            <a:r>
              <a:rPr lang="en-CA" sz="1800" i="0" dirty="0" err="1">
                <a:latin typeface="Book Antiqua" panose="02040602050305030304" pitchFamily="18" charset="0"/>
              </a:rPr>
              <a:t>millisecondsPerFrame</a:t>
            </a:r>
            <a:r>
              <a:rPr lang="en-CA" sz="1800" i="0" dirty="0">
                <a:latin typeface="Book Antiqua" panose="02040602050305030304" pitchFamily="18" charset="0"/>
              </a:rPr>
              <a:t>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{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homerIndex</a:t>
            </a:r>
            <a:r>
              <a:rPr lang="en-CA" sz="1800" i="0" dirty="0">
                <a:latin typeface="Book Antiqua" panose="02040602050305030304" pitchFamily="18" charset="0"/>
              </a:rPr>
              <a:t> -= 1;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timeSinceLastFrame</a:t>
            </a:r>
            <a:r>
              <a:rPr lang="en-CA" sz="1800" i="0" dirty="0">
                <a:latin typeface="Book Antiqua" panose="02040602050305030304" pitchFamily="18" charset="0"/>
              </a:rPr>
              <a:t> = 0;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if (</a:t>
            </a:r>
            <a:r>
              <a:rPr lang="en-CA" sz="1800" i="0" dirty="0" err="1">
                <a:latin typeface="Book Antiqua" panose="02040602050305030304" pitchFamily="18" charset="0"/>
              </a:rPr>
              <a:t>homerIndex</a:t>
            </a:r>
            <a:r>
              <a:rPr lang="en-CA" sz="1800" i="0" dirty="0">
                <a:latin typeface="Book Antiqua" panose="02040602050305030304" pitchFamily="18" charset="0"/>
              </a:rPr>
              <a:t> &lt; 0)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        </a:t>
            </a:r>
            <a:r>
              <a:rPr lang="en-CA" sz="1800" i="0" dirty="0" err="1">
                <a:latin typeface="Book Antiqua" panose="02040602050305030304" pitchFamily="18" charset="0"/>
              </a:rPr>
              <a:t>homerIndex</a:t>
            </a:r>
            <a:r>
              <a:rPr lang="en-CA" sz="1800" i="0" dirty="0">
                <a:latin typeface="Book Antiqua" panose="02040602050305030304" pitchFamily="18" charset="0"/>
              </a:rPr>
              <a:t> = 5;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    }</a:t>
            </a:r>
          </a:p>
          <a:p>
            <a:r>
              <a:rPr lang="en-CA" sz="1800" i="0" dirty="0">
                <a:latin typeface="Book Antiqua" panose="02040602050305030304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7527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Animation - Traditional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AKA </a:t>
            </a:r>
            <a:r>
              <a:rPr lang="en-US" dirty="0" err="1"/>
              <a:t>Cel</a:t>
            </a:r>
            <a:r>
              <a:rPr lang="en-US" dirty="0"/>
              <a:t> or Hand-drawn Animation </a:t>
            </a:r>
            <a:r>
              <a:rPr lang="en-US" dirty="0" smtClean="0"/>
              <a:t>- </a:t>
            </a:r>
            <a:r>
              <a:rPr lang="en-CA" dirty="0"/>
              <a:t>where each frame is drawn by hand</a:t>
            </a:r>
            <a:endParaRPr lang="en-US" dirty="0"/>
          </a:p>
          <a:p>
            <a:pPr marL="990600" lvl="1" indent="-533400"/>
            <a:r>
              <a:rPr lang="en-US" dirty="0"/>
              <a:t>Like Flip Books</a:t>
            </a:r>
          </a:p>
          <a:p>
            <a:pPr marL="990600" lvl="1" indent="-533400"/>
            <a:r>
              <a:rPr lang="en-US" dirty="0"/>
              <a:t>Images sequence, each differing slightly, to show movement</a:t>
            </a:r>
          </a:p>
          <a:p>
            <a:pPr marL="990600" lvl="1" indent="-533400"/>
            <a:r>
              <a:rPr lang="en-US" dirty="0">
                <a:hlinkClick r:id="rId2"/>
              </a:rPr>
              <a:t>http://www.youtube.com/watch?v=FH97UerMW6I</a:t>
            </a:r>
            <a:endParaRPr lang="en-US" dirty="0"/>
          </a:p>
          <a:p>
            <a:pPr marL="609600" indent="-609600"/>
            <a:r>
              <a:rPr lang="en-US" dirty="0"/>
              <a:t>Essentially, this is what we use in </a:t>
            </a:r>
            <a:r>
              <a:rPr lang="en-US" dirty="0" smtClean="0"/>
              <a:t>XNA</a:t>
            </a:r>
          </a:p>
          <a:p>
            <a:pPr marL="609600" indent="-609600"/>
            <a:r>
              <a:rPr lang="en-CA" dirty="0" smtClean="0"/>
              <a:t>The </a:t>
            </a:r>
            <a:r>
              <a:rPr lang="en-CA" dirty="0"/>
              <a:t>technique was the dominant form of animation in cinema until the advent of computer animation.</a:t>
            </a:r>
            <a:endParaRPr lang="en-US" dirty="0"/>
          </a:p>
          <a:p>
            <a:pPr marL="609600" indent="-6096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Jumping - </a:t>
            </a:r>
            <a:r>
              <a:rPr lang="en-CA" dirty="0"/>
              <a:t>Sprite States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CA" dirty="0" smtClean="0"/>
              <a:t>Jumping – Can we consider physics?</a:t>
            </a:r>
          </a:p>
          <a:p>
            <a:endParaRPr lang="en-CA" dirty="0"/>
          </a:p>
          <a:p>
            <a:r>
              <a:rPr lang="en-CA" dirty="0" smtClean="0"/>
              <a:t>Move to the right sprite location (whether facing east or west)</a:t>
            </a:r>
          </a:p>
          <a:p>
            <a:r>
              <a:rPr lang="en-CA" dirty="0" smtClean="0"/>
              <a:t>Run through the sequences</a:t>
            </a:r>
          </a:p>
          <a:p>
            <a:r>
              <a:rPr lang="en-CA" dirty="0" smtClean="0"/>
              <a:t>How do you program for physics? [very important!]</a:t>
            </a:r>
          </a:p>
          <a:p>
            <a:pPr lvl="1"/>
            <a:r>
              <a:rPr lang="en-CA" dirty="0" smtClean="0"/>
              <a:t>In class discussion.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  <a:endParaRPr lang="en-CA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Some </a:t>
            </a:r>
            <a:r>
              <a:rPr lang="en-US" dirty="0" smtClean="0"/>
              <a:t>information and images are </a:t>
            </a:r>
            <a:r>
              <a:rPr lang="en-US" dirty="0"/>
              <a:t>taken from the different online </a:t>
            </a:r>
            <a:r>
              <a:rPr lang="en-US" dirty="0" smtClean="0"/>
              <a:t>sources, only for educational purpose. </a:t>
            </a:r>
            <a:r>
              <a:rPr lang="en-US" dirty="0"/>
              <a:t>I acknowledge them. 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23F09BBD-2DDB-4711-B6D2-253A46FF55AA}" type="slidenum">
              <a:rPr kumimoji="0" lang="en-US" sz="1400" smtClean="0"/>
              <a:pPr eaLnBrk="1" hangingPunct="1"/>
              <a:t>31</a:t>
            </a:fld>
            <a:endParaRPr kumimoji="0" lang="en-US" sz="1400" smtClean="0"/>
          </a:p>
        </p:txBody>
      </p:sp>
    </p:spTree>
    <p:extLst>
      <p:ext uri="{BB962C8B-B14F-4D97-AF65-F5344CB8AC3E}">
        <p14:creationId xmlns:p14="http://schemas.microsoft.com/office/powerpoint/2010/main" val="6289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16281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CA" sz="4800" smtClean="0">
              <a:ea typeface="ＭＳ Ｐゴシック" panose="020B0600070205080204" pitchFamily="34" charset="-128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CA" sz="4800" smtClean="0">
                <a:ea typeface="ＭＳ Ｐゴシック" panose="020B0600070205080204" pitchFamily="34" charset="-128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Techniques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Puppet Animation</a:t>
            </a:r>
          </a:p>
          <a:p>
            <a:r>
              <a:rPr lang="en-US" dirty="0" smtClean="0"/>
              <a:t>Claymation [Youtube - </a:t>
            </a:r>
            <a:r>
              <a:rPr lang="en-US" dirty="0" smtClean="0">
                <a:hlinkClick r:id="rId2"/>
              </a:rPr>
              <a:t>example</a:t>
            </a:r>
            <a:endParaRPr lang="en-US" dirty="0"/>
          </a:p>
          <a:p>
            <a:r>
              <a:rPr lang="en-US" dirty="0"/>
              <a:t>3D Animated Models turned into Sprites</a:t>
            </a:r>
          </a:p>
          <a:p>
            <a:r>
              <a:rPr lang="en-US" dirty="0" err="1" smtClean="0"/>
              <a:t>Rotoscoping</a:t>
            </a:r>
            <a:endParaRPr lang="en-US" dirty="0" smtClean="0"/>
          </a:p>
          <a:p>
            <a:pPr lvl="1"/>
            <a:r>
              <a:rPr lang="en-US" dirty="0" smtClean="0"/>
              <a:t>animators </a:t>
            </a:r>
            <a:r>
              <a:rPr lang="en-US" dirty="0"/>
              <a:t>trace live-action movement, frame by frame </a:t>
            </a:r>
            <a:endParaRPr lang="en-US" dirty="0" smtClean="0"/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: </a:t>
            </a:r>
            <a:r>
              <a:rPr lang="en-CA" dirty="0">
                <a:hlinkClick r:id="rId3"/>
              </a:rPr>
              <a:t>rotoscope </a:t>
            </a:r>
            <a:r>
              <a:rPr lang="en-CA" dirty="0" smtClean="0">
                <a:hlinkClick r:id="rId3"/>
              </a:rPr>
              <a:t>animation</a:t>
            </a:r>
            <a:endParaRPr lang="en-US" dirty="0"/>
          </a:p>
          <a:p>
            <a:r>
              <a:rPr lang="en-US" dirty="0"/>
              <a:t>Cutout Animation </a:t>
            </a:r>
            <a:endParaRPr lang="en-US" dirty="0" smtClean="0"/>
          </a:p>
          <a:p>
            <a:pPr lvl="1"/>
            <a:r>
              <a:rPr lang="en-US" dirty="0" smtClean="0"/>
              <a:t>stop-motion </a:t>
            </a:r>
            <a:r>
              <a:rPr lang="en-US" dirty="0"/>
              <a:t>animation produced by moving 2-dimensional pieces of material such as </a:t>
            </a:r>
            <a:r>
              <a:rPr lang="en-US" dirty="0" smtClean="0"/>
              <a:t>paper, </a:t>
            </a:r>
            <a:r>
              <a:rPr lang="en-CA" dirty="0"/>
              <a:t>card, stiff fabric or even photographs</a:t>
            </a:r>
            <a:r>
              <a:rPr lang="en-US" dirty="0" smtClean="0"/>
              <a:t> </a:t>
            </a:r>
            <a:r>
              <a:rPr lang="en-US" dirty="0"/>
              <a:t>or cloth </a:t>
            </a:r>
          </a:p>
        </p:txBody>
      </p:sp>
    </p:spTree>
    <p:extLst>
      <p:ext uri="{BB962C8B-B14F-4D97-AF65-F5344CB8AC3E}">
        <p14:creationId xmlns:p14="http://schemas.microsoft.com/office/powerpoint/2010/main" val="272518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Animation – Video Games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Creation of moving pictures in 2D, such as </a:t>
            </a:r>
            <a:r>
              <a:rPr lang="en-US" dirty="0" err="1"/>
              <a:t>cel</a:t>
            </a:r>
            <a:r>
              <a:rPr lang="en-US" dirty="0"/>
              <a:t> animation or in computerized animation software</a:t>
            </a:r>
          </a:p>
          <a:p>
            <a:r>
              <a:rPr lang="en-US" dirty="0"/>
              <a:t>Sequencing consecutive images, or "frames“</a:t>
            </a:r>
          </a:p>
          <a:p>
            <a:pPr lvl="1"/>
            <a:r>
              <a:rPr lang="en-US" dirty="0"/>
              <a:t>simulate motion by each image showing next in a gradual progression of steps </a:t>
            </a:r>
          </a:p>
          <a:p>
            <a:r>
              <a:rPr lang="en-US" dirty="0"/>
              <a:t>24 FPS needed to fool the eye into seeing motion </a:t>
            </a:r>
          </a:p>
        </p:txBody>
      </p:sp>
    </p:spTree>
    <p:extLst>
      <p:ext uri="{BB962C8B-B14F-4D97-AF65-F5344CB8AC3E}">
        <p14:creationId xmlns:p14="http://schemas.microsoft.com/office/powerpoint/2010/main" val="272982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Terminology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Frame – single rendered/recorded image</a:t>
            </a:r>
          </a:p>
          <a:p>
            <a:r>
              <a:rPr lang="en-US" dirty="0"/>
              <a:t>FPS – frames per second</a:t>
            </a:r>
          </a:p>
          <a:p>
            <a:r>
              <a:rPr lang="en-US" dirty="0" smtClean="0"/>
              <a:t>Frame </a:t>
            </a:r>
            <a:r>
              <a:rPr lang="en-US" dirty="0"/>
              <a:t>Length – length, in pixels, of frame</a:t>
            </a:r>
          </a:p>
          <a:p>
            <a:r>
              <a:rPr lang="en-US" dirty="0"/>
              <a:t>Offsets – used to denote that frame is not at (0,0)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Terminology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Sprite – 2D image/animation</a:t>
            </a:r>
          </a:p>
          <a:p>
            <a:r>
              <a:rPr lang="en-US"/>
              <a:t>Sprite Rips - taking sprites from a video game using emulators and ROMs </a:t>
            </a:r>
          </a:p>
          <a:p>
            <a:r>
              <a:rPr lang="en-US"/>
              <a:t>Spriter – someone who makes sprites</a:t>
            </a:r>
          </a:p>
          <a:p>
            <a:r>
              <a:rPr lang="en-US"/>
              <a:t>Sprite Sheets – 2D animation series – instead of multiple images, all animations are on one image – saves space</a:t>
            </a:r>
          </a:p>
        </p:txBody>
      </p:sp>
    </p:spTree>
    <p:extLst>
      <p:ext uri="{BB962C8B-B14F-4D97-AF65-F5344CB8AC3E}">
        <p14:creationId xmlns:p14="http://schemas.microsoft.com/office/powerpoint/2010/main" val="39073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sprite </a:t>
            </a:r>
            <a:r>
              <a:rPr lang="en-US" dirty="0" smtClean="0"/>
              <a:t>animation really</a:t>
            </a:r>
            <a:r>
              <a:rPr lang="en-US" dirty="0"/>
              <a:t>?</a:t>
            </a:r>
          </a:p>
          <a:p>
            <a:pPr lvl="1" eaLnBrk="1" hangingPunct="1"/>
            <a:r>
              <a:rPr lang="en-US" dirty="0"/>
              <a:t>a series of 2D images that makeup an animated character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Sprites are Used for?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character</a:t>
            </a:r>
          </a:p>
          <a:p>
            <a:r>
              <a:rPr lang="en-US" dirty="0"/>
              <a:t>Enemies</a:t>
            </a:r>
          </a:p>
          <a:p>
            <a:r>
              <a:rPr lang="en-US" dirty="0"/>
              <a:t>Any living thing</a:t>
            </a:r>
          </a:p>
          <a:p>
            <a:r>
              <a:rPr lang="en-US" dirty="0"/>
              <a:t>Projectiles (rockets, bullets, arrows, rocks, etc.)</a:t>
            </a:r>
          </a:p>
          <a:p>
            <a:r>
              <a:rPr lang="en-US" dirty="0"/>
              <a:t>Vehicles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50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wrap="square">
        <a:spAutoFit/>
      </a:bodyPr>
      <a:lstStyle>
        <a:defPPr algn="ctr">
          <a:defRPr i="0" dirty="0" smtClean="0">
            <a:solidFill>
              <a:schemeClr val="bg1"/>
            </a:solidFill>
            <a:latin typeface="+mn-lt"/>
            <a:cs typeface="+mn-c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7420</TotalTime>
  <Words>1038</Words>
  <Application>Microsoft Office PowerPoint</Application>
  <PresentationFormat>On-screen Show (4:3)</PresentationFormat>
  <Paragraphs>218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 </vt:lpstr>
      <vt:lpstr>PowerPoint Presentation</vt:lpstr>
      <vt:lpstr>2D Animation - Traditional</vt:lpstr>
      <vt:lpstr>Other Techniques</vt:lpstr>
      <vt:lpstr>2D Animation – Video Games</vt:lpstr>
      <vt:lpstr>Key Terminology</vt:lpstr>
      <vt:lpstr>Key Terminology</vt:lpstr>
      <vt:lpstr>Definition</vt:lpstr>
      <vt:lpstr>Sprites are Used for?</vt:lpstr>
      <vt:lpstr>Sprite Sheets</vt:lpstr>
      <vt:lpstr>Sprite Sheets</vt:lpstr>
      <vt:lpstr>Animating Sprites</vt:lpstr>
      <vt:lpstr>What Sort of Sprite Data?</vt:lpstr>
      <vt:lpstr>Animation Frame</vt:lpstr>
      <vt:lpstr>Rules of Thumb</vt:lpstr>
      <vt:lpstr>Animation</vt:lpstr>
      <vt:lpstr>Background Info</vt:lpstr>
      <vt:lpstr>Animated Sprites</vt:lpstr>
      <vt:lpstr>Add code to Draw Method</vt:lpstr>
      <vt:lpstr>Sprite Draw</vt:lpstr>
      <vt:lpstr>Add Class-level variable</vt:lpstr>
      <vt:lpstr>Modify Update method</vt:lpstr>
      <vt:lpstr>Play </vt:lpstr>
      <vt:lpstr>Side Scrolling</vt:lpstr>
      <vt:lpstr>Side Scrolling (cont.)</vt:lpstr>
      <vt:lpstr>Side Scrolling (cont.)</vt:lpstr>
      <vt:lpstr>Sprite States </vt:lpstr>
      <vt:lpstr>Jumping - Sprite States </vt:lpstr>
      <vt:lpstr>Running - Sprite States </vt:lpstr>
      <vt:lpstr>Jumping - Sprite States </vt:lpstr>
      <vt:lpstr>References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test</cp:lastModifiedBy>
  <cp:revision>608</cp:revision>
  <cp:lastPrinted>2010-08-24T17:19:38Z</cp:lastPrinted>
  <dcterms:created xsi:type="dcterms:W3CDTF">2010-08-24T16:58:28Z</dcterms:created>
  <dcterms:modified xsi:type="dcterms:W3CDTF">2015-09-14T17:55:54Z</dcterms:modified>
</cp:coreProperties>
</file>