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1"/>
  </p:sldMasterIdLst>
  <p:notesMasterIdLst>
    <p:notesMasterId r:id="rId66"/>
  </p:notesMasterIdLst>
  <p:sldIdLst>
    <p:sldId id="256" r:id="rId2"/>
    <p:sldId id="430" r:id="rId3"/>
    <p:sldId id="431" r:id="rId4"/>
    <p:sldId id="432" r:id="rId5"/>
    <p:sldId id="510" r:id="rId6"/>
    <p:sldId id="511"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436" r:id="rId21"/>
    <p:sldId id="441" r:id="rId22"/>
    <p:sldId id="442" r:id="rId23"/>
    <p:sldId id="443" r:id="rId24"/>
    <p:sldId id="444" r:id="rId25"/>
    <p:sldId id="445" r:id="rId26"/>
    <p:sldId id="505" r:id="rId27"/>
    <p:sldId id="506" r:id="rId28"/>
    <p:sldId id="446" r:id="rId29"/>
    <p:sldId id="509" r:id="rId30"/>
    <p:sldId id="447" r:id="rId31"/>
    <p:sldId id="448" r:id="rId32"/>
    <p:sldId id="449" r:id="rId33"/>
    <p:sldId id="450" r:id="rId34"/>
    <p:sldId id="451" r:id="rId35"/>
    <p:sldId id="452" r:id="rId36"/>
    <p:sldId id="453" r:id="rId37"/>
    <p:sldId id="455" r:id="rId38"/>
    <p:sldId id="456" r:id="rId39"/>
    <p:sldId id="457" r:id="rId40"/>
    <p:sldId id="458" r:id="rId41"/>
    <p:sldId id="459" r:id="rId42"/>
    <p:sldId id="460" r:id="rId43"/>
    <p:sldId id="463" r:id="rId44"/>
    <p:sldId id="462" r:id="rId45"/>
    <p:sldId id="479" r:id="rId46"/>
    <p:sldId id="480" r:id="rId47"/>
    <p:sldId id="481" r:id="rId48"/>
    <p:sldId id="482" r:id="rId49"/>
    <p:sldId id="483" r:id="rId50"/>
    <p:sldId id="484" r:id="rId51"/>
    <p:sldId id="485" r:id="rId52"/>
    <p:sldId id="487" r:id="rId53"/>
    <p:sldId id="491" r:id="rId54"/>
    <p:sldId id="489" r:id="rId55"/>
    <p:sldId id="490" r:id="rId56"/>
    <p:sldId id="492" r:id="rId57"/>
    <p:sldId id="498" r:id="rId58"/>
    <p:sldId id="499" r:id="rId59"/>
    <p:sldId id="500" r:id="rId60"/>
    <p:sldId id="501" r:id="rId61"/>
    <p:sldId id="502" r:id="rId62"/>
    <p:sldId id="503" r:id="rId63"/>
    <p:sldId id="504" r:id="rId64"/>
    <p:sldId id="429" r:id="rId65"/>
  </p:sldIdLst>
  <p:sldSz cx="9144000" cy="6858000" type="screen4x3"/>
  <p:notesSz cx="7315200" cy="96012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66FFFF"/>
    <a:srgbClr val="FFFFCC"/>
    <a:srgbClr val="0066FF"/>
    <a:srgbClr val="FF6600"/>
    <a:srgbClr val="FF9900"/>
    <a:srgbClr val="BED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4" autoAdjust="0"/>
  </p:normalViewPr>
  <p:slideViewPr>
    <p:cSldViewPr>
      <p:cViewPr varScale="1">
        <p:scale>
          <a:sx n="62" d="100"/>
          <a:sy n="62" d="100"/>
        </p:scale>
        <p:origin x="15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E4D70-8ADA-41E5-9EBF-918361315D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1C9C7CC-1433-4510-A2FB-9508502A39F6}">
      <dgm:prSet custT="1"/>
      <dgm:spPr>
        <a:solidFill>
          <a:schemeClr val="tx2">
            <a:lumMod val="75000"/>
          </a:schemeClr>
        </a:solidFill>
      </dgm:spPr>
      <dgm:t>
        <a:bodyPr/>
        <a:lstStyle/>
        <a:p>
          <a:pPr rtl="0"/>
          <a:r>
            <a:rPr kumimoji="1" lang="en-US" sz="2800" b="1" dirty="0" smtClean="0"/>
            <a:t>The tasks are:</a:t>
          </a:r>
          <a:endParaRPr lang="en-US" sz="2800" b="1" dirty="0"/>
        </a:p>
      </dgm:t>
    </dgm:pt>
    <dgm:pt modelId="{72E628C4-9746-4DA9-B5BA-871C552B0087}" type="parTrans" cxnId="{41BA3AE8-2B94-43BC-8B6C-DE56B8AE5E76}">
      <dgm:prSet/>
      <dgm:spPr/>
      <dgm:t>
        <a:bodyPr/>
        <a:lstStyle/>
        <a:p>
          <a:endParaRPr lang="en-US"/>
        </a:p>
      </dgm:t>
    </dgm:pt>
    <dgm:pt modelId="{5BD7ADE8-14A4-4084-A4CA-ECC9E4599B30}" type="sibTrans" cxnId="{41BA3AE8-2B94-43BC-8B6C-DE56B8AE5E76}">
      <dgm:prSet/>
      <dgm:spPr/>
      <dgm:t>
        <a:bodyPr/>
        <a:lstStyle/>
        <a:p>
          <a:endParaRPr lang="en-US"/>
        </a:p>
      </dgm:t>
    </dgm:pt>
    <dgm:pt modelId="{0C59C151-5FAE-4D10-A70D-0A53EFAC2751}">
      <dgm:prSet custT="1"/>
      <dgm:spPr>
        <a:solidFill>
          <a:schemeClr val="accent1">
            <a:lumMod val="20000"/>
            <a:lumOff val="80000"/>
            <a:alpha val="90000"/>
          </a:schemeClr>
        </a:solidFill>
      </dgm:spPr>
      <dgm:t>
        <a:bodyPr/>
        <a:lstStyle/>
        <a:p>
          <a:pPr rtl="0"/>
          <a:r>
            <a:rPr kumimoji="1" lang="en-US" sz="2400" b="0" dirty="0" smtClean="0"/>
            <a:t>Complete the game design</a:t>
          </a:r>
          <a:endParaRPr lang="en-US" sz="2400" b="0" dirty="0"/>
        </a:p>
      </dgm:t>
    </dgm:pt>
    <dgm:pt modelId="{D586F4E6-547D-482B-B69B-6995931D049E}" type="parTrans" cxnId="{BE2C7C83-E59E-439C-A3AE-FD03541F5A43}">
      <dgm:prSet/>
      <dgm:spPr/>
      <dgm:t>
        <a:bodyPr/>
        <a:lstStyle/>
        <a:p>
          <a:endParaRPr lang="en-US"/>
        </a:p>
      </dgm:t>
    </dgm:pt>
    <dgm:pt modelId="{4D1D48A4-D538-4043-B1FD-AA9FC8279ADC}" type="sibTrans" cxnId="{BE2C7C83-E59E-439C-A3AE-FD03541F5A43}">
      <dgm:prSet/>
      <dgm:spPr/>
      <dgm:t>
        <a:bodyPr/>
        <a:lstStyle/>
        <a:p>
          <a:endParaRPr lang="en-US"/>
        </a:p>
      </dgm:t>
    </dgm:pt>
    <dgm:pt modelId="{108EDD6D-1EC7-4F99-B85F-6E91F2CC84E9}">
      <dgm:prSet custT="1"/>
      <dgm:spPr>
        <a:solidFill>
          <a:schemeClr val="accent1">
            <a:lumMod val="20000"/>
            <a:lumOff val="80000"/>
            <a:alpha val="90000"/>
          </a:schemeClr>
        </a:solidFill>
      </dgm:spPr>
      <dgm:t>
        <a:bodyPr/>
        <a:lstStyle/>
        <a:p>
          <a:pPr rtl="0"/>
          <a:r>
            <a:rPr kumimoji="1" lang="en-US" sz="2400" b="0" dirty="0" smtClean="0"/>
            <a:t>Create Art bible </a:t>
          </a:r>
          <a:endParaRPr lang="en-US" sz="2400" b="0" dirty="0"/>
        </a:p>
      </dgm:t>
    </dgm:pt>
    <dgm:pt modelId="{70C253A7-8A69-4247-9AFF-0C522070F32B}" type="parTrans" cxnId="{7F9C6692-9E37-4068-9A4A-EA33757E84A1}">
      <dgm:prSet/>
      <dgm:spPr/>
      <dgm:t>
        <a:bodyPr/>
        <a:lstStyle/>
        <a:p>
          <a:endParaRPr lang="en-US"/>
        </a:p>
      </dgm:t>
    </dgm:pt>
    <dgm:pt modelId="{921A0622-E460-4F0F-A7D9-E64CBDC3737F}" type="sibTrans" cxnId="{7F9C6692-9E37-4068-9A4A-EA33757E84A1}">
      <dgm:prSet/>
      <dgm:spPr/>
      <dgm:t>
        <a:bodyPr/>
        <a:lstStyle/>
        <a:p>
          <a:endParaRPr lang="en-US"/>
        </a:p>
      </dgm:t>
    </dgm:pt>
    <dgm:pt modelId="{02EFC8D2-25D6-4591-8872-762312B68BE4}">
      <dgm:prSet custT="1"/>
      <dgm:spPr>
        <a:solidFill>
          <a:schemeClr val="accent1">
            <a:lumMod val="20000"/>
            <a:lumOff val="80000"/>
            <a:alpha val="90000"/>
          </a:schemeClr>
        </a:solidFill>
      </dgm:spPr>
      <dgm:t>
        <a:bodyPr/>
        <a:lstStyle/>
        <a:p>
          <a:pPr rtl="0"/>
          <a:r>
            <a:rPr kumimoji="1" lang="en-US" sz="2400" b="0" dirty="0" smtClean="0"/>
            <a:t>Establish production path</a:t>
          </a:r>
          <a:endParaRPr lang="en-US" sz="2400" b="0" dirty="0"/>
        </a:p>
      </dgm:t>
    </dgm:pt>
    <dgm:pt modelId="{5BDD9788-0648-4E65-9739-54306FA6F877}" type="parTrans" cxnId="{B4EC3504-9094-4F75-ABD0-AC77B3B0A34C}">
      <dgm:prSet/>
      <dgm:spPr/>
      <dgm:t>
        <a:bodyPr/>
        <a:lstStyle/>
        <a:p>
          <a:endParaRPr lang="en-US"/>
        </a:p>
      </dgm:t>
    </dgm:pt>
    <dgm:pt modelId="{655107AC-F9B7-45A9-B6E5-FD5B04AD7499}" type="sibTrans" cxnId="{B4EC3504-9094-4F75-ABD0-AC77B3B0A34C}">
      <dgm:prSet/>
      <dgm:spPr/>
      <dgm:t>
        <a:bodyPr/>
        <a:lstStyle/>
        <a:p>
          <a:endParaRPr lang="en-US"/>
        </a:p>
      </dgm:t>
    </dgm:pt>
    <dgm:pt modelId="{6D632D3B-8768-44EF-AE20-123A964B8754}">
      <dgm:prSet custT="1"/>
      <dgm:spPr>
        <a:solidFill>
          <a:schemeClr val="accent1">
            <a:lumMod val="20000"/>
            <a:lumOff val="80000"/>
            <a:alpha val="90000"/>
          </a:schemeClr>
        </a:solidFill>
      </dgm:spPr>
      <dgm:t>
        <a:bodyPr/>
        <a:lstStyle/>
        <a:p>
          <a:pPr rtl="0"/>
          <a:r>
            <a:rPr kumimoji="1" lang="en-US" sz="2400" b="0" dirty="0" smtClean="0"/>
            <a:t>Write up the project plan</a:t>
          </a:r>
          <a:endParaRPr lang="en-US" sz="2400" b="0" dirty="0"/>
        </a:p>
      </dgm:t>
    </dgm:pt>
    <dgm:pt modelId="{6F94AE82-0374-47EB-B318-AE0D7AD6DDD3}" type="parTrans" cxnId="{3659CF87-C10B-4599-8135-DFF8DE6EDF93}">
      <dgm:prSet/>
      <dgm:spPr/>
      <dgm:t>
        <a:bodyPr/>
        <a:lstStyle/>
        <a:p>
          <a:endParaRPr lang="en-US"/>
        </a:p>
      </dgm:t>
    </dgm:pt>
    <dgm:pt modelId="{0B782FF6-F3DD-4E97-95DD-22CAF9A76AC1}" type="sibTrans" cxnId="{3659CF87-C10B-4599-8135-DFF8DE6EDF93}">
      <dgm:prSet/>
      <dgm:spPr/>
      <dgm:t>
        <a:bodyPr/>
        <a:lstStyle/>
        <a:p>
          <a:endParaRPr lang="en-US"/>
        </a:p>
      </dgm:t>
    </dgm:pt>
    <dgm:pt modelId="{2A5132C6-04B5-4595-B949-6F0E4DFD565B}">
      <dgm:prSet custT="1"/>
      <dgm:spPr>
        <a:solidFill>
          <a:schemeClr val="accent1">
            <a:lumMod val="20000"/>
            <a:lumOff val="80000"/>
            <a:alpha val="90000"/>
          </a:schemeClr>
        </a:solidFill>
      </dgm:spPr>
      <dgm:t>
        <a:bodyPr/>
        <a:lstStyle/>
        <a:p>
          <a:pPr rtl="0"/>
          <a:r>
            <a:rPr kumimoji="1" lang="en-US" sz="2400" b="0" dirty="0" smtClean="0"/>
            <a:t>Finally build a prototype</a:t>
          </a:r>
          <a:endParaRPr lang="en-US" sz="2400" b="0" dirty="0"/>
        </a:p>
      </dgm:t>
    </dgm:pt>
    <dgm:pt modelId="{849F398D-47F4-4C99-AC6C-B46D8D616F8A}" type="parTrans" cxnId="{80409987-89A4-49C3-B9F6-C74D366BE712}">
      <dgm:prSet/>
      <dgm:spPr/>
      <dgm:t>
        <a:bodyPr/>
        <a:lstStyle/>
        <a:p>
          <a:endParaRPr lang="en-US"/>
        </a:p>
      </dgm:t>
    </dgm:pt>
    <dgm:pt modelId="{74907D3A-02D8-48FB-BCFD-03BD3E63C2D8}" type="sibTrans" cxnId="{80409987-89A4-49C3-B9F6-C74D366BE712}">
      <dgm:prSet/>
      <dgm:spPr/>
      <dgm:t>
        <a:bodyPr/>
        <a:lstStyle/>
        <a:p>
          <a:endParaRPr lang="en-US"/>
        </a:p>
      </dgm:t>
    </dgm:pt>
    <dgm:pt modelId="{B6714BE5-F52A-4769-A981-DA023C79F10E}" type="pres">
      <dgm:prSet presAssocID="{49BE4D70-8ADA-41E5-9EBF-918361315D72}" presName="linear" presStyleCnt="0">
        <dgm:presLayoutVars>
          <dgm:dir/>
          <dgm:animLvl val="lvl"/>
          <dgm:resizeHandles val="exact"/>
        </dgm:presLayoutVars>
      </dgm:prSet>
      <dgm:spPr/>
      <dgm:t>
        <a:bodyPr/>
        <a:lstStyle/>
        <a:p>
          <a:endParaRPr lang="en-US"/>
        </a:p>
      </dgm:t>
    </dgm:pt>
    <dgm:pt modelId="{F2950CFE-330C-468B-A255-C05FAA29DE09}" type="pres">
      <dgm:prSet presAssocID="{E1C9C7CC-1433-4510-A2FB-9508502A39F6}" presName="parentLin" presStyleCnt="0"/>
      <dgm:spPr/>
    </dgm:pt>
    <dgm:pt modelId="{2F856C89-01A8-4B59-ABB8-3ED5852717C2}" type="pres">
      <dgm:prSet presAssocID="{E1C9C7CC-1433-4510-A2FB-9508502A39F6}" presName="parentLeftMargin" presStyleLbl="node1" presStyleIdx="0" presStyleCnt="1"/>
      <dgm:spPr/>
      <dgm:t>
        <a:bodyPr/>
        <a:lstStyle/>
        <a:p>
          <a:endParaRPr lang="en-US"/>
        </a:p>
      </dgm:t>
    </dgm:pt>
    <dgm:pt modelId="{425F05D5-0412-4594-97B4-553BEA44E3A1}" type="pres">
      <dgm:prSet presAssocID="{E1C9C7CC-1433-4510-A2FB-9508502A39F6}" presName="parentText" presStyleLbl="node1" presStyleIdx="0" presStyleCnt="1">
        <dgm:presLayoutVars>
          <dgm:chMax val="0"/>
          <dgm:bulletEnabled val="1"/>
        </dgm:presLayoutVars>
      </dgm:prSet>
      <dgm:spPr/>
      <dgm:t>
        <a:bodyPr/>
        <a:lstStyle/>
        <a:p>
          <a:endParaRPr lang="en-US"/>
        </a:p>
      </dgm:t>
    </dgm:pt>
    <dgm:pt modelId="{FD430F5C-476E-4642-86C5-40A653099999}" type="pres">
      <dgm:prSet presAssocID="{E1C9C7CC-1433-4510-A2FB-9508502A39F6}" presName="negativeSpace" presStyleCnt="0"/>
      <dgm:spPr/>
    </dgm:pt>
    <dgm:pt modelId="{660F14F6-9AE6-4A02-9F54-571E14EFF14E}" type="pres">
      <dgm:prSet presAssocID="{E1C9C7CC-1433-4510-A2FB-9508502A39F6}" presName="childText" presStyleLbl="conFgAcc1" presStyleIdx="0" presStyleCnt="1">
        <dgm:presLayoutVars>
          <dgm:bulletEnabled val="1"/>
        </dgm:presLayoutVars>
      </dgm:prSet>
      <dgm:spPr/>
      <dgm:t>
        <a:bodyPr/>
        <a:lstStyle/>
        <a:p>
          <a:endParaRPr lang="en-US"/>
        </a:p>
      </dgm:t>
    </dgm:pt>
  </dgm:ptLst>
  <dgm:cxnLst>
    <dgm:cxn modelId="{BE2C7C83-E59E-439C-A3AE-FD03541F5A43}" srcId="{E1C9C7CC-1433-4510-A2FB-9508502A39F6}" destId="{0C59C151-5FAE-4D10-A70D-0A53EFAC2751}" srcOrd="0" destOrd="0" parTransId="{D586F4E6-547D-482B-B69B-6995931D049E}" sibTransId="{4D1D48A4-D538-4043-B1FD-AA9FC8279ADC}"/>
    <dgm:cxn modelId="{0BC15CEB-6991-4809-A078-7F29C9F03CBA}" type="presOf" srcId="{108EDD6D-1EC7-4F99-B85F-6E91F2CC84E9}" destId="{660F14F6-9AE6-4A02-9F54-571E14EFF14E}" srcOrd="0" destOrd="1" presId="urn:microsoft.com/office/officeart/2005/8/layout/list1"/>
    <dgm:cxn modelId="{B4EC3504-9094-4F75-ABD0-AC77B3B0A34C}" srcId="{E1C9C7CC-1433-4510-A2FB-9508502A39F6}" destId="{02EFC8D2-25D6-4591-8872-762312B68BE4}" srcOrd="2" destOrd="0" parTransId="{5BDD9788-0648-4E65-9739-54306FA6F877}" sibTransId="{655107AC-F9B7-45A9-B6E5-FD5B04AD7499}"/>
    <dgm:cxn modelId="{80409987-89A4-49C3-B9F6-C74D366BE712}" srcId="{E1C9C7CC-1433-4510-A2FB-9508502A39F6}" destId="{2A5132C6-04B5-4595-B949-6F0E4DFD565B}" srcOrd="4" destOrd="0" parTransId="{849F398D-47F4-4C99-AC6C-B46D8D616F8A}" sibTransId="{74907D3A-02D8-48FB-BCFD-03BD3E63C2D8}"/>
    <dgm:cxn modelId="{DEBEF8E6-E160-4E40-AF2B-1892A34754C1}" type="presOf" srcId="{02EFC8D2-25D6-4591-8872-762312B68BE4}" destId="{660F14F6-9AE6-4A02-9F54-571E14EFF14E}" srcOrd="0" destOrd="2" presId="urn:microsoft.com/office/officeart/2005/8/layout/list1"/>
    <dgm:cxn modelId="{6151526D-F200-49D5-8CB5-54C1A3F355AE}" type="presOf" srcId="{49BE4D70-8ADA-41E5-9EBF-918361315D72}" destId="{B6714BE5-F52A-4769-A981-DA023C79F10E}" srcOrd="0" destOrd="0" presId="urn:microsoft.com/office/officeart/2005/8/layout/list1"/>
    <dgm:cxn modelId="{C117C45D-11C6-41ED-97BA-6F33570B9DF0}" type="presOf" srcId="{6D632D3B-8768-44EF-AE20-123A964B8754}" destId="{660F14F6-9AE6-4A02-9F54-571E14EFF14E}" srcOrd="0" destOrd="3" presId="urn:microsoft.com/office/officeart/2005/8/layout/list1"/>
    <dgm:cxn modelId="{B4A78D56-1EF6-4E7C-837C-A2774DB5C147}" type="presOf" srcId="{E1C9C7CC-1433-4510-A2FB-9508502A39F6}" destId="{2F856C89-01A8-4B59-ABB8-3ED5852717C2}" srcOrd="0" destOrd="0" presId="urn:microsoft.com/office/officeart/2005/8/layout/list1"/>
    <dgm:cxn modelId="{7F9C6692-9E37-4068-9A4A-EA33757E84A1}" srcId="{E1C9C7CC-1433-4510-A2FB-9508502A39F6}" destId="{108EDD6D-1EC7-4F99-B85F-6E91F2CC84E9}" srcOrd="1" destOrd="0" parTransId="{70C253A7-8A69-4247-9AFF-0C522070F32B}" sibTransId="{921A0622-E460-4F0F-A7D9-E64CBDC3737F}"/>
    <dgm:cxn modelId="{3659CF87-C10B-4599-8135-DFF8DE6EDF93}" srcId="{E1C9C7CC-1433-4510-A2FB-9508502A39F6}" destId="{6D632D3B-8768-44EF-AE20-123A964B8754}" srcOrd="3" destOrd="0" parTransId="{6F94AE82-0374-47EB-B318-AE0D7AD6DDD3}" sibTransId="{0B782FF6-F3DD-4E97-95DD-22CAF9A76AC1}"/>
    <dgm:cxn modelId="{31484FFD-BC8E-4AFD-98EB-3828CB9CBB00}" type="presOf" srcId="{0C59C151-5FAE-4D10-A70D-0A53EFAC2751}" destId="{660F14F6-9AE6-4A02-9F54-571E14EFF14E}" srcOrd="0" destOrd="0" presId="urn:microsoft.com/office/officeart/2005/8/layout/list1"/>
    <dgm:cxn modelId="{390C1B18-1CCD-4239-8980-84EE3E89D80B}" type="presOf" srcId="{E1C9C7CC-1433-4510-A2FB-9508502A39F6}" destId="{425F05D5-0412-4594-97B4-553BEA44E3A1}" srcOrd="1" destOrd="0" presId="urn:microsoft.com/office/officeart/2005/8/layout/list1"/>
    <dgm:cxn modelId="{56A103AE-44A6-4160-BE2E-0887AFA09415}" type="presOf" srcId="{2A5132C6-04B5-4595-B949-6F0E4DFD565B}" destId="{660F14F6-9AE6-4A02-9F54-571E14EFF14E}" srcOrd="0" destOrd="4" presId="urn:microsoft.com/office/officeart/2005/8/layout/list1"/>
    <dgm:cxn modelId="{41BA3AE8-2B94-43BC-8B6C-DE56B8AE5E76}" srcId="{49BE4D70-8ADA-41E5-9EBF-918361315D72}" destId="{E1C9C7CC-1433-4510-A2FB-9508502A39F6}" srcOrd="0" destOrd="0" parTransId="{72E628C4-9746-4DA9-B5BA-871C552B0087}" sibTransId="{5BD7ADE8-14A4-4084-A4CA-ECC9E4599B30}"/>
    <dgm:cxn modelId="{DB68046E-F386-4C41-83B9-F2DC3C884E41}" type="presParOf" srcId="{B6714BE5-F52A-4769-A981-DA023C79F10E}" destId="{F2950CFE-330C-468B-A255-C05FAA29DE09}" srcOrd="0" destOrd="0" presId="urn:microsoft.com/office/officeart/2005/8/layout/list1"/>
    <dgm:cxn modelId="{B58D4648-C61E-4C04-B6D8-43E0AE07EDC6}" type="presParOf" srcId="{F2950CFE-330C-468B-A255-C05FAA29DE09}" destId="{2F856C89-01A8-4B59-ABB8-3ED5852717C2}" srcOrd="0" destOrd="0" presId="urn:microsoft.com/office/officeart/2005/8/layout/list1"/>
    <dgm:cxn modelId="{5626192B-6801-4D74-BA89-0D03DABF6EEB}" type="presParOf" srcId="{F2950CFE-330C-468B-A255-C05FAA29DE09}" destId="{425F05D5-0412-4594-97B4-553BEA44E3A1}" srcOrd="1" destOrd="0" presId="urn:microsoft.com/office/officeart/2005/8/layout/list1"/>
    <dgm:cxn modelId="{C192D818-932A-44D0-9FB5-6F2AE8E4736C}" type="presParOf" srcId="{B6714BE5-F52A-4769-A981-DA023C79F10E}" destId="{FD430F5C-476E-4642-86C5-40A653099999}" srcOrd="1" destOrd="0" presId="urn:microsoft.com/office/officeart/2005/8/layout/list1"/>
    <dgm:cxn modelId="{E97707DA-A3DE-45A4-8F6E-FB79A5F82944}" type="presParOf" srcId="{B6714BE5-F52A-4769-A981-DA023C79F10E}" destId="{660F14F6-9AE6-4A02-9F54-571E14EFF14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DC5780-54C2-46BD-A413-177A0273721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ED2E22A-470E-480E-9153-C54BDA07D53F}">
      <dgm:prSet custT="1"/>
      <dgm:spPr>
        <a:solidFill>
          <a:schemeClr val="tx2">
            <a:lumMod val="75000"/>
          </a:schemeClr>
        </a:solidFill>
        <a:ln>
          <a:noFill/>
        </a:ln>
      </dgm:spPr>
      <dgm:t>
        <a:bodyPr/>
        <a:lstStyle/>
        <a:p>
          <a:pPr rtl="0"/>
          <a:r>
            <a:rPr lang="en-US" sz="2800" b="0" dirty="0" smtClean="0">
              <a:latin typeface="+mn-lt"/>
            </a:rPr>
            <a:t>Set the artistic style of the game</a:t>
          </a:r>
          <a:endParaRPr lang="en-US" sz="2800" b="0" dirty="0">
            <a:latin typeface="+mn-lt"/>
          </a:endParaRPr>
        </a:p>
      </dgm:t>
    </dgm:pt>
    <dgm:pt modelId="{433071B5-0492-4062-8A2A-C90668866DDE}" type="parTrans" cxnId="{CCE18FC4-3F17-4AE0-BC45-10CDB8C85E00}">
      <dgm:prSet/>
      <dgm:spPr/>
      <dgm:t>
        <a:bodyPr/>
        <a:lstStyle/>
        <a:p>
          <a:endParaRPr lang="en-US" b="0">
            <a:latin typeface="+mn-lt"/>
          </a:endParaRPr>
        </a:p>
      </dgm:t>
    </dgm:pt>
    <dgm:pt modelId="{B38DC35C-89D2-49A6-AF79-CAEC70B3E3EF}" type="sibTrans" cxnId="{CCE18FC4-3F17-4AE0-BC45-10CDB8C85E00}">
      <dgm:prSet/>
      <dgm:spPr/>
      <dgm:t>
        <a:bodyPr/>
        <a:lstStyle/>
        <a:p>
          <a:endParaRPr lang="en-US" b="0">
            <a:latin typeface="+mn-lt"/>
          </a:endParaRPr>
        </a:p>
      </dgm:t>
    </dgm:pt>
    <dgm:pt modelId="{7792AAF5-2A5B-41C3-AADF-01EDCC53C4FC}">
      <dgm:prSet custT="1"/>
      <dgm:spPr/>
      <dgm:t>
        <a:bodyPr/>
        <a:lstStyle/>
        <a:p>
          <a:pPr rtl="0"/>
          <a:r>
            <a:rPr lang="en-US" sz="2400" b="0" dirty="0" smtClean="0">
              <a:solidFill>
                <a:srgbClr val="0000FF"/>
              </a:solidFill>
              <a:latin typeface="+mn-lt"/>
            </a:rPr>
            <a:t>Members</a:t>
          </a:r>
          <a:r>
            <a:rPr lang="en-US" sz="2400" b="0" dirty="0" smtClean="0">
              <a:latin typeface="+mn-lt"/>
            </a:rPr>
            <a:t>: designer, art director, and concept artist</a:t>
          </a:r>
          <a:endParaRPr lang="en-US" sz="2400" b="0" dirty="0">
            <a:latin typeface="+mn-lt"/>
          </a:endParaRPr>
        </a:p>
      </dgm:t>
    </dgm:pt>
    <dgm:pt modelId="{EC991FEB-FD81-43D2-AD26-D99B266A39E8}" type="parTrans" cxnId="{ADC892EC-3DE4-4845-AD4E-605DE860AA13}">
      <dgm:prSet/>
      <dgm:spPr/>
      <dgm:t>
        <a:bodyPr/>
        <a:lstStyle/>
        <a:p>
          <a:endParaRPr lang="en-US" b="0">
            <a:latin typeface="+mn-lt"/>
          </a:endParaRPr>
        </a:p>
      </dgm:t>
    </dgm:pt>
    <dgm:pt modelId="{65F1A6A6-6267-4E9F-B123-E378105BA4A5}" type="sibTrans" cxnId="{ADC892EC-3DE4-4845-AD4E-605DE860AA13}">
      <dgm:prSet/>
      <dgm:spPr/>
      <dgm:t>
        <a:bodyPr/>
        <a:lstStyle/>
        <a:p>
          <a:endParaRPr lang="en-US" b="0">
            <a:latin typeface="+mn-lt"/>
          </a:endParaRPr>
        </a:p>
      </dgm:t>
    </dgm:pt>
    <dgm:pt modelId="{B8829DDF-19F6-4CF0-AA88-21D36CF9E85F}">
      <dgm:prSet custT="1"/>
      <dgm:spPr>
        <a:solidFill>
          <a:schemeClr val="tx2">
            <a:lumMod val="75000"/>
          </a:schemeClr>
        </a:solidFill>
      </dgm:spPr>
      <dgm:t>
        <a:bodyPr/>
        <a:lstStyle/>
        <a:p>
          <a:pPr rtl="0"/>
          <a:r>
            <a:rPr lang="en-US" sz="3200" b="0" dirty="0" smtClean="0">
              <a:latin typeface="+mn-lt"/>
            </a:rPr>
            <a:t>Make sure a consistent style throughout</a:t>
          </a:r>
          <a:endParaRPr lang="en-US" sz="3200" b="0" dirty="0">
            <a:latin typeface="+mn-lt"/>
          </a:endParaRPr>
        </a:p>
      </dgm:t>
    </dgm:pt>
    <dgm:pt modelId="{BBAC439A-BCAD-4634-B4E8-198EB2397946}" type="parTrans" cxnId="{946093CB-808D-4BFE-8D60-D737B65B077D}">
      <dgm:prSet/>
      <dgm:spPr/>
      <dgm:t>
        <a:bodyPr/>
        <a:lstStyle/>
        <a:p>
          <a:endParaRPr lang="en-US" b="0">
            <a:latin typeface="+mn-lt"/>
          </a:endParaRPr>
        </a:p>
      </dgm:t>
    </dgm:pt>
    <dgm:pt modelId="{5D5484B2-2810-48A1-82AB-AD4DDBBE59E0}" type="sibTrans" cxnId="{946093CB-808D-4BFE-8D60-D737B65B077D}">
      <dgm:prSet/>
      <dgm:spPr/>
      <dgm:t>
        <a:bodyPr/>
        <a:lstStyle/>
        <a:p>
          <a:endParaRPr lang="en-US" b="0">
            <a:latin typeface="+mn-lt"/>
          </a:endParaRPr>
        </a:p>
      </dgm:t>
    </dgm:pt>
    <dgm:pt modelId="{175BEF1D-210C-4D21-BF22-53F157513359}">
      <dgm:prSet custT="1"/>
      <dgm:spPr>
        <a:solidFill>
          <a:schemeClr val="tx2">
            <a:lumMod val="75000"/>
          </a:schemeClr>
        </a:solidFill>
      </dgm:spPr>
      <dgm:t>
        <a:bodyPr/>
        <a:lstStyle/>
        <a:p>
          <a:pPr rtl="0"/>
          <a:r>
            <a:rPr lang="en-US" sz="2800" b="0" dirty="0" smtClean="0">
              <a:latin typeface="+mn-lt"/>
            </a:rPr>
            <a:t>Most of art can take the form of</a:t>
          </a:r>
          <a:endParaRPr lang="en-US" sz="2800" b="0" dirty="0">
            <a:latin typeface="+mn-lt"/>
          </a:endParaRPr>
        </a:p>
      </dgm:t>
    </dgm:pt>
    <dgm:pt modelId="{94678E33-32B2-428B-9065-1DA846B18068}" type="parTrans" cxnId="{6A298824-2851-44E2-A11A-025DDD690F64}">
      <dgm:prSet/>
      <dgm:spPr/>
      <dgm:t>
        <a:bodyPr/>
        <a:lstStyle/>
        <a:p>
          <a:endParaRPr lang="en-US" b="0">
            <a:latin typeface="+mn-lt"/>
          </a:endParaRPr>
        </a:p>
      </dgm:t>
    </dgm:pt>
    <dgm:pt modelId="{4F47C84F-9494-4F39-891A-7745B57D4FC8}" type="sibTrans" cxnId="{6A298824-2851-44E2-A11A-025DDD690F64}">
      <dgm:prSet/>
      <dgm:spPr/>
      <dgm:t>
        <a:bodyPr/>
        <a:lstStyle/>
        <a:p>
          <a:endParaRPr lang="en-US" b="0">
            <a:latin typeface="+mn-lt"/>
          </a:endParaRPr>
        </a:p>
      </dgm:t>
    </dgm:pt>
    <dgm:pt modelId="{EE00363C-3C1A-45D7-838D-66713933C764}">
      <dgm:prSet custT="1"/>
      <dgm:spPr/>
      <dgm:t>
        <a:bodyPr/>
        <a:lstStyle/>
        <a:p>
          <a:pPr rtl="0"/>
          <a:r>
            <a:rPr lang="en-US" sz="2400" b="0" dirty="0" smtClean="0">
              <a:latin typeface="+mn-lt"/>
            </a:rPr>
            <a:t>pencil sketches, but it is often useful in selling the game to develop a few glossy pieces that capture the high concept and pack a good visual punch</a:t>
          </a:r>
          <a:endParaRPr lang="en-US" sz="2400" b="0" dirty="0">
            <a:latin typeface="+mn-lt"/>
          </a:endParaRPr>
        </a:p>
      </dgm:t>
    </dgm:pt>
    <dgm:pt modelId="{ACE15DEA-EBBA-4908-9A28-78068C3258B7}" type="parTrans" cxnId="{8245F6CF-9931-49C6-B674-E1420EAA4885}">
      <dgm:prSet/>
      <dgm:spPr/>
      <dgm:t>
        <a:bodyPr/>
        <a:lstStyle/>
        <a:p>
          <a:endParaRPr lang="en-US" b="0">
            <a:latin typeface="+mn-lt"/>
          </a:endParaRPr>
        </a:p>
      </dgm:t>
    </dgm:pt>
    <dgm:pt modelId="{3719AEF9-1FB7-4945-A3E7-039C1B5BAC15}" type="sibTrans" cxnId="{8245F6CF-9931-49C6-B674-E1420EAA4885}">
      <dgm:prSet/>
      <dgm:spPr/>
      <dgm:t>
        <a:bodyPr/>
        <a:lstStyle/>
        <a:p>
          <a:endParaRPr lang="en-US" b="0">
            <a:latin typeface="+mn-lt"/>
          </a:endParaRPr>
        </a:p>
      </dgm:t>
    </dgm:pt>
    <dgm:pt modelId="{0CD5991F-DE5B-4741-90D0-E00503F7BA8E}">
      <dgm:prSet custT="1"/>
      <dgm:spPr/>
      <dgm:t>
        <a:bodyPr/>
        <a:lstStyle/>
        <a:p>
          <a:pPr rtl="0"/>
          <a:r>
            <a:rPr lang="en-US" sz="2400" b="0" dirty="0" smtClean="0">
              <a:latin typeface="+mn-lt"/>
            </a:rPr>
            <a:t>The concept artist makes </a:t>
          </a:r>
          <a:r>
            <a:rPr lang="en-US" sz="2400" b="0" dirty="0" smtClean="0">
              <a:solidFill>
                <a:srgbClr val="0000FF"/>
              </a:solidFill>
              <a:latin typeface="+mn-lt"/>
            </a:rPr>
            <a:t>reference sheets </a:t>
          </a:r>
          <a:r>
            <a:rPr lang="en-US" sz="2400" b="0" dirty="0" smtClean="0">
              <a:latin typeface="+mn-lt"/>
            </a:rPr>
            <a:t>for other artists to work from</a:t>
          </a:r>
          <a:endParaRPr lang="en-US" sz="2400" b="0" dirty="0">
            <a:latin typeface="+mn-lt"/>
          </a:endParaRPr>
        </a:p>
      </dgm:t>
    </dgm:pt>
    <dgm:pt modelId="{CA2051C8-8797-4A80-9CE2-DAB4CAB19A5C}" type="parTrans" cxnId="{C7F7FE3B-2E03-4C76-8ED7-339C1B4FAE50}">
      <dgm:prSet/>
      <dgm:spPr/>
      <dgm:t>
        <a:bodyPr/>
        <a:lstStyle/>
        <a:p>
          <a:endParaRPr lang="en-US" b="0">
            <a:latin typeface="+mn-lt"/>
          </a:endParaRPr>
        </a:p>
      </dgm:t>
    </dgm:pt>
    <dgm:pt modelId="{E64B6E82-F809-4546-A25A-94B9AC416656}" type="sibTrans" cxnId="{C7F7FE3B-2E03-4C76-8ED7-339C1B4FAE50}">
      <dgm:prSet/>
      <dgm:spPr/>
      <dgm:t>
        <a:bodyPr/>
        <a:lstStyle/>
        <a:p>
          <a:endParaRPr lang="en-US" b="0">
            <a:latin typeface="+mn-lt"/>
          </a:endParaRPr>
        </a:p>
      </dgm:t>
    </dgm:pt>
    <dgm:pt modelId="{C49A66D2-A257-44D4-B937-64D29951FA0A}" type="pres">
      <dgm:prSet presAssocID="{1DDC5780-54C2-46BD-A413-177A0273721B}" presName="linear" presStyleCnt="0">
        <dgm:presLayoutVars>
          <dgm:animLvl val="lvl"/>
          <dgm:resizeHandles val="exact"/>
        </dgm:presLayoutVars>
      </dgm:prSet>
      <dgm:spPr/>
      <dgm:t>
        <a:bodyPr/>
        <a:lstStyle/>
        <a:p>
          <a:endParaRPr lang="en-US"/>
        </a:p>
      </dgm:t>
    </dgm:pt>
    <dgm:pt modelId="{CBADFA37-816C-4F8E-8185-F914CDD4C073}" type="pres">
      <dgm:prSet presAssocID="{1ED2E22A-470E-480E-9153-C54BDA07D53F}" presName="parentText" presStyleLbl="node1" presStyleIdx="0" presStyleCnt="3" custScaleY="57358">
        <dgm:presLayoutVars>
          <dgm:chMax val="0"/>
          <dgm:bulletEnabled val="1"/>
        </dgm:presLayoutVars>
      </dgm:prSet>
      <dgm:spPr/>
      <dgm:t>
        <a:bodyPr/>
        <a:lstStyle/>
        <a:p>
          <a:endParaRPr lang="en-US"/>
        </a:p>
      </dgm:t>
    </dgm:pt>
    <dgm:pt modelId="{FD3EBD0F-E1DA-4300-A1C4-2EA946CE1D33}" type="pres">
      <dgm:prSet presAssocID="{1ED2E22A-470E-480E-9153-C54BDA07D53F}" presName="childText" presStyleLbl="revTx" presStyleIdx="0" presStyleCnt="2">
        <dgm:presLayoutVars>
          <dgm:bulletEnabled val="1"/>
        </dgm:presLayoutVars>
      </dgm:prSet>
      <dgm:spPr/>
      <dgm:t>
        <a:bodyPr/>
        <a:lstStyle/>
        <a:p>
          <a:endParaRPr lang="en-US"/>
        </a:p>
      </dgm:t>
    </dgm:pt>
    <dgm:pt modelId="{971C1309-B95A-49D0-9031-12C974FAB167}" type="pres">
      <dgm:prSet presAssocID="{B8829DDF-19F6-4CF0-AA88-21D36CF9E85F}" presName="parentText" presStyleLbl="node1" presStyleIdx="1" presStyleCnt="3" custScaleY="56684">
        <dgm:presLayoutVars>
          <dgm:chMax val="0"/>
          <dgm:bulletEnabled val="1"/>
        </dgm:presLayoutVars>
      </dgm:prSet>
      <dgm:spPr/>
      <dgm:t>
        <a:bodyPr/>
        <a:lstStyle/>
        <a:p>
          <a:endParaRPr lang="en-US"/>
        </a:p>
      </dgm:t>
    </dgm:pt>
    <dgm:pt modelId="{0867CC00-2F8B-4E12-A05E-0A3B32ED58A2}" type="pres">
      <dgm:prSet presAssocID="{5D5484B2-2810-48A1-82AB-AD4DDBBE59E0}" presName="spacer" presStyleCnt="0"/>
      <dgm:spPr/>
    </dgm:pt>
    <dgm:pt modelId="{C6F7790B-385A-4B5A-943C-58ABC4D36021}" type="pres">
      <dgm:prSet presAssocID="{175BEF1D-210C-4D21-BF22-53F157513359}" presName="parentText" presStyleLbl="node1" presStyleIdx="2" presStyleCnt="3" custScaleY="53586">
        <dgm:presLayoutVars>
          <dgm:chMax val="0"/>
          <dgm:bulletEnabled val="1"/>
        </dgm:presLayoutVars>
      </dgm:prSet>
      <dgm:spPr/>
      <dgm:t>
        <a:bodyPr/>
        <a:lstStyle/>
        <a:p>
          <a:endParaRPr lang="en-US"/>
        </a:p>
      </dgm:t>
    </dgm:pt>
    <dgm:pt modelId="{1C1B1F3E-9ACD-4318-BBF5-BE2239F23A5B}" type="pres">
      <dgm:prSet presAssocID="{175BEF1D-210C-4D21-BF22-53F157513359}" presName="childText" presStyleLbl="revTx" presStyleIdx="1" presStyleCnt="2">
        <dgm:presLayoutVars>
          <dgm:bulletEnabled val="1"/>
        </dgm:presLayoutVars>
      </dgm:prSet>
      <dgm:spPr/>
      <dgm:t>
        <a:bodyPr/>
        <a:lstStyle/>
        <a:p>
          <a:endParaRPr lang="en-US"/>
        </a:p>
      </dgm:t>
    </dgm:pt>
  </dgm:ptLst>
  <dgm:cxnLst>
    <dgm:cxn modelId="{16884F7E-AC6B-4FD9-B6EA-15C83A5B0FD7}" type="presOf" srcId="{0CD5991F-DE5B-4741-90D0-E00503F7BA8E}" destId="{FD3EBD0F-E1DA-4300-A1C4-2EA946CE1D33}" srcOrd="0" destOrd="1" presId="urn:microsoft.com/office/officeart/2005/8/layout/vList2"/>
    <dgm:cxn modelId="{6A298824-2851-44E2-A11A-025DDD690F64}" srcId="{1DDC5780-54C2-46BD-A413-177A0273721B}" destId="{175BEF1D-210C-4D21-BF22-53F157513359}" srcOrd="2" destOrd="0" parTransId="{94678E33-32B2-428B-9065-1DA846B18068}" sibTransId="{4F47C84F-9494-4F39-891A-7745B57D4FC8}"/>
    <dgm:cxn modelId="{C7F7FE3B-2E03-4C76-8ED7-339C1B4FAE50}" srcId="{1ED2E22A-470E-480E-9153-C54BDA07D53F}" destId="{0CD5991F-DE5B-4741-90D0-E00503F7BA8E}" srcOrd="1" destOrd="0" parTransId="{CA2051C8-8797-4A80-9CE2-DAB4CAB19A5C}" sibTransId="{E64B6E82-F809-4546-A25A-94B9AC416656}"/>
    <dgm:cxn modelId="{946093CB-808D-4BFE-8D60-D737B65B077D}" srcId="{1DDC5780-54C2-46BD-A413-177A0273721B}" destId="{B8829DDF-19F6-4CF0-AA88-21D36CF9E85F}" srcOrd="1" destOrd="0" parTransId="{BBAC439A-BCAD-4634-B4E8-198EB2397946}" sibTransId="{5D5484B2-2810-48A1-82AB-AD4DDBBE59E0}"/>
    <dgm:cxn modelId="{592626E6-CDFA-4A90-8859-6CE3FC97F790}" type="presOf" srcId="{1ED2E22A-470E-480E-9153-C54BDA07D53F}" destId="{CBADFA37-816C-4F8E-8185-F914CDD4C073}" srcOrd="0" destOrd="0" presId="urn:microsoft.com/office/officeart/2005/8/layout/vList2"/>
    <dgm:cxn modelId="{86AFF923-E2AE-44AE-8374-469172612B84}" type="presOf" srcId="{7792AAF5-2A5B-41C3-AADF-01EDCC53C4FC}" destId="{FD3EBD0F-E1DA-4300-A1C4-2EA946CE1D33}" srcOrd="0" destOrd="0" presId="urn:microsoft.com/office/officeart/2005/8/layout/vList2"/>
    <dgm:cxn modelId="{33F9A2A5-B5C3-4E06-95B8-8EC75ABFE0C3}" type="presOf" srcId="{EE00363C-3C1A-45D7-838D-66713933C764}" destId="{1C1B1F3E-9ACD-4318-BBF5-BE2239F23A5B}" srcOrd="0" destOrd="0" presId="urn:microsoft.com/office/officeart/2005/8/layout/vList2"/>
    <dgm:cxn modelId="{ADC892EC-3DE4-4845-AD4E-605DE860AA13}" srcId="{1ED2E22A-470E-480E-9153-C54BDA07D53F}" destId="{7792AAF5-2A5B-41C3-AADF-01EDCC53C4FC}" srcOrd="0" destOrd="0" parTransId="{EC991FEB-FD81-43D2-AD26-D99B266A39E8}" sibTransId="{65F1A6A6-6267-4E9F-B123-E378105BA4A5}"/>
    <dgm:cxn modelId="{952284F4-DFB0-460D-B7A3-243529876F1D}" type="presOf" srcId="{B8829DDF-19F6-4CF0-AA88-21D36CF9E85F}" destId="{971C1309-B95A-49D0-9031-12C974FAB167}" srcOrd="0" destOrd="0" presId="urn:microsoft.com/office/officeart/2005/8/layout/vList2"/>
    <dgm:cxn modelId="{CCE18FC4-3F17-4AE0-BC45-10CDB8C85E00}" srcId="{1DDC5780-54C2-46BD-A413-177A0273721B}" destId="{1ED2E22A-470E-480E-9153-C54BDA07D53F}" srcOrd="0" destOrd="0" parTransId="{433071B5-0492-4062-8A2A-C90668866DDE}" sibTransId="{B38DC35C-89D2-49A6-AF79-CAEC70B3E3EF}"/>
    <dgm:cxn modelId="{84A8B181-4D02-4AD8-ACAC-4010B3FD2A72}" type="presOf" srcId="{1DDC5780-54C2-46BD-A413-177A0273721B}" destId="{C49A66D2-A257-44D4-B937-64D29951FA0A}" srcOrd="0" destOrd="0" presId="urn:microsoft.com/office/officeart/2005/8/layout/vList2"/>
    <dgm:cxn modelId="{8245F6CF-9931-49C6-B674-E1420EAA4885}" srcId="{175BEF1D-210C-4D21-BF22-53F157513359}" destId="{EE00363C-3C1A-45D7-838D-66713933C764}" srcOrd="0" destOrd="0" parTransId="{ACE15DEA-EBBA-4908-9A28-78068C3258B7}" sibTransId="{3719AEF9-1FB7-4945-A3E7-039C1B5BAC15}"/>
    <dgm:cxn modelId="{EDE86D43-B7CC-467D-802E-D8B81E65B9A5}" type="presOf" srcId="{175BEF1D-210C-4D21-BF22-53F157513359}" destId="{C6F7790B-385A-4B5A-943C-58ABC4D36021}" srcOrd="0" destOrd="0" presId="urn:microsoft.com/office/officeart/2005/8/layout/vList2"/>
    <dgm:cxn modelId="{462F15E2-FE30-4E9D-8630-4F54EADB8D30}" type="presParOf" srcId="{C49A66D2-A257-44D4-B937-64D29951FA0A}" destId="{CBADFA37-816C-4F8E-8185-F914CDD4C073}" srcOrd="0" destOrd="0" presId="urn:microsoft.com/office/officeart/2005/8/layout/vList2"/>
    <dgm:cxn modelId="{DAEF79BC-2755-4BBB-AFDF-33AC4BDF42AF}" type="presParOf" srcId="{C49A66D2-A257-44D4-B937-64D29951FA0A}" destId="{FD3EBD0F-E1DA-4300-A1C4-2EA946CE1D33}" srcOrd="1" destOrd="0" presId="urn:microsoft.com/office/officeart/2005/8/layout/vList2"/>
    <dgm:cxn modelId="{FDB16BDD-3675-4213-8D49-B4E44897156A}" type="presParOf" srcId="{C49A66D2-A257-44D4-B937-64D29951FA0A}" destId="{971C1309-B95A-49D0-9031-12C974FAB167}" srcOrd="2" destOrd="0" presId="urn:microsoft.com/office/officeart/2005/8/layout/vList2"/>
    <dgm:cxn modelId="{C32DDB10-C686-4189-BE1E-DA5BA28A98EA}" type="presParOf" srcId="{C49A66D2-A257-44D4-B937-64D29951FA0A}" destId="{0867CC00-2F8B-4E12-A05E-0A3B32ED58A2}" srcOrd="3" destOrd="0" presId="urn:microsoft.com/office/officeart/2005/8/layout/vList2"/>
    <dgm:cxn modelId="{F2899139-F82F-4BE3-9648-55B9AC9D1C2E}" type="presParOf" srcId="{C49A66D2-A257-44D4-B937-64D29951FA0A}" destId="{C6F7790B-385A-4B5A-943C-58ABC4D36021}" srcOrd="4" destOrd="0" presId="urn:microsoft.com/office/officeart/2005/8/layout/vList2"/>
    <dgm:cxn modelId="{894ED034-050A-46A4-9682-A53B9C9C8695}" type="presParOf" srcId="{C49A66D2-A257-44D4-B937-64D29951FA0A}" destId="{1C1B1F3E-9ACD-4318-BBF5-BE2239F23A5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65C39-944A-45A4-88AB-32094EB5D6D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0CF90B84-6A6F-4D56-A050-02A3A7C77C78}">
      <dgm:prSet custT="1"/>
      <dgm:spPr>
        <a:solidFill>
          <a:schemeClr val="tx2">
            <a:lumMod val="75000"/>
          </a:schemeClr>
        </a:solidFill>
      </dgm:spPr>
      <dgm:t>
        <a:bodyPr/>
        <a:lstStyle/>
        <a:p>
          <a:pPr rtl="0"/>
          <a:r>
            <a:rPr lang="en-US" sz="3600" dirty="0" smtClean="0"/>
            <a:t>A good idea </a:t>
          </a:r>
          <a:endParaRPr lang="en-US" sz="3600" dirty="0"/>
        </a:p>
      </dgm:t>
    </dgm:pt>
    <dgm:pt modelId="{54B882FC-1D6C-4E17-B4C3-7DF71F69796F}" type="parTrans" cxnId="{86CD6F41-BA86-4F3A-8EF7-3EDE1FE078FA}">
      <dgm:prSet/>
      <dgm:spPr/>
      <dgm:t>
        <a:bodyPr/>
        <a:lstStyle/>
        <a:p>
          <a:endParaRPr lang="en-US"/>
        </a:p>
      </dgm:t>
    </dgm:pt>
    <dgm:pt modelId="{CFC22446-1B29-42D6-8788-180160B484F3}" type="sibTrans" cxnId="{86CD6F41-BA86-4F3A-8EF7-3EDE1FE078FA}">
      <dgm:prSet/>
      <dgm:spPr/>
      <dgm:t>
        <a:bodyPr/>
        <a:lstStyle/>
        <a:p>
          <a:endParaRPr lang="en-US"/>
        </a:p>
      </dgm:t>
    </dgm:pt>
    <dgm:pt modelId="{2BF4A034-577E-46DD-A097-1BF518880012}">
      <dgm:prSet custT="1"/>
      <dgm:spPr/>
      <dgm:t>
        <a:bodyPr/>
        <a:lstStyle/>
        <a:p>
          <a:pPr rtl="0"/>
          <a:r>
            <a:rPr lang="en-US" sz="2800" dirty="0" smtClean="0">
              <a:solidFill>
                <a:srgbClr val="0000FF"/>
              </a:solidFill>
            </a:rPr>
            <a:t>assemble a visual reference library of images </a:t>
          </a:r>
          <a:r>
            <a:rPr lang="en-US" sz="2800" dirty="0" smtClean="0"/>
            <a:t>that reflect the direction you want the art to take. </a:t>
          </a:r>
          <a:endParaRPr lang="en-US" sz="2800" dirty="0"/>
        </a:p>
      </dgm:t>
    </dgm:pt>
    <dgm:pt modelId="{35074193-4161-4F25-8744-2156BA34C137}" type="parTrans" cxnId="{519F60E3-78BA-401B-A305-68F1AFC5FDBB}">
      <dgm:prSet/>
      <dgm:spPr/>
      <dgm:t>
        <a:bodyPr/>
        <a:lstStyle/>
        <a:p>
          <a:endParaRPr lang="en-US"/>
        </a:p>
      </dgm:t>
    </dgm:pt>
    <dgm:pt modelId="{F66FF035-D3E1-4434-BB68-F7F029DF312D}" type="sibTrans" cxnId="{519F60E3-78BA-401B-A305-68F1AFC5FDBB}">
      <dgm:prSet/>
      <dgm:spPr/>
      <dgm:t>
        <a:bodyPr/>
        <a:lstStyle/>
        <a:p>
          <a:endParaRPr lang="en-US"/>
        </a:p>
      </dgm:t>
    </dgm:pt>
    <dgm:pt modelId="{241BF065-EC6C-4F4D-8E8B-A42904DC92C0}">
      <dgm:prSet/>
      <dgm:spPr>
        <a:solidFill>
          <a:schemeClr val="tx2">
            <a:lumMod val="75000"/>
          </a:schemeClr>
        </a:solidFill>
      </dgm:spPr>
      <dgm:t>
        <a:bodyPr/>
        <a:lstStyle/>
        <a:p>
          <a:pPr rtl="0"/>
          <a:r>
            <a:rPr lang="en-US" dirty="0" smtClean="0"/>
            <a:t>Source of images can be </a:t>
          </a:r>
          <a:endParaRPr lang="en-US" dirty="0"/>
        </a:p>
      </dgm:t>
    </dgm:pt>
    <dgm:pt modelId="{6E7EFEA7-EDFD-40D3-8093-BEC325B6E4AD}" type="parTrans" cxnId="{352B83D1-994C-4877-A54B-B9199A5AF789}">
      <dgm:prSet/>
      <dgm:spPr/>
      <dgm:t>
        <a:bodyPr/>
        <a:lstStyle/>
        <a:p>
          <a:endParaRPr lang="en-US"/>
        </a:p>
      </dgm:t>
    </dgm:pt>
    <dgm:pt modelId="{4E95AF70-1CB5-480E-A527-226B07B8215C}" type="sibTrans" cxnId="{352B83D1-994C-4877-A54B-B9199A5AF789}">
      <dgm:prSet/>
      <dgm:spPr/>
      <dgm:t>
        <a:bodyPr/>
        <a:lstStyle/>
        <a:p>
          <a:endParaRPr lang="en-US"/>
        </a:p>
      </dgm:t>
    </dgm:pt>
    <dgm:pt modelId="{D2EDE1D7-BA3A-450E-ADBF-3AF5A5D95064}">
      <dgm:prSet custT="1"/>
      <dgm:spPr/>
      <dgm:t>
        <a:bodyPr/>
        <a:lstStyle/>
        <a:p>
          <a:pPr rtl="0"/>
          <a:r>
            <a:rPr lang="en-US" sz="2800" dirty="0" smtClean="0"/>
            <a:t>magazines, travel books, movie posters, and so on—</a:t>
          </a:r>
          <a:r>
            <a:rPr lang="en-US" sz="2800" dirty="0" smtClean="0">
              <a:solidFill>
                <a:srgbClr val="FF0000"/>
              </a:solidFill>
            </a:rPr>
            <a:t>as long as they’re used only for guidance and don’t find their way into the final product</a:t>
          </a:r>
          <a:r>
            <a:rPr lang="en-US" sz="2800" dirty="0" smtClean="0"/>
            <a:t>.</a:t>
          </a:r>
          <a:endParaRPr lang="en-US" sz="2800" dirty="0"/>
        </a:p>
      </dgm:t>
    </dgm:pt>
    <dgm:pt modelId="{9B838A9A-3E9A-4589-92EC-F053926E7E34}" type="parTrans" cxnId="{2339F198-13A4-46C6-ADB2-56C9FB3B8FD7}">
      <dgm:prSet/>
      <dgm:spPr/>
      <dgm:t>
        <a:bodyPr/>
        <a:lstStyle/>
        <a:p>
          <a:endParaRPr lang="en-US"/>
        </a:p>
      </dgm:t>
    </dgm:pt>
    <dgm:pt modelId="{9A8BB92A-A894-4E4A-8CA5-5BC0601BDD64}" type="sibTrans" cxnId="{2339F198-13A4-46C6-ADB2-56C9FB3B8FD7}">
      <dgm:prSet/>
      <dgm:spPr/>
      <dgm:t>
        <a:bodyPr/>
        <a:lstStyle/>
        <a:p>
          <a:endParaRPr lang="en-US"/>
        </a:p>
      </dgm:t>
    </dgm:pt>
    <dgm:pt modelId="{E5455F00-B057-4246-8654-504E90709E19}" type="pres">
      <dgm:prSet presAssocID="{CD865C39-944A-45A4-88AB-32094EB5D6D4}" presName="linear" presStyleCnt="0">
        <dgm:presLayoutVars>
          <dgm:animLvl val="lvl"/>
          <dgm:resizeHandles val="exact"/>
        </dgm:presLayoutVars>
      </dgm:prSet>
      <dgm:spPr/>
      <dgm:t>
        <a:bodyPr/>
        <a:lstStyle/>
        <a:p>
          <a:endParaRPr lang="en-US"/>
        </a:p>
      </dgm:t>
    </dgm:pt>
    <dgm:pt modelId="{95EC9245-C25B-46D4-B9D8-D83AF41E9052}" type="pres">
      <dgm:prSet presAssocID="{0CF90B84-6A6F-4D56-A050-02A3A7C77C78}" presName="parentText" presStyleLbl="node1" presStyleIdx="0" presStyleCnt="2" custScaleY="31599">
        <dgm:presLayoutVars>
          <dgm:chMax val="0"/>
          <dgm:bulletEnabled val="1"/>
        </dgm:presLayoutVars>
      </dgm:prSet>
      <dgm:spPr/>
      <dgm:t>
        <a:bodyPr/>
        <a:lstStyle/>
        <a:p>
          <a:endParaRPr lang="en-US"/>
        </a:p>
      </dgm:t>
    </dgm:pt>
    <dgm:pt modelId="{FB8D3AEA-80D9-4B37-8BCE-0DB63021CE49}" type="pres">
      <dgm:prSet presAssocID="{0CF90B84-6A6F-4D56-A050-02A3A7C77C78}" presName="childText" presStyleLbl="revTx" presStyleIdx="0" presStyleCnt="2">
        <dgm:presLayoutVars>
          <dgm:bulletEnabled val="1"/>
        </dgm:presLayoutVars>
      </dgm:prSet>
      <dgm:spPr/>
      <dgm:t>
        <a:bodyPr/>
        <a:lstStyle/>
        <a:p>
          <a:endParaRPr lang="en-US"/>
        </a:p>
      </dgm:t>
    </dgm:pt>
    <dgm:pt modelId="{00588810-3B63-4E2D-BEBD-AC71A5517ADD}" type="pres">
      <dgm:prSet presAssocID="{241BF065-EC6C-4F4D-8E8B-A42904DC92C0}" presName="parentText" presStyleLbl="node1" presStyleIdx="1" presStyleCnt="2" custScaleY="29491">
        <dgm:presLayoutVars>
          <dgm:chMax val="0"/>
          <dgm:bulletEnabled val="1"/>
        </dgm:presLayoutVars>
      </dgm:prSet>
      <dgm:spPr/>
      <dgm:t>
        <a:bodyPr/>
        <a:lstStyle/>
        <a:p>
          <a:endParaRPr lang="en-US"/>
        </a:p>
      </dgm:t>
    </dgm:pt>
    <dgm:pt modelId="{F8B83633-2515-46C0-9A2E-DC0BFD0A252C}" type="pres">
      <dgm:prSet presAssocID="{241BF065-EC6C-4F4D-8E8B-A42904DC92C0}" presName="childText" presStyleLbl="revTx" presStyleIdx="1" presStyleCnt="2">
        <dgm:presLayoutVars>
          <dgm:bulletEnabled val="1"/>
        </dgm:presLayoutVars>
      </dgm:prSet>
      <dgm:spPr/>
      <dgm:t>
        <a:bodyPr/>
        <a:lstStyle/>
        <a:p>
          <a:endParaRPr lang="en-US"/>
        </a:p>
      </dgm:t>
    </dgm:pt>
  </dgm:ptLst>
  <dgm:cxnLst>
    <dgm:cxn modelId="{519F60E3-78BA-401B-A305-68F1AFC5FDBB}" srcId="{0CF90B84-6A6F-4D56-A050-02A3A7C77C78}" destId="{2BF4A034-577E-46DD-A097-1BF518880012}" srcOrd="0" destOrd="0" parTransId="{35074193-4161-4F25-8744-2156BA34C137}" sibTransId="{F66FF035-D3E1-4434-BB68-F7F029DF312D}"/>
    <dgm:cxn modelId="{86CD6F41-BA86-4F3A-8EF7-3EDE1FE078FA}" srcId="{CD865C39-944A-45A4-88AB-32094EB5D6D4}" destId="{0CF90B84-6A6F-4D56-A050-02A3A7C77C78}" srcOrd="0" destOrd="0" parTransId="{54B882FC-1D6C-4E17-B4C3-7DF71F69796F}" sibTransId="{CFC22446-1B29-42D6-8788-180160B484F3}"/>
    <dgm:cxn modelId="{352B83D1-994C-4877-A54B-B9199A5AF789}" srcId="{CD865C39-944A-45A4-88AB-32094EB5D6D4}" destId="{241BF065-EC6C-4F4D-8E8B-A42904DC92C0}" srcOrd="1" destOrd="0" parTransId="{6E7EFEA7-EDFD-40D3-8093-BEC325B6E4AD}" sibTransId="{4E95AF70-1CB5-480E-A527-226B07B8215C}"/>
    <dgm:cxn modelId="{9D27DB42-EF92-4059-8B63-68733A87E3CD}" type="presOf" srcId="{241BF065-EC6C-4F4D-8E8B-A42904DC92C0}" destId="{00588810-3B63-4E2D-BEBD-AC71A5517ADD}" srcOrd="0" destOrd="0" presId="urn:microsoft.com/office/officeart/2005/8/layout/vList2"/>
    <dgm:cxn modelId="{6522DBB8-C872-49CF-9827-8429EB0501D3}" type="presOf" srcId="{D2EDE1D7-BA3A-450E-ADBF-3AF5A5D95064}" destId="{F8B83633-2515-46C0-9A2E-DC0BFD0A252C}" srcOrd="0" destOrd="0" presId="urn:microsoft.com/office/officeart/2005/8/layout/vList2"/>
    <dgm:cxn modelId="{F9BC765D-3A03-4D26-8438-87462A7852C6}" type="presOf" srcId="{2BF4A034-577E-46DD-A097-1BF518880012}" destId="{FB8D3AEA-80D9-4B37-8BCE-0DB63021CE49}" srcOrd="0" destOrd="0" presId="urn:microsoft.com/office/officeart/2005/8/layout/vList2"/>
    <dgm:cxn modelId="{CF36534E-00D3-4B39-A300-916326306BCC}" type="presOf" srcId="{0CF90B84-6A6F-4D56-A050-02A3A7C77C78}" destId="{95EC9245-C25B-46D4-B9D8-D83AF41E9052}" srcOrd="0" destOrd="0" presId="urn:microsoft.com/office/officeart/2005/8/layout/vList2"/>
    <dgm:cxn modelId="{C873F968-17B4-4EB2-B8A1-3D4E50F2A315}" type="presOf" srcId="{CD865C39-944A-45A4-88AB-32094EB5D6D4}" destId="{E5455F00-B057-4246-8654-504E90709E19}" srcOrd="0" destOrd="0" presId="urn:microsoft.com/office/officeart/2005/8/layout/vList2"/>
    <dgm:cxn modelId="{2339F198-13A4-46C6-ADB2-56C9FB3B8FD7}" srcId="{241BF065-EC6C-4F4D-8E8B-A42904DC92C0}" destId="{D2EDE1D7-BA3A-450E-ADBF-3AF5A5D95064}" srcOrd="0" destOrd="0" parTransId="{9B838A9A-3E9A-4589-92EC-F053926E7E34}" sibTransId="{9A8BB92A-A894-4E4A-8CA5-5BC0601BDD64}"/>
    <dgm:cxn modelId="{442554DD-4EE5-465B-A864-A39565EDAD57}" type="presParOf" srcId="{E5455F00-B057-4246-8654-504E90709E19}" destId="{95EC9245-C25B-46D4-B9D8-D83AF41E9052}" srcOrd="0" destOrd="0" presId="urn:microsoft.com/office/officeart/2005/8/layout/vList2"/>
    <dgm:cxn modelId="{1AF7CEBD-0699-46F7-AB3F-313FB95C90D8}" type="presParOf" srcId="{E5455F00-B057-4246-8654-504E90709E19}" destId="{FB8D3AEA-80D9-4B37-8BCE-0DB63021CE49}" srcOrd="1" destOrd="0" presId="urn:microsoft.com/office/officeart/2005/8/layout/vList2"/>
    <dgm:cxn modelId="{841E688A-ABF7-4303-BB7F-7200325CABD0}" type="presParOf" srcId="{E5455F00-B057-4246-8654-504E90709E19}" destId="{00588810-3B63-4E2D-BEBD-AC71A5517ADD}" srcOrd="2" destOrd="0" presId="urn:microsoft.com/office/officeart/2005/8/layout/vList2"/>
    <dgm:cxn modelId="{FEFF639D-570B-443A-A93D-78E73B1FE2E6}" type="presParOf" srcId="{E5455F00-B057-4246-8654-504E90709E19}" destId="{F8B83633-2515-46C0-9A2E-DC0BFD0A252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14F6-9AE6-4A02-9F54-571E14EFF14E}">
      <dsp:nvSpPr>
        <dsp:cNvPr id="0" name=""/>
        <dsp:cNvSpPr/>
      </dsp:nvSpPr>
      <dsp:spPr>
        <a:xfrm>
          <a:off x="0" y="414033"/>
          <a:ext cx="7920880" cy="2469600"/>
        </a:xfrm>
        <a:prstGeom prst="rect">
          <a:avLst/>
        </a:prstGeom>
        <a:solidFill>
          <a:schemeClr val="accent1">
            <a:lumMod val="20000"/>
            <a:lumOff val="80000"/>
            <a:alpha val="9000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748" tIns="583184" rIns="614748" bIns="170688" numCol="1" spcCol="1270" anchor="t" anchorCtr="0">
          <a:noAutofit/>
        </a:bodyPr>
        <a:lstStyle/>
        <a:p>
          <a:pPr marL="228600" lvl="1" indent="-228600" algn="l" defTabSz="1066800" rtl="0">
            <a:lnSpc>
              <a:spcPct val="90000"/>
            </a:lnSpc>
            <a:spcBef>
              <a:spcPct val="0"/>
            </a:spcBef>
            <a:spcAft>
              <a:spcPct val="15000"/>
            </a:spcAft>
            <a:buChar char="••"/>
          </a:pPr>
          <a:r>
            <a:rPr kumimoji="1" lang="en-US" sz="2400" b="0" kern="1200" dirty="0" smtClean="0"/>
            <a:t>Complete the game design</a:t>
          </a:r>
          <a:endParaRPr lang="en-US" sz="2400" b="0" kern="1200" dirty="0"/>
        </a:p>
        <a:p>
          <a:pPr marL="228600" lvl="1" indent="-228600" algn="l" defTabSz="1066800" rtl="0">
            <a:lnSpc>
              <a:spcPct val="90000"/>
            </a:lnSpc>
            <a:spcBef>
              <a:spcPct val="0"/>
            </a:spcBef>
            <a:spcAft>
              <a:spcPct val="15000"/>
            </a:spcAft>
            <a:buChar char="••"/>
          </a:pPr>
          <a:r>
            <a:rPr kumimoji="1" lang="en-US" sz="2400" b="0" kern="1200" dirty="0" smtClean="0"/>
            <a:t>Create Art bible </a:t>
          </a:r>
          <a:endParaRPr lang="en-US" sz="2400" b="0" kern="1200" dirty="0"/>
        </a:p>
        <a:p>
          <a:pPr marL="228600" lvl="1" indent="-228600" algn="l" defTabSz="1066800" rtl="0">
            <a:lnSpc>
              <a:spcPct val="90000"/>
            </a:lnSpc>
            <a:spcBef>
              <a:spcPct val="0"/>
            </a:spcBef>
            <a:spcAft>
              <a:spcPct val="15000"/>
            </a:spcAft>
            <a:buChar char="••"/>
          </a:pPr>
          <a:r>
            <a:rPr kumimoji="1" lang="en-US" sz="2400" b="0" kern="1200" dirty="0" smtClean="0"/>
            <a:t>Establish production path</a:t>
          </a:r>
          <a:endParaRPr lang="en-US" sz="2400" b="0" kern="1200" dirty="0"/>
        </a:p>
        <a:p>
          <a:pPr marL="228600" lvl="1" indent="-228600" algn="l" defTabSz="1066800" rtl="0">
            <a:lnSpc>
              <a:spcPct val="90000"/>
            </a:lnSpc>
            <a:spcBef>
              <a:spcPct val="0"/>
            </a:spcBef>
            <a:spcAft>
              <a:spcPct val="15000"/>
            </a:spcAft>
            <a:buChar char="••"/>
          </a:pPr>
          <a:r>
            <a:rPr kumimoji="1" lang="en-US" sz="2400" b="0" kern="1200" dirty="0" smtClean="0"/>
            <a:t>Write up the project plan</a:t>
          </a:r>
          <a:endParaRPr lang="en-US" sz="2400" b="0" kern="1200" dirty="0"/>
        </a:p>
        <a:p>
          <a:pPr marL="228600" lvl="1" indent="-228600" algn="l" defTabSz="1066800" rtl="0">
            <a:lnSpc>
              <a:spcPct val="90000"/>
            </a:lnSpc>
            <a:spcBef>
              <a:spcPct val="0"/>
            </a:spcBef>
            <a:spcAft>
              <a:spcPct val="15000"/>
            </a:spcAft>
            <a:buChar char="••"/>
          </a:pPr>
          <a:r>
            <a:rPr kumimoji="1" lang="en-US" sz="2400" b="0" kern="1200" dirty="0" smtClean="0"/>
            <a:t>Finally build a prototype</a:t>
          </a:r>
          <a:endParaRPr lang="en-US" sz="2400" b="0" kern="1200" dirty="0"/>
        </a:p>
      </dsp:txBody>
      <dsp:txXfrm>
        <a:off x="0" y="414033"/>
        <a:ext cx="7920880" cy="2469600"/>
      </dsp:txXfrm>
    </dsp:sp>
    <dsp:sp modelId="{425F05D5-0412-4594-97B4-553BEA44E3A1}">
      <dsp:nvSpPr>
        <dsp:cNvPr id="0" name=""/>
        <dsp:cNvSpPr/>
      </dsp:nvSpPr>
      <dsp:spPr>
        <a:xfrm>
          <a:off x="396044" y="753"/>
          <a:ext cx="5544616" cy="826560"/>
        </a:xfrm>
        <a:prstGeom prst="roundRect">
          <a:avLst/>
        </a:prstGeom>
        <a:solidFill>
          <a:schemeClr val="tx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lvl="0" algn="l" defTabSz="1244600" rtl="0">
            <a:lnSpc>
              <a:spcPct val="90000"/>
            </a:lnSpc>
            <a:spcBef>
              <a:spcPct val="0"/>
            </a:spcBef>
            <a:spcAft>
              <a:spcPct val="35000"/>
            </a:spcAft>
          </a:pPr>
          <a:r>
            <a:rPr kumimoji="1" lang="en-US" sz="2800" b="1" kern="1200" dirty="0" smtClean="0"/>
            <a:t>The tasks are:</a:t>
          </a:r>
          <a:endParaRPr lang="en-US" sz="2800" b="1" kern="1200" dirty="0"/>
        </a:p>
      </dsp:txBody>
      <dsp:txXfrm>
        <a:off x="436393" y="41102"/>
        <a:ext cx="5463918"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DFA37-816C-4F8E-8185-F914CDD4C073}">
      <dsp:nvSpPr>
        <dsp:cNvPr id="0" name=""/>
        <dsp:cNvSpPr/>
      </dsp:nvSpPr>
      <dsp:spPr>
        <a:xfrm>
          <a:off x="0" y="236538"/>
          <a:ext cx="8229600" cy="687194"/>
        </a:xfrm>
        <a:prstGeom prst="roundRect">
          <a:avLst/>
        </a:prstGeom>
        <a:solidFill>
          <a:schemeClr val="tx2">
            <a:lumMod val="75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dirty="0" smtClean="0">
              <a:latin typeface="+mn-lt"/>
            </a:rPr>
            <a:t>Set the artistic style of the game</a:t>
          </a:r>
          <a:endParaRPr lang="en-US" sz="2800" b="0" kern="1200" dirty="0">
            <a:latin typeface="+mn-lt"/>
          </a:endParaRPr>
        </a:p>
      </dsp:txBody>
      <dsp:txXfrm>
        <a:off x="33546" y="270084"/>
        <a:ext cx="8162508" cy="620102"/>
      </dsp:txXfrm>
    </dsp:sp>
    <dsp:sp modelId="{FD3EBD0F-E1DA-4300-A1C4-2EA946CE1D33}">
      <dsp:nvSpPr>
        <dsp:cNvPr id="0" name=""/>
        <dsp:cNvSpPr/>
      </dsp:nvSpPr>
      <dsp:spPr>
        <a:xfrm>
          <a:off x="0" y="923733"/>
          <a:ext cx="8229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mn-lt"/>
            </a:rPr>
            <a:t>Members</a:t>
          </a:r>
          <a:r>
            <a:rPr lang="en-US" sz="2400" b="0" kern="1200" dirty="0" smtClean="0">
              <a:latin typeface="+mn-lt"/>
            </a:rPr>
            <a:t>: designer, art director, and concept artist</a:t>
          </a:r>
          <a:endParaRPr lang="en-US" sz="2400" b="0" kern="1200" dirty="0">
            <a:latin typeface="+mn-lt"/>
          </a:endParaRPr>
        </a:p>
        <a:p>
          <a:pPr marL="228600" lvl="1" indent="-228600" algn="l" defTabSz="1066800" rtl="0">
            <a:lnSpc>
              <a:spcPct val="90000"/>
            </a:lnSpc>
            <a:spcBef>
              <a:spcPct val="0"/>
            </a:spcBef>
            <a:spcAft>
              <a:spcPct val="20000"/>
            </a:spcAft>
            <a:buChar char="••"/>
          </a:pPr>
          <a:r>
            <a:rPr lang="en-US" sz="2400" b="0" kern="1200" dirty="0" smtClean="0">
              <a:latin typeface="+mn-lt"/>
            </a:rPr>
            <a:t>The concept artist makes </a:t>
          </a:r>
          <a:r>
            <a:rPr lang="en-US" sz="2400" b="0" kern="1200" dirty="0" smtClean="0">
              <a:solidFill>
                <a:srgbClr val="0000FF"/>
              </a:solidFill>
              <a:latin typeface="+mn-lt"/>
            </a:rPr>
            <a:t>reference sheets </a:t>
          </a:r>
          <a:r>
            <a:rPr lang="en-US" sz="2400" b="0" kern="1200" dirty="0" smtClean="0">
              <a:latin typeface="+mn-lt"/>
            </a:rPr>
            <a:t>for other artists to work from</a:t>
          </a:r>
          <a:endParaRPr lang="en-US" sz="2400" b="0" kern="1200" dirty="0">
            <a:latin typeface="+mn-lt"/>
          </a:endParaRPr>
        </a:p>
      </dsp:txBody>
      <dsp:txXfrm>
        <a:off x="0" y="923733"/>
        <a:ext cx="8229600" cy="1059840"/>
      </dsp:txXfrm>
    </dsp:sp>
    <dsp:sp modelId="{971C1309-B95A-49D0-9031-12C974FAB167}">
      <dsp:nvSpPr>
        <dsp:cNvPr id="0" name=""/>
        <dsp:cNvSpPr/>
      </dsp:nvSpPr>
      <dsp:spPr>
        <a:xfrm>
          <a:off x="0" y="1983573"/>
          <a:ext cx="8229600" cy="679119"/>
        </a:xfrm>
        <a:prstGeom prst="roundRect">
          <a:avLst/>
        </a:prstGeom>
        <a:solidFill>
          <a:schemeClr val="tx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0" kern="1200" dirty="0" smtClean="0">
              <a:latin typeface="+mn-lt"/>
            </a:rPr>
            <a:t>Make sure a consistent style throughout</a:t>
          </a:r>
          <a:endParaRPr lang="en-US" sz="3200" b="0" kern="1200" dirty="0">
            <a:latin typeface="+mn-lt"/>
          </a:endParaRPr>
        </a:p>
      </dsp:txBody>
      <dsp:txXfrm>
        <a:off x="33152" y="2016725"/>
        <a:ext cx="8163296" cy="612815"/>
      </dsp:txXfrm>
    </dsp:sp>
    <dsp:sp modelId="{C6F7790B-385A-4B5A-943C-58ABC4D36021}">
      <dsp:nvSpPr>
        <dsp:cNvPr id="0" name=""/>
        <dsp:cNvSpPr/>
      </dsp:nvSpPr>
      <dsp:spPr>
        <a:xfrm>
          <a:off x="0" y="2847013"/>
          <a:ext cx="8229600" cy="642003"/>
        </a:xfrm>
        <a:prstGeom prst="roundRect">
          <a:avLst/>
        </a:prstGeom>
        <a:solidFill>
          <a:schemeClr val="tx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dirty="0" smtClean="0">
              <a:latin typeface="+mn-lt"/>
            </a:rPr>
            <a:t>Most of art can take the form of</a:t>
          </a:r>
          <a:endParaRPr lang="en-US" sz="2800" b="0" kern="1200" dirty="0">
            <a:latin typeface="+mn-lt"/>
          </a:endParaRPr>
        </a:p>
      </dsp:txBody>
      <dsp:txXfrm>
        <a:off x="31340" y="2878353"/>
        <a:ext cx="8166920" cy="579323"/>
      </dsp:txXfrm>
    </dsp:sp>
    <dsp:sp modelId="{1C1B1F3E-9ACD-4318-BBF5-BE2239F23A5B}">
      <dsp:nvSpPr>
        <dsp:cNvPr id="0" name=""/>
        <dsp:cNvSpPr/>
      </dsp:nvSpPr>
      <dsp:spPr>
        <a:xfrm>
          <a:off x="0" y="3489016"/>
          <a:ext cx="8229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latin typeface="+mn-lt"/>
            </a:rPr>
            <a:t>pencil sketches, but it is often useful in selling the game to develop a few glossy pieces that capture the high concept and pack a good visual punch</a:t>
          </a:r>
          <a:endParaRPr lang="en-US" sz="2400" b="0" kern="1200" dirty="0">
            <a:latin typeface="+mn-lt"/>
          </a:endParaRPr>
        </a:p>
      </dsp:txBody>
      <dsp:txXfrm>
        <a:off x="0" y="3489016"/>
        <a:ext cx="8229600"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C9245-C25B-46D4-B9D8-D83AF41E9052}">
      <dsp:nvSpPr>
        <dsp:cNvPr id="0" name=""/>
        <dsp:cNvSpPr/>
      </dsp:nvSpPr>
      <dsp:spPr>
        <a:xfrm>
          <a:off x="0" y="698714"/>
          <a:ext cx="8229600" cy="733501"/>
        </a:xfrm>
        <a:prstGeom prst="roundRect">
          <a:avLst/>
        </a:prstGeom>
        <a:solidFill>
          <a:schemeClr val="tx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A good idea </a:t>
          </a:r>
          <a:endParaRPr lang="en-US" sz="3600" kern="1200" dirty="0"/>
        </a:p>
      </dsp:txBody>
      <dsp:txXfrm>
        <a:off x="35807" y="734521"/>
        <a:ext cx="8157986" cy="661887"/>
      </dsp:txXfrm>
    </dsp:sp>
    <dsp:sp modelId="{FB8D3AEA-80D9-4B37-8BCE-0DB63021CE49}">
      <dsp:nvSpPr>
        <dsp:cNvPr id="0" name=""/>
        <dsp:cNvSpPr/>
      </dsp:nvSpPr>
      <dsp:spPr>
        <a:xfrm>
          <a:off x="0" y="1432215"/>
          <a:ext cx="8229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solidFill>
                <a:srgbClr val="0000FF"/>
              </a:solidFill>
            </a:rPr>
            <a:t>assemble a visual reference library of images </a:t>
          </a:r>
          <a:r>
            <a:rPr lang="en-US" sz="2800" kern="1200" dirty="0" smtClean="0"/>
            <a:t>that reflect the direction you want the art to take. </a:t>
          </a:r>
          <a:endParaRPr lang="en-US" sz="2800" kern="1200" dirty="0"/>
        </a:p>
      </dsp:txBody>
      <dsp:txXfrm>
        <a:off x="0" y="1432215"/>
        <a:ext cx="8229600" cy="1059840"/>
      </dsp:txXfrm>
    </dsp:sp>
    <dsp:sp modelId="{00588810-3B63-4E2D-BEBD-AC71A5517ADD}">
      <dsp:nvSpPr>
        <dsp:cNvPr id="0" name=""/>
        <dsp:cNvSpPr/>
      </dsp:nvSpPr>
      <dsp:spPr>
        <a:xfrm>
          <a:off x="0" y="2492055"/>
          <a:ext cx="8229600" cy="684568"/>
        </a:xfrm>
        <a:prstGeom prst="roundRect">
          <a:avLst/>
        </a:prstGeom>
        <a:solidFill>
          <a:schemeClr val="tx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Source of images can be </a:t>
          </a:r>
          <a:endParaRPr lang="en-US" sz="3000" kern="1200" dirty="0"/>
        </a:p>
      </dsp:txBody>
      <dsp:txXfrm>
        <a:off x="33418" y="2525473"/>
        <a:ext cx="8162764" cy="617732"/>
      </dsp:txXfrm>
    </dsp:sp>
    <dsp:sp modelId="{F8B83633-2515-46C0-9A2E-DC0BFD0A252C}">
      <dsp:nvSpPr>
        <dsp:cNvPr id="0" name=""/>
        <dsp:cNvSpPr/>
      </dsp:nvSpPr>
      <dsp:spPr>
        <a:xfrm>
          <a:off x="0" y="3176624"/>
          <a:ext cx="8229600"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magazines, travel books, movie posters, and so on—</a:t>
          </a:r>
          <a:r>
            <a:rPr lang="en-US" sz="2800" kern="1200" dirty="0" smtClean="0">
              <a:solidFill>
                <a:srgbClr val="FF0000"/>
              </a:solidFill>
            </a:rPr>
            <a:t>as long as they’re used only for guidance and don’t find their way into the final product</a:t>
          </a:r>
          <a:r>
            <a:rPr lang="en-US" sz="2800" kern="1200" dirty="0" smtClean="0"/>
            <a:t>.</a:t>
          </a:r>
          <a:endParaRPr lang="en-US" sz="2800" kern="1200" dirty="0"/>
        </a:p>
      </dsp:txBody>
      <dsp:txXfrm>
        <a:off x="0" y="3176624"/>
        <a:ext cx="8229600" cy="1126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ea typeface="ＭＳ Ｐゴシック" pitchFamily="-112" charset="-128"/>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vl1pPr>
          </a:lstStyle>
          <a:p>
            <a:pPr>
              <a:defRPr/>
            </a:pPr>
            <a:fld id="{01D07F3D-90FD-4BD6-88D1-A128B95F7909}" type="slidenum">
              <a:rPr lang="en-US"/>
              <a:pPr>
                <a:defRPr/>
              </a:pPr>
              <a:t>‹#›</a:t>
            </a:fld>
            <a:endParaRPr lang="en-US"/>
          </a:p>
        </p:txBody>
      </p:sp>
    </p:spTree>
    <p:extLst>
      <p:ext uri="{BB962C8B-B14F-4D97-AF65-F5344CB8AC3E}">
        <p14:creationId xmlns:p14="http://schemas.microsoft.com/office/powerpoint/2010/main" val="2814646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4108672A-0E8D-4851-A0FC-9157AD84E7F5}" type="slidenum">
              <a:rPr lang="en-US" sz="1300" i="0" smtClean="0"/>
              <a:pPr/>
              <a:t>1</a:t>
            </a:fld>
            <a:endParaRPr lang="en-US" sz="1300" i="0" smtClean="0"/>
          </a:p>
        </p:txBody>
      </p:sp>
    </p:spTree>
    <p:extLst>
      <p:ext uri="{BB962C8B-B14F-4D97-AF65-F5344CB8AC3E}">
        <p14:creationId xmlns:p14="http://schemas.microsoft.com/office/powerpoint/2010/main" val="68888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B8D91841-9444-4B70-864E-3DC61E02D9FE}" type="slidenum">
              <a:rPr lang="en-US" sz="1300" i="0" smtClean="0"/>
              <a:pPr/>
              <a:t>18</a:t>
            </a:fld>
            <a:endParaRPr lang="en-US" sz="1300" i="0" smtClean="0"/>
          </a:p>
        </p:txBody>
      </p:sp>
      <p:sp>
        <p:nvSpPr>
          <p:cNvPr id="44035"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smtClean="0">
                <a:latin typeface="Arial" panose="020B0604020202020204" pitchFamily="34" charset="0"/>
                <a:ea typeface="ＭＳ Ｐゴシック" panose="020B0600070205080204" pitchFamily="34" charset="-128"/>
              </a:rPr>
              <a:t>Write on the board:</a:t>
            </a:r>
          </a:p>
          <a:p>
            <a:pPr eaLnBrk="1" hangingPunct="1"/>
            <a:r>
              <a:rPr lang="en-US" smtClean="0">
                <a:latin typeface="Arial" panose="020B0604020202020204" pitchFamily="34" charset="0"/>
                <a:ea typeface="ＭＳ Ｐゴシック" panose="020B0600070205080204" pitchFamily="34" charset="-128"/>
              </a:rPr>
              <a:t>Useful when:</a:t>
            </a:r>
          </a:p>
          <a:p>
            <a:pPr eaLnBrk="1" hangingPunct="1">
              <a:buFontTx/>
              <a:buAutoNum type="arabicPeriod"/>
            </a:pPr>
            <a:r>
              <a:rPr lang="en-US" smtClean="0">
                <a:latin typeface="Arial" panose="020B0604020202020204" pitchFamily="34" charset="0"/>
                <a:ea typeface="ＭＳ Ｐゴシック" panose="020B0600070205080204" pitchFamily="34" charset="-128"/>
              </a:rPr>
              <a:t>the requirements are unknown or expected to change</a:t>
            </a:r>
          </a:p>
          <a:p>
            <a:pPr eaLnBrk="1" hangingPunct="1">
              <a:buFontTx/>
              <a:buAutoNum type="arabicPeriod"/>
            </a:pPr>
            <a:r>
              <a:rPr lang="en-US" smtClean="0">
                <a:latin typeface="Arial" panose="020B0604020202020204" pitchFamily="34" charset="0"/>
                <a:ea typeface="ＭＳ Ｐゴシック" panose="020B0600070205080204" pitchFamily="34" charset="-128"/>
              </a:rPr>
              <a:t>short time-to-market makes it impossible to deliver a full version of the product but some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lesser</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 version of the product must be delivered/sold to stay competitive</a:t>
            </a:r>
          </a:p>
          <a:p>
            <a:pPr eaLnBrk="1" hangingPunct="1">
              <a:buFontTx/>
              <a:buAutoNum type="arabicPeriod"/>
            </a:pPr>
            <a:r>
              <a:rPr lang="en-US" smtClean="0">
                <a:latin typeface="Arial" panose="020B0604020202020204" pitchFamily="34" charset="0"/>
                <a:ea typeface="ＭＳ Ｐゴシック" panose="020B0600070205080204" pitchFamily="34" charset="-128"/>
              </a:rPr>
              <a:t>A set of core requirements are well understood but extensions/advanced features aren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fully imagined or specified</a:t>
            </a:r>
          </a:p>
          <a:p>
            <a:pPr eaLnBrk="1" hangingPunct="1">
              <a:buFontTx/>
              <a:buAutoNum type="arabicPeriod"/>
            </a:pPr>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Iterative vs. Incremental models (Pfleeger): Iterative delivers entire system in first iteration (some features are rudimentary) and then improves it (e.g., crappy versions of editing, spell check, and templates in v1, improved versions in v2, etc). Incremental introduces new features in each increment. </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Iterative vs. Incremental models (A. Cockburn): Iterative is planned rework; increment is an addition of functionality that is</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Iterative and incremental approaches can be complementary. You iteratively design increments and their integration</a:t>
            </a:r>
          </a:p>
          <a:p>
            <a:endParaRPr lang="en-US" smtClean="0">
              <a:latin typeface="Arial" panose="020B0604020202020204" pitchFamily="34" charset="0"/>
              <a:ea typeface="ＭＳ Ｐゴシック" panose="020B0600070205080204" pitchFamily="34" charset="-128"/>
            </a:endParaRPr>
          </a:p>
          <a:p>
            <a:endParaRPr lang="en-US" smtClean="0">
              <a:latin typeface="Arial" panose="020B0604020202020204" pitchFamily="34" charset="0"/>
              <a:ea typeface="ＭＳ Ｐゴシック" panose="020B0600070205080204" pitchFamily="34" charset="-128"/>
            </a:endParaRPr>
          </a:p>
        </p:txBody>
      </p:sp>
      <p:sp>
        <p:nvSpPr>
          <p:cNvPr id="44036"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234572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6CC540CC-4DE9-44DE-B056-615863FC9CA2}" type="slidenum">
              <a:rPr lang="en-US" sz="1300" i="0" smtClean="0"/>
              <a:pPr/>
              <a:t>19</a:t>
            </a:fld>
            <a:endParaRPr lang="en-US" sz="1300" i="0" smtClean="0"/>
          </a:p>
        </p:txBody>
      </p:sp>
      <p:sp>
        <p:nvSpPr>
          <p:cNvPr id="46083"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dirty="0" smtClean="0">
                <a:latin typeface="Arial" panose="020B0604020202020204" pitchFamily="34" charset="0"/>
                <a:ea typeface="ＭＳ Ｐゴシック" panose="020B0600070205080204" pitchFamily="34" charset="-128"/>
              </a:rPr>
              <a:t>Useful when developers are unsure of the efficiency of an algorithm, adaptability or suitability of an operating system, or how the user should interact with the system</a:t>
            </a:r>
          </a:p>
          <a:p>
            <a:pPr eaLnBrk="1" hangingPunct="1"/>
            <a:endParaRPr lang="en-US" dirty="0" smtClean="0">
              <a:latin typeface="Arial" panose="020B0604020202020204" pitchFamily="34" charset="0"/>
              <a:ea typeface="ＭＳ Ｐゴシック" panose="020B0600070205080204" pitchFamily="34" charset="-128"/>
            </a:endParaRPr>
          </a:p>
        </p:txBody>
      </p:sp>
      <p:sp>
        <p:nvSpPr>
          <p:cNvPr id="46084"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1920319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kumimoji="1" sz="2400">
                <a:solidFill>
                  <a:schemeClr val="tx1"/>
                </a:solidFill>
                <a:latin typeface="Tahoma" pitchFamily="34" charset="0"/>
                <a:cs typeface="Times New Roman" pitchFamily="18" charset="0"/>
              </a:defRPr>
            </a:lvl1pPr>
            <a:lvl2pPr marL="742950" indent="-285750" defTabSz="966788" eaLnBrk="0" hangingPunct="0">
              <a:defRPr kumimoji="1" sz="2400">
                <a:solidFill>
                  <a:schemeClr val="tx1"/>
                </a:solidFill>
                <a:latin typeface="Tahoma" pitchFamily="34" charset="0"/>
                <a:cs typeface="Times New Roman" pitchFamily="18" charset="0"/>
              </a:defRPr>
            </a:lvl2pPr>
            <a:lvl3pPr marL="1143000" indent="-228600" defTabSz="966788" eaLnBrk="0" hangingPunct="0">
              <a:defRPr kumimoji="1" sz="2400">
                <a:solidFill>
                  <a:schemeClr val="tx1"/>
                </a:solidFill>
                <a:latin typeface="Tahoma" pitchFamily="34" charset="0"/>
                <a:cs typeface="Times New Roman" pitchFamily="18" charset="0"/>
              </a:defRPr>
            </a:lvl3pPr>
            <a:lvl4pPr marL="1600200" indent="-228600" defTabSz="966788" eaLnBrk="0" hangingPunct="0">
              <a:defRPr kumimoji="1" sz="2400">
                <a:solidFill>
                  <a:schemeClr val="tx1"/>
                </a:solidFill>
                <a:latin typeface="Tahoma" pitchFamily="34" charset="0"/>
                <a:cs typeface="Times New Roman" pitchFamily="18" charset="0"/>
              </a:defRPr>
            </a:lvl4pPr>
            <a:lvl5pPr marL="2057400" indent="-228600" defTabSz="966788" eaLnBrk="0" hangingPunct="0">
              <a:defRPr kumimoji="1" sz="2400">
                <a:solidFill>
                  <a:schemeClr val="tx1"/>
                </a:solidFill>
                <a:latin typeface="Tahoma" pitchFamily="34" charset="0"/>
                <a:cs typeface="Times New Roman" pitchFamily="18" charset="0"/>
              </a:defRPr>
            </a:lvl5pPr>
            <a:lvl6pPr marL="25146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923048A7-545C-4B2C-94A2-8E725F8D5E15}" type="slidenum">
              <a:rPr kumimoji="0" lang="en-CA" sz="1300" smtClean="0">
                <a:latin typeface="Times New Roman" pitchFamily="18" charset="0"/>
              </a:rPr>
              <a:pPr/>
              <a:t>21</a:t>
            </a:fld>
            <a:endParaRPr kumimoji="0" lang="en-CA" sz="1300" smtClean="0">
              <a:latin typeface="Times New Roman" pitchFamily="18" charset="0"/>
            </a:endParaRPr>
          </a:p>
        </p:txBody>
      </p:sp>
      <p:sp>
        <p:nvSpPr>
          <p:cNvPr id="51203"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r>
              <a:rPr lang="en-US" dirty="0" smtClean="0"/>
              <a:t>The spiral model combines the idea of iterative development (prototyping) with the systematic, controlled aspects of the waterfall model. It allows for incremental releases of the product, or incremental refinement through each time around the spiral. The spiral model also explicitly includes risk management within software development. </a:t>
            </a:r>
          </a:p>
        </p:txBody>
      </p:sp>
      <p:sp>
        <p:nvSpPr>
          <p:cNvPr id="51204"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151654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kumimoji="1" sz="2400">
                <a:solidFill>
                  <a:schemeClr val="tx1"/>
                </a:solidFill>
                <a:latin typeface="Tahoma" pitchFamily="34" charset="0"/>
                <a:cs typeface="Times New Roman" pitchFamily="18" charset="0"/>
              </a:defRPr>
            </a:lvl1pPr>
            <a:lvl2pPr marL="742950" indent="-285750" defTabSz="966788" eaLnBrk="0" hangingPunct="0">
              <a:defRPr kumimoji="1" sz="2400">
                <a:solidFill>
                  <a:schemeClr val="tx1"/>
                </a:solidFill>
                <a:latin typeface="Tahoma" pitchFamily="34" charset="0"/>
                <a:cs typeface="Times New Roman" pitchFamily="18" charset="0"/>
              </a:defRPr>
            </a:lvl2pPr>
            <a:lvl3pPr marL="1143000" indent="-228600" defTabSz="966788" eaLnBrk="0" hangingPunct="0">
              <a:defRPr kumimoji="1" sz="2400">
                <a:solidFill>
                  <a:schemeClr val="tx1"/>
                </a:solidFill>
                <a:latin typeface="Tahoma" pitchFamily="34" charset="0"/>
                <a:cs typeface="Times New Roman" pitchFamily="18" charset="0"/>
              </a:defRPr>
            </a:lvl3pPr>
            <a:lvl4pPr marL="1600200" indent="-228600" defTabSz="966788" eaLnBrk="0" hangingPunct="0">
              <a:defRPr kumimoji="1" sz="2400">
                <a:solidFill>
                  <a:schemeClr val="tx1"/>
                </a:solidFill>
                <a:latin typeface="Tahoma" pitchFamily="34" charset="0"/>
                <a:cs typeface="Times New Roman" pitchFamily="18" charset="0"/>
              </a:defRPr>
            </a:lvl4pPr>
            <a:lvl5pPr marL="2057400" indent="-228600" defTabSz="966788" eaLnBrk="0" hangingPunct="0">
              <a:defRPr kumimoji="1" sz="2400">
                <a:solidFill>
                  <a:schemeClr val="tx1"/>
                </a:solidFill>
                <a:latin typeface="Tahoma" pitchFamily="34" charset="0"/>
                <a:cs typeface="Times New Roman" pitchFamily="18" charset="0"/>
              </a:defRPr>
            </a:lvl5pPr>
            <a:lvl6pPr marL="25146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66788"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923048A7-545C-4B2C-94A2-8E725F8D5E15}" type="slidenum">
              <a:rPr kumimoji="0" lang="en-CA" sz="1300" smtClean="0">
                <a:latin typeface="Times New Roman" pitchFamily="18" charset="0"/>
              </a:rPr>
              <a:pPr/>
              <a:t>22</a:t>
            </a:fld>
            <a:endParaRPr kumimoji="0" lang="en-CA" sz="1300" smtClean="0">
              <a:latin typeface="Times New Roman" pitchFamily="18" charset="0"/>
            </a:endParaRPr>
          </a:p>
        </p:txBody>
      </p:sp>
      <p:sp>
        <p:nvSpPr>
          <p:cNvPr id="51203"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r>
              <a:rPr lang="en-US" dirty="0" smtClean="0"/>
              <a:t>Identifying major risks, both technical and managerial, and determining how to lessen the risk helps keep the software development process under control</a:t>
            </a:r>
          </a:p>
        </p:txBody>
      </p:sp>
      <p:sp>
        <p:nvSpPr>
          <p:cNvPr id="51204"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263936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3074" name="Rectangle 2"/>
          <p:cNvSpPr>
            <a:spLocks noGrp="1" noRot="1" noChangeAspect="1" noChangeArrowheads="1" noTextEdit="1"/>
          </p:cNvSpPr>
          <p:nvPr>
            <p:ph type="sldImg"/>
          </p:nvPr>
        </p:nvSpPr>
        <p:spPr bwMode="auto">
          <a:xfrm>
            <a:off x="0" y="303213"/>
            <a:ext cx="1588" cy="158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3075" name="Rectangle 3"/>
          <p:cNvSpPr txBox="1">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smtClean="0"/>
          </a:p>
        </p:txBody>
      </p:sp>
    </p:spTree>
    <p:extLst>
      <p:ext uri="{BB962C8B-B14F-4D97-AF65-F5344CB8AC3E}">
        <p14:creationId xmlns:p14="http://schemas.microsoft.com/office/powerpoint/2010/main" val="337982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22" name="Rectangle 2"/>
          <p:cNvSpPr>
            <a:spLocks noGrp="1" noRot="1" noChangeAspect="1" noChangeArrowheads="1" noTextEdit="1"/>
          </p:cNvSpPr>
          <p:nvPr>
            <p:ph type="sldImg"/>
          </p:nvPr>
        </p:nvSpPr>
        <p:spPr bwMode="auto">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23" name="Rectangle 3"/>
          <p:cNvSpPr txBox="1">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smtClean="0"/>
          </a:p>
        </p:txBody>
      </p:sp>
    </p:spTree>
    <p:extLst>
      <p:ext uri="{BB962C8B-B14F-4D97-AF65-F5344CB8AC3E}">
        <p14:creationId xmlns:p14="http://schemas.microsoft.com/office/powerpoint/2010/main" val="1769135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Game designer</a:t>
            </a:r>
          </a:p>
          <a:p>
            <a:pPr eaLnBrk="1" hangingPunct="1">
              <a:lnSpc>
                <a:spcPct val="90000"/>
              </a:lnSpc>
            </a:pPr>
            <a:endParaRPr lang="en-US" dirty="0" smtClean="0"/>
          </a:p>
          <a:p>
            <a:pPr eaLnBrk="1" hangingPunct="1">
              <a:lnSpc>
                <a:spcPct val="90000"/>
              </a:lnSpc>
            </a:pPr>
            <a:r>
              <a:rPr lang="en-US" dirty="0" smtClean="0"/>
              <a:t>Play a lot of games!</a:t>
            </a:r>
          </a:p>
          <a:p>
            <a:pPr eaLnBrk="1" hangingPunct="1">
              <a:lnSpc>
                <a:spcPct val="90000"/>
              </a:lnSpc>
            </a:pPr>
            <a:r>
              <a:rPr lang="en-US" dirty="0" smtClean="0"/>
              <a:t>Use demos and reviews, look around, chat, etc.</a:t>
            </a:r>
          </a:p>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32</a:t>
            </a:fld>
            <a:endParaRPr lang="en-CA"/>
          </a:p>
        </p:txBody>
      </p:sp>
    </p:spTree>
    <p:extLst>
      <p:ext uri="{BB962C8B-B14F-4D97-AF65-F5344CB8AC3E}">
        <p14:creationId xmlns:p14="http://schemas.microsoft.com/office/powerpoint/2010/main" val="209034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38</a:t>
            </a:fld>
            <a:endParaRPr lang="en-CA"/>
          </a:p>
        </p:txBody>
      </p:sp>
    </p:spTree>
    <p:extLst>
      <p:ext uri="{BB962C8B-B14F-4D97-AF65-F5344CB8AC3E}">
        <p14:creationId xmlns:p14="http://schemas.microsoft.com/office/powerpoint/2010/main" val="575454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Fundamentals of Game Development </a:t>
            </a:r>
          </a:p>
          <a:p>
            <a:r>
              <a:rPr lang="en-US" dirty="0" smtClean="0"/>
              <a:t>Heather Maxwell Chandler, Rafael Chandler</a:t>
            </a:r>
            <a:endParaRPr lang="en-US" dirty="0"/>
          </a:p>
        </p:txBody>
      </p:sp>
      <p:sp>
        <p:nvSpPr>
          <p:cNvPr id="4" name="Slide Number Placeholder 3"/>
          <p:cNvSpPr>
            <a:spLocks noGrp="1"/>
          </p:cNvSpPr>
          <p:nvPr>
            <p:ph type="sldNum" sz="quarter" idx="10"/>
          </p:nvPr>
        </p:nvSpPr>
        <p:spPr/>
        <p:txBody>
          <a:bodyPr/>
          <a:lstStyle/>
          <a:p>
            <a:pPr>
              <a:defRPr/>
            </a:pPr>
            <a:fld id="{01D07F3D-90FD-4BD6-88D1-A128B95F7909}" type="slidenum">
              <a:rPr lang="en-US" smtClean="0"/>
              <a:pPr>
                <a:defRPr/>
              </a:pPr>
              <a:t>42</a:t>
            </a:fld>
            <a:endParaRPr lang="en-US"/>
          </a:p>
        </p:txBody>
      </p:sp>
    </p:spTree>
    <p:extLst>
      <p:ext uri="{BB962C8B-B14F-4D97-AF65-F5344CB8AC3E}">
        <p14:creationId xmlns:p14="http://schemas.microsoft.com/office/powerpoint/2010/main" val="1186104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43</a:t>
            </a:fld>
            <a:endParaRPr lang="en-CA"/>
          </a:p>
        </p:txBody>
      </p:sp>
    </p:spTree>
    <p:extLst>
      <p:ext uri="{BB962C8B-B14F-4D97-AF65-F5344CB8AC3E}">
        <p14:creationId xmlns:p14="http://schemas.microsoft.com/office/powerpoint/2010/main" val="217641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3</a:t>
            </a:fld>
            <a:endParaRPr lang="en-CA"/>
          </a:p>
        </p:txBody>
      </p:sp>
    </p:spTree>
    <p:extLst>
      <p:ext uri="{BB962C8B-B14F-4D97-AF65-F5344CB8AC3E}">
        <p14:creationId xmlns:p14="http://schemas.microsoft.com/office/powerpoint/2010/main" val="2060066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charset="0"/>
                <a:ea typeface="+mn-ea"/>
                <a:cs typeface="+mn-cs"/>
              </a:rPr>
              <a:t>Preproduction is gearing-up time. </a:t>
            </a:r>
          </a:p>
          <a:p>
            <a:r>
              <a:rPr kumimoji="1" lang="en-US" sz="1200" b="0" i="0" u="none" strike="noStrike" kern="1200" baseline="0" dirty="0" smtClean="0">
                <a:solidFill>
                  <a:schemeClr val="tx1"/>
                </a:solidFill>
                <a:latin typeface="Arial" charset="0"/>
                <a:ea typeface="+mn-ea"/>
                <a:cs typeface="+mn-cs"/>
              </a:rPr>
              <a:t>Your goal is to complete the game design, create the art bible, establish the production path, write up the project plan, and create a prototype.</a:t>
            </a:r>
          </a:p>
          <a:p>
            <a:r>
              <a:rPr kumimoji="1" lang="en-US" sz="1200" b="0" i="0" u="none" strike="noStrike" kern="1200" baseline="0" dirty="0" smtClean="0">
                <a:solidFill>
                  <a:schemeClr val="tx1"/>
                </a:solidFill>
                <a:latin typeface="Arial" charset="0"/>
                <a:ea typeface="+mn-ea"/>
                <a:cs typeface="+mn-cs"/>
              </a:rPr>
              <a:t>This phase is also where you do some technical prototyping that demonstrates the feasibility of any new technology you hope to deliver. </a:t>
            </a:r>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45</a:t>
            </a:fld>
            <a:endParaRPr lang="en-CA"/>
          </a:p>
        </p:txBody>
      </p:sp>
    </p:spTree>
    <p:extLst>
      <p:ext uri="{BB962C8B-B14F-4D97-AF65-F5344CB8AC3E}">
        <p14:creationId xmlns:p14="http://schemas.microsoft.com/office/powerpoint/2010/main" val="4280331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All the tools you select along the way must be compatible.</a:t>
            </a:r>
          </a:p>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53</a:t>
            </a:fld>
            <a:endParaRPr lang="en-CA"/>
          </a:p>
        </p:txBody>
      </p:sp>
    </p:spTree>
    <p:extLst>
      <p:ext uri="{BB962C8B-B14F-4D97-AF65-F5344CB8AC3E}">
        <p14:creationId xmlns:p14="http://schemas.microsoft.com/office/powerpoint/2010/main" val="684698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55</a:t>
            </a:fld>
            <a:endParaRPr lang="en-CA"/>
          </a:p>
        </p:txBody>
      </p:sp>
    </p:spTree>
    <p:extLst>
      <p:ext uri="{BB962C8B-B14F-4D97-AF65-F5344CB8AC3E}">
        <p14:creationId xmlns:p14="http://schemas.microsoft.com/office/powerpoint/2010/main" val="21140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charset="0"/>
                <a:ea typeface="+mn-ea"/>
                <a:cs typeface="+mn-cs"/>
              </a:rPr>
              <a:t>Alpha - At which the game is mostly playable from start to finish. There might still be a few</a:t>
            </a:r>
          </a:p>
          <a:p>
            <a:r>
              <a:rPr kumimoji="1" lang="en-US" sz="1200" b="0" i="0" u="none" strike="noStrike" kern="1200" baseline="0" dirty="0" smtClean="0">
                <a:solidFill>
                  <a:schemeClr val="tx1"/>
                </a:solidFill>
                <a:latin typeface="Arial" charset="0"/>
                <a:ea typeface="+mn-ea"/>
                <a:cs typeface="+mn-cs"/>
              </a:rPr>
              <a:t>workarounds or gaps, and not all the assets might be final, but the engine, user interface,</a:t>
            </a:r>
          </a:p>
          <a:p>
            <a:r>
              <a:rPr kumimoji="1" lang="en-US" sz="1200" b="0" i="0" u="none" strike="noStrike" kern="1200" baseline="0" dirty="0" smtClean="0">
                <a:solidFill>
                  <a:schemeClr val="tx1"/>
                </a:solidFill>
                <a:latin typeface="Arial" charset="0"/>
                <a:ea typeface="+mn-ea"/>
                <a:cs typeface="+mn-cs"/>
              </a:rPr>
              <a:t>and all other major subsystems are complete</a:t>
            </a:r>
            <a:endParaRPr lang="en-US" dirty="0"/>
          </a:p>
        </p:txBody>
      </p:sp>
      <p:sp>
        <p:nvSpPr>
          <p:cNvPr id="4" name="Slide Number Placeholder 3"/>
          <p:cNvSpPr>
            <a:spLocks noGrp="1"/>
          </p:cNvSpPr>
          <p:nvPr>
            <p:ph type="sldNum" sz="quarter" idx="10"/>
          </p:nvPr>
        </p:nvSpPr>
        <p:spPr/>
        <p:txBody>
          <a:bodyPr/>
          <a:lstStyle/>
          <a:p>
            <a:pPr>
              <a:defRPr/>
            </a:pPr>
            <a:fld id="{DB6ACA43-9C1F-449C-A6CC-2A9E1CA1D52A}" type="slidenum">
              <a:rPr lang="en-CA" smtClean="0"/>
              <a:pPr>
                <a:defRPr/>
              </a:pPr>
              <a:t>61</a:t>
            </a:fld>
            <a:endParaRPr lang="en-CA"/>
          </a:p>
        </p:txBody>
      </p:sp>
    </p:spTree>
    <p:extLst>
      <p:ext uri="{BB962C8B-B14F-4D97-AF65-F5344CB8AC3E}">
        <p14:creationId xmlns:p14="http://schemas.microsoft.com/office/powerpoint/2010/main" val="348576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A38AB6A5-0D06-474C-BEF2-A4CAEB2941DE}" type="slidenum">
              <a:rPr lang="en-US" sz="1300" i="0" smtClean="0"/>
              <a:pPr/>
              <a:t>5</a:t>
            </a:fld>
            <a:endParaRPr lang="en-US" sz="1300" i="0" smtClean="0"/>
          </a:p>
        </p:txBody>
      </p:sp>
      <p:sp>
        <p:nvSpPr>
          <p:cNvPr id="24579"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endParaRPr lang="en-US" dirty="0" smtClean="0">
              <a:latin typeface="Arial" panose="020B0604020202020204" pitchFamily="34" charset="0"/>
              <a:ea typeface="ＭＳ Ｐゴシック" panose="020B0600070205080204" pitchFamily="34" charset="-128"/>
            </a:endParaRPr>
          </a:p>
        </p:txBody>
      </p:sp>
      <p:sp>
        <p:nvSpPr>
          <p:cNvPr id="24580"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150117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88CDA039-1F8C-434E-8F1B-2900DDF87423}" type="slidenum">
              <a:rPr lang="en-US" sz="1300" i="0" smtClean="0"/>
              <a:pPr/>
              <a:t>6</a:t>
            </a:fld>
            <a:endParaRPr lang="en-US" sz="1300" i="0" smtClean="0"/>
          </a:p>
        </p:txBody>
      </p:sp>
      <p:sp>
        <p:nvSpPr>
          <p:cNvPr id="26627"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smtClean="0">
                <a:latin typeface="Arial" panose="020B0604020202020204" pitchFamily="34" charset="0"/>
                <a:ea typeface="ＭＳ Ｐゴシック" panose="020B0600070205080204" pitchFamily="34" charset="-128"/>
              </a:rPr>
              <a:t>Milestone example: completion of an activity, approval of a deliverable, completion of a technical review</a:t>
            </a:r>
          </a:p>
          <a:p>
            <a:pPr eaLnBrk="1" hangingPunct="1"/>
            <a:r>
              <a:rPr lang="en-US" smtClean="0">
                <a:latin typeface="Arial" panose="020B0604020202020204" pitchFamily="34" charset="0"/>
                <a:ea typeface="ＭＳ Ｐゴシック" panose="020B0600070205080204" pitchFamily="34" charset="-128"/>
              </a:rPr>
              <a:t>More specifically: Test plan review—test plans are adequate and we are now ready to test; </a:t>
            </a:r>
          </a:p>
        </p:txBody>
      </p:sp>
      <p:sp>
        <p:nvSpPr>
          <p:cNvPr id="26628"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114462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CDA309CB-7AD6-43BC-8886-25CF572D19E7}" type="slidenum">
              <a:rPr lang="en-US" sz="1300" i="0" smtClean="0"/>
              <a:pPr/>
              <a:t>7</a:t>
            </a:fld>
            <a:endParaRPr lang="en-US" sz="1300" i="0" smtClean="0"/>
          </a:p>
        </p:txBody>
      </p:sp>
      <p:sp>
        <p:nvSpPr>
          <p:cNvPr id="28675"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endParaRPr lang="en-US" smtClean="0">
              <a:latin typeface="Arial" panose="020B0604020202020204" pitchFamily="34" charset="0"/>
              <a:ea typeface="ＭＳ Ｐゴシック" panose="020B0600070205080204" pitchFamily="34" charset="-128"/>
            </a:endParaRPr>
          </a:p>
        </p:txBody>
      </p:sp>
      <p:sp>
        <p:nvSpPr>
          <p:cNvPr id="28676"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2669097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0880A045-E839-47D5-AE13-75E876A2206F}" type="slidenum">
              <a:rPr lang="en-US" sz="1300" i="0" smtClean="0"/>
              <a:pPr/>
              <a:t>8</a:t>
            </a:fld>
            <a:endParaRPr lang="en-US" sz="1300" i="0" smtClean="0"/>
          </a:p>
        </p:txBody>
      </p:sp>
      <p:sp>
        <p:nvSpPr>
          <p:cNvPr id="30723"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dirty="0" smtClean="0">
                <a:latin typeface="Arial" panose="020B0604020202020204" pitchFamily="34" charset="0"/>
                <a:ea typeface="ＭＳ Ｐゴシック" panose="020B0600070205080204" pitchFamily="34" charset="-128"/>
              </a:rPr>
              <a:t>Not every process model should be applied to every project. </a:t>
            </a:r>
            <a:br>
              <a:rPr lang="en-US" dirty="0" smtClean="0">
                <a:latin typeface="Arial" panose="020B0604020202020204" pitchFamily="34" charset="0"/>
                <a:ea typeface="ＭＳ Ｐゴシック" panose="020B0600070205080204" pitchFamily="34" charset="-128"/>
              </a:rPr>
            </a:br>
            <a:r>
              <a:rPr lang="en-US" dirty="0" smtClean="0">
                <a:latin typeface="Arial" panose="020B0604020202020204" pitchFamily="34" charset="0"/>
                <a:ea typeface="ＭＳ Ｐゴシック" panose="020B0600070205080204" pitchFamily="34" charset="-128"/>
              </a:rPr>
              <a:t>Each has characteristics which make them more or less applicable.</a:t>
            </a:r>
          </a:p>
          <a:p>
            <a:pPr eaLnBrk="1" hangingPunct="1"/>
            <a:r>
              <a:rPr lang="en-US" dirty="0" smtClean="0">
                <a:latin typeface="Arial" panose="020B0604020202020204" pitchFamily="34" charset="0"/>
                <a:ea typeface="ＭＳ Ｐゴシック" panose="020B0600070205080204" pitchFamily="34" charset="-128"/>
              </a:rPr>
              <a:t>Codify different approaches to software process so that impose order on the potential chaos that lurks in software development projects.</a:t>
            </a:r>
          </a:p>
        </p:txBody>
      </p:sp>
      <p:sp>
        <p:nvSpPr>
          <p:cNvPr id="30724"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217697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7B117BD4-D046-4090-BE40-82A15BD0FD35}" type="slidenum">
              <a:rPr lang="en-US" sz="1300" i="0" smtClean="0"/>
              <a:pPr/>
              <a:t>10</a:t>
            </a:fld>
            <a:endParaRPr lang="en-US" sz="1300" i="0" smtClean="0"/>
          </a:p>
        </p:txBody>
      </p:sp>
      <p:sp>
        <p:nvSpPr>
          <p:cNvPr id="32771" name="Rectangle 2"/>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dirty="0" smtClean="0">
                <a:latin typeface="Arial" panose="020B0604020202020204" pitchFamily="34" charset="0"/>
                <a:ea typeface="ＭＳ Ｐゴシック" panose="020B0600070205080204" pitchFamily="34" charset="-128"/>
              </a:rPr>
              <a:t>Introduced in 1970. </a:t>
            </a:r>
          </a:p>
          <a:p>
            <a:pPr eaLnBrk="1" hangingPunct="1"/>
            <a:r>
              <a:rPr lang="en-US" dirty="0" smtClean="0">
                <a:latin typeface="Arial" panose="020B0604020202020204" pitchFamily="34" charset="0"/>
                <a:ea typeface="ＭＳ Ｐゴシック" panose="020B0600070205080204" pitchFamily="34" charset="-128"/>
              </a:rPr>
              <a:t>Issue: not really any guidance on how each phase should result in the generation of these artifacts</a:t>
            </a:r>
          </a:p>
          <a:p>
            <a:pPr eaLnBrk="1" hangingPunct="1"/>
            <a:r>
              <a:rPr lang="en-US" dirty="0" smtClean="0">
                <a:latin typeface="Arial" panose="020B0604020202020204" pitchFamily="34" charset="0"/>
                <a:ea typeface="ＭＳ Ｐゴシック" panose="020B0600070205080204" pitchFamily="34" charset="-128"/>
              </a:rPr>
              <a:t>Used in US </a:t>
            </a:r>
            <a:r>
              <a:rPr lang="en-US" dirty="0" err="1" smtClean="0">
                <a:latin typeface="Arial" panose="020B0604020202020204" pitchFamily="34" charset="0"/>
                <a:ea typeface="ＭＳ Ｐゴシック" panose="020B0600070205080204" pitchFamily="34" charset="-128"/>
              </a:rPr>
              <a:t>DoD</a:t>
            </a:r>
            <a:r>
              <a:rPr lang="en-US" dirty="0" smtClean="0">
                <a:latin typeface="Arial" panose="020B0604020202020204" pitchFamily="34" charset="0"/>
                <a:ea typeface="ＭＳ Ｐゴシック" panose="020B0600070205080204" pitchFamily="34" charset="-128"/>
              </a:rPr>
              <a:t> contracts for many years</a:t>
            </a:r>
          </a:p>
          <a:p>
            <a:pPr eaLnBrk="1" hangingPunct="1"/>
            <a:r>
              <a:rPr lang="en-US" dirty="0" smtClean="0">
                <a:latin typeface="Arial" panose="020B0604020202020204" pitchFamily="34" charset="0"/>
                <a:ea typeface="ＭＳ Ｐゴシック" panose="020B0600070205080204" pitchFamily="34" charset="-128"/>
              </a:rPr>
              <a:t>An example process for </a:t>
            </a:r>
            <a:r>
              <a:rPr lang="ja-JP" altLang="en-US" dirty="0" smtClean="0">
                <a:latin typeface="Arial" panose="020B0604020202020204" pitchFamily="34" charset="0"/>
                <a:ea typeface="ＭＳ Ｐゴシック" panose="020B0600070205080204" pitchFamily="34" charset="-128"/>
              </a:rPr>
              <a:t>“</a:t>
            </a:r>
            <a:r>
              <a:rPr lang="en-US" altLang="ja-JP" dirty="0" smtClean="0">
                <a:latin typeface="Arial" panose="020B0604020202020204" pitchFamily="34" charset="0"/>
                <a:ea typeface="ＭＳ Ｐゴシック" panose="020B0600070205080204" pitchFamily="34" charset="-128"/>
              </a:rPr>
              <a:t>big up front design</a:t>
            </a:r>
            <a:r>
              <a:rPr lang="ja-JP" altLang="en-US" dirty="0" smtClean="0">
                <a:latin typeface="Arial" panose="020B0604020202020204" pitchFamily="34" charset="0"/>
                <a:ea typeface="ＭＳ Ｐゴシック" panose="020B0600070205080204" pitchFamily="34" charset="-128"/>
              </a:rPr>
              <a:t>”</a:t>
            </a:r>
            <a:endParaRPr lang="en-US" altLang="ja-JP" dirty="0" smtClean="0">
              <a:latin typeface="Arial" panose="020B0604020202020204" pitchFamily="34" charset="0"/>
              <a:ea typeface="ＭＳ Ｐゴシック" panose="020B0600070205080204" pitchFamily="34" charset="-128"/>
            </a:endParaRPr>
          </a:p>
          <a:p>
            <a:pPr eaLnBrk="1" hangingPunct="1"/>
            <a:endParaRPr lang="en-US" dirty="0" smtClean="0">
              <a:latin typeface="Arial" panose="020B0604020202020204" pitchFamily="34" charset="0"/>
              <a:ea typeface="ＭＳ Ｐゴシック" panose="020B0600070205080204" pitchFamily="34" charset="-128"/>
            </a:endParaRPr>
          </a:p>
        </p:txBody>
      </p:sp>
      <p:sp>
        <p:nvSpPr>
          <p:cNvPr id="32772" name="Rectangle 3"/>
          <p:cNvSpPr>
            <a:spLocks noGrp="1" noRot="1" noChangeAspect="1" noChangeArrowheads="1" noTextEdit="1"/>
          </p:cNvSpPr>
          <p:nvPr>
            <p:ph type="sldImg"/>
          </p:nvPr>
        </p:nvSpPr>
        <p:spPr>
          <a:xfrm>
            <a:off x="1419225" y="839788"/>
            <a:ext cx="4479925" cy="3359150"/>
          </a:xfrm>
          <a:ln w="12700" cap="flat">
            <a:solidFill>
              <a:schemeClr val="tx1"/>
            </a:solidFill>
          </a:ln>
        </p:spPr>
      </p:sp>
    </p:spTree>
    <p:extLst>
      <p:ext uri="{BB962C8B-B14F-4D97-AF65-F5344CB8AC3E}">
        <p14:creationId xmlns:p14="http://schemas.microsoft.com/office/powerpoint/2010/main" val="212728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Iterative vs. Incremental models (A. Cockburn): Iterative is planned rework; increment is an addition of functionality</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Write on the board:</a:t>
            </a:r>
          </a:p>
          <a:p>
            <a:r>
              <a:rPr lang="en-US" smtClean="0">
                <a:latin typeface="Arial" panose="020B0604020202020204" pitchFamily="34" charset="0"/>
                <a:ea typeface="ＭＳ Ｐゴシック" panose="020B0600070205080204" pitchFamily="34" charset="-128"/>
              </a:rPr>
              <a:t>Iterative vs. Incremental models (Pfleeger): </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Desired features: Document editing and file management, spell check,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templates</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 </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Iterative delivers entire system in first iteration (some features are rudimentary) and then improves it (e.g., crappy versions of editing, spell check, and templates in v1, improved versions in v2, etc).  (All layers are present)</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Incremental introduces new features in each increment. (Add a layer each time)</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Applicable when you have a solid understanding of the requirements, the requirements aren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likely to change, but the software system is too large to design, implement, and deliver as one big chunk (it would take too long, for one thing)</a:t>
            </a:r>
          </a:p>
          <a:p>
            <a:endParaRPr lang="en-US" smtClean="0">
              <a:latin typeface="Arial" panose="020B0604020202020204" pitchFamily="34" charset="0"/>
              <a:ea typeface="ＭＳ Ｐゴシック" panose="020B0600070205080204" pitchFamily="34" charset="-128"/>
            </a:endParaRPr>
          </a:p>
          <a:p>
            <a:r>
              <a:rPr lang="en-US" smtClean="0">
                <a:latin typeface="Arial" panose="020B0604020202020204" pitchFamily="34" charset="0"/>
                <a:ea typeface="ＭＳ Ｐゴシック" panose="020B0600070205080204" pitchFamily="34" charset="-128"/>
              </a:rPr>
              <a:t>If you are a long time user of Google docs, you have been a witness to the application of an incremental process model…new features have appeared over time.</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F6805D49-285C-4C0A-AA6F-7F927C2AF6AD}" type="slidenum">
              <a:rPr lang="en-US" sz="1300" i="0" smtClean="0"/>
              <a:pPr/>
              <a:t>16</a:t>
            </a:fld>
            <a:endParaRPr lang="en-US" sz="1300" i="0" smtClean="0"/>
          </a:p>
        </p:txBody>
      </p:sp>
    </p:spTree>
    <p:extLst>
      <p:ext uri="{BB962C8B-B14F-4D97-AF65-F5344CB8AC3E}">
        <p14:creationId xmlns:p14="http://schemas.microsoft.com/office/powerpoint/2010/main" val="2995492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9D72B9F1-8A38-4B51-800C-DE0164E6DAFC}" type="slidenum">
              <a:rPr lang="en-US" sz="1300" i="0" smtClean="0"/>
              <a:pPr/>
              <a:t>17</a:t>
            </a:fld>
            <a:endParaRPr lang="en-US" sz="1300" i="0" smtClean="0"/>
          </a:p>
        </p:txBody>
      </p:sp>
      <p:sp>
        <p:nvSpPr>
          <p:cNvPr id="41987" name="Rectangle 2"/>
          <p:cNvSpPr>
            <a:spLocks noGrp="1" noRot="1" noChangeAspect="1" noChangeArrowheads="1" noTextEdit="1"/>
          </p:cNvSpPr>
          <p:nvPr>
            <p:ph type="sldImg"/>
          </p:nvPr>
        </p:nvSpPr>
        <p:spPr>
          <a:xfrm>
            <a:off x="1419225" y="839788"/>
            <a:ext cx="4479925" cy="3359150"/>
          </a:xfrm>
          <a:ln/>
        </p:spPr>
      </p:sp>
      <p:sp>
        <p:nvSpPr>
          <p:cNvPr id="41988" name="Rectangle 3"/>
          <p:cNvSpPr>
            <a:spLocks noGrp="1" noChangeArrowheads="1"/>
          </p:cNvSpPr>
          <p:nvPr>
            <p:ph type="body" idx="1"/>
          </p:nvPr>
        </p:nvSpPr>
        <p:spPr>
          <a:xfrm>
            <a:off x="974725" y="4564063"/>
            <a:ext cx="5365750" cy="4044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latin typeface="Arial" panose="020B0604020202020204" pitchFamily="34" charset="0"/>
                <a:ea typeface="ＭＳ Ｐゴシック" panose="020B0600070205080204" pitchFamily="34" charset="-128"/>
              </a:rPr>
              <a:t>Other benefits:</a:t>
            </a:r>
          </a:p>
          <a:p>
            <a:pPr eaLnBrk="1" hangingPunct="1"/>
            <a:r>
              <a:rPr lang="en-GB" smtClean="0">
                <a:latin typeface="Arial" panose="020B0604020202020204" pitchFamily="34" charset="0"/>
                <a:ea typeface="ＭＳ Ｐゴシック" panose="020B0600070205080204" pitchFamily="34" charset="-128"/>
              </a:rPr>
              <a:t>	Lower risk of overall project failure</a:t>
            </a:r>
          </a:p>
          <a:p>
            <a:pPr eaLnBrk="1" hangingPunct="1"/>
            <a:r>
              <a:rPr lang="en-GB" smtClean="0">
                <a:latin typeface="Arial" panose="020B0604020202020204" pitchFamily="34" charset="0"/>
                <a:ea typeface="ＭＳ Ｐゴシック" panose="020B0600070205080204" pitchFamily="34" charset="-128"/>
              </a:rPr>
              <a:t>	Can work on the </a:t>
            </a:r>
            <a:r>
              <a:rPr lang="en-GB" altLang="en-US" smtClean="0">
                <a:latin typeface="Arial" panose="020B0604020202020204" pitchFamily="34" charset="0"/>
                <a:ea typeface="ＭＳ Ｐゴシック" panose="020B0600070205080204" pitchFamily="34" charset="-128"/>
              </a:rPr>
              <a:t>“</a:t>
            </a:r>
            <a:r>
              <a:rPr lang="en-GB" smtClean="0">
                <a:latin typeface="Arial" panose="020B0604020202020204" pitchFamily="34" charset="0"/>
                <a:ea typeface="ＭＳ Ｐゴシック" panose="020B0600070205080204" pitchFamily="34" charset="-128"/>
              </a:rPr>
              <a:t>core product</a:t>
            </a:r>
            <a:r>
              <a:rPr lang="en-GB" altLang="en-US" smtClean="0">
                <a:latin typeface="Arial" panose="020B0604020202020204" pitchFamily="34" charset="0"/>
                <a:ea typeface="ＭＳ Ｐゴシック" panose="020B0600070205080204" pitchFamily="34" charset="-128"/>
              </a:rPr>
              <a:t>”</a:t>
            </a:r>
            <a:r>
              <a:rPr lang="en-GB" smtClean="0">
                <a:latin typeface="Arial" panose="020B0604020202020204" pitchFamily="34" charset="0"/>
                <a:ea typeface="ＭＳ Ｐゴシック" panose="020B0600070205080204" pitchFamily="34" charset="-128"/>
              </a:rPr>
              <a:t> with small team, add people if needed if next increment is desired</a:t>
            </a:r>
          </a:p>
          <a:p>
            <a:pPr eaLnBrk="1" hangingPunct="1"/>
            <a:r>
              <a:rPr lang="en-GB" smtClean="0">
                <a:latin typeface="Arial" panose="020B0604020202020204" pitchFamily="34" charset="0"/>
                <a:ea typeface="ＭＳ Ｐゴシック" panose="020B0600070205080204" pitchFamily="34" charset="-128"/>
              </a:rPr>
              <a:t>	Can plan increments to manage risks – a team member with certain expertise is unavailable for entire project, schedule tasks around him/her</a:t>
            </a:r>
          </a:p>
          <a:p>
            <a:pPr eaLnBrk="1" hangingPunct="1"/>
            <a:r>
              <a:rPr lang="en-GB" smtClean="0">
                <a:latin typeface="Arial" panose="020B0604020202020204" pitchFamily="34" charset="0"/>
                <a:ea typeface="ＭＳ Ｐゴシック" panose="020B0600070205080204" pitchFamily="34" charset="-128"/>
              </a:rPr>
              <a:t>	Highest priority system services receive the most testing</a:t>
            </a:r>
          </a:p>
        </p:txBody>
      </p:sp>
    </p:spTree>
    <p:extLst>
      <p:ext uri="{BB962C8B-B14F-4D97-AF65-F5344CB8AC3E}">
        <p14:creationId xmlns:p14="http://schemas.microsoft.com/office/powerpoint/2010/main" val="320699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latin typeface="Arial" charset="0"/>
                <a:ea typeface="ＭＳ Ｐゴシック" pitchFamily="-107" charset="-128"/>
                <a:cs typeface="+mn-cs"/>
              </a:defRPr>
            </a:lvl1pPr>
          </a:lstStyle>
          <a:p>
            <a:pPr>
              <a:defRPr/>
            </a:pPr>
            <a:fld id="{3C492785-8D1D-4C70-8775-B381E85BBB81}" type="datetime1">
              <a:rPr lang="en-US"/>
              <a:pPr>
                <a:defRPr/>
              </a:pPr>
              <a:t>9/20/2015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z="140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41B7D57-6F7A-4A98-A329-8FFB2028599C}" type="slidenum">
              <a:rPr lang="en-US"/>
              <a:pPr>
                <a:defRPr/>
              </a:pPr>
              <a:t>‹#›</a:t>
            </a:fld>
            <a:endParaRPr lang="en-US"/>
          </a:p>
        </p:txBody>
      </p:sp>
    </p:spTree>
    <p:extLst>
      <p:ext uri="{BB962C8B-B14F-4D97-AF65-F5344CB8AC3E}">
        <p14:creationId xmlns:p14="http://schemas.microsoft.com/office/powerpoint/2010/main" val="3112716545"/>
      </p:ext>
    </p:extLst>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4220C83-1754-4F11-AC22-36C945DA0226}" type="datetime1">
              <a:rPr lang="en-US"/>
              <a:pPr>
                <a:defRPr/>
              </a:pPr>
              <a:t>9/20/2015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BB709A8-2CD5-4A8F-8671-6E78CCCECF88}" type="slidenum">
              <a:rPr lang="en-US"/>
              <a:pPr>
                <a:defRPr/>
              </a:pPr>
              <a:t>‹#›</a:t>
            </a:fld>
            <a:endParaRPr lang="en-US"/>
          </a:p>
        </p:txBody>
      </p:sp>
    </p:spTree>
    <p:extLst>
      <p:ext uri="{BB962C8B-B14F-4D97-AF65-F5344CB8AC3E}">
        <p14:creationId xmlns:p14="http://schemas.microsoft.com/office/powerpoint/2010/main" val="795630995"/>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432B7733-17A2-4833-9928-32BEDCA871B6}" type="datetime1">
              <a:rPr lang="en-US"/>
              <a:pPr>
                <a:defRPr/>
              </a:pPr>
              <a:t>9/20/2015</a:t>
            </a:fld>
            <a:endParaRPr lang="en-US" sz="110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45DB044-43AA-40CA-880C-E16E71C656C0}" type="slidenum">
              <a:rPr lang="en-US"/>
              <a:pPr>
                <a:defRPr/>
              </a:pPr>
              <a:t>‹#›</a:t>
            </a:fld>
            <a:endParaRPr lang="en-US"/>
          </a:p>
        </p:txBody>
      </p:sp>
    </p:spTree>
    <p:extLst>
      <p:ext uri="{BB962C8B-B14F-4D97-AF65-F5344CB8AC3E}">
        <p14:creationId xmlns:p14="http://schemas.microsoft.com/office/powerpoint/2010/main" val="2943576504"/>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2pPr>
              <a:defRPr>
                <a:solidFill>
                  <a:schemeClr val="accent6">
                    <a:lumMod val="50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1E40968B-8BFB-497B-A3CE-CB501E35222B}" type="datetime1">
              <a:rPr lang="en-US"/>
              <a:pPr>
                <a:defRPr/>
              </a:pPr>
              <a:t>9/20/2015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2F4D6F5-036F-4448-BC4E-82EE8B3FF1AC}" type="slidenum">
              <a:rPr lang="en-US"/>
              <a:pPr>
                <a:defRPr/>
              </a:pPr>
              <a:t>‹#›</a:t>
            </a:fld>
            <a:endParaRPr lang="en-US"/>
          </a:p>
        </p:txBody>
      </p:sp>
    </p:spTree>
    <p:extLst>
      <p:ext uri="{BB962C8B-B14F-4D97-AF65-F5344CB8AC3E}">
        <p14:creationId xmlns:p14="http://schemas.microsoft.com/office/powerpoint/2010/main" val="3695287885"/>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9EDE27C7-FFCE-415C-A0D7-5B074A6491EB}" type="datetime1">
              <a:rPr lang="en-US"/>
              <a:pPr>
                <a:defRPr/>
              </a:pPr>
              <a:t>9/20/2015</a:t>
            </a:fld>
            <a:endParaRPr lang="en-US" sz="110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1A566BDD-401F-4FEE-9EC8-B07671C2BB8E}"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3963445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pPr>
              <a:defRPr/>
            </a:pPr>
            <a:fld id="{B0388EDC-7DFE-456D-8D60-8F1194FAA480}" type="datetime1">
              <a:rPr lang="en-US"/>
              <a:pPr>
                <a:defRPr/>
              </a:pPr>
              <a:t>9/20/2015</a:t>
            </a:fld>
            <a:endParaRPr lang="en-US" sz="1100"/>
          </a:p>
        </p:txBody>
      </p:sp>
      <p:sp>
        <p:nvSpPr>
          <p:cNvPr id="6" name="Slide Number Placeholder 9"/>
          <p:cNvSpPr>
            <a:spLocks noGrp="1"/>
          </p:cNvSpPr>
          <p:nvPr>
            <p:ph type="sldNum" sz="quarter" idx="11"/>
          </p:nvPr>
        </p:nvSpPr>
        <p:spPr/>
        <p:txBody>
          <a:bodyPr/>
          <a:lstStyle>
            <a:lvl1pPr>
              <a:defRPr/>
            </a:lvl1pPr>
          </a:lstStyle>
          <a:p>
            <a:pPr>
              <a:defRPr/>
            </a:pPr>
            <a:fld id="{56D7AFE0-F0B0-47A4-B4EB-93ED2F022D5C}"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1815568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pPr>
              <a:defRPr/>
            </a:pPr>
            <a:fld id="{86325C4B-5456-498C-B4B4-EAE7EAD03338}" type="datetime1">
              <a:rPr lang="en-US"/>
              <a:pPr>
                <a:defRPr/>
              </a:pPr>
              <a:t>9/20/2015</a:t>
            </a:fld>
            <a:endParaRPr lang="en-US" sz="1100"/>
          </a:p>
        </p:txBody>
      </p:sp>
      <p:sp>
        <p:nvSpPr>
          <p:cNvPr id="8" name="Slide Number Placeholder 11"/>
          <p:cNvSpPr>
            <a:spLocks noGrp="1"/>
          </p:cNvSpPr>
          <p:nvPr>
            <p:ph type="sldNum" sz="quarter" idx="11"/>
          </p:nvPr>
        </p:nvSpPr>
        <p:spPr/>
        <p:txBody>
          <a:bodyPr/>
          <a:lstStyle>
            <a:lvl1pPr>
              <a:defRPr/>
            </a:lvl1pPr>
          </a:lstStyle>
          <a:p>
            <a:pPr>
              <a:defRPr/>
            </a:pPr>
            <a:fld id="{9C7C792F-9666-4C59-B971-CE28FD5A7D42}"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3906391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E2216AA-5174-49F1-8547-7B4F637DBF56}" type="datetime1">
              <a:rPr lang="en-US"/>
              <a:pPr>
                <a:defRPr/>
              </a:pPr>
              <a:t>9/20/2015</a:t>
            </a:fld>
            <a:endParaRPr lang="en-US" sz="110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84288B90-1386-482C-84D3-C88C2268D669}" type="slidenum">
              <a:rPr lang="en-US"/>
              <a:pPr>
                <a:defRPr/>
              </a:pPr>
              <a:t>‹#›</a:t>
            </a:fld>
            <a:endParaRPr lang="en-US"/>
          </a:p>
        </p:txBody>
      </p:sp>
    </p:spTree>
    <p:extLst>
      <p:ext uri="{BB962C8B-B14F-4D97-AF65-F5344CB8AC3E}">
        <p14:creationId xmlns:p14="http://schemas.microsoft.com/office/powerpoint/2010/main" val="15836397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D670AAC-F2B7-4AAB-848F-AE5448488B14}" type="datetime1">
              <a:rPr lang="en-US"/>
              <a:pPr>
                <a:defRPr/>
              </a:pPr>
              <a:t>9/20/2015</a:t>
            </a:fld>
            <a:endParaRPr lang="en-US" sz="110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E79C27C-AD26-4BF4-A192-493E700F6377}" type="slidenum">
              <a:rPr lang="en-US"/>
              <a:pPr>
                <a:defRPr/>
              </a:pPr>
              <a:t>‹#›</a:t>
            </a:fld>
            <a:endParaRPr lang="en-US"/>
          </a:p>
        </p:txBody>
      </p:sp>
    </p:spTree>
    <p:extLst>
      <p:ext uri="{BB962C8B-B14F-4D97-AF65-F5344CB8AC3E}">
        <p14:creationId xmlns:p14="http://schemas.microsoft.com/office/powerpoint/2010/main" val="1573296475"/>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3350F13B-4A8E-408D-892B-6846722AAA4C}" type="datetime1">
              <a:rPr lang="en-US"/>
              <a:pPr>
                <a:defRPr/>
              </a:pPr>
              <a:t>9/20/2015</a:t>
            </a:fld>
            <a:endParaRPr lang="en-US" sz="110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089822D-CDE8-4FE1-85B6-0B7865E9EBC2}" type="slidenum">
              <a:rPr lang="en-US"/>
              <a:pPr>
                <a:defRPr/>
              </a:pPr>
              <a:t>‹#›</a:t>
            </a:fld>
            <a:endParaRPr lang="en-US"/>
          </a:p>
        </p:txBody>
      </p:sp>
    </p:spTree>
    <p:extLst>
      <p:ext uri="{BB962C8B-B14F-4D97-AF65-F5344CB8AC3E}">
        <p14:creationId xmlns:p14="http://schemas.microsoft.com/office/powerpoint/2010/main" val="260712658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78E00CFF-1024-49CD-8374-CC2C9DA211DF}" type="datetime1">
              <a:rPr lang="en-US"/>
              <a:pPr>
                <a:defRPr/>
              </a:pPr>
              <a:t>9/20/2015</a:t>
            </a:fld>
            <a:endParaRPr lang="en-US" sz="110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0B35AD2F-9173-4391-A225-6F7A61194BBE}"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416802608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pitchFamily="34" charset="0"/>
                <a:ea typeface="ＭＳ Ｐゴシック" charset="-128"/>
              </a:defRPr>
            </a:lvl1pPr>
          </a:lstStyle>
          <a:p>
            <a:pPr>
              <a:defRPr/>
            </a:pPr>
            <a:fld id="{01225793-6721-4BDB-9B1E-F2F87027AE38}" type="datetime1">
              <a:rPr lang="en-US"/>
              <a:pPr>
                <a:defRPr/>
              </a:pPr>
              <a:t>9/20/2015</a:t>
            </a:fld>
            <a:endParaRPr lang="en-US" sz="110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100">
                <a:solidFill>
                  <a:schemeClr val="tx2"/>
                </a:solidFill>
                <a:latin typeface="Arial" charset="0"/>
                <a:ea typeface="ＭＳ Ｐゴシック" pitchFamily="-107" charset="-128"/>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206010D-E71D-4168-914A-00FA09BE13E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99" r:id="rId1"/>
    <p:sldLayoutId id="2147484395" r:id="rId2"/>
    <p:sldLayoutId id="2147484400" r:id="rId3"/>
    <p:sldLayoutId id="2147484401" r:id="rId4"/>
    <p:sldLayoutId id="2147484402" r:id="rId5"/>
    <p:sldLayoutId id="2147484396" r:id="rId6"/>
    <p:sldLayoutId id="2147484403" r:id="rId7"/>
    <p:sldLayoutId id="2147484397" r:id="rId8"/>
    <p:sldLayoutId id="2147484404" r:id="rId9"/>
    <p:sldLayoutId id="2147484398" r:id="rId10"/>
    <p:sldLayoutId id="2147484405" r:id="rId11"/>
  </p:sldLayoutIdLst>
  <p:transition>
    <p:fade thruBlk="1"/>
  </p:transition>
  <p:timing>
    <p:tnLst>
      <p:par>
        <p:cTn id="1" dur="indefinite" restart="never" nodeType="tmRoot"/>
      </p:par>
    </p:tnLst>
  </p:timing>
  <p:hf sldNum="0" hdr="0" dt="0"/>
  <p:txStyles>
    <p:titleStyle>
      <a:lvl1pPr algn="l" rtl="0" eaLnBrk="0" fontAlgn="base" hangingPunct="0">
        <a:spcBef>
          <a:spcPct val="0"/>
        </a:spcBef>
        <a:spcAft>
          <a:spcPct val="0"/>
        </a:spcAft>
        <a:defRPr sz="3600" kern="1200">
          <a:solidFill>
            <a:schemeClr val="tx2"/>
          </a:solidFill>
          <a:latin typeface="+mj-lt"/>
          <a:ea typeface="ＭＳ Ｐゴシック" pitchFamily="27" charset="-128"/>
          <a:cs typeface="ＭＳ Ｐゴシック" charset="0"/>
        </a:defRPr>
      </a:lvl1pPr>
      <a:lvl2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2pPr>
      <a:lvl3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3pPr>
      <a:lvl4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4pPr>
      <a:lvl5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5pPr>
      <a:lvl6pPr marL="457200" algn="l" rtl="0" fontAlgn="base">
        <a:spcBef>
          <a:spcPct val="0"/>
        </a:spcBef>
        <a:spcAft>
          <a:spcPct val="0"/>
        </a:spcAft>
        <a:defRPr sz="4400">
          <a:solidFill>
            <a:schemeClr val="tx2"/>
          </a:solidFill>
          <a:latin typeface="Tw Cen MT" pitchFamily="27" charset="-18"/>
        </a:defRPr>
      </a:lvl6pPr>
      <a:lvl7pPr marL="914400" algn="l" rtl="0" fontAlgn="base">
        <a:spcBef>
          <a:spcPct val="0"/>
        </a:spcBef>
        <a:spcAft>
          <a:spcPct val="0"/>
        </a:spcAft>
        <a:defRPr sz="4400">
          <a:solidFill>
            <a:schemeClr val="tx2"/>
          </a:solidFill>
          <a:latin typeface="Tw Cen MT" pitchFamily="27" charset="-18"/>
        </a:defRPr>
      </a:lvl7pPr>
      <a:lvl8pPr marL="1371600" algn="l" rtl="0" fontAlgn="base">
        <a:spcBef>
          <a:spcPct val="0"/>
        </a:spcBef>
        <a:spcAft>
          <a:spcPct val="0"/>
        </a:spcAft>
        <a:defRPr sz="4400">
          <a:solidFill>
            <a:schemeClr val="tx2"/>
          </a:solidFill>
          <a:latin typeface="Tw Cen MT" pitchFamily="27" charset="-18"/>
        </a:defRPr>
      </a:lvl8pPr>
      <a:lvl9pPr marL="1828800" algn="l" rtl="0" fontAlgn="base">
        <a:spcBef>
          <a:spcPct val="0"/>
        </a:spcBef>
        <a:spcAft>
          <a:spcPct val="0"/>
        </a:spcAft>
        <a:defRPr sz="4400">
          <a:solidFill>
            <a:schemeClr val="tx2"/>
          </a:solidFill>
          <a:latin typeface="Tw Cen MT" pitchFamily="27" charset="-18"/>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itchFamily="27" charset="-128"/>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rgbClr val="0000FF"/>
          </a:solidFill>
          <a:latin typeface="+mn-lt"/>
          <a:ea typeface="ＭＳ Ｐゴシック" pitchFamily="2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pitchFamily="27" charset="-128"/>
          <a:cs typeface="+mn-cs"/>
        </a:defRPr>
      </a:lvl3pPr>
      <a:lvl4pPr marL="1371600" indent="-228600" algn="l" rtl="0" eaLnBrk="0" fontAlgn="base" hangingPunct="0">
        <a:spcBef>
          <a:spcPts val="400"/>
        </a:spcBef>
        <a:spcAft>
          <a:spcPct val="0"/>
        </a:spcAft>
        <a:buClr>
          <a:srgbClr val="6BB1C9"/>
        </a:buClr>
        <a:buSzPct val="75000"/>
        <a:buFont typeface="Wingdings" panose="05000000000000000000" pitchFamily="2" charset="2"/>
        <a:buChar char=""/>
        <a:defRPr kern="1200">
          <a:solidFill>
            <a:schemeClr val="tx1"/>
          </a:solidFill>
          <a:latin typeface="+mn-lt"/>
          <a:ea typeface="ＭＳ Ｐゴシック" pitchFamily="27" charset="-128"/>
          <a:cs typeface="+mn-cs"/>
        </a:defRPr>
      </a:lvl4pPr>
      <a:lvl5pPr marL="1828800" indent="-228600" algn="l" rtl="0" eaLnBrk="0" fontAlgn="base" hangingPunct="0">
        <a:spcBef>
          <a:spcPts val="400"/>
        </a:spcBef>
        <a:spcAft>
          <a:spcPct val="0"/>
        </a:spcAft>
        <a:buClr>
          <a:srgbClr val="6585CF"/>
        </a:buClr>
        <a:buSzPct val="65000"/>
        <a:buFont typeface="Wingdings" panose="05000000000000000000" pitchFamily="2" charset="2"/>
        <a:buChar char=""/>
        <a:defRPr kern="1200">
          <a:solidFill>
            <a:schemeClr val="tx1"/>
          </a:solidFill>
          <a:latin typeface="+mn-lt"/>
          <a:ea typeface="ＭＳ Ｐゴシック" pitchFamily="27"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09600" y="1524000"/>
            <a:ext cx="7848600" cy="1289050"/>
          </a:xfrm>
        </p:spPr>
        <p:txBody>
          <a:bodyPr/>
          <a:lstStyle/>
          <a:p>
            <a:pPr eaLnBrk="1" hangingPunct="1"/>
            <a:r>
              <a:rPr lang="en-US" sz="2600" cap="none" dirty="0" smtClean="0">
                <a:ea typeface="ＭＳ Ｐゴシック" panose="020B0600070205080204" pitchFamily="34" charset="-128"/>
              </a:rPr>
              <a:t/>
            </a:r>
            <a:br>
              <a:rPr lang="en-US" sz="2600" cap="none" dirty="0" smtClean="0">
                <a:ea typeface="ＭＳ Ｐゴシック" panose="020B0600070205080204" pitchFamily="34" charset="-128"/>
              </a:rPr>
            </a:br>
            <a:endParaRPr lang="en-US" sz="3000" cap="none" dirty="0" smtClean="0">
              <a:ea typeface="ＭＳ Ｐゴシック" panose="020B0600070205080204" pitchFamily="34" charset="-128"/>
            </a:endParaRPr>
          </a:p>
        </p:txBody>
      </p:sp>
      <p:sp>
        <p:nvSpPr>
          <p:cNvPr id="12291" name="Rectangle 3"/>
          <p:cNvSpPr>
            <a:spLocks noGrp="1" noChangeArrowheads="1"/>
          </p:cNvSpPr>
          <p:nvPr>
            <p:ph type="subTitle" idx="1"/>
          </p:nvPr>
        </p:nvSpPr>
        <p:spPr>
          <a:xfrm>
            <a:off x="2362200" y="2438400"/>
            <a:ext cx="6400800" cy="3130550"/>
          </a:xfrm>
        </p:spPr>
        <p:txBody>
          <a:bodyPr/>
          <a:lstStyle/>
          <a:p>
            <a:pPr eaLnBrk="1" hangingPunct="1">
              <a:lnSpc>
                <a:spcPct val="110000"/>
              </a:lnSpc>
              <a:spcBef>
                <a:spcPct val="0"/>
              </a:spcBef>
              <a:buClrTx/>
            </a:pPr>
            <a:r>
              <a:rPr lang="en-CA" sz="2400" dirty="0" smtClean="0">
                <a:solidFill>
                  <a:schemeClr val="tx1"/>
                </a:solidFill>
                <a:ea typeface="ＭＳ Ｐゴシック" panose="020B0600070205080204" pitchFamily="34" charset="-128"/>
              </a:rPr>
              <a:t>Introduction to Game Design and Development </a:t>
            </a:r>
          </a:p>
          <a:p>
            <a:pPr eaLnBrk="1" hangingPunct="1">
              <a:lnSpc>
                <a:spcPct val="110000"/>
              </a:lnSpc>
              <a:spcBef>
                <a:spcPct val="0"/>
              </a:spcBef>
              <a:buClrTx/>
            </a:pPr>
            <a:r>
              <a:rPr lang="en-CA" sz="2400" dirty="0" smtClean="0">
                <a:solidFill>
                  <a:schemeClr val="tx1"/>
                </a:solidFill>
                <a:ea typeface="ＭＳ Ｐゴシック" panose="020B0600070205080204" pitchFamily="34" charset="-128"/>
              </a:rPr>
              <a:t>ITCS 4230/5230</a:t>
            </a:r>
          </a:p>
          <a:p>
            <a:pPr eaLnBrk="1" hangingPunct="1">
              <a:lnSpc>
                <a:spcPct val="80000"/>
              </a:lnSpc>
            </a:pPr>
            <a:endParaRPr lang="en-US" sz="1900" dirty="0" smtClean="0">
              <a:solidFill>
                <a:schemeClr val="tx1"/>
              </a:solidFill>
              <a:ea typeface="ＭＳ Ｐゴシック" panose="020B0600070205080204" pitchFamily="34" charset="-128"/>
            </a:endParaRPr>
          </a:p>
          <a:p>
            <a:pPr eaLnBrk="1" hangingPunct="1">
              <a:lnSpc>
                <a:spcPct val="80000"/>
              </a:lnSpc>
            </a:pPr>
            <a:endParaRPr lang="en-US" sz="1900" dirty="0" smtClean="0">
              <a:solidFill>
                <a:schemeClr val="tx1"/>
              </a:solidFill>
              <a:ea typeface="ＭＳ Ｐゴシック" panose="020B0600070205080204" pitchFamily="34" charset="-128"/>
            </a:endParaRPr>
          </a:p>
          <a:p>
            <a:pPr eaLnBrk="1" hangingPunct="1">
              <a:lnSpc>
                <a:spcPct val="80000"/>
              </a:lnSpc>
            </a:pPr>
            <a:r>
              <a:rPr lang="en-US" sz="2000" dirty="0" smtClean="0">
                <a:solidFill>
                  <a:schemeClr val="tx1"/>
                </a:solidFill>
                <a:ea typeface="ＭＳ Ｐゴシック" panose="020B0600070205080204" pitchFamily="34" charset="-128"/>
              </a:rPr>
              <a:t>Dr. Dewan Tanvir Ahmed</a:t>
            </a:r>
          </a:p>
          <a:p>
            <a:pPr eaLnBrk="1" hangingPunct="1">
              <a:lnSpc>
                <a:spcPct val="80000"/>
              </a:lnSpc>
            </a:pPr>
            <a:r>
              <a:rPr lang="en-US" sz="1900" dirty="0" smtClean="0">
                <a:solidFill>
                  <a:schemeClr val="tx1"/>
                </a:solidFill>
                <a:ea typeface="ＭＳ Ｐゴシック" panose="020B0600070205080204" pitchFamily="34" charset="-128"/>
              </a:rPr>
              <a:t>Department of Computer Science</a:t>
            </a:r>
          </a:p>
          <a:p>
            <a:pPr eaLnBrk="1" hangingPunct="1">
              <a:lnSpc>
                <a:spcPct val="80000"/>
              </a:lnSpc>
            </a:pPr>
            <a:r>
              <a:rPr lang="en-US" sz="1900" dirty="0" smtClean="0">
                <a:solidFill>
                  <a:schemeClr val="tx1"/>
                </a:solidFill>
                <a:ea typeface="ＭＳ Ｐゴシック" panose="020B0600070205080204" pitchFamily="34" charset="-128"/>
              </a:rPr>
              <a:t>University of North Carolina at Charlotte</a:t>
            </a:r>
          </a:p>
        </p:txBody>
      </p:sp>
      <p:sp>
        <p:nvSpPr>
          <p:cNvPr id="12292" name="Rectangle 4"/>
          <p:cNvSpPr>
            <a:spLocks noChangeArrowheads="1"/>
          </p:cNvSpPr>
          <p:nvPr/>
        </p:nvSpPr>
        <p:spPr bwMode="auto">
          <a:xfrm>
            <a:off x="609600" y="304800"/>
            <a:ext cx="7772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4000" i="0"/>
          </a:p>
        </p:txBody>
      </p:sp>
      <p:sp>
        <p:nvSpPr>
          <p:cNvPr id="12293" name="Rectangle 8"/>
          <p:cNvSpPr>
            <a:spLocks noChangeArrowheads="1"/>
          </p:cNvSpPr>
          <p:nvPr/>
        </p:nvSpPr>
        <p:spPr bwMode="auto">
          <a:xfrm>
            <a:off x="2362200" y="1583750"/>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3200" i="0" dirty="0" smtClean="0"/>
              <a:t>Game Design Process</a:t>
            </a:r>
            <a:endParaRPr lang="en-US" sz="3200" i="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2775" y="228600"/>
            <a:ext cx="8153400" cy="990600"/>
          </a:xfrm>
          <a:noFill/>
        </p:spPr>
        <p:txBody>
          <a:bodyPr lIns="90840" tIns="44623" rIns="90840" bIns="44623"/>
          <a:lstStyle/>
          <a:p>
            <a:pPr eaLnBrk="1" hangingPunct="1"/>
            <a:r>
              <a:rPr lang="en-GB" smtClean="0">
                <a:ea typeface="ＭＳ Ｐゴシック" panose="020B0600070205080204" pitchFamily="34" charset="-128"/>
              </a:rPr>
              <a:t>Waterfall Model</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B2DF2943-4D28-45CC-ADF1-4836CDF22FDE}" type="slidenum">
              <a:rPr lang="en-US" sz="1200" smtClean="0">
                <a:solidFill>
                  <a:srgbClr val="FFFFFF"/>
                </a:solidFill>
                <a:latin typeface="Verdana" panose="020B0604030504040204" pitchFamily="34" charset="0"/>
              </a:rPr>
              <a:pPr>
                <a:lnSpc>
                  <a:spcPct val="80000"/>
                </a:lnSpc>
              </a:pPr>
              <a:t>10</a:t>
            </a:fld>
            <a:endParaRPr lang="en-US" sz="1200" smtClean="0">
              <a:solidFill>
                <a:srgbClr val="FFFFFF"/>
              </a:solidFill>
              <a:latin typeface="Verdana" panose="020B0604030504040204" pitchFamily="34" charset="0"/>
            </a:endParaRPr>
          </a:p>
        </p:txBody>
      </p:sp>
      <p:sp>
        <p:nvSpPr>
          <p:cNvPr id="31748" name="Rectangle 317"/>
          <p:cNvSpPr>
            <a:spLocks noChangeArrowheads="1"/>
          </p:cNvSpPr>
          <p:nvPr/>
        </p:nvSpPr>
        <p:spPr bwMode="auto">
          <a:xfrm>
            <a:off x="762000" y="1828800"/>
            <a:ext cx="2057400" cy="838200"/>
          </a:xfrm>
          <a:prstGeom prst="rect">
            <a:avLst/>
          </a:prstGeom>
          <a:solidFill>
            <a:srgbClr val="99CC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600"/>
              <a:t>Communication</a:t>
            </a:r>
          </a:p>
          <a:p>
            <a:pPr algn="ctr"/>
            <a:r>
              <a:rPr lang="en-US" sz="1400"/>
              <a:t>Initiation</a:t>
            </a:r>
          </a:p>
          <a:p>
            <a:pPr algn="ctr"/>
            <a:r>
              <a:rPr lang="en-US" sz="1400"/>
              <a:t>Requirements gathering</a:t>
            </a:r>
            <a:r>
              <a:rPr lang="en-US" sz="1600"/>
              <a:t> </a:t>
            </a:r>
          </a:p>
        </p:txBody>
      </p:sp>
      <p:sp>
        <p:nvSpPr>
          <p:cNvPr id="31749" name="Rectangle 318"/>
          <p:cNvSpPr>
            <a:spLocks noChangeArrowheads="1"/>
          </p:cNvSpPr>
          <p:nvPr/>
        </p:nvSpPr>
        <p:spPr bwMode="auto">
          <a:xfrm>
            <a:off x="2438400" y="2819400"/>
            <a:ext cx="1676400" cy="685800"/>
          </a:xfrm>
          <a:prstGeom prst="rect">
            <a:avLst/>
          </a:prstGeom>
          <a:solidFill>
            <a:srgbClr val="99CC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600"/>
              <a:t>Planning</a:t>
            </a:r>
          </a:p>
          <a:p>
            <a:pPr algn="ctr"/>
            <a:r>
              <a:rPr lang="en-US" sz="1400"/>
              <a:t>Estimating</a:t>
            </a:r>
          </a:p>
          <a:p>
            <a:pPr algn="ctr"/>
            <a:r>
              <a:rPr lang="en-US" sz="1400"/>
              <a:t>Tracking</a:t>
            </a:r>
          </a:p>
        </p:txBody>
      </p:sp>
      <p:sp>
        <p:nvSpPr>
          <p:cNvPr id="31750" name="Rectangle 319"/>
          <p:cNvSpPr>
            <a:spLocks noChangeArrowheads="1"/>
          </p:cNvSpPr>
          <p:nvPr/>
        </p:nvSpPr>
        <p:spPr bwMode="auto">
          <a:xfrm>
            <a:off x="3657600" y="3733800"/>
            <a:ext cx="1676400" cy="685800"/>
          </a:xfrm>
          <a:prstGeom prst="rect">
            <a:avLst/>
          </a:prstGeom>
          <a:solidFill>
            <a:srgbClr val="99CC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600"/>
              <a:t>Modeling</a:t>
            </a:r>
          </a:p>
          <a:p>
            <a:pPr algn="ctr"/>
            <a:r>
              <a:rPr lang="en-US" sz="1400"/>
              <a:t>Analysis</a:t>
            </a:r>
          </a:p>
          <a:p>
            <a:pPr algn="ctr"/>
            <a:r>
              <a:rPr lang="en-US" sz="1400"/>
              <a:t>Design</a:t>
            </a:r>
          </a:p>
        </p:txBody>
      </p:sp>
      <p:sp>
        <p:nvSpPr>
          <p:cNvPr id="31751" name="Rectangle 320"/>
          <p:cNvSpPr>
            <a:spLocks noChangeArrowheads="1"/>
          </p:cNvSpPr>
          <p:nvPr/>
        </p:nvSpPr>
        <p:spPr bwMode="auto">
          <a:xfrm>
            <a:off x="4800600" y="4572000"/>
            <a:ext cx="1676400" cy="685800"/>
          </a:xfrm>
          <a:prstGeom prst="rect">
            <a:avLst/>
          </a:prstGeom>
          <a:solidFill>
            <a:srgbClr val="99CC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600"/>
              <a:t>Construction</a:t>
            </a:r>
          </a:p>
          <a:p>
            <a:pPr algn="ctr"/>
            <a:r>
              <a:rPr lang="en-US" sz="1400"/>
              <a:t>Code</a:t>
            </a:r>
          </a:p>
          <a:p>
            <a:pPr algn="ctr"/>
            <a:r>
              <a:rPr lang="en-US" sz="1400"/>
              <a:t>Test</a:t>
            </a:r>
          </a:p>
        </p:txBody>
      </p:sp>
      <p:sp>
        <p:nvSpPr>
          <p:cNvPr id="31752" name="Rectangle 321"/>
          <p:cNvSpPr>
            <a:spLocks noChangeArrowheads="1"/>
          </p:cNvSpPr>
          <p:nvPr/>
        </p:nvSpPr>
        <p:spPr bwMode="auto">
          <a:xfrm>
            <a:off x="6172200" y="5486400"/>
            <a:ext cx="1676400" cy="685800"/>
          </a:xfrm>
          <a:prstGeom prst="rect">
            <a:avLst/>
          </a:prstGeom>
          <a:solidFill>
            <a:srgbClr val="99CC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600"/>
              <a:t>Deployment</a:t>
            </a:r>
          </a:p>
          <a:p>
            <a:pPr algn="ctr"/>
            <a:r>
              <a:rPr lang="en-US" sz="1400"/>
              <a:t>Delivery</a:t>
            </a:r>
          </a:p>
          <a:p>
            <a:pPr algn="ctr"/>
            <a:r>
              <a:rPr lang="en-US" sz="1400"/>
              <a:t>Validation</a:t>
            </a:r>
          </a:p>
        </p:txBody>
      </p:sp>
      <p:cxnSp>
        <p:nvCxnSpPr>
          <p:cNvPr id="31753" name="AutoShape 322"/>
          <p:cNvCxnSpPr>
            <a:cxnSpLocks noChangeShapeType="1"/>
            <a:stCxn id="31748" idx="3"/>
            <a:endCxn id="31749" idx="0"/>
          </p:cNvCxnSpPr>
          <p:nvPr/>
        </p:nvCxnSpPr>
        <p:spPr bwMode="auto">
          <a:xfrm>
            <a:off x="2819400" y="2247900"/>
            <a:ext cx="457200" cy="5715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1754" name="AutoShape 323"/>
          <p:cNvCxnSpPr>
            <a:cxnSpLocks noChangeShapeType="1"/>
            <a:stCxn id="31749" idx="3"/>
            <a:endCxn id="31750" idx="0"/>
          </p:cNvCxnSpPr>
          <p:nvPr/>
        </p:nvCxnSpPr>
        <p:spPr bwMode="auto">
          <a:xfrm>
            <a:off x="4114800" y="3162300"/>
            <a:ext cx="381000" cy="5715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1755" name="AutoShape 324"/>
          <p:cNvCxnSpPr>
            <a:cxnSpLocks noChangeShapeType="1"/>
            <a:stCxn id="31750" idx="3"/>
            <a:endCxn id="31751" idx="0"/>
          </p:cNvCxnSpPr>
          <p:nvPr/>
        </p:nvCxnSpPr>
        <p:spPr bwMode="auto">
          <a:xfrm>
            <a:off x="5334000" y="4076700"/>
            <a:ext cx="304800" cy="495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1756" name="AutoShape 325"/>
          <p:cNvCxnSpPr>
            <a:cxnSpLocks noChangeShapeType="1"/>
            <a:stCxn id="31751" idx="3"/>
            <a:endCxn id="31752" idx="0"/>
          </p:cNvCxnSpPr>
          <p:nvPr/>
        </p:nvCxnSpPr>
        <p:spPr bwMode="auto">
          <a:xfrm>
            <a:off x="6477000" y="4914900"/>
            <a:ext cx="533400" cy="5715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517" name="Text Box 333"/>
          <p:cNvSpPr txBox="1">
            <a:spLocks noChangeArrowheads="1"/>
          </p:cNvSpPr>
          <p:nvPr/>
        </p:nvSpPr>
        <p:spPr bwMode="auto">
          <a:xfrm>
            <a:off x="762000" y="4572000"/>
            <a:ext cx="267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defRPr/>
            </a:pPr>
            <a:r>
              <a:rPr lang="en-US" i="0" dirty="0" smtClean="0">
                <a:solidFill>
                  <a:schemeClr val="tx1">
                    <a:lumMod val="95000"/>
                    <a:lumOff val="5000"/>
                  </a:schemeClr>
                </a:solidFill>
                <a:latin typeface="+mn-lt"/>
              </a:rPr>
              <a:t>Sequential workflow</a:t>
            </a:r>
          </a:p>
        </p:txBody>
      </p:sp>
      <p:sp>
        <p:nvSpPr>
          <p:cNvPr id="31758" name="Text Box 333"/>
          <p:cNvSpPr txBox="1">
            <a:spLocks noChangeArrowheads="1"/>
          </p:cNvSpPr>
          <p:nvPr/>
        </p:nvSpPr>
        <p:spPr bwMode="auto">
          <a:xfrm>
            <a:off x="7543800" y="304800"/>
            <a:ext cx="1042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b="1">
                <a:solidFill>
                  <a:srgbClr val="969696"/>
                </a:solidFill>
              </a:rPr>
              <a:t>1970s</a:t>
            </a:r>
          </a:p>
        </p:txBody>
      </p:sp>
      <p:sp>
        <p:nvSpPr>
          <p:cNvPr id="2" name="Rectangle 1"/>
          <p:cNvSpPr/>
          <p:nvPr/>
        </p:nvSpPr>
        <p:spPr>
          <a:xfrm>
            <a:off x="4191000" y="1741488"/>
            <a:ext cx="4953000" cy="831850"/>
          </a:xfrm>
          <a:prstGeom prst="rect">
            <a:avLst/>
          </a:prstGeom>
        </p:spPr>
        <p:txBody>
          <a:bodyPr>
            <a:spAutoFit/>
          </a:bodyPr>
          <a:lstStyle/>
          <a:p>
            <a:pPr>
              <a:defRPr/>
            </a:pPr>
            <a:r>
              <a:rPr lang="en-CA" i="0" dirty="0">
                <a:latin typeface="+mn-lt"/>
              </a:rPr>
              <a:t>The waterfall model was first defined by Winston W. Royce in 1970 </a:t>
            </a:r>
          </a:p>
        </p:txBody>
      </p:sp>
    </p:spTree>
    <p:extLst>
      <p:ext uri="{BB962C8B-B14F-4D97-AF65-F5344CB8AC3E}">
        <p14:creationId xmlns:p14="http://schemas.microsoft.com/office/powerpoint/2010/main" val="200945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altLang="zh-CN" smtClean="0">
                <a:ea typeface="ＭＳ Ｐゴシック" panose="020B0600070205080204" pitchFamily="34" charset="-128"/>
              </a:rPr>
              <a:t>Waterfall Model (cont.)</a:t>
            </a:r>
            <a:endParaRPr lang="en-CA" smtClean="0">
              <a:ea typeface="ＭＳ Ｐゴシック" panose="020B0600070205080204" pitchFamily="34" charset="-128"/>
            </a:endParaRPr>
          </a:p>
        </p:txBody>
      </p:sp>
      <p:sp>
        <p:nvSpPr>
          <p:cNvPr id="33795" name="Content Placeholder 2"/>
          <p:cNvSpPr>
            <a:spLocks noGrp="1"/>
          </p:cNvSpPr>
          <p:nvPr>
            <p:ph sz="quarter" idx="1"/>
          </p:nvPr>
        </p:nvSpPr>
        <p:spPr>
          <a:xfrm>
            <a:off x="381000" y="1600200"/>
            <a:ext cx="8762999" cy="4495800"/>
          </a:xfrm>
        </p:spPr>
        <p:txBody>
          <a:bodyPr/>
          <a:lstStyle/>
          <a:p>
            <a:r>
              <a:rPr lang="ja-JP" altLang="en-US" sz="3200" dirty="0" smtClean="0">
                <a:ea typeface="ＭＳ Ｐゴシック" panose="020B0600070205080204" pitchFamily="34" charset="-128"/>
              </a:rPr>
              <a:t>“</a:t>
            </a:r>
            <a:r>
              <a:rPr lang="en-US" altLang="ja-JP" sz="3200" dirty="0" smtClean="0">
                <a:ea typeface="ＭＳ Ｐゴシック" panose="020B0600070205080204" pitchFamily="34" charset="-128"/>
              </a:rPr>
              <a:t>Pure</a:t>
            </a:r>
            <a:r>
              <a:rPr lang="ja-JP" altLang="en-US" sz="3200" dirty="0" smtClean="0">
                <a:ea typeface="ＭＳ Ｐゴシック" panose="020B0600070205080204" pitchFamily="34" charset="-128"/>
              </a:rPr>
              <a:t>”</a:t>
            </a:r>
            <a:r>
              <a:rPr lang="en-US" altLang="ja-JP" sz="3200" dirty="0" smtClean="0">
                <a:ea typeface="ＭＳ Ｐゴシック" panose="020B0600070205080204" pitchFamily="34" charset="-128"/>
              </a:rPr>
              <a:t> waterfall – </a:t>
            </a:r>
          </a:p>
          <a:p>
            <a:pPr lvl="1"/>
            <a:r>
              <a:rPr lang="en-US" altLang="ja-JP" sz="2800" dirty="0" smtClean="0">
                <a:ea typeface="ＭＳ Ｐゴシック" panose="020B0600070205080204" pitchFamily="34" charset="-128"/>
              </a:rPr>
              <a:t>complete each phase before moving to the next. </a:t>
            </a:r>
          </a:p>
          <a:p>
            <a:pPr lvl="1"/>
            <a:r>
              <a:rPr lang="en-US" altLang="ja-JP" sz="2800" dirty="0" smtClean="0">
                <a:ea typeface="ＭＳ Ｐゴシック" panose="020B0600070205080204" pitchFamily="34" charset="-128"/>
              </a:rPr>
              <a:t>Linear progression through phases. </a:t>
            </a:r>
          </a:p>
          <a:p>
            <a:pPr lvl="1"/>
            <a:r>
              <a:rPr lang="en-US" altLang="ja-JP" sz="2800" dirty="0" smtClean="0">
                <a:ea typeface="ＭＳ Ｐゴシック" panose="020B0600070205080204" pitchFamily="34" charset="-128"/>
              </a:rPr>
              <a:t>Document-driven -- each phase results in the production of an artifact (i.e. states progress). These are the deliverables. </a:t>
            </a:r>
          </a:p>
          <a:p>
            <a:pPr lvl="1"/>
            <a:r>
              <a:rPr lang="en-US" altLang="ja-JP" sz="2800" dirty="0" smtClean="0">
                <a:ea typeface="ＭＳ Ｐゴシック" panose="020B0600070205080204" pitchFamily="34" charset="-128"/>
              </a:rPr>
              <a:t>Each completion of a phase is considered to be a milestone. </a:t>
            </a:r>
          </a:p>
          <a:p>
            <a:pPr lvl="1"/>
            <a:r>
              <a:rPr lang="en-US" altLang="ja-JP" sz="2800" dirty="0" smtClean="0">
                <a:ea typeface="ＭＳ Ｐゴシック" panose="020B0600070205080204" pitchFamily="34" charset="-128"/>
              </a:rPr>
              <a:t>Results cascade (like a waterfall) into the next phase.</a:t>
            </a:r>
          </a:p>
          <a:p>
            <a:endParaRPr lang="en-CA" sz="3200" dirty="0" smtClean="0">
              <a:ea typeface="ＭＳ Ｐゴシック" panose="020B0600070205080204" pitchFamily="34" charset="-128"/>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10F50EF-EA84-4C2C-A813-C795643CC50C}" type="slidenum">
              <a:rPr lang="en-US" smtClean="0"/>
              <a:pPr>
                <a:defRPr/>
              </a:pPr>
              <a:t>11</a:t>
            </a:fld>
            <a:endParaRPr lang="en-US"/>
          </a:p>
        </p:txBody>
      </p:sp>
    </p:spTree>
    <p:extLst>
      <p:ext uri="{BB962C8B-B14F-4D97-AF65-F5344CB8AC3E}">
        <p14:creationId xmlns:p14="http://schemas.microsoft.com/office/powerpoint/2010/main" val="1561741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2775" y="228600"/>
            <a:ext cx="8153400" cy="990600"/>
          </a:xfrm>
        </p:spPr>
        <p:txBody>
          <a:bodyPr/>
          <a:lstStyle/>
          <a:p>
            <a:r>
              <a:rPr lang="en-US" altLang="zh-CN" smtClean="0">
                <a:ea typeface="ＭＳ Ｐゴシック" panose="020B0600070205080204" pitchFamily="34" charset="-128"/>
              </a:rPr>
              <a:t>Waterfall Model (cont.)</a:t>
            </a:r>
            <a:endParaRPr lang="en-US" altLang="zh-CN" i="1" smtClean="0">
              <a:ea typeface="SimSun" panose="02010600030101010101" pitchFamily="2" charset="-122"/>
            </a:endParaRPr>
          </a:p>
        </p:txBody>
      </p:sp>
      <p:sp>
        <p:nvSpPr>
          <p:cNvPr id="229379" name="Rectangle 3"/>
          <p:cNvSpPr>
            <a:spLocks noGrp="1" noChangeArrowheads="1"/>
          </p:cNvSpPr>
          <p:nvPr>
            <p:ph type="body" idx="1"/>
          </p:nvPr>
        </p:nvSpPr>
        <p:spPr>
          <a:xfrm>
            <a:off x="612775" y="1600200"/>
            <a:ext cx="7997825" cy="3581400"/>
          </a:xfrm>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a:defRPr/>
            </a:pPr>
            <a:r>
              <a:rPr lang="en-US" altLang="zh-CN" sz="3600" dirty="0">
                <a:ea typeface="宋体" pitchFamily="2" charset="-122"/>
              </a:rPr>
              <a:t>Advantages of the waterfall model:</a:t>
            </a:r>
          </a:p>
          <a:p>
            <a:pPr lvl="1">
              <a:defRPr/>
            </a:pPr>
            <a:r>
              <a:rPr lang="en-CA" altLang="zh-CN" sz="2800" dirty="0">
                <a:ea typeface="宋体" pitchFamily="2" charset="-122"/>
              </a:rPr>
              <a:t>Most widely used software process model </a:t>
            </a:r>
          </a:p>
          <a:p>
            <a:pPr lvl="1">
              <a:defRPr/>
            </a:pPr>
            <a:r>
              <a:rPr lang="en-US" altLang="zh-CN" sz="2800" dirty="0" smtClean="0">
                <a:ea typeface="宋体" pitchFamily="2" charset="-122"/>
              </a:rPr>
              <a:t>Highly </a:t>
            </a:r>
            <a:r>
              <a:rPr lang="en-US" altLang="zh-CN" sz="2800" dirty="0">
                <a:ea typeface="宋体" pitchFamily="2" charset="-122"/>
              </a:rPr>
              <a:t>disciplined process of documentation</a:t>
            </a:r>
          </a:p>
          <a:p>
            <a:pPr lvl="1">
              <a:defRPr/>
            </a:pPr>
            <a:r>
              <a:rPr lang="en-US" altLang="zh-CN" sz="2800" dirty="0">
                <a:solidFill>
                  <a:srgbClr val="0000FF"/>
                </a:solidFill>
                <a:ea typeface="宋体" pitchFamily="2" charset="-122"/>
              </a:rPr>
              <a:t>Easily observable </a:t>
            </a:r>
            <a:r>
              <a:rPr lang="en-US" altLang="zh-CN" sz="2800" dirty="0">
                <a:ea typeface="宋体" pitchFamily="2" charset="-122"/>
              </a:rPr>
              <a:t>development </a:t>
            </a:r>
            <a:r>
              <a:rPr lang="en-US" altLang="zh-CN" sz="2800" dirty="0" smtClean="0">
                <a:ea typeface="宋体" pitchFamily="2" charset="-122"/>
              </a:rPr>
              <a:t>progress</a:t>
            </a:r>
          </a:p>
          <a:p>
            <a:pPr lvl="1">
              <a:defRPr/>
            </a:pPr>
            <a:r>
              <a:rPr lang="en-US" altLang="zh-CN" sz="2800" dirty="0" smtClean="0">
                <a:ea typeface="宋体" pitchFamily="2" charset="-122"/>
              </a:rPr>
              <a:t>Good for management control (plan, staff, track)</a:t>
            </a:r>
          </a:p>
          <a:p>
            <a:pPr lvl="1">
              <a:defRPr/>
            </a:pPr>
            <a:r>
              <a:rPr lang="en-US" altLang="zh-CN" sz="2800" dirty="0" smtClean="0">
                <a:ea typeface="宋体" pitchFamily="2" charset="-122"/>
              </a:rPr>
              <a:t>Easy </a:t>
            </a:r>
            <a:r>
              <a:rPr lang="en-US" altLang="zh-CN" sz="2800" dirty="0">
                <a:ea typeface="宋体" pitchFamily="2" charset="-122"/>
              </a:rPr>
              <a:t>to create budget</a:t>
            </a:r>
          </a:p>
          <a:p>
            <a:pPr lvl="1">
              <a:defRPr/>
            </a:pPr>
            <a:r>
              <a:rPr lang="en-US" altLang="zh-CN" sz="2800" dirty="0">
                <a:ea typeface="宋体" pitchFamily="2" charset="-122"/>
              </a:rPr>
              <a:t>Consistent review </a:t>
            </a:r>
            <a:r>
              <a:rPr lang="en-US" altLang="zh-CN" sz="2800" dirty="0" smtClean="0">
                <a:ea typeface="宋体" pitchFamily="2" charset="-122"/>
              </a:rPr>
              <a:t>process</a:t>
            </a:r>
            <a:endParaRPr lang="en-US" altLang="zh-CN" sz="3600" dirty="0" smtClean="0">
              <a:ea typeface="宋体" pitchFamily="2" charset="-122"/>
            </a:endParaRPr>
          </a:p>
        </p:txBody>
      </p:sp>
    </p:spTree>
    <p:extLst>
      <p:ext uri="{BB962C8B-B14F-4D97-AF65-F5344CB8AC3E}">
        <p14:creationId xmlns:p14="http://schemas.microsoft.com/office/powerpoint/2010/main" val="1637232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r>
              <a:rPr lang="en-US" altLang="zh-CN" smtClean="0">
                <a:ea typeface="ＭＳ Ｐゴシック" panose="020B0600070205080204" pitchFamily="34" charset="-128"/>
              </a:rPr>
              <a:t>Waterfall Model (cont.)</a:t>
            </a:r>
            <a:endParaRPr lang="en-US" altLang="zh-CN" i="1" smtClean="0">
              <a:ea typeface="SimSun" panose="02010600030101010101" pitchFamily="2" charset="-122"/>
            </a:endParaRPr>
          </a:p>
        </p:txBody>
      </p:sp>
      <p:sp>
        <p:nvSpPr>
          <p:cNvPr id="35843" name="Rectangle 3"/>
          <p:cNvSpPr>
            <a:spLocks noGrp="1" noChangeArrowheads="1"/>
          </p:cNvSpPr>
          <p:nvPr>
            <p:ph type="body" idx="1"/>
          </p:nvPr>
        </p:nvSpPr>
        <p:spPr>
          <a:xfrm>
            <a:off x="228600" y="1600200"/>
            <a:ext cx="8991600" cy="3886200"/>
          </a:xfrm>
        </p:spPr>
        <p:txBody>
          <a:bodyPr/>
          <a:lstStyle/>
          <a:p>
            <a:r>
              <a:rPr lang="en-US" altLang="zh-CN" sz="3200" dirty="0" smtClean="0">
                <a:ea typeface="SimSun" panose="02010600030101010101" pitchFamily="2" charset="-122"/>
              </a:rPr>
              <a:t>Disadvantages of the waterfall model:</a:t>
            </a:r>
          </a:p>
          <a:p>
            <a:pPr lvl="1"/>
            <a:r>
              <a:rPr lang="en-CA" altLang="zh-CN" dirty="0">
                <a:ea typeface="SimSun" panose="02010600030101010101" pitchFamily="2" charset="-122"/>
              </a:rPr>
              <a:t>No opportunity for iteration</a:t>
            </a:r>
          </a:p>
          <a:p>
            <a:pPr lvl="1"/>
            <a:r>
              <a:rPr lang="en-CA" altLang="zh-CN" dirty="0" smtClean="0">
                <a:ea typeface="SimSun" panose="02010600030101010101" pitchFamily="2" charset="-122"/>
              </a:rPr>
              <a:t>No </a:t>
            </a:r>
            <a:r>
              <a:rPr lang="en-CA" altLang="zh-CN" dirty="0">
                <a:ea typeface="SimSun" panose="02010600030101010101" pitchFamily="2" charset="-122"/>
              </a:rPr>
              <a:t>opportunity for </a:t>
            </a:r>
            <a:r>
              <a:rPr lang="en-CA" altLang="zh-CN" dirty="0" smtClean="0">
                <a:ea typeface="SimSun" panose="02010600030101010101" pitchFamily="2" charset="-122"/>
              </a:rPr>
              <a:t>feedback</a:t>
            </a:r>
          </a:p>
          <a:p>
            <a:pPr lvl="1"/>
            <a:r>
              <a:rPr lang="en-US" altLang="zh-CN" dirty="0" smtClean="0">
                <a:ea typeface="SimSun" panose="02010600030101010101" pitchFamily="2" charset="-122"/>
              </a:rPr>
              <a:t>Document centric - </a:t>
            </a:r>
            <a:r>
              <a:rPr lang="en-US" altLang="zh-CN" sz="2000" dirty="0" smtClean="0">
                <a:ea typeface="SimSun" panose="02010600030101010101" pitchFamily="2" charset="-122"/>
              </a:rPr>
              <a:t>All requirements must be known upfront</a:t>
            </a:r>
          </a:p>
          <a:p>
            <a:pPr lvl="1"/>
            <a:r>
              <a:rPr lang="en-CA" altLang="zh-CN" dirty="0">
                <a:ea typeface="SimSun" panose="02010600030101010101" pitchFamily="2" charset="-122"/>
              </a:rPr>
              <a:t>Strict task dependencies reduces efficiencies (</a:t>
            </a:r>
            <a:r>
              <a:rPr lang="en-CA" altLang="zh-CN" dirty="0">
                <a:solidFill>
                  <a:srgbClr val="0000FF"/>
                </a:solidFill>
                <a:ea typeface="SimSun" panose="02010600030101010101" pitchFamily="2" charset="-122"/>
              </a:rPr>
              <a:t>no parallel activities</a:t>
            </a:r>
            <a:r>
              <a:rPr lang="en-CA" altLang="zh-CN" dirty="0" smtClean="0">
                <a:ea typeface="SimSun" panose="02010600030101010101" pitchFamily="2" charset="-122"/>
              </a:rPr>
              <a:t>)</a:t>
            </a:r>
          </a:p>
          <a:p>
            <a:pPr lvl="1"/>
            <a:r>
              <a:rPr lang="en-CA" altLang="zh-CN" dirty="0">
                <a:ea typeface="SimSun" panose="02010600030101010101" pitchFamily="2" charset="-122"/>
              </a:rPr>
              <a:t>Takes a long time to get the product into the customer's hands which </a:t>
            </a:r>
            <a:r>
              <a:rPr lang="en-CA" altLang="zh-CN" dirty="0">
                <a:solidFill>
                  <a:srgbClr val="0000FF"/>
                </a:solidFill>
                <a:ea typeface="SimSun" panose="02010600030101010101" pitchFamily="2" charset="-122"/>
              </a:rPr>
              <a:t>magnifies </a:t>
            </a:r>
            <a:r>
              <a:rPr lang="en-CA" altLang="zh-CN" dirty="0" smtClean="0">
                <a:solidFill>
                  <a:srgbClr val="0000FF"/>
                </a:solidFill>
                <a:ea typeface="SimSun" panose="02010600030101010101" pitchFamily="2" charset="-122"/>
              </a:rPr>
              <a:t>risk</a:t>
            </a:r>
          </a:p>
          <a:p>
            <a:pPr lvl="1"/>
            <a:r>
              <a:rPr lang="en-US" altLang="zh-CN" dirty="0" smtClean="0">
                <a:ea typeface="SimSun" panose="02010600030101010101" pitchFamily="2" charset="-122"/>
              </a:rPr>
              <a:t>Can give a false impression of progress</a:t>
            </a:r>
          </a:p>
          <a:p>
            <a:pPr lvl="1"/>
            <a:r>
              <a:rPr lang="en-US" altLang="zh-CN" dirty="0" smtClean="0">
                <a:ea typeface="SimSun" panose="02010600030101010101" pitchFamily="2" charset="-122"/>
              </a:rPr>
              <a:t>Not user centered – </a:t>
            </a:r>
          </a:p>
          <a:p>
            <a:pPr lvl="2"/>
            <a:r>
              <a:rPr lang="en-US" altLang="zh-CN" dirty="0" smtClean="0">
                <a:ea typeface="SimSun" panose="02010600030101010101" pitchFamily="2" charset="-122"/>
              </a:rPr>
              <a:t>Little opportunity for customer to preview the system</a:t>
            </a:r>
          </a:p>
          <a:p>
            <a:pPr lvl="1"/>
            <a:endParaRPr lang="en-US" altLang="zh-CN" sz="2000" dirty="0" smtClean="0">
              <a:ea typeface="SimSun" panose="02010600030101010101" pitchFamily="2" charset="-122"/>
            </a:endParaRPr>
          </a:p>
          <a:p>
            <a:pPr lvl="1"/>
            <a:endParaRPr lang="en-US" altLang="zh-CN" sz="2000" dirty="0" smtClean="0">
              <a:ea typeface="SimSun" panose="02010600030101010101" pitchFamily="2" charset="-122"/>
            </a:endParaRPr>
          </a:p>
        </p:txBody>
      </p:sp>
    </p:spTree>
    <p:extLst>
      <p:ext uri="{BB962C8B-B14F-4D97-AF65-F5344CB8AC3E}">
        <p14:creationId xmlns:p14="http://schemas.microsoft.com/office/powerpoint/2010/main" val="305730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r>
              <a:rPr lang="en-US" altLang="zh-CN" smtClean="0">
                <a:ea typeface="ＭＳ Ｐゴシック" panose="020B0600070205080204" pitchFamily="34" charset="-128"/>
              </a:rPr>
              <a:t>Waterfall Model (cont.)</a:t>
            </a:r>
            <a:endParaRPr lang="en-US" smtClean="0">
              <a:ea typeface="ＭＳ Ｐゴシック" panose="020B0600070205080204" pitchFamily="34" charset="-128"/>
            </a:endParaRPr>
          </a:p>
        </p:txBody>
      </p:sp>
      <p:sp>
        <p:nvSpPr>
          <p:cNvPr id="36867" name="Content Placeholder 2"/>
          <p:cNvSpPr>
            <a:spLocks noGrp="1"/>
          </p:cNvSpPr>
          <p:nvPr>
            <p:ph idx="1"/>
          </p:nvPr>
        </p:nvSpPr>
        <p:spPr>
          <a:xfrm>
            <a:off x="612775" y="1600200"/>
            <a:ext cx="8153400" cy="4495800"/>
          </a:xfrm>
        </p:spPr>
        <p:txBody>
          <a:bodyPr/>
          <a:lstStyle/>
          <a:p>
            <a:r>
              <a:rPr lang="en-US" sz="3200" dirty="0" smtClean="0">
                <a:ea typeface="ＭＳ Ｐゴシック" panose="020B0600070205080204" pitchFamily="34" charset="-128"/>
              </a:rPr>
              <a:t>When to use Waterfall Model</a:t>
            </a:r>
          </a:p>
          <a:p>
            <a:pPr lvl="1"/>
            <a:r>
              <a:rPr lang="en-US" sz="2800" dirty="0" smtClean="0">
                <a:ea typeface="ＭＳ Ｐゴシック" panose="020B0600070205080204" pitchFamily="34" charset="-128"/>
              </a:rPr>
              <a:t>Requirements are </a:t>
            </a:r>
            <a:r>
              <a:rPr lang="en-US" sz="2800" dirty="0" smtClean="0">
                <a:solidFill>
                  <a:srgbClr val="0000FF"/>
                </a:solidFill>
                <a:ea typeface="ＭＳ Ｐゴシック" panose="020B0600070205080204" pitchFamily="34" charset="-128"/>
              </a:rPr>
              <a:t>very</a:t>
            </a:r>
            <a:r>
              <a:rPr lang="en-US" sz="2800" dirty="0" smtClean="0">
                <a:ea typeface="ＭＳ Ｐゴシック" panose="020B0600070205080204" pitchFamily="34" charset="-128"/>
              </a:rPr>
              <a:t> well known</a:t>
            </a:r>
          </a:p>
          <a:p>
            <a:pPr lvl="1"/>
            <a:r>
              <a:rPr lang="en-US" sz="2800" dirty="0" smtClean="0">
                <a:ea typeface="ＭＳ Ｐゴシック" panose="020B0600070205080204" pitchFamily="34" charset="-128"/>
              </a:rPr>
              <a:t>Product definition is stable</a:t>
            </a:r>
          </a:p>
          <a:p>
            <a:pPr lvl="1"/>
            <a:r>
              <a:rPr lang="en-US" sz="2800" dirty="0" smtClean="0">
                <a:ea typeface="ＭＳ Ｐゴシック" panose="020B0600070205080204" pitchFamily="34" charset="-128"/>
              </a:rPr>
              <a:t>Technology is well-understood</a:t>
            </a:r>
          </a:p>
          <a:p>
            <a:pPr lvl="1"/>
            <a:r>
              <a:rPr lang="en-US" sz="2800" dirty="0" smtClean="0">
                <a:ea typeface="ＭＳ Ｐゴシック" panose="020B0600070205080204" pitchFamily="34" charset="-128"/>
              </a:rPr>
              <a:t>New version of an existing product is required</a:t>
            </a:r>
          </a:p>
          <a:p>
            <a:endParaRPr lang="en-US" sz="3200" dirty="0" smtClean="0">
              <a:ea typeface="ＭＳ Ｐゴシック" panose="020B0600070205080204" pitchFamily="34" charset="-128"/>
            </a:endParaRPr>
          </a:p>
          <a:p>
            <a:endParaRPr lang="en-US" sz="3200" dirty="0" smtClean="0">
              <a:ea typeface="ＭＳ Ｐゴシック" panose="020B0600070205080204" pitchFamily="34" charset="-128"/>
            </a:endParaRPr>
          </a:p>
        </p:txBody>
      </p:sp>
      <p:pic>
        <p:nvPicPr>
          <p:cNvPr id="36868" name="Picture 2" descr="http://www.learnaccessvba.com/images/application_development/Waterfall_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569720"/>
            <a:ext cx="2667000"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433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Incremental Process Models</a:t>
            </a:r>
          </a:p>
        </p:txBody>
      </p:sp>
      <p:sp>
        <p:nvSpPr>
          <p:cNvPr id="378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8CA8EE4D-0A12-4BE8-8B56-CAF11A2447CB}" type="slidenum">
              <a:rPr lang="en-US" sz="1200" smtClean="0">
                <a:solidFill>
                  <a:srgbClr val="FFFFFF"/>
                </a:solidFill>
                <a:latin typeface="Verdana" panose="020B0604030504040204" pitchFamily="34" charset="0"/>
              </a:rPr>
              <a:pPr>
                <a:lnSpc>
                  <a:spcPct val="80000"/>
                </a:lnSpc>
              </a:pPr>
              <a:t>15</a:t>
            </a:fld>
            <a:endParaRPr lang="en-US" sz="1200" smtClean="0">
              <a:solidFill>
                <a:srgbClr val="FFFFFF"/>
              </a:solidFill>
              <a:latin typeface="Verdana" panose="020B0604030504040204" pitchFamily="34" charset="0"/>
            </a:endParaRPr>
          </a:p>
        </p:txBody>
      </p:sp>
      <p:sp>
        <p:nvSpPr>
          <p:cNvPr id="37892" name="Rectangle 3"/>
          <p:cNvSpPr>
            <a:spLocks noGrp="1" noChangeArrowheads="1"/>
          </p:cNvSpPr>
          <p:nvPr>
            <p:ph sz="quarter" idx="1"/>
          </p:nvPr>
        </p:nvSpPr>
        <p:spPr>
          <a:xfrm>
            <a:off x="612775" y="1600200"/>
            <a:ext cx="8153400" cy="4495800"/>
          </a:xfrm>
        </p:spPr>
        <p:txBody>
          <a:bodyPr/>
          <a:lstStyle/>
          <a:p>
            <a:pPr eaLnBrk="1" hangingPunct="1"/>
            <a:r>
              <a:rPr lang="en-GB" sz="3200" dirty="0" smtClean="0">
                <a:ea typeface="ＭＳ Ｐゴシック" panose="020B0600070205080204" pitchFamily="34" charset="-128"/>
              </a:rPr>
              <a:t>Development and delivery split into increments </a:t>
            </a:r>
          </a:p>
          <a:p>
            <a:pPr lvl="1" eaLnBrk="1" hangingPunct="1"/>
            <a:r>
              <a:rPr lang="en-GB" sz="2800" dirty="0" smtClean="0">
                <a:ea typeface="ＭＳ Ｐゴシック" panose="020B0600070205080204" pitchFamily="34" charset="-128"/>
              </a:rPr>
              <a:t>Each increment delivers part of required functionality as an </a:t>
            </a:r>
            <a:r>
              <a:rPr lang="en-GB" sz="2800" b="1" dirty="0" smtClean="0">
                <a:solidFill>
                  <a:srgbClr val="C44F00"/>
                </a:solidFill>
                <a:ea typeface="ＭＳ Ｐゴシック" panose="020B0600070205080204" pitchFamily="34" charset="-128"/>
              </a:rPr>
              <a:t>operational product</a:t>
            </a:r>
          </a:p>
          <a:p>
            <a:pPr lvl="1" eaLnBrk="1" hangingPunct="1"/>
            <a:r>
              <a:rPr lang="en-GB" sz="2800" dirty="0" smtClean="0">
                <a:ea typeface="ＭＳ Ｐゴシック" panose="020B0600070205080204" pitchFamily="34" charset="-128"/>
              </a:rPr>
              <a:t>Highest priority requirements in early increments</a:t>
            </a:r>
          </a:p>
          <a:p>
            <a:pPr lvl="2" eaLnBrk="1" hangingPunct="1"/>
            <a:r>
              <a:rPr lang="en-GB" sz="2400" dirty="0" smtClean="0">
                <a:ea typeface="ＭＳ Ｐゴシック" panose="020B0600070205080204" pitchFamily="34" charset="-128"/>
              </a:rPr>
              <a:t>First increment is </a:t>
            </a:r>
            <a:r>
              <a:rPr lang="en-GB" sz="2400" i="1" dirty="0" smtClean="0">
                <a:ea typeface="ＭＳ Ｐゴシック" panose="020B0600070205080204" pitchFamily="34" charset="-128"/>
              </a:rPr>
              <a:t>core product</a:t>
            </a:r>
          </a:p>
        </p:txBody>
      </p:sp>
    </p:spTree>
    <p:extLst>
      <p:ext uri="{BB962C8B-B14F-4D97-AF65-F5344CB8AC3E}">
        <p14:creationId xmlns:p14="http://schemas.microsoft.com/office/powerpoint/2010/main" val="87155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anose="020B0600070205080204" pitchFamily="34" charset="-128"/>
              </a:rPr>
              <a:t>Incremental Model</a:t>
            </a:r>
          </a:p>
        </p:txBody>
      </p:sp>
      <p:sp>
        <p:nvSpPr>
          <p:cNvPr id="389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317B5A85-A683-40FB-8731-3503674A35A1}" type="slidenum">
              <a:rPr lang="en-US" sz="1200" smtClean="0">
                <a:solidFill>
                  <a:srgbClr val="FFFFFF"/>
                </a:solidFill>
                <a:latin typeface="Verdana" panose="020B0604030504040204" pitchFamily="34" charset="0"/>
              </a:rPr>
              <a:pPr>
                <a:lnSpc>
                  <a:spcPct val="80000"/>
                </a:lnSpc>
              </a:pPr>
              <a:t>16</a:t>
            </a:fld>
            <a:endParaRPr lang="en-US" sz="1200" smtClean="0">
              <a:solidFill>
                <a:srgbClr val="FFFFFF"/>
              </a:solidFill>
              <a:latin typeface="Verdana" panose="020B0604030504040204" pitchFamily="34" charset="0"/>
            </a:endParaRPr>
          </a:p>
        </p:txBody>
      </p:sp>
      <p:sp>
        <p:nvSpPr>
          <p:cNvPr id="38916" name="Rectangle 3"/>
          <p:cNvSpPr>
            <a:spLocks noGrp="1" noChangeArrowheads="1"/>
          </p:cNvSpPr>
          <p:nvPr>
            <p:ph sz="quarter" idx="1"/>
          </p:nvPr>
        </p:nvSpPr>
        <p:spPr>
          <a:xfrm>
            <a:off x="612775" y="1600200"/>
            <a:ext cx="8153400" cy="4495800"/>
          </a:xfrm>
        </p:spPr>
        <p:txBody>
          <a:bodyPr/>
          <a:lstStyle/>
          <a:p>
            <a:pPr eaLnBrk="1" hangingPunct="1"/>
            <a:r>
              <a:rPr lang="en-US" smtClean="0">
                <a:ea typeface="ＭＳ Ｐゴシック" panose="020B0600070205080204" pitchFamily="34" charset="-128"/>
              </a:rPr>
              <a:t>Basic idea</a:t>
            </a:r>
          </a:p>
          <a:p>
            <a:pPr lvl="1" eaLnBrk="1" hangingPunct="1"/>
            <a:r>
              <a:rPr lang="en-US" smtClean="0">
                <a:ea typeface="ＭＳ Ｐゴシック" panose="020B0600070205080204" pitchFamily="34" charset="-128"/>
              </a:rPr>
              <a:t>Waterfall model applied to an increment</a:t>
            </a:r>
          </a:p>
        </p:txBody>
      </p:sp>
      <p:sp>
        <p:nvSpPr>
          <p:cNvPr id="38917" name="Rectangle 25"/>
          <p:cNvSpPr>
            <a:spLocks noChangeArrowheads="1"/>
          </p:cNvSpPr>
          <p:nvPr/>
        </p:nvSpPr>
        <p:spPr bwMode="auto">
          <a:xfrm>
            <a:off x="5214938" y="3200400"/>
            <a:ext cx="2743200" cy="685800"/>
          </a:xfrm>
          <a:prstGeom prst="rect">
            <a:avLst/>
          </a:prstGeom>
          <a:solidFill>
            <a:srgbClr val="00458A"/>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18" name="Rectangle 24"/>
          <p:cNvSpPr>
            <a:spLocks noChangeArrowheads="1"/>
          </p:cNvSpPr>
          <p:nvPr/>
        </p:nvSpPr>
        <p:spPr bwMode="auto">
          <a:xfrm>
            <a:off x="3505200" y="4267200"/>
            <a:ext cx="2743200" cy="685800"/>
          </a:xfrm>
          <a:prstGeom prst="rect">
            <a:avLst/>
          </a:prstGeom>
          <a:solidFill>
            <a:srgbClr val="00458A"/>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19" name="Rectangle 23"/>
          <p:cNvSpPr>
            <a:spLocks noChangeArrowheads="1"/>
          </p:cNvSpPr>
          <p:nvPr/>
        </p:nvSpPr>
        <p:spPr bwMode="auto">
          <a:xfrm>
            <a:off x="1905000" y="5105400"/>
            <a:ext cx="2743200" cy="685800"/>
          </a:xfrm>
          <a:prstGeom prst="rect">
            <a:avLst/>
          </a:prstGeom>
          <a:solidFill>
            <a:srgbClr val="00458A"/>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0" name="Line 4"/>
          <p:cNvSpPr>
            <a:spLocks noChangeShapeType="1"/>
          </p:cNvSpPr>
          <p:nvPr/>
        </p:nvSpPr>
        <p:spPr bwMode="auto">
          <a:xfrm flipV="1">
            <a:off x="1752600" y="3124200"/>
            <a:ext cx="0" cy="2819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CA"/>
          </a:p>
        </p:txBody>
      </p:sp>
      <p:sp>
        <p:nvSpPr>
          <p:cNvPr id="38921" name="Line 5"/>
          <p:cNvSpPr>
            <a:spLocks noChangeShapeType="1"/>
          </p:cNvSpPr>
          <p:nvPr/>
        </p:nvSpPr>
        <p:spPr bwMode="auto">
          <a:xfrm>
            <a:off x="1752600" y="5943600"/>
            <a:ext cx="6781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CA"/>
          </a:p>
        </p:txBody>
      </p:sp>
      <p:sp>
        <p:nvSpPr>
          <p:cNvPr id="38922" name="Text Box 6"/>
          <p:cNvSpPr txBox="1">
            <a:spLocks noChangeArrowheads="1"/>
          </p:cNvSpPr>
          <p:nvPr/>
        </p:nvSpPr>
        <p:spPr bwMode="auto">
          <a:xfrm>
            <a:off x="4419600" y="60960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a:t>time</a:t>
            </a:r>
          </a:p>
        </p:txBody>
      </p:sp>
      <p:sp>
        <p:nvSpPr>
          <p:cNvPr id="38923" name="Text Box 7"/>
          <p:cNvSpPr txBox="1">
            <a:spLocks noChangeArrowheads="1"/>
          </p:cNvSpPr>
          <p:nvPr/>
        </p:nvSpPr>
        <p:spPr bwMode="auto">
          <a:xfrm rot="-5400000">
            <a:off x="-334962" y="4297362"/>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2000"/>
              <a:t>software functionality</a:t>
            </a:r>
          </a:p>
        </p:txBody>
      </p:sp>
      <p:sp>
        <p:nvSpPr>
          <p:cNvPr id="38924" name="Rectangle 8"/>
          <p:cNvSpPr>
            <a:spLocks noChangeArrowheads="1"/>
          </p:cNvSpPr>
          <p:nvPr/>
        </p:nvSpPr>
        <p:spPr bwMode="auto">
          <a:xfrm>
            <a:off x="1981200" y="54864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5" name="Rectangle 9"/>
          <p:cNvSpPr>
            <a:spLocks noChangeArrowheads="1"/>
          </p:cNvSpPr>
          <p:nvPr/>
        </p:nvSpPr>
        <p:spPr bwMode="auto">
          <a:xfrm>
            <a:off x="2514600" y="54102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6" name="Rectangle 10"/>
          <p:cNvSpPr>
            <a:spLocks noChangeArrowheads="1"/>
          </p:cNvSpPr>
          <p:nvPr/>
        </p:nvSpPr>
        <p:spPr bwMode="auto">
          <a:xfrm>
            <a:off x="3048000" y="53340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7" name="Rectangle 11"/>
          <p:cNvSpPr>
            <a:spLocks noChangeArrowheads="1"/>
          </p:cNvSpPr>
          <p:nvPr/>
        </p:nvSpPr>
        <p:spPr bwMode="auto">
          <a:xfrm>
            <a:off x="3581400" y="52578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8" name="Rectangle 12"/>
          <p:cNvSpPr>
            <a:spLocks noChangeArrowheads="1"/>
          </p:cNvSpPr>
          <p:nvPr/>
        </p:nvSpPr>
        <p:spPr bwMode="auto">
          <a:xfrm>
            <a:off x="4114800" y="51816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29" name="Rectangle 13"/>
          <p:cNvSpPr>
            <a:spLocks noChangeArrowheads="1"/>
          </p:cNvSpPr>
          <p:nvPr/>
        </p:nvSpPr>
        <p:spPr bwMode="auto">
          <a:xfrm>
            <a:off x="3581400" y="46482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0" name="Rectangle 14"/>
          <p:cNvSpPr>
            <a:spLocks noChangeArrowheads="1"/>
          </p:cNvSpPr>
          <p:nvPr/>
        </p:nvSpPr>
        <p:spPr bwMode="auto">
          <a:xfrm>
            <a:off x="4114800" y="45720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1" name="Rectangle 15"/>
          <p:cNvSpPr>
            <a:spLocks noChangeArrowheads="1"/>
          </p:cNvSpPr>
          <p:nvPr/>
        </p:nvSpPr>
        <p:spPr bwMode="auto">
          <a:xfrm>
            <a:off x="4648200" y="44958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2" name="Rectangle 16"/>
          <p:cNvSpPr>
            <a:spLocks noChangeArrowheads="1"/>
          </p:cNvSpPr>
          <p:nvPr/>
        </p:nvSpPr>
        <p:spPr bwMode="auto">
          <a:xfrm>
            <a:off x="5181600" y="44196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3" name="Rectangle 17"/>
          <p:cNvSpPr>
            <a:spLocks noChangeArrowheads="1"/>
          </p:cNvSpPr>
          <p:nvPr/>
        </p:nvSpPr>
        <p:spPr bwMode="auto">
          <a:xfrm>
            <a:off x="5715000" y="43434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4" name="Rectangle 18"/>
          <p:cNvSpPr>
            <a:spLocks noChangeArrowheads="1"/>
          </p:cNvSpPr>
          <p:nvPr/>
        </p:nvSpPr>
        <p:spPr bwMode="auto">
          <a:xfrm>
            <a:off x="5291138" y="35814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5" name="Rectangle 19"/>
          <p:cNvSpPr>
            <a:spLocks noChangeArrowheads="1"/>
          </p:cNvSpPr>
          <p:nvPr/>
        </p:nvSpPr>
        <p:spPr bwMode="auto">
          <a:xfrm>
            <a:off x="5824538" y="35052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6" name="Rectangle 20"/>
          <p:cNvSpPr>
            <a:spLocks noChangeArrowheads="1"/>
          </p:cNvSpPr>
          <p:nvPr/>
        </p:nvSpPr>
        <p:spPr bwMode="auto">
          <a:xfrm>
            <a:off x="6357938" y="34290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7" name="Rectangle 21"/>
          <p:cNvSpPr>
            <a:spLocks noChangeArrowheads="1"/>
          </p:cNvSpPr>
          <p:nvPr/>
        </p:nvSpPr>
        <p:spPr bwMode="auto">
          <a:xfrm>
            <a:off x="6891338" y="33528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8" name="Rectangle 22"/>
          <p:cNvSpPr>
            <a:spLocks noChangeArrowheads="1"/>
          </p:cNvSpPr>
          <p:nvPr/>
        </p:nvSpPr>
        <p:spPr bwMode="auto">
          <a:xfrm>
            <a:off x="7424738" y="3276600"/>
            <a:ext cx="457200" cy="228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8939" name="Text Box 26"/>
          <p:cNvSpPr txBox="1">
            <a:spLocks noChangeArrowheads="1"/>
          </p:cNvSpPr>
          <p:nvPr/>
        </p:nvSpPr>
        <p:spPr bwMode="auto">
          <a:xfrm>
            <a:off x="7729538" y="2743200"/>
            <a:ext cx="1109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1400"/>
              <a:t>increment n</a:t>
            </a:r>
          </a:p>
        </p:txBody>
      </p:sp>
      <p:sp>
        <p:nvSpPr>
          <p:cNvPr id="38940" name="Line 27"/>
          <p:cNvSpPr>
            <a:spLocks noChangeShapeType="1"/>
          </p:cNvSpPr>
          <p:nvPr/>
        </p:nvSpPr>
        <p:spPr bwMode="auto">
          <a:xfrm>
            <a:off x="7924800" y="3048000"/>
            <a:ext cx="0" cy="2895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CA"/>
          </a:p>
        </p:txBody>
      </p:sp>
      <p:sp>
        <p:nvSpPr>
          <p:cNvPr id="38941" name="Text Box 28"/>
          <p:cNvSpPr txBox="1">
            <a:spLocks noChangeArrowheads="1"/>
          </p:cNvSpPr>
          <p:nvPr/>
        </p:nvSpPr>
        <p:spPr bwMode="auto">
          <a:xfrm>
            <a:off x="4724400" y="38100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2000" b="1"/>
              <a:t>…</a:t>
            </a:r>
          </a:p>
        </p:txBody>
      </p:sp>
    </p:spTree>
    <p:extLst>
      <p:ext uri="{BB962C8B-B14F-4D97-AF65-F5344CB8AC3E}">
        <p14:creationId xmlns:p14="http://schemas.microsoft.com/office/powerpoint/2010/main" val="2408508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152400"/>
            <a:ext cx="8153400" cy="990600"/>
          </a:xfrm>
        </p:spPr>
        <p:txBody>
          <a:bodyPr/>
          <a:lstStyle/>
          <a:p>
            <a:pPr eaLnBrk="1" hangingPunct="1"/>
            <a:r>
              <a:rPr lang="en-GB" sz="4000" smtClean="0">
                <a:ea typeface="ＭＳ Ｐゴシック" panose="020B0600070205080204" pitchFamily="34" charset="-128"/>
              </a:rPr>
              <a:t>Evaluating Incremental Development</a:t>
            </a:r>
          </a:p>
        </p:txBody>
      </p:sp>
      <p:sp>
        <p:nvSpPr>
          <p:cNvPr id="409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8F6427A1-8899-418A-B4C4-875FA11F22F9}" type="slidenum">
              <a:rPr lang="en-US" sz="1200" smtClean="0">
                <a:solidFill>
                  <a:srgbClr val="FFFFFF"/>
                </a:solidFill>
                <a:latin typeface="Verdana" panose="020B0604030504040204" pitchFamily="34" charset="0"/>
              </a:rPr>
              <a:pPr>
                <a:lnSpc>
                  <a:spcPct val="80000"/>
                </a:lnSpc>
              </a:pPr>
              <a:t>17</a:t>
            </a:fld>
            <a:endParaRPr lang="en-US" sz="1200" smtClean="0">
              <a:solidFill>
                <a:srgbClr val="FFFFFF"/>
              </a:solidFill>
              <a:latin typeface="Verdana" panose="020B0604030504040204" pitchFamily="34" charset="0"/>
            </a:endParaRPr>
          </a:p>
        </p:txBody>
      </p:sp>
      <p:sp>
        <p:nvSpPr>
          <p:cNvPr id="39940"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3200" dirty="0" smtClean="0">
                <a:ea typeface="ＭＳ Ｐゴシック" panose="020B0600070205080204" pitchFamily="34" charset="-128"/>
              </a:rPr>
              <a:t>Benefits</a:t>
            </a:r>
          </a:p>
          <a:p>
            <a:pPr lvl="1" eaLnBrk="1" hangingPunct="1">
              <a:lnSpc>
                <a:spcPct val="90000"/>
              </a:lnSpc>
            </a:pPr>
            <a:r>
              <a:rPr lang="en-GB" sz="2800" dirty="0" smtClean="0">
                <a:ea typeface="ＭＳ Ｐゴシック" panose="020B0600070205080204" pitchFamily="34" charset="-128"/>
              </a:rPr>
              <a:t>Early increments can help elicit requirements</a:t>
            </a:r>
          </a:p>
          <a:p>
            <a:pPr lvl="1" eaLnBrk="1" hangingPunct="1">
              <a:lnSpc>
                <a:spcPct val="90000"/>
              </a:lnSpc>
            </a:pPr>
            <a:r>
              <a:rPr lang="en-GB" sz="2800" dirty="0" smtClean="0">
                <a:ea typeface="ＭＳ Ｐゴシック" panose="020B0600070205080204" pitchFamily="34" charset="-128"/>
              </a:rPr>
              <a:t>Provide a functional system from first increment</a:t>
            </a:r>
          </a:p>
          <a:p>
            <a:pPr lvl="1" eaLnBrk="1" hangingPunct="1">
              <a:lnSpc>
                <a:spcPct val="90000"/>
              </a:lnSpc>
            </a:pPr>
            <a:r>
              <a:rPr lang="en-GB" sz="2800" dirty="0" smtClean="0">
                <a:ea typeface="ＭＳ Ｐゴシック" panose="020B0600070205080204" pitchFamily="34" charset="-128"/>
              </a:rPr>
              <a:t>Others?</a:t>
            </a:r>
          </a:p>
          <a:p>
            <a:pPr lvl="2" eaLnBrk="1" hangingPunct="1">
              <a:lnSpc>
                <a:spcPct val="90000"/>
              </a:lnSpc>
            </a:pPr>
            <a:r>
              <a:rPr lang="en-CA" sz="2400" dirty="0" smtClean="0">
                <a:ea typeface="ＭＳ Ｐゴシック" panose="020B0600070205080204" pitchFamily="34" charset="-128"/>
              </a:rPr>
              <a:t>Lower risk of overall project failure</a:t>
            </a:r>
          </a:p>
          <a:p>
            <a:pPr lvl="2" eaLnBrk="1" hangingPunct="1">
              <a:lnSpc>
                <a:spcPct val="90000"/>
              </a:lnSpc>
            </a:pPr>
            <a:r>
              <a:rPr lang="en-CA" sz="2400" dirty="0" smtClean="0">
                <a:ea typeface="ＭＳ Ｐゴシック" panose="020B0600070205080204" pitchFamily="34" charset="-128"/>
              </a:rPr>
              <a:t>Can work on the “core product” with small team, add people if needed if next increment is desired</a:t>
            </a:r>
          </a:p>
          <a:p>
            <a:pPr lvl="2" eaLnBrk="1" hangingPunct="1">
              <a:lnSpc>
                <a:spcPct val="90000"/>
              </a:lnSpc>
            </a:pPr>
            <a:r>
              <a:rPr lang="en-CA" sz="2400" dirty="0" smtClean="0">
                <a:ea typeface="ＭＳ Ｐゴシック" panose="020B0600070205080204" pitchFamily="34" charset="-128"/>
              </a:rPr>
              <a:t>Highest priority system services receive the most testing</a:t>
            </a:r>
            <a:endParaRPr lang="en-GB" sz="2400" dirty="0" smtClean="0">
              <a:ea typeface="ＭＳ Ｐゴシック" panose="020B0600070205080204" pitchFamily="34" charset="-128"/>
            </a:endParaRPr>
          </a:p>
          <a:p>
            <a:pPr eaLnBrk="1" hangingPunct="1">
              <a:lnSpc>
                <a:spcPct val="90000"/>
              </a:lnSpc>
            </a:pPr>
            <a:endParaRPr lang="en-US" sz="3200" dirty="0" smtClean="0">
              <a:ea typeface="ＭＳ Ｐゴシック" panose="020B0600070205080204" pitchFamily="34" charset="-128"/>
            </a:endParaRPr>
          </a:p>
        </p:txBody>
      </p:sp>
    </p:spTree>
    <p:extLst>
      <p:ext uri="{BB962C8B-B14F-4D97-AF65-F5344CB8AC3E}">
        <p14:creationId xmlns:p14="http://schemas.microsoft.com/office/powerpoint/2010/main" val="2837543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1" y="280988"/>
            <a:ext cx="8763000" cy="990600"/>
          </a:xfrm>
          <a:noFill/>
        </p:spPr>
        <p:txBody>
          <a:bodyPr lIns="90840" tIns="44623" rIns="90840" bIns="44623"/>
          <a:lstStyle/>
          <a:p>
            <a:pPr eaLnBrk="1" hangingPunct="1"/>
            <a:r>
              <a:rPr lang="en-GB" dirty="0" smtClean="0">
                <a:ea typeface="ＭＳ Ｐゴシック" panose="020B0600070205080204" pitchFamily="34" charset="-128"/>
              </a:rPr>
              <a:t>Evolutionary (Iterative) Process Models</a:t>
            </a:r>
          </a:p>
        </p:txBody>
      </p:sp>
      <p:sp>
        <p:nvSpPr>
          <p:cNvPr id="430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809A2CD3-D65A-4F62-8D9A-F030C8C406F2}" type="slidenum">
              <a:rPr lang="en-US" sz="1200" smtClean="0">
                <a:solidFill>
                  <a:srgbClr val="FFFFFF"/>
                </a:solidFill>
              </a:rPr>
              <a:pPr>
                <a:lnSpc>
                  <a:spcPct val="80000"/>
                </a:lnSpc>
              </a:pPr>
              <a:t>18</a:t>
            </a:fld>
            <a:endParaRPr lang="en-US" sz="1200" smtClean="0">
              <a:solidFill>
                <a:srgbClr val="FFFFFF"/>
              </a:solidFill>
            </a:endParaRPr>
          </a:p>
        </p:txBody>
      </p:sp>
      <p:sp>
        <p:nvSpPr>
          <p:cNvPr id="43012" name="Rectangle 3"/>
          <p:cNvSpPr>
            <a:spLocks noGrp="1" noChangeArrowheads="1"/>
          </p:cNvSpPr>
          <p:nvPr>
            <p:ph sz="quarter" idx="1"/>
          </p:nvPr>
        </p:nvSpPr>
        <p:spPr>
          <a:xfrm>
            <a:off x="612775" y="1600200"/>
            <a:ext cx="8153400" cy="4495800"/>
          </a:xfrm>
        </p:spPr>
        <p:txBody>
          <a:bodyPr lIns="90840" tIns="44623" rIns="90840" bIns="44623"/>
          <a:lstStyle/>
          <a:p>
            <a:pPr eaLnBrk="1" hangingPunct="1"/>
            <a:r>
              <a:rPr lang="en-GB" sz="2800" dirty="0" smtClean="0">
                <a:ea typeface="ＭＳ Ｐゴシック" panose="020B0600070205080204" pitchFamily="34" charset="-128"/>
              </a:rPr>
              <a:t>Designed to accommodate </a:t>
            </a:r>
            <a:r>
              <a:rPr lang="en-GB" sz="2800" dirty="0" smtClean="0">
                <a:solidFill>
                  <a:srgbClr val="0000FF"/>
                </a:solidFill>
                <a:ea typeface="ＭＳ Ｐゴシック" panose="020B0600070205080204" pitchFamily="34" charset="-128"/>
              </a:rPr>
              <a:t>evolving </a:t>
            </a:r>
            <a:r>
              <a:rPr lang="en-GB" sz="2800" dirty="0" smtClean="0">
                <a:ea typeface="ＭＳ Ｐゴシック" panose="020B0600070205080204" pitchFamily="34" charset="-128"/>
              </a:rPr>
              <a:t>business and product requirements</a:t>
            </a:r>
          </a:p>
          <a:p>
            <a:pPr lvl="1" eaLnBrk="1" hangingPunct="1"/>
            <a:r>
              <a:rPr lang="en-GB" sz="2400" b="1" dirty="0" smtClean="0">
                <a:solidFill>
                  <a:srgbClr val="EA5F00"/>
                </a:solidFill>
                <a:ea typeface="ＭＳ Ｐゴシック" panose="020B0600070205080204" pitchFamily="34" charset="-128"/>
              </a:rPr>
              <a:t>Iterative approach </a:t>
            </a:r>
            <a:r>
              <a:rPr lang="en-GB" sz="2400" dirty="0" smtClean="0">
                <a:ea typeface="ＭＳ Ｐゴシック" panose="020B0600070205080204" pitchFamily="34" charset="-128"/>
              </a:rPr>
              <a:t>to software development</a:t>
            </a:r>
          </a:p>
          <a:p>
            <a:pPr lvl="2" eaLnBrk="1" hangingPunct="1"/>
            <a:r>
              <a:rPr lang="en-GB" sz="2400" dirty="0" smtClean="0">
                <a:solidFill>
                  <a:srgbClr val="0000FF"/>
                </a:solidFill>
                <a:ea typeface="ＭＳ Ｐゴシック" panose="020B0600070205080204" pitchFamily="34" charset="-128"/>
              </a:rPr>
              <a:t>Produce some initial version </a:t>
            </a:r>
            <a:r>
              <a:rPr lang="en-GB" sz="2400" dirty="0" smtClean="0">
                <a:ea typeface="ＭＳ Ｐゴシック" panose="020B0600070205080204" pitchFamily="34" charset="-128"/>
              </a:rPr>
              <a:t>of software functions</a:t>
            </a:r>
          </a:p>
          <a:p>
            <a:pPr lvl="2" eaLnBrk="1" hangingPunct="1"/>
            <a:r>
              <a:rPr lang="en-GB" sz="2400" dirty="0" smtClean="0">
                <a:solidFill>
                  <a:srgbClr val="0000FF"/>
                </a:solidFill>
                <a:ea typeface="ＭＳ Ｐゴシック" panose="020B0600070205080204" pitchFamily="34" charset="-128"/>
              </a:rPr>
              <a:t>Review</a:t>
            </a:r>
            <a:r>
              <a:rPr lang="en-GB" sz="2400" dirty="0" smtClean="0">
                <a:ea typeface="ＭＳ Ｐゴシック" panose="020B0600070205080204" pitchFamily="34" charset="-128"/>
              </a:rPr>
              <a:t> what you have and what you</a:t>
            </a:r>
            <a:r>
              <a:rPr lang="en-GB" altLang="en-US" sz="2400" dirty="0" smtClean="0">
                <a:ea typeface="ＭＳ Ｐゴシック" panose="020B0600070205080204" pitchFamily="34" charset="-128"/>
              </a:rPr>
              <a:t>’</a:t>
            </a:r>
            <a:r>
              <a:rPr lang="en-GB" sz="2400" dirty="0" smtClean="0">
                <a:ea typeface="ＭＳ Ｐゴシック" panose="020B0600070205080204" pitchFamily="34" charset="-128"/>
              </a:rPr>
              <a:t>ve learned</a:t>
            </a:r>
          </a:p>
          <a:p>
            <a:pPr lvl="2" eaLnBrk="1" hangingPunct="1"/>
            <a:r>
              <a:rPr lang="en-GB" sz="2400" dirty="0" smtClean="0">
                <a:solidFill>
                  <a:srgbClr val="0000FF"/>
                </a:solidFill>
                <a:ea typeface="ＭＳ Ｐゴシック" panose="020B0600070205080204" pitchFamily="34" charset="-128"/>
              </a:rPr>
              <a:t>Refine and improve </a:t>
            </a:r>
            <a:r>
              <a:rPr lang="en-GB" sz="2400" dirty="0" smtClean="0">
                <a:ea typeface="ＭＳ Ｐゴシック" panose="020B0600070205080204" pitchFamily="34" charset="-128"/>
              </a:rPr>
              <a:t>what you deliver</a:t>
            </a:r>
          </a:p>
          <a:p>
            <a:pPr lvl="2" eaLnBrk="1" hangingPunct="1"/>
            <a:r>
              <a:rPr lang="en-GB" sz="2400" dirty="0" smtClean="0">
                <a:solidFill>
                  <a:srgbClr val="0000FF"/>
                </a:solidFill>
                <a:ea typeface="ＭＳ Ｐゴシック" panose="020B0600070205080204" pitchFamily="34" charset="-128"/>
              </a:rPr>
              <a:t>Software features evolve and become increasingly complete</a:t>
            </a:r>
          </a:p>
          <a:p>
            <a:pPr eaLnBrk="1" hangingPunct="1"/>
            <a:r>
              <a:rPr lang="en-GB" dirty="0" smtClean="0">
                <a:ea typeface="ＭＳ Ｐゴシック" panose="020B0600070205080204" pitchFamily="34" charset="-128"/>
              </a:rPr>
              <a:t>Two common models:</a:t>
            </a:r>
          </a:p>
          <a:p>
            <a:pPr lvl="1" eaLnBrk="1" hangingPunct="1"/>
            <a:r>
              <a:rPr lang="en-GB" dirty="0" smtClean="0">
                <a:ea typeface="ＭＳ Ｐゴシック" panose="020B0600070205080204" pitchFamily="34" charset="-128"/>
              </a:rPr>
              <a:t>Prototyping</a:t>
            </a:r>
          </a:p>
          <a:p>
            <a:pPr lvl="1" eaLnBrk="1" hangingPunct="1"/>
            <a:r>
              <a:rPr lang="en-GB" dirty="0" smtClean="0">
                <a:ea typeface="ＭＳ Ｐゴシック" panose="020B0600070205080204" pitchFamily="34" charset="-128"/>
              </a:rPr>
              <a:t>Spiral Development Model</a:t>
            </a:r>
          </a:p>
        </p:txBody>
      </p:sp>
    </p:spTree>
    <p:extLst>
      <p:ext uri="{BB962C8B-B14F-4D97-AF65-F5344CB8AC3E}">
        <p14:creationId xmlns:p14="http://schemas.microsoft.com/office/powerpoint/2010/main" val="168384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12775" y="228600"/>
            <a:ext cx="8153400" cy="990600"/>
          </a:xfrm>
        </p:spPr>
        <p:txBody>
          <a:bodyPr lIns="90840" tIns="44623" rIns="90840" bIns="44623">
            <a:normAutofit/>
          </a:bodyPr>
          <a:lstStyle/>
          <a:p>
            <a:pPr eaLnBrk="1" fontAlgn="auto" hangingPunct="1">
              <a:spcAft>
                <a:spcPts val="0"/>
              </a:spcAft>
              <a:defRPr/>
            </a:pPr>
            <a:r>
              <a:rPr lang="en-GB" dirty="0" smtClean="0">
                <a:ea typeface="+mj-ea"/>
                <a:cs typeface="+mj-cs"/>
              </a:rPr>
              <a:t>Evolutionary Process Models: Prototyping</a:t>
            </a: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EA7FAB3F-6F21-4285-A3C5-DE2DBBA428F4}" type="slidenum">
              <a:rPr lang="en-US" sz="1200" smtClean="0">
                <a:solidFill>
                  <a:srgbClr val="FFFFFF"/>
                </a:solidFill>
              </a:rPr>
              <a:pPr>
                <a:lnSpc>
                  <a:spcPct val="80000"/>
                </a:lnSpc>
              </a:pPr>
              <a:t>19</a:t>
            </a:fld>
            <a:endParaRPr lang="en-US" sz="1200" smtClean="0">
              <a:solidFill>
                <a:srgbClr val="FFFFFF"/>
              </a:solidFill>
            </a:endParaRPr>
          </a:p>
        </p:txBody>
      </p:sp>
      <p:sp>
        <p:nvSpPr>
          <p:cNvPr id="45060" name="Rectangle 3"/>
          <p:cNvSpPr>
            <a:spLocks noGrp="1" noChangeArrowheads="1"/>
          </p:cNvSpPr>
          <p:nvPr>
            <p:ph sz="quarter" idx="1"/>
          </p:nvPr>
        </p:nvSpPr>
        <p:spPr>
          <a:xfrm>
            <a:off x="598488" y="1600200"/>
            <a:ext cx="8153400" cy="4495800"/>
          </a:xfrm>
        </p:spPr>
        <p:txBody>
          <a:bodyPr lIns="90840" tIns="44623" rIns="90840" bIns="44623"/>
          <a:lstStyle/>
          <a:p>
            <a:pPr eaLnBrk="1" hangingPunct="1"/>
            <a:r>
              <a:rPr lang="en-GB" sz="3200" dirty="0" smtClean="0">
                <a:ea typeface="ＭＳ Ｐゴシック" panose="020B0600070205080204" pitchFamily="34" charset="-128"/>
              </a:rPr>
              <a:t>Prototyping</a:t>
            </a:r>
          </a:p>
          <a:p>
            <a:pPr lvl="1" eaLnBrk="1" hangingPunct="1"/>
            <a:r>
              <a:rPr lang="en-GB" sz="2800" dirty="0" smtClean="0">
                <a:ea typeface="ＭＳ Ｐゴシック" panose="020B0600070205080204" pitchFamily="34" charset="-128"/>
              </a:rPr>
              <a:t>Rapid (throw-away) prototyping</a:t>
            </a:r>
          </a:p>
          <a:p>
            <a:pPr lvl="2" eaLnBrk="1" hangingPunct="1"/>
            <a:r>
              <a:rPr lang="en-GB" sz="2400" dirty="0" smtClean="0">
                <a:ea typeface="ＭＳ Ｐゴシック" panose="020B0600070205080204" pitchFamily="34" charset="-128"/>
              </a:rPr>
              <a:t>Objective: understand the system requirements</a:t>
            </a:r>
          </a:p>
          <a:p>
            <a:pPr lvl="2" eaLnBrk="1" hangingPunct="1"/>
            <a:r>
              <a:rPr lang="en-GB" sz="2400" dirty="0" smtClean="0">
                <a:ea typeface="ＭＳ Ｐゴシック" panose="020B0600070205080204" pitchFamily="34" charset="-128"/>
              </a:rPr>
              <a:t>Start with poorly understood requirements </a:t>
            </a:r>
          </a:p>
          <a:p>
            <a:pPr lvl="1" eaLnBrk="1" hangingPunct="1"/>
            <a:r>
              <a:rPr lang="en-GB" sz="2800" dirty="0" smtClean="0">
                <a:ea typeface="ＭＳ Ｐゴシック" panose="020B0600070205080204" pitchFamily="34" charset="-128"/>
              </a:rPr>
              <a:t>Exploratory development (a.k.a. evolutionary prototyping)</a:t>
            </a:r>
          </a:p>
          <a:p>
            <a:pPr lvl="2" eaLnBrk="1" hangingPunct="1"/>
            <a:r>
              <a:rPr lang="en-GB" sz="2400" dirty="0" smtClean="0">
                <a:ea typeface="ＭＳ Ｐゴシック" panose="020B0600070205080204" pitchFamily="34" charset="-128"/>
              </a:rPr>
              <a:t>Objective: work with customers and evolve a final system</a:t>
            </a:r>
          </a:p>
          <a:p>
            <a:pPr lvl="2" eaLnBrk="1" hangingPunct="1"/>
            <a:r>
              <a:rPr lang="en-GB" sz="2400" dirty="0" smtClean="0">
                <a:ea typeface="ＭＳ Ｐゴシック" panose="020B0600070205080204" pitchFamily="34" charset="-128"/>
              </a:rPr>
              <a:t>Start with well-understood requirements</a:t>
            </a:r>
          </a:p>
        </p:txBody>
      </p:sp>
    </p:spTree>
    <p:extLst>
      <p:ext uri="{BB962C8B-B14F-4D97-AF65-F5344CB8AC3E}">
        <p14:creationId xmlns:p14="http://schemas.microsoft.com/office/powerpoint/2010/main" val="2485617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t>Objectives</a:t>
            </a:r>
          </a:p>
        </p:txBody>
      </p:sp>
      <p:sp>
        <p:nvSpPr>
          <p:cNvPr id="4100" name="Rectangle 3"/>
          <p:cNvSpPr>
            <a:spLocks noGrp="1" noChangeArrowheads="1"/>
          </p:cNvSpPr>
          <p:nvPr>
            <p:ph idx="1"/>
          </p:nvPr>
        </p:nvSpPr>
        <p:spPr/>
        <p:txBody>
          <a:bodyPr>
            <a:normAutofit/>
          </a:bodyPr>
          <a:lstStyle/>
          <a:p>
            <a:pPr eaLnBrk="1" hangingPunct="1"/>
            <a:r>
              <a:rPr lang="en-US" dirty="0" smtClean="0"/>
              <a:t>Learn the common lifecycle models for </a:t>
            </a:r>
          </a:p>
          <a:p>
            <a:pPr lvl="1" eaLnBrk="1" hangingPunct="1"/>
            <a:r>
              <a:rPr lang="en-US" dirty="0" smtClean="0"/>
              <a:t>Software </a:t>
            </a:r>
            <a:r>
              <a:rPr lang="en-US" dirty="0"/>
              <a:t>development and </a:t>
            </a:r>
            <a:endParaRPr lang="en-US" dirty="0" smtClean="0"/>
          </a:p>
          <a:p>
            <a:pPr lvl="1" eaLnBrk="1" hangingPunct="1"/>
            <a:r>
              <a:rPr lang="en-US" dirty="0"/>
              <a:t>G</a:t>
            </a:r>
            <a:r>
              <a:rPr lang="en-US" dirty="0" smtClean="0"/>
              <a:t>ame design and development</a:t>
            </a:r>
          </a:p>
          <a:p>
            <a:r>
              <a:rPr lang="en-US" dirty="0" smtClean="0"/>
              <a:t>Game Production Lifecycle</a:t>
            </a:r>
          </a:p>
          <a:p>
            <a:pPr lvl="1"/>
            <a:r>
              <a:rPr lang="en-US" dirty="0" smtClean="0"/>
              <a:t>Anatomy </a:t>
            </a:r>
            <a:r>
              <a:rPr lang="en-US" dirty="0"/>
              <a:t>of a Game designer</a:t>
            </a:r>
          </a:p>
          <a:p>
            <a:endParaRPr lang="en-US" dirty="0" smtClean="0"/>
          </a:p>
        </p:txBody>
      </p:sp>
      <p:sp>
        <p:nvSpPr>
          <p:cNvPr id="40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993AC9FB-FB21-41A1-9525-9FC18CD29133}" type="slidenum">
              <a:rPr kumimoji="0" lang="en-US" sz="1400" smtClean="0"/>
              <a:pPr eaLnBrk="1" hangingPunct="1"/>
              <a:t>2</a:t>
            </a:fld>
            <a:endParaRPr kumimoji="0" lang="en-US" sz="1400" smtClean="0"/>
          </a:p>
        </p:txBody>
      </p:sp>
    </p:spTree>
    <p:extLst>
      <p:ext uri="{BB962C8B-B14F-4D97-AF65-F5344CB8AC3E}">
        <p14:creationId xmlns:p14="http://schemas.microsoft.com/office/powerpoint/2010/main" val="3082941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20</a:t>
            </a:fld>
            <a:endParaRPr lang="en-US"/>
          </a:p>
        </p:txBody>
      </p:sp>
      <p:pic>
        <p:nvPicPr>
          <p:cNvPr id="5" name="Picture 2"/>
          <p:cNvPicPr>
            <a:picLocks noChangeAspect="1" noChangeArrowheads="1"/>
          </p:cNvPicPr>
          <p:nvPr/>
        </p:nvPicPr>
        <p:blipFill>
          <a:blip r:embed="rId2"/>
          <a:srcRect/>
          <a:stretch>
            <a:fillRect/>
          </a:stretch>
        </p:blipFill>
        <p:spPr bwMode="auto">
          <a:xfrm>
            <a:off x="982960" y="1689348"/>
            <a:ext cx="2514600" cy="222885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3497560" y="1699739"/>
            <a:ext cx="2533650" cy="219075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6012160" y="1689348"/>
            <a:ext cx="2524125" cy="2228850"/>
          </a:xfrm>
          <a:prstGeom prst="rect">
            <a:avLst/>
          </a:prstGeom>
          <a:noFill/>
          <a:ln w="9525">
            <a:noFill/>
            <a:miter lim="800000"/>
            <a:headEnd/>
            <a:tailEnd/>
          </a:ln>
          <a:effectLst/>
        </p:spPr>
      </p:pic>
      <p:pic>
        <p:nvPicPr>
          <p:cNvPr id="8" name="Picture 5"/>
          <p:cNvPicPr>
            <a:picLocks noChangeAspect="1" noChangeArrowheads="1"/>
          </p:cNvPicPr>
          <p:nvPr/>
        </p:nvPicPr>
        <p:blipFill>
          <a:blip r:embed="rId5"/>
          <a:srcRect/>
          <a:stretch>
            <a:fillRect/>
          </a:stretch>
        </p:blipFill>
        <p:spPr bwMode="auto">
          <a:xfrm>
            <a:off x="982960" y="3899148"/>
            <a:ext cx="2486025" cy="2228850"/>
          </a:xfrm>
          <a:prstGeom prst="rect">
            <a:avLst/>
          </a:prstGeom>
          <a:noFill/>
          <a:ln w="9525">
            <a:noFill/>
            <a:miter lim="800000"/>
            <a:headEnd/>
            <a:tailEnd/>
          </a:ln>
          <a:effectLst/>
        </p:spPr>
      </p:pic>
      <p:pic>
        <p:nvPicPr>
          <p:cNvPr id="9" name="Picture 6"/>
          <p:cNvPicPr>
            <a:picLocks noChangeAspect="1" noChangeArrowheads="1"/>
          </p:cNvPicPr>
          <p:nvPr/>
        </p:nvPicPr>
        <p:blipFill>
          <a:blip r:embed="rId6"/>
          <a:srcRect/>
          <a:stretch>
            <a:fillRect/>
          </a:stretch>
        </p:blipFill>
        <p:spPr bwMode="auto">
          <a:xfrm>
            <a:off x="3466387" y="3878366"/>
            <a:ext cx="2543175" cy="2257425"/>
          </a:xfrm>
          <a:prstGeom prst="rect">
            <a:avLst/>
          </a:prstGeom>
          <a:noFill/>
          <a:ln w="9525">
            <a:noFill/>
            <a:miter lim="800000"/>
            <a:headEnd/>
            <a:tailEnd/>
          </a:ln>
          <a:effectLst/>
        </p:spPr>
      </p:pic>
      <p:pic>
        <p:nvPicPr>
          <p:cNvPr id="10" name="Picture 7"/>
          <p:cNvPicPr>
            <a:picLocks noChangeAspect="1" noChangeArrowheads="1"/>
          </p:cNvPicPr>
          <p:nvPr/>
        </p:nvPicPr>
        <p:blipFill>
          <a:blip r:embed="rId7"/>
          <a:srcRect/>
          <a:stretch>
            <a:fillRect/>
          </a:stretch>
        </p:blipFill>
        <p:spPr bwMode="auto">
          <a:xfrm>
            <a:off x="6012160" y="3861048"/>
            <a:ext cx="2495550" cy="2247900"/>
          </a:xfrm>
          <a:prstGeom prst="rect">
            <a:avLst/>
          </a:prstGeom>
          <a:noFill/>
          <a:ln w="9525">
            <a:noFill/>
            <a:miter lim="800000"/>
            <a:headEnd/>
            <a:tailEnd/>
          </a:ln>
          <a:effectLst/>
        </p:spPr>
      </p:pic>
    </p:spTree>
    <p:extLst>
      <p:ext uri="{BB962C8B-B14F-4D97-AF65-F5344CB8AC3E}">
        <p14:creationId xmlns:p14="http://schemas.microsoft.com/office/powerpoint/2010/main" val="1817389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27150" y="296863"/>
            <a:ext cx="4841875" cy="868362"/>
          </a:xfrm>
          <a:noFill/>
        </p:spPr>
        <p:txBody>
          <a:bodyPr lIns="90674" tIns="44543" rIns="90674" bIns="44543"/>
          <a:lstStyle/>
          <a:p>
            <a:pPr eaLnBrk="1" hangingPunct="1"/>
            <a:r>
              <a:rPr lang="en-GB" dirty="0" smtClean="0"/>
              <a:t>Spiral model</a:t>
            </a:r>
          </a:p>
        </p:txBody>
      </p:sp>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097737A0-447B-4722-863D-37E7C6E66828}" type="slidenum">
              <a:rPr kumimoji="0" lang="en-US" sz="1400" smtClean="0"/>
              <a:pPr eaLnBrk="1" hangingPunct="1"/>
              <a:t>21</a:t>
            </a:fld>
            <a:endParaRPr kumimoji="0" lang="en-US" sz="1400" smtClean="0"/>
          </a:p>
        </p:txBody>
      </p:sp>
      <p:pic>
        <p:nvPicPr>
          <p:cNvPr id="1434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78041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6732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64704" y="304800"/>
            <a:ext cx="8350696" cy="868362"/>
          </a:xfrm>
          <a:noFill/>
        </p:spPr>
        <p:txBody>
          <a:bodyPr lIns="90674" tIns="44543" rIns="90674" bIns="44543"/>
          <a:lstStyle/>
          <a:p>
            <a:pPr eaLnBrk="1" hangingPunct="1"/>
            <a:r>
              <a:rPr lang="en-GB" dirty="0" smtClean="0"/>
              <a:t>Spiral model</a:t>
            </a:r>
          </a:p>
        </p:txBody>
      </p:sp>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097737A0-447B-4722-863D-37E7C6E66828}" type="slidenum">
              <a:rPr kumimoji="0" lang="en-US" sz="1400" smtClean="0"/>
              <a:pPr eaLnBrk="1" hangingPunct="1"/>
              <a:t>22</a:t>
            </a:fld>
            <a:endParaRPr kumimoji="0" lang="en-US" sz="1400" smtClean="0"/>
          </a:p>
        </p:txBody>
      </p:sp>
      <p:sp>
        <p:nvSpPr>
          <p:cNvPr id="5" name="Rectangle 3"/>
          <p:cNvSpPr>
            <a:spLocks noGrp="1" noChangeArrowheads="1"/>
          </p:cNvSpPr>
          <p:nvPr>
            <p:ph idx="1"/>
          </p:nvPr>
        </p:nvSpPr>
        <p:spPr>
          <a:xfrm>
            <a:off x="564704" y="1516063"/>
            <a:ext cx="8579296" cy="4785395"/>
          </a:xfrm>
          <a:noFill/>
        </p:spPr>
        <p:txBody>
          <a:bodyPr lIns="90674" tIns="44543" rIns="90674" bIns="44543">
            <a:noAutofit/>
          </a:bodyPr>
          <a:lstStyle/>
          <a:p>
            <a:r>
              <a:rPr lang="en-US" sz="3200" dirty="0" smtClean="0"/>
              <a:t>Combines </a:t>
            </a:r>
            <a:r>
              <a:rPr lang="en-US" sz="3200" dirty="0"/>
              <a:t>the idea of </a:t>
            </a:r>
            <a:endParaRPr lang="en-US" sz="3200" dirty="0" smtClean="0"/>
          </a:p>
          <a:p>
            <a:pPr lvl="1"/>
            <a:r>
              <a:rPr lang="en-US" sz="2800" dirty="0"/>
              <a:t>iterative development (prototyping) </a:t>
            </a:r>
          </a:p>
          <a:p>
            <a:pPr lvl="1"/>
            <a:r>
              <a:rPr lang="en-US" sz="2800" dirty="0"/>
              <a:t>With systematic, controlled aspects of the waterfall model. </a:t>
            </a:r>
          </a:p>
          <a:p>
            <a:r>
              <a:rPr lang="en-US" sz="3200" dirty="0" smtClean="0"/>
              <a:t>It </a:t>
            </a:r>
            <a:r>
              <a:rPr lang="en-US" sz="3200" dirty="0"/>
              <a:t>allows for </a:t>
            </a:r>
            <a:endParaRPr lang="en-US" sz="3200" dirty="0" smtClean="0"/>
          </a:p>
          <a:p>
            <a:pPr lvl="1"/>
            <a:r>
              <a:rPr lang="en-US" sz="2800" dirty="0" smtClean="0"/>
              <a:t>incremental </a:t>
            </a:r>
            <a:r>
              <a:rPr lang="en-US" sz="2800" dirty="0"/>
              <a:t>releases of the </a:t>
            </a:r>
            <a:r>
              <a:rPr lang="en-US" sz="2800" dirty="0" smtClean="0"/>
              <a:t>product</a:t>
            </a:r>
          </a:p>
          <a:p>
            <a:pPr lvl="1"/>
            <a:r>
              <a:rPr lang="en-US" sz="2800" dirty="0" smtClean="0"/>
              <a:t>incremental refinement</a:t>
            </a:r>
          </a:p>
          <a:p>
            <a:pPr lvl="1"/>
            <a:r>
              <a:rPr lang="en-US" sz="2800" dirty="0" smtClean="0"/>
              <a:t>explicitly </a:t>
            </a:r>
            <a:r>
              <a:rPr lang="en-US" sz="2800" dirty="0"/>
              <a:t>includes risk management within software development. </a:t>
            </a:r>
          </a:p>
        </p:txBody>
      </p:sp>
    </p:spTree>
    <p:extLst>
      <p:ext uri="{BB962C8B-B14F-4D97-AF65-F5344CB8AC3E}">
        <p14:creationId xmlns:p14="http://schemas.microsoft.com/office/powerpoint/2010/main" val="263609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dirty="0" smtClean="0"/>
              <a:t>Reuse-oriented development</a:t>
            </a:r>
          </a:p>
        </p:txBody>
      </p:sp>
      <p:sp>
        <p:nvSpPr>
          <p:cNvPr id="15364" name="Rectangle 3"/>
          <p:cNvSpPr>
            <a:spLocks noGrp="1" noChangeArrowheads="1"/>
          </p:cNvSpPr>
          <p:nvPr>
            <p:ph idx="1"/>
          </p:nvPr>
        </p:nvSpPr>
        <p:spPr>
          <a:xfrm>
            <a:off x="533400" y="1516063"/>
            <a:ext cx="8610600" cy="4785395"/>
          </a:xfrm>
        </p:spPr>
        <p:txBody>
          <a:bodyPr/>
          <a:lstStyle/>
          <a:p>
            <a:pPr eaLnBrk="1" hangingPunct="1"/>
            <a:r>
              <a:rPr lang="en-GB" dirty="0" smtClean="0"/>
              <a:t>Based on systematic reuse where systems are integrated from existing components or COTS (Commercial-off-the-shelf) systems</a:t>
            </a:r>
          </a:p>
          <a:p>
            <a:pPr eaLnBrk="1" hangingPunct="1"/>
            <a:r>
              <a:rPr lang="en-GB" dirty="0" smtClean="0"/>
              <a:t>Process stages</a:t>
            </a:r>
          </a:p>
          <a:p>
            <a:pPr lvl="1" eaLnBrk="1" hangingPunct="1"/>
            <a:r>
              <a:rPr lang="en-GB" dirty="0" smtClean="0"/>
              <a:t>Component analysis</a:t>
            </a:r>
          </a:p>
          <a:p>
            <a:pPr lvl="1" eaLnBrk="1" hangingPunct="1"/>
            <a:r>
              <a:rPr lang="en-GB" dirty="0" smtClean="0"/>
              <a:t>Requirements modification</a:t>
            </a:r>
          </a:p>
          <a:p>
            <a:pPr lvl="1" eaLnBrk="1" hangingPunct="1"/>
            <a:r>
              <a:rPr lang="en-GB" dirty="0" smtClean="0"/>
              <a:t>System design with reuse</a:t>
            </a:r>
          </a:p>
          <a:p>
            <a:pPr lvl="1" eaLnBrk="1" hangingPunct="1"/>
            <a:r>
              <a:rPr lang="en-GB" dirty="0" smtClean="0"/>
              <a:t>Development and integration</a:t>
            </a:r>
          </a:p>
          <a:p>
            <a:pPr eaLnBrk="1" hangingPunct="1"/>
            <a:r>
              <a:rPr lang="en-GB" dirty="0" smtClean="0"/>
              <a:t>This approach is becoming more important but still limited experience with it</a:t>
            </a:r>
          </a:p>
        </p:txBody>
      </p:sp>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BC178541-2081-4C3F-95ED-29980CCDD266}" type="slidenum">
              <a:rPr kumimoji="0" lang="en-US" sz="1400" smtClean="0"/>
              <a:pPr eaLnBrk="1" hangingPunct="1"/>
              <a:t>23</a:t>
            </a:fld>
            <a:endParaRPr kumimoji="0" lang="en-US" sz="1400" smtClean="0"/>
          </a:p>
        </p:txBody>
      </p:sp>
    </p:spTree>
    <p:extLst>
      <p:ext uri="{BB962C8B-B14F-4D97-AF65-F5344CB8AC3E}">
        <p14:creationId xmlns:p14="http://schemas.microsoft.com/office/powerpoint/2010/main" val="3085722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smtClean="0"/>
              <a:t>Reuse-oriented development</a:t>
            </a:r>
          </a:p>
        </p:txBody>
      </p:sp>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FD78355C-94E0-4B75-9D97-62FBCC2DD880}" type="slidenum">
              <a:rPr kumimoji="0" lang="en-US" sz="1400" smtClean="0"/>
              <a:pPr eaLnBrk="1" hangingPunct="1"/>
              <a:t>24</a:t>
            </a:fld>
            <a:endParaRPr kumimoji="0" lang="en-US" sz="1400" smtClean="0"/>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2830513"/>
            <a:ext cx="84169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own Arrow 1"/>
          <p:cNvSpPr/>
          <p:nvPr/>
        </p:nvSpPr>
        <p:spPr>
          <a:xfrm>
            <a:off x="6705600" y="1905000"/>
            <a:ext cx="457200" cy="762000"/>
          </a:xfrm>
          <a:prstGeom prst="downArrow">
            <a:avLst/>
          </a:prstGeom>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nchor="ctr">
            <a:spAutoFit/>
          </a:bodyPr>
          <a:lstStyle/>
          <a:p>
            <a:pPr algn="ctr"/>
            <a:endParaRPr lang="en-CA" i="0" dirty="0" smtClean="0">
              <a:solidFill>
                <a:schemeClr val="bg1"/>
              </a:solidFill>
              <a:latin typeface="+mn-lt"/>
              <a:cs typeface="+mn-cs"/>
            </a:endParaRPr>
          </a:p>
        </p:txBody>
      </p:sp>
    </p:spTree>
    <p:extLst>
      <p:ext uri="{BB962C8B-B14F-4D97-AF65-F5344CB8AC3E}">
        <p14:creationId xmlns:p14="http://schemas.microsoft.com/office/powerpoint/2010/main" val="3451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Game Production</a:t>
            </a:r>
          </a:p>
        </p:txBody>
      </p:sp>
      <p:sp>
        <p:nvSpPr>
          <p:cNvPr id="17412" name="Rectangle 3"/>
          <p:cNvSpPr>
            <a:spLocks noGrp="1" noChangeArrowheads="1"/>
          </p:cNvSpPr>
          <p:nvPr>
            <p:ph idx="1"/>
          </p:nvPr>
        </p:nvSpPr>
        <p:spPr>
          <a:xfrm>
            <a:off x="612648" y="1600200"/>
            <a:ext cx="8153400" cy="4648200"/>
          </a:xfrm>
        </p:spPr>
        <p:txBody>
          <a:bodyPr>
            <a:normAutofit/>
          </a:bodyPr>
          <a:lstStyle/>
          <a:p>
            <a:pPr eaLnBrk="1" hangingPunct="1"/>
            <a:r>
              <a:rPr lang="en-US" dirty="0" smtClean="0"/>
              <a:t>Originally considered a software development project</a:t>
            </a:r>
          </a:p>
          <a:p>
            <a:pPr eaLnBrk="1" hangingPunct="1"/>
            <a:r>
              <a:rPr lang="en-US" dirty="0" smtClean="0"/>
              <a:t>It requires new skills, team members, and project structure</a:t>
            </a:r>
          </a:p>
          <a:p>
            <a:pPr lvl="1"/>
            <a:r>
              <a:rPr lang="en-US" dirty="0"/>
              <a:t>Artistic </a:t>
            </a:r>
            <a:r>
              <a:rPr lang="en-US" dirty="0" smtClean="0"/>
              <a:t>tasks</a:t>
            </a:r>
          </a:p>
          <a:p>
            <a:pPr lvl="1"/>
            <a:r>
              <a:rPr lang="en-US" dirty="0" smtClean="0"/>
              <a:t>Content development</a:t>
            </a:r>
          </a:p>
          <a:p>
            <a:pPr lvl="1"/>
            <a:r>
              <a:rPr lang="en-US" dirty="0" smtClean="0"/>
              <a:t>Story writer</a:t>
            </a:r>
          </a:p>
          <a:p>
            <a:pPr eaLnBrk="1" hangingPunct="1"/>
            <a:r>
              <a:rPr lang="en-US" dirty="0" smtClean="0"/>
              <a:t>Game engines also transformed game development to </a:t>
            </a:r>
            <a:r>
              <a:rPr lang="en-US" b="1" dirty="0" smtClean="0">
                <a:solidFill>
                  <a:schemeClr val="accent6">
                    <a:lumMod val="75000"/>
                  </a:schemeClr>
                </a:solidFill>
              </a:rPr>
              <a:t>more </a:t>
            </a:r>
            <a:r>
              <a:rPr lang="en-US" b="1" dirty="0" smtClean="0">
                <a:solidFill>
                  <a:schemeClr val="accent6">
                    <a:lumMod val="75000"/>
                  </a:schemeClr>
                </a:solidFill>
                <a:latin typeface="Times New Roman" pitchFamily="18" charset="0"/>
              </a:rPr>
              <a:t>“</a:t>
            </a:r>
            <a:r>
              <a:rPr lang="en-US" b="1" dirty="0" smtClean="0">
                <a:solidFill>
                  <a:schemeClr val="accent6">
                    <a:lumMod val="75000"/>
                  </a:schemeClr>
                </a:solidFill>
              </a:rPr>
              <a:t>scripting</a:t>
            </a:r>
            <a:r>
              <a:rPr lang="en-US" b="1" dirty="0" smtClean="0">
                <a:solidFill>
                  <a:schemeClr val="accent6">
                    <a:lumMod val="75000"/>
                  </a:schemeClr>
                </a:solidFill>
                <a:latin typeface="Times New Roman" pitchFamily="18" charset="0"/>
              </a:rPr>
              <a:t>”</a:t>
            </a:r>
            <a:r>
              <a:rPr lang="en-US" b="1" dirty="0" smtClean="0">
                <a:solidFill>
                  <a:schemeClr val="accent6">
                    <a:lumMod val="75000"/>
                  </a:schemeClr>
                </a:solidFill>
              </a:rPr>
              <a:t> than </a:t>
            </a:r>
            <a:r>
              <a:rPr lang="en-US" b="1" dirty="0" smtClean="0">
                <a:solidFill>
                  <a:schemeClr val="accent6">
                    <a:lumMod val="75000"/>
                  </a:schemeClr>
                </a:solidFill>
                <a:latin typeface="Times New Roman" pitchFamily="18" charset="0"/>
              </a:rPr>
              <a:t>“</a:t>
            </a:r>
            <a:r>
              <a:rPr lang="en-US" b="1" dirty="0" smtClean="0">
                <a:solidFill>
                  <a:schemeClr val="accent6">
                    <a:lumMod val="75000"/>
                  </a:schemeClr>
                </a:solidFill>
              </a:rPr>
              <a:t>programming</a:t>
            </a:r>
            <a:r>
              <a:rPr lang="en-US" dirty="0" smtClean="0">
                <a:latin typeface="Times New Roman" pitchFamily="18" charset="0"/>
              </a:rPr>
              <a:t>”</a:t>
            </a:r>
            <a:r>
              <a:rPr lang="en-US" dirty="0" smtClean="0"/>
              <a:t>.</a:t>
            </a:r>
          </a:p>
        </p:txBody>
      </p:sp>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FCFBC1AF-C867-4E5D-B10F-8C8E53874B2A}" type="slidenum">
              <a:rPr kumimoji="0" lang="en-US" sz="1400" smtClean="0"/>
              <a:pPr eaLnBrk="1" hangingPunct="1"/>
              <a:t>25</a:t>
            </a:fld>
            <a:endParaRPr kumimoji="0" lang="en-US" sz="1400" smtClean="0"/>
          </a:p>
        </p:txBody>
      </p:sp>
    </p:spTree>
    <p:extLst>
      <p:ext uri="{BB962C8B-B14F-4D97-AF65-F5344CB8AC3E}">
        <p14:creationId xmlns:p14="http://schemas.microsoft.com/office/powerpoint/2010/main" val="90988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530225" y="457200"/>
            <a:ext cx="8232775" cy="81121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Programming Teams</a:t>
            </a:r>
          </a:p>
        </p:txBody>
      </p:sp>
      <p:sp>
        <p:nvSpPr>
          <p:cNvPr id="642051" name="Rectangle 3"/>
          <p:cNvSpPr>
            <a:spLocks noGrp="1" noChangeArrowheads="1"/>
          </p:cNvSpPr>
          <p:nvPr>
            <p:ph type="body" idx="1"/>
          </p:nvPr>
        </p:nvSpPr>
        <p:spPr>
          <a:xfrm>
            <a:off x="457200" y="1600200"/>
            <a:ext cx="8232775" cy="4529138"/>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1980s programmers developed entire game (</a:t>
            </a:r>
            <a:r>
              <a:rPr lang="en-GB" dirty="0">
                <a:solidFill>
                  <a:srgbClr val="C00000"/>
                </a:solidFill>
              </a:rPr>
              <a:t>and did art and sounds too!</a:t>
            </a:r>
            <a:r>
              <a:rPr lang="en-GB" dirty="0"/>
              <a:t>)</a:t>
            </a: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Now programmers write code to support designers and artists (who are real content creators)</a:t>
            </a:r>
          </a:p>
          <a:p>
            <a:pPr marL="739775" lvl="1" indent="-282575" defTabSz="4572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4136508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609600" y="271145"/>
            <a:ext cx="8232775" cy="1146175"/>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Programming Areas</a:t>
            </a:r>
          </a:p>
        </p:txBody>
      </p:sp>
      <p:sp>
        <p:nvSpPr>
          <p:cNvPr id="644099" name="Rectangle 3"/>
          <p:cNvSpPr>
            <a:spLocks noGrp="1" noChangeArrowheads="1"/>
          </p:cNvSpPr>
          <p:nvPr>
            <p:ph type="body" idx="1"/>
          </p:nvPr>
        </p:nvSpPr>
        <p:spPr>
          <a:xfrm>
            <a:off x="609600" y="1524000"/>
            <a:ext cx="8229600" cy="4710113"/>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Game code</a:t>
            </a:r>
          </a:p>
          <a:p>
            <a:pPr marL="739775"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Anything related directly to the game</a:t>
            </a: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Game engine</a:t>
            </a:r>
          </a:p>
          <a:p>
            <a:pPr marL="739775"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Any code that can be reused between different games</a:t>
            </a:r>
          </a:p>
          <a:p>
            <a:pPr marL="339725" indent="-33972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Tools</a:t>
            </a:r>
          </a:p>
          <a:p>
            <a:pPr marL="739775"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house tools</a:t>
            </a:r>
          </a:p>
          <a:p>
            <a:pPr marL="739775"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Plug-ins for off-the-shelf tools</a:t>
            </a:r>
          </a:p>
        </p:txBody>
      </p:sp>
    </p:spTree>
    <p:extLst>
      <p:ext uri="{BB962C8B-B14F-4D97-AF65-F5344CB8AC3E}">
        <p14:creationId xmlns:p14="http://schemas.microsoft.com/office/powerpoint/2010/main" val="3702100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Game Development Team</a:t>
            </a:r>
          </a:p>
        </p:txBody>
      </p:sp>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72AAD7E7-7FE3-475C-8859-B79B341FCAFD}" type="slidenum">
              <a:rPr kumimoji="0" lang="en-US" sz="1400" smtClean="0"/>
              <a:pPr eaLnBrk="1" hangingPunct="1"/>
              <a:t>28</a:t>
            </a:fld>
            <a:endParaRPr kumimoji="0" lang="en-US" sz="1400" smtClean="0"/>
          </a:p>
        </p:txBody>
      </p:sp>
      <p:grpSp>
        <p:nvGrpSpPr>
          <p:cNvPr id="2" name="Group 1"/>
          <p:cNvGrpSpPr/>
          <p:nvPr/>
        </p:nvGrpSpPr>
        <p:grpSpPr>
          <a:xfrm>
            <a:off x="899592" y="1927615"/>
            <a:ext cx="7038975" cy="3973512"/>
            <a:chOff x="899592" y="1927615"/>
            <a:chExt cx="7038975" cy="3973512"/>
          </a:xfrm>
        </p:grpSpPr>
        <p:sp>
          <p:nvSpPr>
            <p:cNvPr id="18436" name="Text Box 3"/>
            <p:cNvSpPr txBox="1">
              <a:spLocks noChangeArrowheads="1"/>
            </p:cNvSpPr>
            <p:nvPr/>
          </p:nvSpPr>
          <p:spPr bwMode="auto">
            <a:xfrm>
              <a:off x="899592" y="1927615"/>
              <a:ext cx="2141537" cy="1200688"/>
            </a:xfrm>
            <a:prstGeom prst="rect">
              <a:avLst/>
            </a:prstGeom>
            <a:solidFill>
              <a:srgbClr val="FFCC99"/>
            </a:solidFill>
            <a:ln w="28575">
              <a:solidFill>
                <a:schemeClr val="tx1"/>
              </a:solidFill>
              <a:miter lim="800000"/>
              <a:headEnd/>
              <a:tailEnd/>
            </a:ln>
          </p:spPr>
          <p:txBody>
            <a:bodyPr lIns="91797" tIns="45898" rIns="91797" bIns="45898">
              <a:spAutoFit/>
            </a:bodyPr>
            <a:lstStyle>
              <a:lvl1pPr defTabSz="917575" eaLnBrk="0" hangingPunct="0">
                <a:defRPr kumimoji="1" sz="2400">
                  <a:solidFill>
                    <a:schemeClr val="tx1"/>
                  </a:solidFill>
                  <a:latin typeface="Tahoma" pitchFamily="34" charset="0"/>
                  <a:cs typeface="Times New Roman" pitchFamily="18" charset="0"/>
                </a:defRPr>
              </a:lvl1pPr>
              <a:lvl2pPr marL="742950" indent="-285750" defTabSz="917575" eaLnBrk="0" hangingPunct="0">
                <a:defRPr kumimoji="1" sz="2400">
                  <a:solidFill>
                    <a:schemeClr val="tx1"/>
                  </a:solidFill>
                  <a:latin typeface="Tahoma" pitchFamily="34" charset="0"/>
                  <a:cs typeface="Times New Roman" pitchFamily="18" charset="0"/>
                </a:defRPr>
              </a:lvl2pPr>
              <a:lvl3pPr marL="1143000" indent="-228600" defTabSz="917575" eaLnBrk="0" hangingPunct="0">
                <a:defRPr kumimoji="1" sz="2400">
                  <a:solidFill>
                    <a:schemeClr val="tx1"/>
                  </a:solidFill>
                  <a:latin typeface="Tahoma" pitchFamily="34" charset="0"/>
                  <a:cs typeface="Times New Roman" pitchFamily="18" charset="0"/>
                </a:defRPr>
              </a:lvl3pPr>
              <a:lvl4pPr marL="1600200" indent="-228600" defTabSz="917575" eaLnBrk="0" hangingPunct="0">
                <a:defRPr kumimoji="1" sz="2400">
                  <a:solidFill>
                    <a:schemeClr val="tx1"/>
                  </a:solidFill>
                  <a:latin typeface="Tahoma" pitchFamily="34" charset="0"/>
                  <a:cs typeface="Times New Roman" pitchFamily="18" charset="0"/>
                </a:defRPr>
              </a:lvl4pPr>
              <a:lvl5pPr marL="2057400" indent="-228600" defTabSz="917575" eaLnBrk="0" hangingPunct="0">
                <a:defRPr kumimoji="1" sz="2400">
                  <a:solidFill>
                    <a:schemeClr val="tx1"/>
                  </a:solidFill>
                  <a:latin typeface="Tahoma" pitchFamily="34" charset="0"/>
                  <a:cs typeface="Times New Roman" pitchFamily="18" charset="0"/>
                </a:defRPr>
              </a:lvl5pPr>
              <a:lvl6pPr marL="25146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algn="ctr">
                <a:spcBef>
                  <a:spcPct val="50000"/>
                </a:spcBef>
              </a:pPr>
              <a:r>
                <a:rPr kumimoji="0" lang="en-US" sz="1800" b="1" i="0" dirty="0">
                  <a:latin typeface="+mn-lt"/>
                </a:rPr>
                <a:t>Design</a:t>
              </a:r>
            </a:p>
            <a:p>
              <a:pPr algn="ctr">
                <a:spcBef>
                  <a:spcPts val="0"/>
                </a:spcBef>
              </a:pPr>
              <a:r>
                <a:rPr kumimoji="0" lang="en-US" sz="1800" i="0" dirty="0">
                  <a:latin typeface="+mn-lt"/>
                </a:rPr>
                <a:t>Game Designer </a:t>
              </a:r>
            </a:p>
            <a:p>
              <a:pPr algn="ctr">
                <a:spcBef>
                  <a:spcPts val="0"/>
                </a:spcBef>
              </a:pPr>
              <a:r>
                <a:rPr kumimoji="0" lang="en-US" sz="1800" i="0" dirty="0">
                  <a:latin typeface="+mn-lt"/>
                </a:rPr>
                <a:t>Level Designer Writer</a:t>
              </a:r>
            </a:p>
          </p:txBody>
        </p:sp>
        <p:sp>
          <p:nvSpPr>
            <p:cNvPr id="18437" name="Text Box 4"/>
            <p:cNvSpPr txBox="1">
              <a:spLocks noChangeArrowheads="1"/>
            </p:cNvSpPr>
            <p:nvPr/>
          </p:nvSpPr>
          <p:spPr bwMode="auto">
            <a:xfrm>
              <a:off x="5795442" y="1927615"/>
              <a:ext cx="2143125" cy="1754686"/>
            </a:xfrm>
            <a:prstGeom prst="rect">
              <a:avLst/>
            </a:prstGeom>
            <a:solidFill>
              <a:srgbClr val="CCFFFF"/>
            </a:solidFill>
            <a:ln w="28575">
              <a:solidFill>
                <a:schemeClr val="tx1"/>
              </a:solidFill>
              <a:miter lim="800000"/>
              <a:headEnd/>
              <a:tailEnd/>
            </a:ln>
          </p:spPr>
          <p:txBody>
            <a:bodyPr lIns="91797" tIns="45898" rIns="91797" bIns="45898">
              <a:spAutoFit/>
            </a:bodyPr>
            <a:lstStyle>
              <a:lvl1pPr defTabSz="917575" eaLnBrk="0" hangingPunct="0">
                <a:defRPr kumimoji="1" sz="2400">
                  <a:solidFill>
                    <a:schemeClr val="tx1"/>
                  </a:solidFill>
                  <a:latin typeface="Tahoma" pitchFamily="34" charset="0"/>
                  <a:cs typeface="Times New Roman" pitchFamily="18" charset="0"/>
                </a:defRPr>
              </a:lvl1pPr>
              <a:lvl2pPr marL="742950" indent="-285750" defTabSz="917575" eaLnBrk="0" hangingPunct="0">
                <a:defRPr kumimoji="1" sz="2400">
                  <a:solidFill>
                    <a:schemeClr val="tx1"/>
                  </a:solidFill>
                  <a:latin typeface="Tahoma" pitchFamily="34" charset="0"/>
                  <a:cs typeface="Times New Roman" pitchFamily="18" charset="0"/>
                </a:defRPr>
              </a:lvl2pPr>
              <a:lvl3pPr marL="1143000" indent="-228600" defTabSz="917575" eaLnBrk="0" hangingPunct="0">
                <a:defRPr kumimoji="1" sz="2400">
                  <a:solidFill>
                    <a:schemeClr val="tx1"/>
                  </a:solidFill>
                  <a:latin typeface="Tahoma" pitchFamily="34" charset="0"/>
                  <a:cs typeface="Times New Roman" pitchFamily="18" charset="0"/>
                </a:defRPr>
              </a:lvl3pPr>
              <a:lvl4pPr marL="1600200" indent="-228600" defTabSz="917575" eaLnBrk="0" hangingPunct="0">
                <a:defRPr kumimoji="1" sz="2400">
                  <a:solidFill>
                    <a:schemeClr val="tx1"/>
                  </a:solidFill>
                  <a:latin typeface="Tahoma" pitchFamily="34" charset="0"/>
                  <a:cs typeface="Times New Roman" pitchFamily="18" charset="0"/>
                </a:defRPr>
              </a:lvl4pPr>
              <a:lvl5pPr marL="2057400" indent="-228600" defTabSz="917575" eaLnBrk="0" hangingPunct="0">
                <a:defRPr kumimoji="1" sz="2400">
                  <a:solidFill>
                    <a:schemeClr val="tx1"/>
                  </a:solidFill>
                  <a:latin typeface="Tahoma" pitchFamily="34" charset="0"/>
                  <a:cs typeface="Times New Roman" pitchFamily="18" charset="0"/>
                </a:defRPr>
              </a:lvl5pPr>
              <a:lvl6pPr marL="25146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algn="ctr">
                <a:spcBef>
                  <a:spcPct val="50000"/>
                </a:spcBef>
              </a:pPr>
              <a:r>
                <a:rPr kumimoji="0" lang="en-US" sz="1800" b="1" i="0" dirty="0">
                  <a:latin typeface="+mn-lt"/>
                </a:rPr>
                <a:t>Art</a:t>
              </a:r>
            </a:p>
            <a:p>
              <a:pPr algn="ctr">
                <a:spcBef>
                  <a:spcPts val="0"/>
                </a:spcBef>
              </a:pPr>
              <a:r>
                <a:rPr kumimoji="0" lang="en-US" sz="1800" i="0" dirty="0">
                  <a:latin typeface="+mn-lt"/>
                </a:rPr>
                <a:t>Art Lead</a:t>
              </a:r>
            </a:p>
            <a:p>
              <a:pPr algn="ctr">
                <a:spcBef>
                  <a:spcPts val="0"/>
                </a:spcBef>
              </a:pPr>
              <a:r>
                <a:rPr kumimoji="0" lang="en-US" sz="1800" i="0" dirty="0">
                  <a:latin typeface="+mn-lt"/>
                </a:rPr>
                <a:t>Concept, Character, Background, Animation, Texture, Sound, </a:t>
              </a:r>
              <a:r>
                <a:rPr kumimoji="0" lang="en-US" sz="1800" i="0" dirty="0" smtClean="0">
                  <a:latin typeface="+mn-lt"/>
                </a:rPr>
                <a:t>etc.</a:t>
              </a:r>
              <a:endParaRPr kumimoji="0" lang="en-US" sz="1800" i="0" dirty="0">
                <a:latin typeface="+mn-lt"/>
              </a:endParaRPr>
            </a:p>
          </p:txBody>
        </p:sp>
        <p:sp>
          <p:nvSpPr>
            <p:cNvPr id="18438" name="Text Box 5"/>
            <p:cNvSpPr txBox="1">
              <a:spLocks noChangeArrowheads="1"/>
            </p:cNvSpPr>
            <p:nvPr/>
          </p:nvSpPr>
          <p:spPr bwMode="auto">
            <a:xfrm>
              <a:off x="5795442" y="4680340"/>
              <a:ext cx="2143125" cy="1220787"/>
            </a:xfrm>
            <a:prstGeom prst="rect">
              <a:avLst/>
            </a:prstGeom>
            <a:solidFill>
              <a:srgbClr val="FFFF99"/>
            </a:solidFill>
            <a:ln w="28575">
              <a:solidFill>
                <a:schemeClr val="tx1"/>
              </a:solidFill>
              <a:miter lim="800000"/>
              <a:headEnd/>
              <a:tailEnd/>
            </a:ln>
          </p:spPr>
          <p:txBody>
            <a:bodyPr lIns="91797" tIns="45898" rIns="91797" bIns="45898">
              <a:spAutoFit/>
            </a:bodyPr>
            <a:lstStyle>
              <a:lvl1pPr defTabSz="917575" eaLnBrk="0" hangingPunct="0">
                <a:defRPr kumimoji="1" sz="2400">
                  <a:solidFill>
                    <a:schemeClr val="tx1"/>
                  </a:solidFill>
                  <a:latin typeface="Tahoma" pitchFamily="34" charset="0"/>
                  <a:cs typeface="Times New Roman" pitchFamily="18" charset="0"/>
                </a:defRPr>
              </a:lvl1pPr>
              <a:lvl2pPr marL="742950" indent="-285750" defTabSz="917575" eaLnBrk="0" hangingPunct="0">
                <a:defRPr kumimoji="1" sz="2400">
                  <a:solidFill>
                    <a:schemeClr val="tx1"/>
                  </a:solidFill>
                  <a:latin typeface="Tahoma" pitchFamily="34" charset="0"/>
                  <a:cs typeface="Times New Roman" pitchFamily="18" charset="0"/>
                </a:defRPr>
              </a:lvl2pPr>
              <a:lvl3pPr marL="1143000" indent="-228600" defTabSz="917575" eaLnBrk="0" hangingPunct="0">
                <a:defRPr kumimoji="1" sz="2400">
                  <a:solidFill>
                    <a:schemeClr val="tx1"/>
                  </a:solidFill>
                  <a:latin typeface="Tahoma" pitchFamily="34" charset="0"/>
                  <a:cs typeface="Times New Roman" pitchFamily="18" charset="0"/>
                </a:defRPr>
              </a:lvl3pPr>
              <a:lvl4pPr marL="1600200" indent="-228600" defTabSz="917575" eaLnBrk="0" hangingPunct="0">
                <a:defRPr kumimoji="1" sz="2400">
                  <a:solidFill>
                    <a:schemeClr val="tx1"/>
                  </a:solidFill>
                  <a:latin typeface="Tahoma" pitchFamily="34" charset="0"/>
                  <a:cs typeface="Times New Roman" pitchFamily="18" charset="0"/>
                </a:defRPr>
              </a:lvl4pPr>
              <a:lvl5pPr marL="2057400" indent="-228600" defTabSz="917575" eaLnBrk="0" hangingPunct="0">
                <a:defRPr kumimoji="1" sz="2400">
                  <a:solidFill>
                    <a:schemeClr val="tx1"/>
                  </a:solidFill>
                  <a:latin typeface="Tahoma" pitchFamily="34" charset="0"/>
                  <a:cs typeface="Times New Roman" pitchFamily="18" charset="0"/>
                </a:defRPr>
              </a:lvl5pPr>
              <a:lvl6pPr marL="25146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algn="ctr">
                <a:spcBef>
                  <a:spcPct val="50000"/>
                </a:spcBef>
              </a:pPr>
              <a:r>
                <a:rPr kumimoji="0" lang="en-US" sz="1800" b="1" i="0" dirty="0">
                  <a:latin typeface="+mn-lt"/>
                </a:rPr>
                <a:t>Test</a:t>
              </a:r>
            </a:p>
            <a:p>
              <a:pPr algn="ctr">
                <a:spcBef>
                  <a:spcPct val="50000"/>
                </a:spcBef>
              </a:pPr>
              <a:r>
                <a:rPr kumimoji="0" lang="en-US" sz="1800" i="0" dirty="0">
                  <a:latin typeface="+mn-lt"/>
                </a:rPr>
                <a:t>Test Lead</a:t>
              </a:r>
            </a:p>
            <a:p>
              <a:pPr algn="ctr">
                <a:spcBef>
                  <a:spcPct val="50000"/>
                </a:spcBef>
              </a:pPr>
              <a:r>
                <a:rPr kumimoji="0" lang="en-US" sz="1800" i="0" dirty="0">
                  <a:latin typeface="+mn-lt"/>
                </a:rPr>
                <a:t>Testers</a:t>
              </a:r>
            </a:p>
          </p:txBody>
        </p:sp>
        <p:sp>
          <p:nvSpPr>
            <p:cNvPr id="18439" name="Text Box 6"/>
            <p:cNvSpPr txBox="1">
              <a:spLocks noChangeArrowheads="1"/>
            </p:cNvSpPr>
            <p:nvPr/>
          </p:nvSpPr>
          <p:spPr bwMode="auto">
            <a:xfrm>
              <a:off x="899592" y="3534165"/>
              <a:ext cx="2141537" cy="2031685"/>
            </a:xfrm>
            <a:prstGeom prst="rect">
              <a:avLst/>
            </a:prstGeom>
            <a:solidFill>
              <a:srgbClr val="CCFFCC"/>
            </a:solidFill>
            <a:ln w="28575">
              <a:solidFill>
                <a:schemeClr val="tx1"/>
              </a:solidFill>
              <a:miter lim="800000"/>
              <a:headEnd/>
              <a:tailEnd/>
            </a:ln>
          </p:spPr>
          <p:txBody>
            <a:bodyPr lIns="91797" tIns="45898" rIns="91797" bIns="45898">
              <a:spAutoFit/>
            </a:bodyPr>
            <a:lstStyle>
              <a:lvl1pPr defTabSz="917575" eaLnBrk="0" hangingPunct="0">
                <a:defRPr kumimoji="1" sz="2400">
                  <a:solidFill>
                    <a:schemeClr val="tx1"/>
                  </a:solidFill>
                  <a:latin typeface="Tahoma" pitchFamily="34" charset="0"/>
                  <a:cs typeface="Times New Roman" pitchFamily="18" charset="0"/>
                </a:defRPr>
              </a:lvl1pPr>
              <a:lvl2pPr marL="742950" indent="-285750" defTabSz="917575" eaLnBrk="0" hangingPunct="0">
                <a:defRPr kumimoji="1" sz="2400">
                  <a:solidFill>
                    <a:schemeClr val="tx1"/>
                  </a:solidFill>
                  <a:latin typeface="Tahoma" pitchFamily="34" charset="0"/>
                  <a:cs typeface="Times New Roman" pitchFamily="18" charset="0"/>
                </a:defRPr>
              </a:lvl2pPr>
              <a:lvl3pPr marL="1143000" indent="-228600" defTabSz="917575" eaLnBrk="0" hangingPunct="0">
                <a:defRPr kumimoji="1" sz="2400">
                  <a:solidFill>
                    <a:schemeClr val="tx1"/>
                  </a:solidFill>
                  <a:latin typeface="Tahoma" pitchFamily="34" charset="0"/>
                  <a:cs typeface="Times New Roman" pitchFamily="18" charset="0"/>
                </a:defRPr>
              </a:lvl3pPr>
              <a:lvl4pPr marL="1600200" indent="-228600" defTabSz="917575" eaLnBrk="0" hangingPunct="0">
                <a:defRPr kumimoji="1" sz="2400">
                  <a:solidFill>
                    <a:schemeClr val="tx1"/>
                  </a:solidFill>
                  <a:latin typeface="Tahoma" pitchFamily="34" charset="0"/>
                  <a:cs typeface="Times New Roman" pitchFamily="18" charset="0"/>
                </a:defRPr>
              </a:lvl4pPr>
              <a:lvl5pPr marL="2057400" indent="-228600" defTabSz="917575" eaLnBrk="0" hangingPunct="0">
                <a:defRPr kumimoji="1" sz="2400">
                  <a:solidFill>
                    <a:schemeClr val="tx1"/>
                  </a:solidFill>
                  <a:latin typeface="Tahoma" pitchFamily="34" charset="0"/>
                  <a:cs typeface="Times New Roman" pitchFamily="18" charset="0"/>
                </a:defRPr>
              </a:lvl5pPr>
              <a:lvl6pPr marL="25146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algn="ctr">
                <a:spcBef>
                  <a:spcPct val="50000"/>
                </a:spcBef>
              </a:pPr>
              <a:r>
                <a:rPr kumimoji="0" lang="en-US" sz="1800" b="1" i="0" dirty="0">
                  <a:latin typeface="+mn-lt"/>
                </a:rPr>
                <a:t>Programming</a:t>
              </a:r>
            </a:p>
            <a:p>
              <a:pPr algn="ctr">
                <a:spcBef>
                  <a:spcPct val="50000"/>
                </a:spcBef>
              </a:pPr>
              <a:r>
                <a:rPr kumimoji="0" lang="en-US" sz="1800" i="0" dirty="0">
                  <a:latin typeface="+mn-lt"/>
                </a:rPr>
                <a:t>Tech Lead</a:t>
              </a:r>
            </a:p>
            <a:p>
              <a:pPr algn="ctr">
                <a:spcBef>
                  <a:spcPct val="50000"/>
                </a:spcBef>
              </a:pPr>
              <a:r>
                <a:rPr kumimoji="0" lang="en-US" sz="1800" i="0" dirty="0">
                  <a:latin typeface="+mn-lt"/>
                </a:rPr>
                <a:t>AI and Logic, Physics, Effects, Sound, Tools, DB, Networking &amp; MU, </a:t>
              </a:r>
              <a:r>
                <a:rPr kumimoji="0" lang="en-US" sz="1800" i="0" dirty="0" smtClean="0">
                  <a:latin typeface="+mn-lt"/>
                </a:rPr>
                <a:t>etc.</a:t>
              </a:r>
              <a:endParaRPr kumimoji="0" lang="en-US" sz="1800" i="0" dirty="0">
                <a:latin typeface="+mn-lt"/>
              </a:endParaRPr>
            </a:p>
          </p:txBody>
        </p:sp>
        <p:sp>
          <p:nvSpPr>
            <p:cNvPr id="18440" name="Text Box 7"/>
            <p:cNvSpPr txBox="1">
              <a:spLocks noChangeArrowheads="1"/>
            </p:cNvSpPr>
            <p:nvPr/>
          </p:nvSpPr>
          <p:spPr bwMode="auto">
            <a:xfrm>
              <a:off x="3347517" y="2964252"/>
              <a:ext cx="2143125" cy="1812925"/>
            </a:xfrm>
            <a:prstGeom prst="rect">
              <a:avLst/>
            </a:prstGeom>
            <a:solidFill>
              <a:srgbClr val="FFFFFF"/>
            </a:solidFill>
            <a:ln w="44450">
              <a:solidFill>
                <a:schemeClr val="tx1"/>
              </a:solidFill>
              <a:miter lim="800000"/>
              <a:headEnd/>
              <a:tailEnd/>
            </a:ln>
          </p:spPr>
          <p:txBody>
            <a:bodyPr lIns="91797" tIns="45898" rIns="91797" bIns="45898">
              <a:spAutoFit/>
            </a:bodyPr>
            <a:lstStyle>
              <a:lvl1pPr defTabSz="917575" eaLnBrk="0" hangingPunct="0">
                <a:defRPr kumimoji="1" sz="2400">
                  <a:solidFill>
                    <a:schemeClr val="tx1"/>
                  </a:solidFill>
                  <a:latin typeface="Tahoma" pitchFamily="34" charset="0"/>
                  <a:cs typeface="Times New Roman" pitchFamily="18" charset="0"/>
                </a:defRPr>
              </a:lvl1pPr>
              <a:lvl2pPr marL="742950" indent="-285750" defTabSz="917575" eaLnBrk="0" hangingPunct="0">
                <a:defRPr kumimoji="1" sz="2400">
                  <a:solidFill>
                    <a:schemeClr val="tx1"/>
                  </a:solidFill>
                  <a:latin typeface="Tahoma" pitchFamily="34" charset="0"/>
                  <a:cs typeface="Times New Roman" pitchFamily="18" charset="0"/>
                </a:defRPr>
              </a:lvl2pPr>
              <a:lvl3pPr marL="1143000" indent="-228600" defTabSz="917575" eaLnBrk="0" hangingPunct="0">
                <a:defRPr kumimoji="1" sz="2400">
                  <a:solidFill>
                    <a:schemeClr val="tx1"/>
                  </a:solidFill>
                  <a:latin typeface="Tahoma" pitchFamily="34" charset="0"/>
                  <a:cs typeface="Times New Roman" pitchFamily="18" charset="0"/>
                </a:defRPr>
              </a:lvl3pPr>
              <a:lvl4pPr marL="1600200" indent="-228600" defTabSz="917575" eaLnBrk="0" hangingPunct="0">
                <a:defRPr kumimoji="1" sz="2400">
                  <a:solidFill>
                    <a:schemeClr val="tx1"/>
                  </a:solidFill>
                  <a:latin typeface="Tahoma" pitchFamily="34" charset="0"/>
                  <a:cs typeface="Times New Roman" pitchFamily="18" charset="0"/>
                </a:defRPr>
              </a:lvl4pPr>
              <a:lvl5pPr marL="2057400" indent="-228600" defTabSz="917575" eaLnBrk="0" hangingPunct="0">
                <a:defRPr kumimoji="1" sz="2400">
                  <a:solidFill>
                    <a:schemeClr val="tx1"/>
                  </a:solidFill>
                  <a:latin typeface="Tahoma" pitchFamily="34" charset="0"/>
                  <a:cs typeface="Times New Roman" pitchFamily="18" charset="0"/>
                </a:defRPr>
              </a:lvl5pPr>
              <a:lvl6pPr marL="25146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defTabSz="917575"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algn="ctr">
                <a:spcBef>
                  <a:spcPct val="50000"/>
                </a:spcBef>
              </a:pPr>
              <a:r>
                <a:rPr kumimoji="0" lang="en-US" sz="2000" b="1" i="0">
                  <a:latin typeface="+mn-lt"/>
                </a:rPr>
                <a:t>Producer(s)</a:t>
              </a:r>
            </a:p>
            <a:p>
              <a:pPr algn="ctr">
                <a:spcBef>
                  <a:spcPct val="50000"/>
                </a:spcBef>
              </a:pPr>
              <a:r>
                <a:rPr kumimoji="0" lang="en-US" sz="2000" i="0">
                  <a:latin typeface="+mn-lt"/>
                </a:rPr>
                <a:t>External</a:t>
              </a:r>
            </a:p>
            <a:p>
              <a:pPr algn="ctr">
                <a:spcBef>
                  <a:spcPct val="50000"/>
                </a:spcBef>
              </a:pPr>
              <a:r>
                <a:rPr kumimoji="0" lang="en-US" sz="2000" i="0">
                  <a:latin typeface="+mn-lt"/>
                </a:rPr>
                <a:t>Internal</a:t>
              </a:r>
            </a:p>
            <a:p>
              <a:pPr algn="ctr">
                <a:spcBef>
                  <a:spcPct val="50000"/>
                </a:spcBef>
              </a:pPr>
              <a:r>
                <a:rPr kumimoji="0" lang="en-US" sz="2000" i="0">
                  <a:latin typeface="+mn-lt"/>
                </a:rPr>
                <a:t>Assistants</a:t>
              </a:r>
            </a:p>
          </p:txBody>
        </p:sp>
        <p:sp>
          <p:nvSpPr>
            <p:cNvPr id="18441" name="AutoShape 9"/>
            <p:cNvSpPr>
              <a:spLocks noChangeArrowheads="1"/>
            </p:cNvSpPr>
            <p:nvPr/>
          </p:nvSpPr>
          <p:spPr bwMode="auto">
            <a:xfrm>
              <a:off x="3042717" y="2072077"/>
              <a:ext cx="2736850" cy="431800"/>
            </a:xfrm>
            <a:prstGeom prst="leftRightArrow">
              <a:avLst>
                <a:gd name="adj1" fmla="val 50000"/>
                <a:gd name="adj2" fmla="val 126765"/>
              </a:avLst>
            </a:prstGeom>
            <a:solidFill>
              <a:schemeClr val="hlink"/>
            </a:solidFill>
            <a:ln w="9525">
              <a:solidFill>
                <a:schemeClr val="tx1"/>
              </a:solidFill>
              <a:miter lim="800000"/>
              <a:headEnd/>
              <a:tailEnd/>
            </a:ln>
          </p:spPr>
          <p:txBody>
            <a:bodyPr wrap="none" anchor="ctr"/>
            <a:lstStyle/>
            <a:p>
              <a:endParaRPr lang="en-US" i="0">
                <a:latin typeface="+mn-lt"/>
              </a:endParaRPr>
            </a:p>
          </p:txBody>
        </p:sp>
      </p:grpSp>
    </p:spTree>
    <p:extLst>
      <p:ext uri="{BB962C8B-B14F-4D97-AF65-F5344CB8AC3E}">
        <p14:creationId xmlns:p14="http://schemas.microsoft.com/office/powerpoint/2010/main" val="250021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Team Structure (by necessity)</a:t>
            </a:r>
            <a:endParaRPr lang="en-CA" dirty="0"/>
          </a:p>
        </p:txBody>
      </p:sp>
      <p:sp>
        <p:nvSpPr>
          <p:cNvPr id="3" name="Content Placeholder 2"/>
          <p:cNvSpPr>
            <a:spLocks noGrp="1"/>
          </p:cNvSpPr>
          <p:nvPr>
            <p:ph sz="quarter" idx="1"/>
          </p:nvPr>
        </p:nvSpPr>
        <p:spPr/>
        <p:txBody>
          <a:bodyPr/>
          <a:lstStyle/>
          <a:p>
            <a:endParaRPr lang="en-CA"/>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1219200" y="1805243"/>
            <a:ext cx="6953250" cy="3857114"/>
          </a:xfrm>
          <a:prstGeom prst="rect">
            <a:avLst/>
          </a:prstGeom>
        </p:spPr>
      </p:pic>
    </p:spTree>
    <p:extLst>
      <p:ext uri="{BB962C8B-B14F-4D97-AF65-F5344CB8AC3E}">
        <p14:creationId xmlns:p14="http://schemas.microsoft.com/office/powerpoint/2010/main" val="819141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12648" y="296228"/>
            <a:ext cx="8153400" cy="990600"/>
          </a:xfrm>
        </p:spPr>
        <p:txBody>
          <a:bodyPr/>
          <a:lstStyle/>
          <a:p>
            <a:pPr eaLnBrk="1" hangingPunct="1"/>
            <a:r>
              <a:rPr lang="en-US" smtClean="0"/>
              <a:t>Terminology</a:t>
            </a:r>
          </a:p>
        </p:txBody>
      </p:sp>
      <p:sp>
        <p:nvSpPr>
          <p:cNvPr id="5124" name="Rectangle 3"/>
          <p:cNvSpPr>
            <a:spLocks noGrp="1" noChangeArrowheads="1"/>
          </p:cNvSpPr>
          <p:nvPr>
            <p:ph idx="1"/>
          </p:nvPr>
        </p:nvSpPr>
        <p:spPr>
          <a:xfrm>
            <a:off x="597408" y="1516063"/>
            <a:ext cx="8559552" cy="4320479"/>
          </a:xfrm>
        </p:spPr>
        <p:txBody>
          <a:bodyPr/>
          <a:lstStyle/>
          <a:p>
            <a:pPr eaLnBrk="1" hangingPunct="1"/>
            <a:r>
              <a:rPr lang="en-US" dirty="0" smtClean="0"/>
              <a:t>Software development projects</a:t>
            </a:r>
          </a:p>
          <a:p>
            <a:pPr lvl="1" eaLnBrk="1" hangingPunct="1"/>
            <a:r>
              <a:rPr lang="en-US" dirty="0" smtClean="0"/>
              <a:t>Software design</a:t>
            </a:r>
          </a:p>
          <a:p>
            <a:pPr lvl="1" eaLnBrk="1" hangingPunct="1"/>
            <a:r>
              <a:rPr lang="en-US" dirty="0" smtClean="0"/>
              <a:t>Implementation (aka programming or coding)</a:t>
            </a:r>
          </a:p>
          <a:p>
            <a:pPr eaLnBrk="1" hangingPunct="1"/>
            <a:endParaRPr lang="en-US" dirty="0" smtClean="0"/>
          </a:p>
          <a:p>
            <a:pPr eaLnBrk="1" hangingPunct="1"/>
            <a:r>
              <a:rPr lang="en-US" dirty="0" smtClean="0"/>
              <a:t>Game production projects</a:t>
            </a:r>
          </a:p>
          <a:p>
            <a:pPr lvl="1" eaLnBrk="1" hangingPunct="1"/>
            <a:r>
              <a:rPr lang="en-US" dirty="0" smtClean="0"/>
              <a:t>Game Design </a:t>
            </a:r>
          </a:p>
          <a:p>
            <a:pPr lvl="1" eaLnBrk="1" hangingPunct="1"/>
            <a:r>
              <a:rPr lang="en-US" dirty="0" smtClean="0"/>
              <a:t>Development</a:t>
            </a:r>
          </a:p>
          <a:p>
            <a:pPr lvl="2" eaLnBrk="1" hangingPunct="1"/>
            <a:r>
              <a:rPr lang="en-US" dirty="0" smtClean="0"/>
              <a:t>Includes software design, implementation, etc.</a:t>
            </a:r>
          </a:p>
          <a:p>
            <a:pPr lvl="2" eaLnBrk="1" hangingPunct="1"/>
            <a:r>
              <a:rPr lang="en-US" dirty="0" smtClean="0"/>
              <a:t>Includes pre-production, production, etc.</a:t>
            </a:r>
          </a:p>
        </p:txBody>
      </p:sp>
      <p:sp>
        <p:nvSpPr>
          <p:cNvPr id="51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13B93D0C-84E4-4471-9FD7-EEED44FA0043}" type="slidenum">
              <a:rPr kumimoji="0" lang="en-US" sz="1400" smtClean="0"/>
              <a:pPr eaLnBrk="1" hangingPunct="1"/>
              <a:t>3</a:t>
            </a:fld>
            <a:endParaRPr kumimoji="0" lang="en-US" sz="1400" smtClean="0"/>
          </a:p>
        </p:txBody>
      </p:sp>
    </p:spTree>
    <p:extLst>
      <p:ext uri="{BB962C8B-B14F-4D97-AF65-F5344CB8AC3E}">
        <p14:creationId xmlns:p14="http://schemas.microsoft.com/office/powerpoint/2010/main" val="311607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Tool-based Process</a:t>
            </a:r>
          </a:p>
        </p:txBody>
      </p:sp>
      <p:sp>
        <p:nvSpPr>
          <p:cNvPr id="19459" name="Content Placeholder 2"/>
          <p:cNvSpPr>
            <a:spLocks noGrp="1"/>
          </p:cNvSpPr>
          <p:nvPr>
            <p:ph idx="1"/>
          </p:nvPr>
        </p:nvSpPr>
        <p:spPr/>
        <p:txBody>
          <a:bodyPr/>
          <a:lstStyle/>
          <a:p>
            <a:r>
              <a:rPr lang="en-US" dirty="0" smtClean="0"/>
              <a:t>Recent trend toward “less coding”</a:t>
            </a:r>
          </a:p>
          <a:p>
            <a:r>
              <a:rPr lang="en-US" dirty="0" smtClean="0"/>
              <a:t>Tools like game engines and levels editors</a:t>
            </a:r>
          </a:p>
          <a:p>
            <a:pPr lvl="1"/>
            <a:r>
              <a:rPr lang="en-US" dirty="0" smtClean="0"/>
              <a:t>Use of existing libraries and GUI</a:t>
            </a:r>
          </a:p>
          <a:p>
            <a:pPr lvl="1"/>
            <a:r>
              <a:rPr lang="en-US" dirty="0" smtClean="0"/>
              <a:t>Scripting instead of programming</a:t>
            </a:r>
          </a:p>
          <a:p>
            <a:r>
              <a:rPr lang="en-US" dirty="0" smtClean="0"/>
              <a:t>Still needs specialized code</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930550F4-88A0-4711-9C9D-E19636F4D089}" type="slidenum">
              <a:rPr kumimoji="0" lang="en-US" sz="1400" smtClean="0"/>
              <a:pPr eaLnBrk="1" hangingPunct="1"/>
              <a:t>30</a:t>
            </a:fld>
            <a:endParaRPr kumimoji="0" lang="en-US" sz="1400" smtClean="0"/>
          </a:p>
        </p:txBody>
      </p:sp>
    </p:spTree>
    <p:extLst>
      <p:ext uri="{BB962C8B-B14F-4D97-AF65-F5344CB8AC3E}">
        <p14:creationId xmlns:p14="http://schemas.microsoft.com/office/powerpoint/2010/main" val="374866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Game Producers</a:t>
            </a:r>
          </a:p>
        </p:txBody>
      </p:sp>
      <p:sp>
        <p:nvSpPr>
          <p:cNvPr id="20484" name="Rectangle 3"/>
          <p:cNvSpPr>
            <a:spLocks noGrp="1" noChangeArrowheads="1"/>
          </p:cNvSpPr>
          <p:nvPr>
            <p:ph idx="1"/>
          </p:nvPr>
        </p:nvSpPr>
        <p:spPr/>
        <p:txBody>
          <a:bodyPr/>
          <a:lstStyle/>
          <a:p>
            <a:pPr eaLnBrk="1" hangingPunct="1"/>
            <a:r>
              <a:rPr lang="en-US" sz="2800" dirty="0" smtClean="0"/>
              <a:t>External</a:t>
            </a:r>
          </a:p>
          <a:p>
            <a:pPr lvl="1" eaLnBrk="1" hangingPunct="1"/>
            <a:r>
              <a:rPr lang="en-US" sz="2400" dirty="0" smtClean="0"/>
              <a:t>From publisher</a:t>
            </a:r>
          </a:p>
          <a:p>
            <a:pPr eaLnBrk="1" hangingPunct="1"/>
            <a:r>
              <a:rPr lang="en-US" sz="2800" dirty="0" smtClean="0"/>
              <a:t>Internal</a:t>
            </a:r>
          </a:p>
          <a:p>
            <a:pPr lvl="1" eaLnBrk="1" hangingPunct="1"/>
            <a:r>
              <a:rPr lang="en-US" sz="2400" dirty="0" smtClean="0"/>
              <a:t>From development company</a:t>
            </a:r>
          </a:p>
          <a:p>
            <a:pPr lvl="1" eaLnBrk="1" hangingPunct="1"/>
            <a:r>
              <a:rPr lang="en-US" sz="2400" dirty="0" smtClean="0"/>
              <a:t>aka project manager or director </a:t>
            </a:r>
          </a:p>
          <a:p>
            <a:pPr eaLnBrk="1" hangingPunct="1"/>
            <a:r>
              <a:rPr lang="en-US" sz="2800" dirty="0" smtClean="0"/>
              <a:t>Assistant</a:t>
            </a:r>
          </a:p>
          <a:p>
            <a:pPr lvl="1" eaLnBrk="1" hangingPunct="1"/>
            <a:r>
              <a:rPr lang="en-US" sz="2400" dirty="0" smtClean="0"/>
              <a:t>Assets, daily tasks (builds, backup, etc.), screenshots, PR, checking milestones, paperwork, etc.</a:t>
            </a:r>
          </a:p>
        </p:txBody>
      </p:sp>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DBDC13CD-0918-43ED-AA47-B3F18495EE61}" type="slidenum">
              <a:rPr kumimoji="0" lang="en-US" sz="1400" smtClean="0"/>
              <a:pPr eaLnBrk="1" hangingPunct="1"/>
              <a:t>31</a:t>
            </a:fld>
            <a:endParaRPr kumimoji="0" lang="en-US" sz="1400" smtClean="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53" y="1676400"/>
            <a:ext cx="2862263" cy="16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98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Design Team</a:t>
            </a:r>
          </a:p>
        </p:txBody>
      </p:sp>
      <p:sp>
        <p:nvSpPr>
          <p:cNvPr id="21508" name="Rectangle 3"/>
          <p:cNvSpPr>
            <a:spLocks noGrp="1" noChangeArrowheads="1"/>
          </p:cNvSpPr>
          <p:nvPr>
            <p:ph idx="1"/>
          </p:nvPr>
        </p:nvSpPr>
        <p:spPr>
          <a:xfrm>
            <a:off x="638453" y="1600200"/>
            <a:ext cx="8219256" cy="4785395"/>
          </a:xfrm>
        </p:spPr>
        <p:txBody>
          <a:bodyPr/>
          <a:lstStyle/>
          <a:p>
            <a:pPr eaLnBrk="1" hangingPunct="1">
              <a:lnSpc>
                <a:spcPct val="90000"/>
              </a:lnSpc>
            </a:pPr>
            <a:r>
              <a:rPr lang="en-US" dirty="0" smtClean="0"/>
              <a:t>Game design requires both </a:t>
            </a:r>
            <a:r>
              <a:rPr lang="en-US" b="1" dirty="0" smtClean="0">
                <a:solidFill>
                  <a:srgbClr val="006600"/>
                </a:solidFill>
              </a:rPr>
              <a:t>Talent and Skill</a:t>
            </a:r>
            <a:r>
              <a:rPr lang="en-US" dirty="0" smtClean="0"/>
              <a:t>.</a:t>
            </a:r>
          </a:p>
        </p:txBody>
      </p:sp>
      <p:sp>
        <p:nvSpPr>
          <p:cNvPr id="21506" name="Slide Number Placeholder 4"/>
          <p:cNvSpPr>
            <a:spLocks noGrp="1"/>
          </p:cNvSpPr>
          <p:nvPr>
            <p:ph type="sldNum" sz="quarter" idx="12"/>
          </p:nvPr>
        </p:nvSpPr>
        <p:spPr>
          <a:xfrm>
            <a:off x="-17136" y="1240660"/>
            <a:ext cx="5334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A735067F-E59D-46BE-A639-75F7C77B7879}" type="slidenum">
              <a:rPr kumimoji="0" lang="en-US" sz="1400" smtClean="0"/>
              <a:pPr eaLnBrk="1" hangingPunct="1"/>
              <a:t>32</a:t>
            </a:fld>
            <a:endParaRPr kumimoji="0" lang="en-US" sz="1400" dirty="0" smtClean="0"/>
          </a:p>
        </p:txBody>
      </p:sp>
      <p:sp>
        <p:nvSpPr>
          <p:cNvPr id="5" name="Rectangle 4"/>
          <p:cNvSpPr/>
          <p:nvPr/>
        </p:nvSpPr>
        <p:spPr>
          <a:xfrm>
            <a:off x="531504" y="2284917"/>
            <a:ext cx="8221860" cy="523220"/>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2800" i="0" dirty="0" smtClean="0">
                <a:latin typeface="+mn-lt"/>
                <a:cs typeface="+mn-cs"/>
              </a:rPr>
              <a:t>Talent is innate, but skill is learned.</a:t>
            </a:r>
            <a:endParaRPr lang="en-US" sz="2800" i="0" dirty="0">
              <a:latin typeface="+mn-lt"/>
              <a:cs typeface="+mn-cs"/>
            </a:endParaRPr>
          </a:p>
        </p:txBody>
      </p:sp>
      <p:sp>
        <p:nvSpPr>
          <p:cNvPr id="6" name="Rectangle 3"/>
          <p:cNvSpPr txBox="1">
            <a:spLocks noChangeArrowheads="1"/>
          </p:cNvSpPr>
          <p:nvPr/>
        </p:nvSpPr>
        <p:spPr>
          <a:xfrm>
            <a:off x="540640" y="3480792"/>
            <a:ext cx="3885770" cy="2448271"/>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9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C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i="0" dirty="0" smtClean="0"/>
              <a:t>Imagination</a:t>
            </a:r>
          </a:p>
          <a:p>
            <a:r>
              <a:rPr lang="en-US" sz="2400" i="0" dirty="0" smtClean="0"/>
              <a:t>Technical awareness </a:t>
            </a:r>
          </a:p>
          <a:p>
            <a:r>
              <a:rPr lang="en-US" sz="2400" i="0" dirty="0" smtClean="0"/>
              <a:t>Analytical competence </a:t>
            </a:r>
          </a:p>
          <a:p>
            <a:r>
              <a:rPr lang="en-US" sz="2400" i="0" dirty="0" smtClean="0"/>
              <a:t>Mathematical competence </a:t>
            </a:r>
          </a:p>
          <a:p>
            <a:r>
              <a:rPr lang="en-US" sz="2400" i="0" dirty="0" smtClean="0"/>
              <a:t>Aesthetic competence </a:t>
            </a:r>
            <a:endParaRPr lang="en-US" sz="2400" i="0" dirty="0"/>
          </a:p>
        </p:txBody>
      </p:sp>
      <p:sp>
        <p:nvSpPr>
          <p:cNvPr id="7" name="Rectangle 4"/>
          <p:cNvSpPr txBox="1">
            <a:spLocks noChangeArrowheads="1"/>
          </p:cNvSpPr>
          <p:nvPr/>
        </p:nvSpPr>
        <p:spPr>
          <a:xfrm>
            <a:off x="4482170" y="3480792"/>
            <a:ext cx="4411398" cy="2448271"/>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339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C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i="0" dirty="0" smtClean="0"/>
              <a:t>General knowledge and ability to research</a:t>
            </a:r>
          </a:p>
          <a:p>
            <a:r>
              <a:rPr lang="en-US" sz="2400" i="0" dirty="0" smtClean="0"/>
              <a:t>Writing skills</a:t>
            </a:r>
          </a:p>
          <a:p>
            <a:r>
              <a:rPr lang="en-US" sz="2400" i="0" dirty="0" smtClean="0"/>
              <a:t>Drawing skills </a:t>
            </a:r>
          </a:p>
          <a:p>
            <a:r>
              <a:rPr lang="en-US" sz="2400" i="0" dirty="0" smtClean="0"/>
              <a:t>Ability to synthesize</a:t>
            </a:r>
          </a:p>
          <a:p>
            <a:endParaRPr lang="en-US" sz="1800" i="0" dirty="0"/>
          </a:p>
        </p:txBody>
      </p:sp>
      <p:sp>
        <p:nvSpPr>
          <p:cNvPr id="8" name="Rectangle 7"/>
          <p:cNvSpPr/>
          <p:nvPr/>
        </p:nvSpPr>
        <p:spPr>
          <a:xfrm>
            <a:off x="540640" y="2855380"/>
            <a:ext cx="8221860" cy="523220"/>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2800" i="0" dirty="0" smtClean="0">
                <a:latin typeface="+mn-lt"/>
                <a:cs typeface="+mn-cs"/>
              </a:rPr>
              <a:t>Anatomy of a Game Designer</a:t>
            </a:r>
            <a:endParaRPr lang="en-US" sz="2800" i="0" dirty="0">
              <a:latin typeface="+mn-lt"/>
              <a:cs typeface="+mn-cs"/>
            </a:endParaRPr>
          </a:p>
        </p:txBody>
      </p:sp>
    </p:spTree>
    <p:extLst>
      <p:ext uri="{BB962C8B-B14F-4D97-AF65-F5344CB8AC3E}">
        <p14:creationId xmlns:p14="http://schemas.microsoft.com/office/powerpoint/2010/main" val="3862103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 </a:t>
            </a:r>
            <a:br>
              <a:rPr lang="en-US" dirty="0" smtClean="0"/>
            </a:br>
            <a:r>
              <a:rPr lang="en-US" dirty="0" smtClean="0">
                <a:solidFill>
                  <a:srgbClr val="006600"/>
                </a:solidFill>
              </a:rPr>
              <a:t>Imagination</a:t>
            </a:r>
            <a:endParaRPr lang="en-US" dirty="0">
              <a:solidFill>
                <a:srgbClr val="006600"/>
              </a:solidFill>
            </a:endParaRPr>
          </a:p>
        </p:txBody>
      </p:sp>
      <p:sp>
        <p:nvSpPr>
          <p:cNvPr id="3" name="Content Placeholder 2"/>
          <p:cNvSpPr>
            <a:spLocks noGrp="1"/>
          </p:cNvSpPr>
          <p:nvPr>
            <p:ph idx="1"/>
          </p:nvPr>
        </p:nvSpPr>
        <p:spPr>
          <a:xfrm>
            <a:off x="575048" y="1493722"/>
            <a:ext cx="8568952" cy="4608512"/>
          </a:xfrm>
        </p:spPr>
        <p:txBody>
          <a:bodyPr>
            <a:normAutofit lnSpcReduction="10000"/>
          </a:bodyPr>
          <a:lstStyle/>
          <a:p>
            <a:r>
              <a:rPr lang="en-US" sz="2800" dirty="0" smtClean="0"/>
              <a:t>Imagination is essential to create a game which exists in Artificial universe</a:t>
            </a:r>
          </a:p>
          <a:p>
            <a:pPr lvl="1"/>
            <a:r>
              <a:rPr lang="en-US" sz="2400" dirty="0" smtClean="0"/>
              <a:t>Make-believe place governed by make-believe rules</a:t>
            </a:r>
          </a:p>
          <a:p>
            <a:r>
              <a:rPr lang="en-US" dirty="0" smtClean="0"/>
              <a:t>Imagination forms:</a:t>
            </a:r>
            <a:endParaRPr lang="en-US" dirty="0"/>
          </a:p>
          <a:p>
            <a:pPr lvl="1"/>
            <a:r>
              <a:rPr lang="en-US" dirty="0" smtClean="0"/>
              <a:t>Visual and auditory</a:t>
            </a:r>
          </a:p>
          <a:p>
            <a:pPr lvl="2"/>
            <a:r>
              <a:rPr lang="en-US" dirty="0" smtClean="0"/>
              <a:t>Enables to think of new building, animals, trees – how they look and sound</a:t>
            </a:r>
          </a:p>
          <a:p>
            <a:pPr lvl="1"/>
            <a:r>
              <a:rPr lang="en-US" dirty="0" smtClean="0"/>
              <a:t>Dramatic</a:t>
            </a:r>
          </a:p>
          <a:p>
            <a:pPr lvl="2"/>
            <a:r>
              <a:rPr lang="en-US" dirty="0" smtClean="0"/>
              <a:t>Require to create good character, plot, scenes, climaxes, etc.</a:t>
            </a:r>
          </a:p>
          <a:p>
            <a:pPr lvl="1"/>
            <a:r>
              <a:rPr lang="en-US" dirty="0" smtClean="0"/>
              <a:t>Conceptual </a:t>
            </a:r>
          </a:p>
          <a:p>
            <a:pPr lvl="2"/>
            <a:r>
              <a:rPr lang="en-US" dirty="0" smtClean="0"/>
              <a:t>Enables to define relationships between ideas, interactions and dependencies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33</a:t>
            </a:fld>
            <a:endParaRPr lang="en-US"/>
          </a:p>
        </p:txBody>
      </p:sp>
      <p:sp>
        <p:nvSpPr>
          <p:cNvPr id="5" name="Rectangle 4"/>
          <p:cNvSpPr/>
          <p:nvPr/>
        </p:nvSpPr>
        <p:spPr>
          <a:xfrm>
            <a:off x="612648" y="5853536"/>
            <a:ext cx="8221860" cy="523220"/>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2800" dirty="0" smtClean="0">
                <a:latin typeface="+mn-lt"/>
                <a:cs typeface="+mn-cs"/>
              </a:rPr>
              <a:t>Imagination includes Adaptation</a:t>
            </a:r>
            <a:endParaRPr lang="en-US" sz="2800" dirty="0">
              <a:latin typeface="+mn-lt"/>
              <a:cs typeface="+mn-cs"/>
            </a:endParaRPr>
          </a:p>
        </p:txBody>
      </p:sp>
    </p:spTree>
    <p:extLst>
      <p:ext uri="{BB962C8B-B14F-4D97-AF65-F5344CB8AC3E}">
        <p14:creationId xmlns:p14="http://schemas.microsoft.com/office/powerpoint/2010/main" val="3335442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 </a:t>
            </a:r>
            <a:br>
              <a:rPr lang="en-US" dirty="0" smtClean="0"/>
            </a:br>
            <a:r>
              <a:rPr lang="en-US" dirty="0" smtClean="0">
                <a:solidFill>
                  <a:srgbClr val="006600"/>
                </a:solidFill>
              </a:rPr>
              <a:t>Technical Awareness</a:t>
            </a:r>
            <a:endParaRPr lang="en-US" dirty="0">
              <a:solidFill>
                <a:srgbClr val="006600"/>
              </a:solidFill>
            </a:endParaRPr>
          </a:p>
        </p:txBody>
      </p:sp>
      <p:sp>
        <p:nvSpPr>
          <p:cNvPr id="3" name="Content Placeholder 2"/>
          <p:cNvSpPr>
            <a:spLocks noGrp="1"/>
          </p:cNvSpPr>
          <p:nvPr>
            <p:ph idx="1"/>
          </p:nvPr>
        </p:nvSpPr>
        <p:spPr>
          <a:xfrm>
            <a:off x="597408" y="1516063"/>
            <a:ext cx="8568952" cy="4608512"/>
          </a:xfrm>
        </p:spPr>
        <p:txBody>
          <a:bodyPr>
            <a:normAutofit/>
          </a:bodyPr>
          <a:lstStyle/>
          <a:p>
            <a:r>
              <a:rPr lang="en-US" sz="2800" dirty="0" smtClean="0"/>
              <a:t>A general understanding of</a:t>
            </a:r>
          </a:p>
          <a:p>
            <a:pPr lvl="1"/>
            <a:r>
              <a:rPr lang="en-US" dirty="0" smtClean="0"/>
              <a:t>Computer programs</a:t>
            </a:r>
          </a:p>
          <a:p>
            <a:pPr lvl="1"/>
            <a:r>
              <a:rPr lang="en-US" dirty="0" smtClean="0"/>
              <a:t>Games (how they work)</a:t>
            </a:r>
          </a:p>
          <a:p>
            <a:pPr lvl="1"/>
            <a:r>
              <a:rPr lang="en-US" dirty="0" smtClean="0"/>
              <a:t>Scripting language (level designer)</a:t>
            </a:r>
          </a:p>
          <a:p>
            <a:pPr lvl="1"/>
            <a:r>
              <a:rPr lang="en-US" dirty="0" smtClean="0"/>
              <a:t>Knowledge of target platform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34</a:t>
            </a:fld>
            <a:endParaRPr lang="en-US"/>
          </a:p>
        </p:txBody>
      </p:sp>
    </p:spTree>
    <p:extLst>
      <p:ext uri="{BB962C8B-B14F-4D97-AF65-F5344CB8AC3E}">
        <p14:creationId xmlns:p14="http://schemas.microsoft.com/office/powerpoint/2010/main" val="4162638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a:t>
            </a:r>
            <a:br>
              <a:rPr lang="en-US" dirty="0" smtClean="0"/>
            </a:br>
            <a:r>
              <a:rPr lang="en-US" dirty="0" smtClean="0">
                <a:solidFill>
                  <a:srgbClr val="006600"/>
                </a:solidFill>
              </a:rPr>
              <a:t>Analytical Competence</a:t>
            </a:r>
            <a:endParaRPr lang="en-US" dirty="0">
              <a:solidFill>
                <a:srgbClr val="006600"/>
              </a:solidFill>
            </a:endParaRPr>
          </a:p>
        </p:txBody>
      </p:sp>
      <p:sp>
        <p:nvSpPr>
          <p:cNvPr id="3" name="Content Placeholder 2"/>
          <p:cNvSpPr>
            <a:spLocks noGrp="1"/>
          </p:cNvSpPr>
          <p:nvPr>
            <p:ph idx="1"/>
          </p:nvPr>
        </p:nvSpPr>
        <p:spPr>
          <a:xfrm>
            <a:off x="612648" y="1676400"/>
            <a:ext cx="8568952" cy="4608512"/>
          </a:xfrm>
        </p:spPr>
        <p:txBody>
          <a:bodyPr>
            <a:normAutofit/>
          </a:bodyPr>
          <a:lstStyle/>
          <a:p>
            <a:r>
              <a:rPr lang="en-US" sz="2800" dirty="0" smtClean="0"/>
              <a:t>Ability to study and dissect something:</a:t>
            </a:r>
          </a:p>
          <a:p>
            <a:pPr lvl="1"/>
            <a:r>
              <a:rPr lang="en-US" dirty="0" smtClean="0"/>
              <a:t>An idea or a problem or an entire game design</a:t>
            </a:r>
          </a:p>
          <a:p>
            <a:r>
              <a:rPr lang="en-US" dirty="0" smtClean="0"/>
              <a:t>Able to recognize good and bad parts of design</a:t>
            </a:r>
          </a:p>
          <a:p>
            <a:r>
              <a:rPr lang="en-US" dirty="0" smtClean="0"/>
              <a:t>Example: </a:t>
            </a:r>
          </a:p>
          <a:p>
            <a:pPr lvl="1"/>
            <a:r>
              <a:rPr lang="en-US" dirty="0" smtClean="0"/>
              <a:t>Detecting dominant (unbeatable or nearly unbeatable</a:t>
            </a:r>
            <a:r>
              <a:rPr lang="en-US" dirty="0" smtClean="0"/>
              <a:t>)</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35</a:t>
            </a:fld>
            <a:endParaRPr lang="en-US"/>
          </a:p>
        </p:txBody>
      </p:sp>
    </p:spTree>
    <p:extLst>
      <p:ext uri="{BB962C8B-B14F-4D97-AF65-F5344CB8AC3E}">
        <p14:creationId xmlns:p14="http://schemas.microsoft.com/office/powerpoint/2010/main" val="3845835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a:t>
            </a:r>
            <a:br>
              <a:rPr lang="en-US" dirty="0" smtClean="0"/>
            </a:br>
            <a:r>
              <a:rPr lang="en-US" dirty="0" smtClean="0">
                <a:solidFill>
                  <a:srgbClr val="006600"/>
                </a:solidFill>
              </a:rPr>
              <a:t>Mathematical Competence</a:t>
            </a:r>
            <a:endParaRPr lang="en-US" dirty="0">
              <a:solidFill>
                <a:srgbClr val="006600"/>
              </a:solidFill>
            </a:endParaRPr>
          </a:p>
        </p:txBody>
      </p:sp>
      <p:sp>
        <p:nvSpPr>
          <p:cNvPr id="3" name="Content Placeholder 2"/>
          <p:cNvSpPr>
            <a:spLocks noGrp="1"/>
          </p:cNvSpPr>
          <p:nvPr>
            <p:ph idx="1"/>
          </p:nvPr>
        </p:nvSpPr>
        <p:spPr>
          <a:xfrm>
            <a:off x="612648" y="1516063"/>
            <a:ext cx="8568952" cy="4608512"/>
          </a:xfrm>
        </p:spPr>
        <p:txBody>
          <a:bodyPr>
            <a:normAutofit/>
          </a:bodyPr>
          <a:lstStyle/>
          <a:p>
            <a:r>
              <a:rPr lang="en-US" sz="2800" dirty="0" smtClean="0"/>
              <a:t>Designers must have</a:t>
            </a:r>
          </a:p>
          <a:p>
            <a:pPr lvl="1"/>
            <a:r>
              <a:rPr lang="en-US" dirty="0" smtClean="0"/>
              <a:t>Basic math skills </a:t>
            </a:r>
          </a:p>
          <a:p>
            <a:pPr lvl="1"/>
            <a:r>
              <a:rPr lang="en-US" dirty="0" smtClean="0"/>
              <a:t>Trigonometry</a:t>
            </a:r>
          </a:p>
          <a:p>
            <a:pPr lvl="1"/>
            <a:r>
              <a:rPr lang="en-US" dirty="0" smtClean="0"/>
              <a:t>Principles of probability</a:t>
            </a:r>
          </a:p>
          <a:p>
            <a:pPr lvl="1"/>
            <a:endParaRPr lang="en-US" dirty="0"/>
          </a:p>
          <a:p>
            <a:r>
              <a:rPr lang="en-US" dirty="0" smtClean="0"/>
              <a:t>Balancing games that features complex internal economics</a:t>
            </a:r>
          </a:p>
          <a:p>
            <a:pPr lvl="1"/>
            <a:r>
              <a:rPr lang="en-US" dirty="0" smtClean="0"/>
              <a:t>Business simulators</a:t>
            </a:r>
          </a:p>
          <a:p>
            <a:pPr lvl="1"/>
            <a:r>
              <a:rPr lang="en-US" dirty="0" smtClean="0"/>
              <a:t>Real-time strategy games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36</a:t>
            </a:fld>
            <a:endParaRPr lang="en-US"/>
          </a:p>
        </p:txBody>
      </p:sp>
    </p:spTree>
    <p:extLst>
      <p:ext uri="{BB962C8B-B14F-4D97-AF65-F5344CB8AC3E}">
        <p14:creationId xmlns:p14="http://schemas.microsoft.com/office/powerpoint/2010/main" val="3370912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a:t>
            </a:r>
            <a:br>
              <a:rPr lang="en-US" dirty="0" smtClean="0"/>
            </a:br>
            <a:r>
              <a:rPr lang="en-US" dirty="0" smtClean="0">
                <a:solidFill>
                  <a:srgbClr val="006600"/>
                </a:solidFill>
              </a:rPr>
              <a:t>Aesthetic Competence</a:t>
            </a:r>
            <a:endParaRPr lang="en-US" dirty="0">
              <a:solidFill>
                <a:srgbClr val="006600"/>
              </a:solidFill>
            </a:endParaRPr>
          </a:p>
        </p:txBody>
      </p:sp>
      <p:sp>
        <p:nvSpPr>
          <p:cNvPr id="3" name="Content Placeholder 2"/>
          <p:cNvSpPr>
            <a:spLocks noGrp="1"/>
          </p:cNvSpPr>
          <p:nvPr>
            <p:ph idx="1"/>
          </p:nvPr>
        </p:nvSpPr>
        <p:spPr>
          <a:xfrm>
            <a:off x="612648" y="1546543"/>
            <a:ext cx="8568952" cy="4608512"/>
          </a:xfrm>
        </p:spPr>
        <p:txBody>
          <a:bodyPr>
            <a:normAutofit/>
          </a:bodyPr>
          <a:lstStyle/>
          <a:p>
            <a:r>
              <a:rPr lang="en-US" dirty="0" smtClean="0"/>
              <a:t>Should have </a:t>
            </a:r>
          </a:p>
          <a:p>
            <a:pPr lvl="1"/>
            <a:r>
              <a:rPr lang="en-US" dirty="0" smtClean="0"/>
              <a:t>a general aesthetic competence and sense of style</a:t>
            </a:r>
          </a:p>
          <a:p>
            <a:r>
              <a:rPr lang="en-US" dirty="0" smtClean="0"/>
              <a:t>Able to set the </a:t>
            </a:r>
            <a:r>
              <a:rPr lang="en-US" dirty="0" smtClean="0">
                <a:solidFill>
                  <a:srgbClr val="000099"/>
                </a:solidFill>
              </a:rPr>
              <a:t>visual tones </a:t>
            </a:r>
            <a:r>
              <a:rPr lang="en-US" dirty="0" smtClean="0"/>
              <a:t>of the game and to </a:t>
            </a:r>
            <a:r>
              <a:rPr lang="en-US" dirty="0" smtClean="0">
                <a:solidFill>
                  <a:srgbClr val="000099"/>
                </a:solidFill>
              </a:rPr>
              <a:t>create a consistent and harmonious look.</a:t>
            </a:r>
            <a:endParaRPr lang="en-US" sz="3600" dirty="0">
              <a:solidFill>
                <a:srgbClr val="000099"/>
              </a:solidFill>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37</a:t>
            </a:fld>
            <a:endParaRPr lang="en-US"/>
          </a:p>
        </p:txBody>
      </p:sp>
      <p:sp>
        <p:nvSpPr>
          <p:cNvPr id="5" name="Rectangle 4"/>
          <p:cNvSpPr/>
          <p:nvPr/>
        </p:nvSpPr>
        <p:spPr>
          <a:xfrm>
            <a:off x="395536" y="4005064"/>
            <a:ext cx="8437884" cy="830997"/>
          </a:xfrm>
          <a:prstGeom prst="rect">
            <a:avLst/>
          </a:prstGeom>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i="0" dirty="0" smtClean="0">
                <a:solidFill>
                  <a:schemeClr val="bg1"/>
                </a:solidFill>
                <a:latin typeface="+mn-lt"/>
                <a:cs typeface="+mn-cs"/>
              </a:rPr>
              <a:t>Many games are visual clones of one another, depending on stereotype and clichés rather than real imagination</a:t>
            </a:r>
            <a:endParaRPr lang="en-US" i="0" dirty="0">
              <a:solidFill>
                <a:schemeClr val="bg1"/>
              </a:solidFill>
              <a:latin typeface="+mn-lt"/>
              <a:cs typeface="+mn-cs"/>
            </a:endParaRPr>
          </a:p>
        </p:txBody>
      </p:sp>
      <p:sp>
        <p:nvSpPr>
          <p:cNvPr id="6" name="Rectangle 5"/>
          <p:cNvSpPr/>
          <p:nvPr/>
        </p:nvSpPr>
        <p:spPr>
          <a:xfrm>
            <a:off x="395536" y="5229200"/>
            <a:ext cx="8437884" cy="461665"/>
          </a:xfrm>
          <a:prstGeom prst="rect">
            <a:avLst/>
          </a:prstGeom>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i="0" dirty="0" smtClean="0">
                <a:solidFill>
                  <a:schemeClr val="bg1"/>
                </a:solidFill>
                <a:latin typeface="+mn-lt"/>
                <a:cs typeface="+mn-cs"/>
              </a:rPr>
              <a:t>Watch movies that are famous for visual style!</a:t>
            </a:r>
            <a:endParaRPr lang="en-US" i="0" dirty="0">
              <a:solidFill>
                <a:schemeClr val="bg1"/>
              </a:solidFill>
              <a:latin typeface="+mn-lt"/>
              <a:cs typeface="+mn-cs"/>
            </a:endParaRPr>
          </a:p>
        </p:txBody>
      </p:sp>
    </p:spTree>
    <p:extLst>
      <p:ext uri="{BB962C8B-B14F-4D97-AF65-F5344CB8AC3E}">
        <p14:creationId xmlns:p14="http://schemas.microsoft.com/office/powerpoint/2010/main" val="98848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Game </a:t>
            </a:r>
            <a:r>
              <a:rPr lang="en-US" dirty="0" smtClean="0"/>
              <a:t>Designer</a:t>
            </a:r>
            <a:br>
              <a:rPr lang="en-US" dirty="0" smtClean="0"/>
            </a:br>
            <a:r>
              <a:rPr lang="en-US" dirty="0" smtClean="0"/>
              <a:t>Quality</a:t>
            </a:r>
            <a:endParaRPr lang="en-US" dirty="0">
              <a:solidFill>
                <a:srgbClr val="006600"/>
              </a:solidFill>
            </a:endParaRPr>
          </a:p>
        </p:txBody>
      </p:sp>
      <p:sp>
        <p:nvSpPr>
          <p:cNvPr id="3" name="Content Placeholder 2"/>
          <p:cNvSpPr>
            <a:spLocks noGrp="1"/>
          </p:cNvSpPr>
          <p:nvPr>
            <p:ph idx="1"/>
          </p:nvPr>
        </p:nvSpPr>
        <p:spPr>
          <a:xfrm>
            <a:off x="605528" y="1546543"/>
            <a:ext cx="8568952" cy="4392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General Knowledge</a:t>
            </a:r>
          </a:p>
          <a:p>
            <a:r>
              <a:rPr lang="en-US" dirty="0"/>
              <a:t>Writing Skills</a:t>
            </a:r>
          </a:p>
          <a:p>
            <a:r>
              <a:rPr lang="en-US" dirty="0"/>
              <a:t>Drawing Skills</a:t>
            </a:r>
          </a:p>
          <a:p>
            <a:r>
              <a:rPr lang="en-US" dirty="0"/>
              <a:t>Ability to compromise</a:t>
            </a:r>
          </a:p>
          <a:p>
            <a:pPr lvl="1"/>
            <a:r>
              <a:rPr lang="en-US" dirty="0"/>
              <a:t>Be professional </a:t>
            </a:r>
          </a:p>
          <a:p>
            <a:pPr lvl="2"/>
            <a:r>
              <a:rPr lang="en-US" dirty="0"/>
              <a:t>Able to compromise on details and integrate a variety of opinions while preserving  consistent, holistic vision of the game </a:t>
            </a:r>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38</a:t>
            </a:fld>
            <a:endParaRPr lang="en-US"/>
          </a:p>
        </p:txBody>
      </p:sp>
    </p:spTree>
    <p:extLst>
      <p:ext uri="{BB962C8B-B14F-4D97-AF65-F5344CB8AC3E}">
        <p14:creationId xmlns:p14="http://schemas.microsoft.com/office/powerpoint/2010/main" val="364508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Programming Team</a:t>
            </a:r>
          </a:p>
        </p:txBody>
      </p:sp>
      <p:sp>
        <p:nvSpPr>
          <p:cNvPr id="22532" name="Rectangle 3"/>
          <p:cNvSpPr>
            <a:spLocks noGrp="1" noChangeArrowheads="1"/>
          </p:cNvSpPr>
          <p:nvPr>
            <p:ph idx="1"/>
          </p:nvPr>
        </p:nvSpPr>
        <p:spPr/>
        <p:txBody>
          <a:bodyPr/>
          <a:lstStyle/>
          <a:p>
            <a:pPr eaLnBrk="1" hangingPunct="1"/>
            <a:r>
              <a:rPr lang="en-US" dirty="0" smtClean="0"/>
              <a:t>Tech lead</a:t>
            </a:r>
          </a:p>
          <a:p>
            <a:pPr eaLnBrk="1" hangingPunct="1"/>
            <a:r>
              <a:rPr lang="en-US" dirty="0" smtClean="0"/>
              <a:t>Programmers</a:t>
            </a:r>
          </a:p>
          <a:p>
            <a:pPr lvl="1" eaLnBrk="1" hangingPunct="1"/>
            <a:r>
              <a:rPr lang="en-US" dirty="0" smtClean="0"/>
              <a:t>AI and Logic</a:t>
            </a:r>
          </a:p>
          <a:p>
            <a:pPr lvl="1" eaLnBrk="1" hangingPunct="1"/>
            <a:r>
              <a:rPr lang="en-US" dirty="0" smtClean="0"/>
              <a:t>Physics</a:t>
            </a:r>
          </a:p>
          <a:p>
            <a:pPr lvl="1" eaLnBrk="1" hangingPunct="1"/>
            <a:r>
              <a:rPr lang="en-US" dirty="0" smtClean="0"/>
              <a:t>Tools, DB, network and multi-player </a:t>
            </a:r>
          </a:p>
          <a:p>
            <a:pPr lvl="1" eaLnBrk="1" hangingPunct="1"/>
            <a:r>
              <a:rPr lang="en-US" dirty="0" smtClean="0"/>
              <a:t>Graphics effects, sound effects, weapons</a:t>
            </a:r>
          </a:p>
          <a:p>
            <a:pPr lvl="1" eaLnBrk="1" hangingPunct="1"/>
            <a:r>
              <a:rPr lang="en-US" dirty="0" smtClean="0"/>
              <a:t>Scripting languages</a:t>
            </a:r>
          </a:p>
        </p:txBody>
      </p:sp>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A952A6A0-C27F-407D-A57B-91CD933E4FBD}" type="slidenum">
              <a:rPr kumimoji="0" lang="en-US" sz="1400" smtClean="0"/>
              <a:pPr eaLnBrk="1" hangingPunct="1"/>
              <a:t>39</a:t>
            </a:fld>
            <a:endParaRPr kumimoji="0" lang="en-US" sz="1400" smtClean="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53" y="1676400"/>
            <a:ext cx="2862263" cy="16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5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a:xfrm>
            <a:off x="609600" y="1524000"/>
            <a:ext cx="8153400" cy="4495800"/>
          </a:xfrm>
        </p:spPr>
        <p:txBody>
          <a:bodyPr/>
          <a:lstStyle/>
          <a:p>
            <a:r>
              <a:rPr lang="en-US" dirty="0" smtClean="0"/>
              <a:t>A software development process </a:t>
            </a:r>
          </a:p>
          <a:p>
            <a:pPr lvl="1"/>
            <a:r>
              <a:rPr lang="en-US" dirty="0" smtClean="0"/>
              <a:t>aka Software Development Life-Cycle (SDLC)</a:t>
            </a:r>
          </a:p>
          <a:p>
            <a:r>
              <a:rPr lang="en-US" dirty="0" smtClean="0"/>
              <a:t>It is a </a:t>
            </a:r>
            <a:r>
              <a:rPr lang="en-US" b="1" dirty="0" smtClean="0">
                <a:solidFill>
                  <a:srgbClr val="C00000"/>
                </a:solidFill>
              </a:rPr>
              <a:t>structure imposed on the development </a:t>
            </a:r>
            <a:r>
              <a:rPr lang="en-US" dirty="0" smtClean="0"/>
              <a:t>of a software product. </a:t>
            </a: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4</a:t>
            </a:fld>
            <a:endParaRPr lang="en-US"/>
          </a:p>
        </p:txBody>
      </p:sp>
    </p:spTree>
    <p:extLst>
      <p:ext uri="{BB962C8B-B14F-4D97-AF65-F5344CB8AC3E}">
        <p14:creationId xmlns:p14="http://schemas.microsoft.com/office/powerpoint/2010/main" val="260967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Art Team</a:t>
            </a:r>
          </a:p>
        </p:txBody>
      </p:sp>
      <p:sp>
        <p:nvSpPr>
          <p:cNvPr id="23556" name="Rectangle 3"/>
          <p:cNvSpPr>
            <a:spLocks noGrp="1" noChangeArrowheads="1"/>
          </p:cNvSpPr>
          <p:nvPr>
            <p:ph idx="1"/>
          </p:nvPr>
        </p:nvSpPr>
        <p:spPr/>
        <p:txBody>
          <a:bodyPr/>
          <a:lstStyle/>
          <a:p>
            <a:pPr eaLnBrk="1" hangingPunct="1">
              <a:lnSpc>
                <a:spcPct val="90000"/>
              </a:lnSpc>
            </a:pPr>
            <a:r>
              <a:rPr lang="en-US" smtClean="0"/>
              <a:t>Art director</a:t>
            </a:r>
          </a:p>
          <a:p>
            <a:pPr eaLnBrk="1" hangingPunct="1">
              <a:lnSpc>
                <a:spcPct val="90000"/>
              </a:lnSpc>
            </a:pPr>
            <a:r>
              <a:rPr lang="en-US" smtClean="0"/>
              <a:t>Artists</a:t>
            </a:r>
          </a:p>
          <a:p>
            <a:pPr lvl="1" eaLnBrk="1" hangingPunct="1">
              <a:lnSpc>
                <a:spcPct val="90000"/>
              </a:lnSpc>
            </a:pPr>
            <a:r>
              <a:rPr lang="en-US" smtClean="0"/>
              <a:t>Concept</a:t>
            </a:r>
          </a:p>
          <a:p>
            <a:pPr lvl="1" eaLnBrk="1" hangingPunct="1">
              <a:lnSpc>
                <a:spcPct val="90000"/>
              </a:lnSpc>
            </a:pPr>
            <a:r>
              <a:rPr lang="en-US" smtClean="0"/>
              <a:t>Character modeling</a:t>
            </a:r>
          </a:p>
          <a:p>
            <a:pPr lvl="1" eaLnBrk="1" hangingPunct="1">
              <a:lnSpc>
                <a:spcPct val="90000"/>
              </a:lnSpc>
            </a:pPr>
            <a:r>
              <a:rPr lang="en-US" smtClean="0"/>
              <a:t>Background modeling</a:t>
            </a:r>
          </a:p>
          <a:p>
            <a:pPr lvl="1" eaLnBrk="1" hangingPunct="1">
              <a:lnSpc>
                <a:spcPct val="90000"/>
              </a:lnSpc>
            </a:pPr>
            <a:r>
              <a:rPr lang="en-US" smtClean="0"/>
              <a:t>Animation</a:t>
            </a:r>
          </a:p>
          <a:p>
            <a:pPr lvl="1" eaLnBrk="1" hangingPunct="1">
              <a:lnSpc>
                <a:spcPct val="90000"/>
              </a:lnSpc>
            </a:pPr>
            <a:r>
              <a:rPr lang="en-US" smtClean="0"/>
              <a:t>Texture</a:t>
            </a:r>
          </a:p>
          <a:p>
            <a:pPr lvl="1" eaLnBrk="1" hangingPunct="1">
              <a:lnSpc>
                <a:spcPct val="90000"/>
              </a:lnSpc>
            </a:pPr>
            <a:r>
              <a:rPr lang="en-US" smtClean="0"/>
              <a:t>Sound, etc</a:t>
            </a:r>
          </a:p>
        </p:txBody>
      </p:sp>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E5EC50AF-D843-4FEF-91C7-9094C1AB62EA}" type="slidenum">
              <a:rPr kumimoji="0" lang="en-US" sz="1400" smtClean="0"/>
              <a:pPr eaLnBrk="1" hangingPunct="1"/>
              <a:t>40</a:t>
            </a:fld>
            <a:endParaRPr kumimoji="0" lang="en-US" sz="140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426433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062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Externals</a:t>
            </a:r>
          </a:p>
        </p:txBody>
      </p:sp>
      <p:sp>
        <p:nvSpPr>
          <p:cNvPr id="24580" name="Rectangle 3"/>
          <p:cNvSpPr>
            <a:spLocks noGrp="1" noChangeArrowheads="1"/>
          </p:cNvSpPr>
          <p:nvPr>
            <p:ph idx="1"/>
          </p:nvPr>
        </p:nvSpPr>
        <p:spPr/>
        <p:txBody>
          <a:bodyPr/>
          <a:lstStyle/>
          <a:p>
            <a:pPr eaLnBrk="1" hangingPunct="1"/>
            <a:r>
              <a:rPr lang="en-US" dirty="0" smtClean="0"/>
              <a:t>Music</a:t>
            </a:r>
          </a:p>
          <a:p>
            <a:pPr eaLnBrk="1" hangingPunct="1"/>
            <a:r>
              <a:rPr lang="en-US" dirty="0" smtClean="0"/>
              <a:t>Voice</a:t>
            </a:r>
          </a:p>
          <a:p>
            <a:pPr eaLnBrk="1" hangingPunct="1"/>
            <a:r>
              <a:rPr lang="en-US" dirty="0" smtClean="0"/>
              <a:t>Sound effects</a:t>
            </a:r>
          </a:p>
          <a:p>
            <a:pPr eaLnBrk="1" hangingPunct="1"/>
            <a:r>
              <a:rPr lang="en-US" dirty="0" smtClean="0"/>
              <a:t>Video</a:t>
            </a:r>
          </a:p>
          <a:p>
            <a:pPr eaLnBrk="1" hangingPunct="1"/>
            <a:r>
              <a:rPr lang="en-US" dirty="0" smtClean="0"/>
              <a:t>Motion capture</a:t>
            </a:r>
          </a:p>
          <a:p>
            <a:pPr eaLnBrk="1" hangingPunct="1"/>
            <a:r>
              <a:rPr lang="en-US" dirty="0" smtClean="0"/>
              <a:t>Language localization</a:t>
            </a:r>
          </a:p>
          <a:p>
            <a:pPr eaLnBrk="1" hangingPunct="1"/>
            <a:r>
              <a:rPr lang="en-US" dirty="0" smtClean="0"/>
              <a:t>Legal, manual, etc.</a:t>
            </a:r>
          </a:p>
        </p:txBody>
      </p:sp>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22E410B3-E0F7-440A-96DC-76E9FA67E268}" type="slidenum">
              <a:rPr kumimoji="0" lang="en-US" sz="1400" smtClean="0"/>
              <a:pPr eaLnBrk="1" hangingPunct="1"/>
              <a:t>41</a:t>
            </a:fld>
            <a:endParaRPr kumimoji="0" lang="en-US" sz="1400" smtClean="0"/>
          </a:p>
        </p:txBody>
      </p:sp>
    </p:spTree>
    <p:extLst>
      <p:ext uri="{BB962C8B-B14F-4D97-AF65-F5344CB8AC3E}">
        <p14:creationId xmlns:p14="http://schemas.microsoft.com/office/powerpoint/2010/main" val="3510870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Production Lifecycle</a:t>
            </a:r>
          </a:p>
        </p:txBody>
      </p:sp>
      <p:sp>
        <p:nvSpPr>
          <p:cNvPr id="25604" name="Rectangle 3"/>
          <p:cNvSpPr>
            <a:spLocks noGrp="1" noChangeArrowheads="1"/>
          </p:cNvSpPr>
          <p:nvPr>
            <p:ph idx="1"/>
          </p:nvPr>
        </p:nvSpPr>
        <p:spPr>
          <a:xfrm>
            <a:off x="152400" y="1524000"/>
            <a:ext cx="8153400" cy="449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dirty="0"/>
              <a:t>Concept development and design</a:t>
            </a:r>
          </a:p>
          <a:p>
            <a:pPr eaLnBrk="1" hangingPunct="1"/>
            <a:r>
              <a:rPr lang="en-US" sz="2400" dirty="0"/>
              <a:t>Pre-production (proof of concept)</a:t>
            </a:r>
          </a:p>
          <a:p>
            <a:pPr eaLnBrk="1" hangingPunct="1"/>
            <a:r>
              <a:rPr lang="en-US" sz="2400" dirty="0"/>
              <a:t>Production</a:t>
            </a:r>
          </a:p>
          <a:p>
            <a:pPr eaLnBrk="1" hangingPunct="1"/>
            <a:r>
              <a:rPr lang="en-US" sz="2400" dirty="0"/>
              <a:t>Test (alpha and beta)</a:t>
            </a:r>
          </a:p>
          <a:p>
            <a:pPr eaLnBrk="1" hangingPunct="1"/>
            <a:r>
              <a:rPr lang="en-US" sz="2400" dirty="0"/>
              <a:t>Release (after code freeze)</a:t>
            </a:r>
          </a:p>
          <a:p>
            <a:pPr eaLnBrk="1" hangingPunct="1"/>
            <a:r>
              <a:rPr lang="en-US" sz="2400" dirty="0"/>
              <a:t>Maintenance</a:t>
            </a:r>
          </a:p>
          <a:p>
            <a:pPr eaLnBrk="1" hangingPunct="1"/>
            <a:r>
              <a:rPr lang="en-US" sz="2400" dirty="0"/>
              <a:t>Upgrade</a:t>
            </a:r>
          </a:p>
        </p:txBody>
      </p:sp>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BFF67D8B-15C0-4604-8397-0758EF713825}" type="slidenum">
              <a:rPr kumimoji="0" lang="en-US" sz="1400" smtClean="0"/>
              <a:pPr eaLnBrk="1" hangingPunct="1"/>
              <a:t>42</a:t>
            </a:fld>
            <a:endParaRPr kumimoji="0" lang="en-US" sz="140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199"/>
            <a:ext cx="4267200" cy="3669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954" y="5715000"/>
            <a:ext cx="3151187"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41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Development</a:t>
            </a:r>
            <a:endParaRPr lang="en-US" dirty="0"/>
          </a:p>
        </p:txBody>
      </p:sp>
      <p:sp>
        <p:nvSpPr>
          <p:cNvPr id="3" name="Content Placeholder 2"/>
          <p:cNvSpPr>
            <a:spLocks noGrp="1"/>
          </p:cNvSpPr>
          <p:nvPr>
            <p:ph idx="1"/>
          </p:nvPr>
        </p:nvSpPr>
        <p:spPr>
          <a:xfrm>
            <a:off x="574548" y="1592263"/>
            <a:ext cx="8229600" cy="4525963"/>
          </a:xfrm>
        </p:spPr>
        <p:txBody>
          <a:bodyPr>
            <a:normAutofit/>
          </a:bodyPr>
          <a:lstStyle/>
          <a:p>
            <a:r>
              <a:rPr lang="en-US" dirty="0" smtClean="0"/>
              <a:t>Taught Earlier</a:t>
            </a:r>
          </a:p>
          <a:p>
            <a:pPr lvl="1"/>
            <a:r>
              <a:rPr lang="en-US" dirty="0" smtClean="0"/>
              <a:t>Lecture 3 and 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43</a:t>
            </a:fld>
            <a:endParaRPr lang="en-US"/>
          </a:p>
        </p:txBody>
      </p:sp>
    </p:spTree>
    <p:extLst>
      <p:ext uri="{BB962C8B-B14F-4D97-AF65-F5344CB8AC3E}">
        <p14:creationId xmlns:p14="http://schemas.microsoft.com/office/powerpoint/2010/main" val="2623089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dirty="0"/>
              <a:t>Concept </a:t>
            </a:r>
            <a:r>
              <a:rPr lang="en-US" dirty="0" smtClean="0"/>
              <a:t>development</a:t>
            </a:r>
            <a:endParaRPr lang="en-US" dirty="0"/>
          </a:p>
        </p:txBody>
      </p:sp>
      <p:sp>
        <p:nvSpPr>
          <p:cNvPr id="26628" name="Rectangle 3"/>
          <p:cNvSpPr>
            <a:spLocks noGrp="1" noChangeArrowheads="1"/>
          </p:cNvSpPr>
          <p:nvPr>
            <p:ph idx="1"/>
          </p:nvPr>
        </p:nvSpPr>
        <p:spPr>
          <a:xfrm>
            <a:off x="571336" y="1600200"/>
            <a:ext cx="8572664" cy="3276600"/>
          </a:xfrm>
          <a:solidFill>
            <a:schemeClr val="bg1">
              <a:lumMod val="85000"/>
            </a:schemeClr>
          </a:solidFill>
        </p:spPr>
        <p:txBody>
          <a:bodyPr>
            <a:noAutofit/>
          </a:bodyPr>
          <a:lstStyle/>
          <a:p>
            <a:pPr eaLnBrk="1" hangingPunct="1"/>
            <a:r>
              <a:rPr lang="en-US" sz="2400" dirty="0" smtClean="0">
                <a:solidFill>
                  <a:srgbClr val="FF0000"/>
                </a:solidFill>
              </a:rPr>
              <a:t>Can we change everything?</a:t>
            </a:r>
          </a:p>
          <a:p>
            <a:pPr eaLnBrk="1" hangingPunct="1"/>
            <a:r>
              <a:rPr lang="en-US" sz="2400" dirty="0" smtClean="0">
                <a:solidFill>
                  <a:schemeClr val="accent6">
                    <a:lumMod val="50000"/>
                  </a:schemeClr>
                </a:solidFill>
              </a:rPr>
              <a:t>The followings are decided once at the beginning and not changed.</a:t>
            </a:r>
          </a:p>
          <a:p>
            <a:pPr lvl="1"/>
            <a:r>
              <a:rPr lang="en-US" dirty="0" smtClean="0">
                <a:solidFill>
                  <a:schemeClr val="accent6">
                    <a:lumMod val="50000"/>
                  </a:schemeClr>
                </a:solidFill>
              </a:rPr>
              <a:t>Choice of concept</a:t>
            </a:r>
          </a:p>
          <a:p>
            <a:pPr lvl="1"/>
            <a:r>
              <a:rPr lang="en-US" dirty="0" smtClean="0">
                <a:solidFill>
                  <a:schemeClr val="accent6">
                    <a:lumMod val="50000"/>
                  </a:schemeClr>
                </a:solidFill>
              </a:rPr>
              <a:t>Target Audience</a:t>
            </a:r>
          </a:p>
          <a:p>
            <a:pPr lvl="1"/>
            <a:r>
              <a:rPr lang="en-US" dirty="0" smtClean="0">
                <a:solidFill>
                  <a:schemeClr val="accent6">
                    <a:lumMod val="50000"/>
                  </a:schemeClr>
                </a:solidFill>
              </a:rPr>
              <a:t>Genre</a:t>
            </a:r>
          </a:p>
          <a:p>
            <a:pPr marL="457200" lvl="1" indent="0">
              <a:buNone/>
            </a:pPr>
            <a:endParaRPr lang="en-US" dirty="0" smtClean="0">
              <a:solidFill>
                <a:srgbClr val="FF0000"/>
              </a:solidFill>
            </a:endParaRPr>
          </a:p>
        </p:txBody>
      </p:sp>
      <p:sp>
        <p:nvSpPr>
          <p:cNvPr id="2662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D11279A5-59FE-498F-BE89-C98BC2352061}" type="slidenum">
              <a:rPr kumimoji="0" lang="en-US" sz="1400" smtClean="0"/>
              <a:pPr eaLnBrk="1" hangingPunct="1"/>
              <a:t>44</a:t>
            </a:fld>
            <a:endParaRPr kumimoji="0" lang="en-US" sz="1400" smtClean="0"/>
          </a:p>
        </p:txBody>
      </p:sp>
    </p:spTree>
    <p:extLst>
      <p:ext uri="{BB962C8B-B14F-4D97-AF65-F5344CB8AC3E}">
        <p14:creationId xmlns:p14="http://schemas.microsoft.com/office/powerpoint/2010/main" val="1234473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8">
                                            <p:bg/>
                                          </p:spTgt>
                                        </p:tgtEl>
                                        <p:attrNameLst>
                                          <p:attrName>style.visibility</p:attrName>
                                        </p:attrNameLst>
                                      </p:cBhvr>
                                      <p:to>
                                        <p:strVal val="visible"/>
                                      </p:to>
                                    </p:set>
                                    <p:animEffect transition="in" filter="checkerboard(across)">
                                      <p:cBhvr>
                                        <p:cTn id="7" dur="500"/>
                                        <p:tgtEl>
                                          <p:spTgt spid="26628">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628">
                                            <p:txEl>
                                              <p:pRg st="0" end="0"/>
                                            </p:txEl>
                                          </p:spTgt>
                                        </p:tgtEl>
                                        <p:attrNameLst>
                                          <p:attrName>style.visibility</p:attrName>
                                        </p:attrNameLst>
                                      </p:cBhvr>
                                      <p:to>
                                        <p:strVal val="visible"/>
                                      </p:to>
                                    </p:set>
                                    <p:animEffect transition="in" filter="checkerboard(across)">
                                      <p:cBhvr>
                                        <p:cTn id="10" dur="500"/>
                                        <p:tgtEl>
                                          <p:spTgt spid="2662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6628">
                                            <p:txEl>
                                              <p:pRg st="1" end="1"/>
                                            </p:txEl>
                                          </p:spTgt>
                                        </p:tgtEl>
                                        <p:attrNameLst>
                                          <p:attrName>style.visibility</p:attrName>
                                        </p:attrNameLst>
                                      </p:cBhvr>
                                      <p:to>
                                        <p:strVal val="visible"/>
                                      </p:to>
                                    </p:set>
                                    <p:animEffect transition="in" filter="fade">
                                      <p:cBhvr>
                                        <p:cTn id="15" dur="1000"/>
                                        <p:tgtEl>
                                          <p:spTgt spid="26628">
                                            <p:txEl>
                                              <p:pRg st="1" end="1"/>
                                            </p:txEl>
                                          </p:spTgt>
                                        </p:tgtEl>
                                      </p:cBhvr>
                                    </p:animEffect>
                                    <p:anim calcmode="lin" valueType="num">
                                      <p:cBhvr>
                                        <p:cTn id="16"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6628">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6628">
                                            <p:txEl>
                                              <p:pRg st="2" end="2"/>
                                            </p:txEl>
                                          </p:spTgt>
                                        </p:tgtEl>
                                        <p:attrNameLst>
                                          <p:attrName>style.visibility</p:attrName>
                                        </p:attrNameLst>
                                      </p:cBhvr>
                                      <p:to>
                                        <p:strVal val="visible"/>
                                      </p:to>
                                    </p:set>
                                    <p:animEffect transition="in" filter="fade">
                                      <p:cBhvr>
                                        <p:cTn id="20" dur="1000"/>
                                        <p:tgtEl>
                                          <p:spTgt spid="26628">
                                            <p:txEl>
                                              <p:pRg st="2" end="2"/>
                                            </p:txEl>
                                          </p:spTgt>
                                        </p:tgtEl>
                                      </p:cBhvr>
                                    </p:animEffect>
                                    <p:anim calcmode="lin" valueType="num">
                                      <p:cBhvr>
                                        <p:cTn id="21"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6628">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Effect transition="in" filter="fade">
                                      <p:cBhvr>
                                        <p:cTn id="25" dur="1000"/>
                                        <p:tgtEl>
                                          <p:spTgt spid="26628">
                                            <p:txEl>
                                              <p:pRg st="3" end="3"/>
                                            </p:txEl>
                                          </p:spTgt>
                                        </p:tgtEl>
                                      </p:cBhvr>
                                    </p:animEffect>
                                    <p:anim calcmode="lin" valueType="num">
                                      <p:cBhvr>
                                        <p:cTn id="26"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6628">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6628">
                                            <p:txEl>
                                              <p:pRg st="4" end="4"/>
                                            </p:txEl>
                                          </p:spTgt>
                                        </p:tgtEl>
                                        <p:attrNameLst>
                                          <p:attrName>style.visibility</p:attrName>
                                        </p:attrNameLst>
                                      </p:cBhvr>
                                      <p:to>
                                        <p:strVal val="visible"/>
                                      </p:to>
                                    </p:set>
                                    <p:animEffect transition="in" filter="fade">
                                      <p:cBhvr>
                                        <p:cTn id="30" dur="1000"/>
                                        <p:tgtEl>
                                          <p:spTgt spid="26628">
                                            <p:txEl>
                                              <p:pRg st="4" end="4"/>
                                            </p:txEl>
                                          </p:spTgt>
                                        </p:tgtEl>
                                      </p:cBhvr>
                                    </p:animEffect>
                                    <p:anim calcmode="lin" valueType="num">
                                      <p:cBhvr>
                                        <p:cTn id="31"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dirty="0" smtClean="0"/>
              <a:t>Pre-Production	</a:t>
            </a:r>
          </a:p>
        </p:txBody>
      </p:sp>
      <p:sp>
        <p:nvSpPr>
          <p:cNvPr id="31748" name="Rectangle 3"/>
          <p:cNvSpPr>
            <a:spLocks noGrp="1" noChangeArrowheads="1"/>
          </p:cNvSpPr>
          <p:nvPr>
            <p:ph idx="1"/>
          </p:nvPr>
        </p:nvSpPr>
        <p:spPr>
          <a:xfrm>
            <a:off x="574548" y="1516063"/>
            <a:ext cx="8229600" cy="1584176"/>
          </a:xfrm>
        </p:spPr>
        <p:txBody>
          <a:bodyPr>
            <a:normAutofit/>
          </a:bodyPr>
          <a:lstStyle/>
          <a:p>
            <a:r>
              <a:rPr lang="en-US" dirty="0" smtClean="0"/>
              <a:t>It proves </a:t>
            </a:r>
            <a:r>
              <a:rPr lang="en-US" dirty="0"/>
              <a:t>that your team can make the game, and that the game is worth </a:t>
            </a:r>
            <a:r>
              <a:rPr lang="en-US" dirty="0" smtClean="0"/>
              <a:t>making - </a:t>
            </a:r>
            <a:r>
              <a:rPr lang="en-US" dirty="0" smtClean="0">
                <a:solidFill>
                  <a:srgbClr val="FF0000"/>
                </a:solidFill>
              </a:rPr>
              <a:t>Proof of Concept</a:t>
            </a:r>
          </a:p>
        </p:txBody>
      </p:sp>
      <p:sp>
        <p:nvSpPr>
          <p:cNvPr id="317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6637AE6D-E793-4D0D-9D90-C85E17B4D74A}" type="slidenum">
              <a:rPr kumimoji="0" lang="en-US" sz="1400" smtClean="0"/>
              <a:pPr eaLnBrk="1" hangingPunct="1"/>
              <a:t>45</a:t>
            </a:fld>
            <a:endParaRPr kumimoji="0" lang="en-US" sz="1400" smtClean="0"/>
          </a:p>
        </p:txBody>
      </p:sp>
      <p:graphicFrame>
        <p:nvGraphicFramePr>
          <p:cNvPr id="3" name="Diagram 2"/>
          <p:cNvGraphicFramePr/>
          <p:nvPr>
            <p:extLst>
              <p:ext uri="{D42A27DB-BD31-4B8C-83A1-F6EECF244321}">
                <p14:modId xmlns:p14="http://schemas.microsoft.com/office/powerpoint/2010/main" val="1847383509"/>
              </p:ext>
            </p:extLst>
          </p:nvPr>
        </p:nvGraphicFramePr>
        <p:xfrm>
          <a:off x="683568" y="2996952"/>
          <a:ext cx="7920880" cy="2884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8688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Game Design Document</a:t>
            </a:r>
          </a:p>
        </p:txBody>
      </p:sp>
      <p:sp>
        <p:nvSpPr>
          <p:cNvPr id="3" name="Content Placeholder 2"/>
          <p:cNvSpPr>
            <a:spLocks noGrp="1"/>
          </p:cNvSpPr>
          <p:nvPr>
            <p:ph idx="1"/>
          </p:nvPr>
        </p:nvSpPr>
        <p:spPr>
          <a:xfrm>
            <a:off x="533400" y="1546543"/>
            <a:ext cx="8153400" cy="4572000"/>
          </a:xfrm>
        </p:spPr>
        <p:txBody>
          <a:bodyPr/>
          <a:lstStyle/>
          <a:p>
            <a:r>
              <a:rPr lang="en-US" dirty="0" smtClean="0">
                <a:solidFill>
                  <a:srgbClr val="C00000"/>
                </a:solidFill>
              </a:rPr>
              <a:t>A </a:t>
            </a:r>
            <a:r>
              <a:rPr lang="en-US" dirty="0">
                <a:solidFill>
                  <a:srgbClr val="C00000"/>
                </a:solidFill>
              </a:rPr>
              <a:t>game design document </a:t>
            </a:r>
            <a:r>
              <a:rPr lang="en-US" dirty="0"/>
              <a:t>exhaustively details everything </a:t>
            </a:r>
            <a:endParaRPr lang="en-US" dirty="0" smtClean="0"/>
          </a:p>
          <a:p>
            <a:pPr lvl="1"/>
            <a:r>
              <a:rPr lang="en-US" dirty="0" smtClean="0"/>
              <a:t>Available by </a:t>
            </a:r>
            <a:r>
              <a:rPr lang="en-US" dirty="0"/>
              <a:t>the end of preproduction </a:t>
            </a:r>
          </a:p>
          <a:p>
            <a:endParaRPr lang="en-US" dirty="0" smtClean="0"/>
          </a:p>
          <a:p>
            <a:r>
              <a:rPr lang="en-US" dirty="0" smtClean="0"/>
              <a:t>GDD becomes a requirement from which you make</a:t>
            </a:r>
          </a:p>
          <a:p>
            <a:pPr lvl="1"/>
            <a:r>
              <a:rPr lang="en-US" dirty="0" smtClean="0"/>
              <a:t>The art </a:t>
            </a:r>
            <a:r>
              <a:rPr lang="en-US" dirty="0"/>
              <a:t>production plan and </a:t>
            </a:r>
            <a:endParaRPr lang="en-US" dirty="0" smtClean="0"/>
          </a:p>
          <a:p>
            <a:pPr lvl="1"/>
            <a:r>
              <a:rPr lang="en-US" dirty="0" smtClean="0"/>
              <a:t>The </a:t>
            </a:r>
            <a:r>
              <a:rPr lang="en-US" dirty="0"/>
              <a:t>technical </a:t>
            </a:r>
            <a:r>
              <a:rPr lang="en-US" dirty="0" smtClean="0"/>
              <a:t>plan</a:t>
            </a:r>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46</a:t>
            </a:fld>
            <a:endParaRPr lang="en-US"/>
          </a:p>
        </p:txBody>
      </p:sp>
    </p:spTree>
    <p:extLst>
      <p:ext uri="{BB962C8B-B14F-4D97-AF65-F5344CB8AC3E}">
        <p14:creationId xmlns:p14="http://schemas.microsoft.com/office/powerpoint/2010/main" val="3293807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Game Design Document</a:t>
            </a:r>
          </a:p>
        </p:txBody>
      </p:sp>
      <p:sp>
        <p:nvSpPr>
          <p:cNvPr id="3" name="Content Placeholder 2"/>
          <p:cNvSpPr>
            <a:spLocks noGrp="1"/>
          </p:cNvSpPr>
          <p:nvPr>
            <p:ph idx="1"/>
          </p:nvPr>
        </p:nvSpPr>
        <p:spPr/>
        <p:txBody>
          <a:bodyPr>
            <a:normAutofit fontScale="92500"/>
          </a:bodyPr>
          <a:lstStyle/>
          <a:p>
            <a:r>
              <a:rPr lang="en-US" dirty="0"/>
              <a:t>During the development </a:t>
            </a:r>
            <a:r>
              <a:rPr lang="en-US" dirty="0" smtClean="0"/>
              <a:t>cycle</a:t>
            </a:r>
          </a:p>
          <a:p>
            <a:pPr lvl="1"/>
            <a:r>
              <a:rPr lang="en-US" dirty="0" smtClean="0"/>
              <a:t>Always keep it up-to-date (online, e.g. wiki pages)</a:t>
            </a:r>
          </a:p>
          <a:p>
            <a:pPr lvl="1"/>
            <a:r>
              <a:rPr lang="en-US" dirty="0" smtClean="0"/>
              <a:t>Accessible by all team members</a:t>
            </a:r>
          </a:p>
          <a:p>
            <a:r>
              <a:rPr lang="en-US" dirty="0" smtClean="0"/>
              <a:t>GDD has complete </a:t>
            </a:r>
            <a:r>
              <a:rPr lang="en-US" dirty="0"/>
              <a:t>information </a:t>
            </a:r>
            <a:r>
              <a:rPr lang="en-US" dirty="0" smtClean="0"/>
              <a:t>(with finest detail) about </a:t>
            </a:r>
          </a:p>
          <a:p>
            <a:pPr lvl="1"/>
            <a:r>
              <a:rPr lang="en-US" dirty="0" smtClean="0"/>
              <a:t>gameplay </a:t>
            </a:r>
          </a:p>
          <a:p>
            <a:pPr lvl="1"/>
            <a:r>
              <a:rPr lang="en-US" dirty="0" smtClean="0"/>
              <a:t>user interface</a:t>
            </a:r>
          </a:p>
          <a:p>
            <a:pPr lvl="1"/>
            <a:r>
              <a:rPr lang="en-US" dirty="0" smtClean="0"/>
              <a:t>story</a:t>
            </a:r>
          </a:p>
          <a:p>
            <a:pPr lvl="1"/>
            <a:r>
              <a:rPr lang="en-US" dirty="0" smtClean="0"/>
              <a:t>characters</a:t>
            </a:r>
          </a:p>
          <a:p>
            <a:pPr lvl="1"/>
            <a:r>
              <a:rPr lang="en-US" dirty="0" smtClean="0"/>
              <a:t>monsters</a:t>
            </a:r>
          </a:p>
          <a:p>
            <a:pPr lvl="1"/>
            <a:r>
              <a:rPr lang="en-US" dirty="0" smtClean="0"/>
              <a:t>AI</a:t>
            </a:r>
            <a:r>
              <a:rPr lang="en-US" dirty="0"/>
              <a:t>, and everything </a:t>
            </a:r>
            <a:r>
              <a:rPr lang="en-US" dirty="0" smtClean="0"/>
              <a:t>else</a:t>
            </a:r>
            <a:endParaRPr lang="en-US" dirty="0"/>
          </a:p>
          <a:p>
            <a:endParaRPr lang="en-US" dirty="0" smtClean="0"/>
          </a:p>
          <a:p>
            <a:pPr lvl="1"/>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47</a:t>
            </a:fld>
            <a:endParaRPr lang="en-US"/>
          </a:p>
        </p:txBody>
      </p:sp>
    </p:spTree>
    <p:extLst>
      <p:ext uri="{BB962C8B-B14F-4D97-AF65-F5344CB8AC3E}">
        <p14:creationId xmlns:p14="http://schemas.microsoft.com/office/powerpoint/2010/main" val="408930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Production Plan</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Preproduction is when you </a:t>
            </a:r>
            <a:r>
              <a:rPr lang="en-US" dirty="0">
                <a:solidFill>
                  <a:srgbClr val="C00000"/>
                </a:solidFill>
              </a:rPr>
              <a:t>establish the “look” of your game </a:t>
            </a:r>
            <a:r>
              <a:rPr lang="en-US" dirty="0"/>
              <a:t>and decide how the art will be created.</a:t>
            </a:r>
          </a:p>
          <a:p>
            <a:pPr lvl="1"/>
            <a:r>
              <a:rPr lang="en-US" dirty="0"/>
              <a:t>The Art Bible</a:t>
            </a:r>
          </a:p>
          <a:p>
            <a:pPr lvl="1"/>
            <a:r>
              <a:rPr lang="en-US" dirty="0"/>
              <a:t>The production path</a:t>
            </a:r>
          </a:p>
          <a:p>
            <a:pPr lvl="1"/>
            <a:r>
              <a:rPr lang="en-US" dirty="0"/>
              <a:t>Assets, Budgets, Task, and Schedules</a:t>
            </a: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48</a:t>
            </a:fld>
            <a:endParaRPr lang="en-US"/>
          </a:p>
        </p:txBody>
      </p:sp>
    </p:spTree>
    <p:extLst>
      <p:ext uri="{BB962C8B-B14F-4D97-AF65-F5344CB8AC3E}">
        <p14:creationId xmlns:p14="http://schemas.microsoft.com/office/powerpoint/2010/main" val="677598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Bible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29880004"/>
              </p:ext>
            </p:extLst>
          </p:nvPr>
        </p:nvGraphicFramePr>
        <p:xfrm>
          <a:off x="533400" y="1516063"/>
          <a:ext cx="8229600" cy="4785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b="0" i="0" smtClean="0">
                <a:latin typeface="+mn-lt"/>
              </a:rPr>
              <a:pPr>
                <a:defRPr/>
              </a:pPr>
              <a:t>49</a:t>
            </a:fld>
            <a:endParaRPr lang="en-US" b="0" i="0">
              <a:latin typeface="+mn-lt"/>
            </a:endParaRPr>
          </a:p>
        </p:txBody>
      </p:sp>
    </p:spTree>
    <p:extLst>
      <p:ext uri="{BB962C8B-B14F-4D97-AF65-F5344CB8AC3E}">
        <p14:creationId xmlns:p14="http://schemas.microsoft.com/office/powerpoint/2010/main" val="375794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a:noFill/>
        </p:spPr>
        <p:txBody>
          <a:bodyPr lIns="90840" tIns="44623" rIns="90840" bIns="44623"/>
          <a:lstStyle/>
          <a:p>
            <a:pPr eaLnBrk="1" hangingPunct="1"/>
            <a:r>
              <a:rPr lang="en-GB" smtClean="0">
                <a:ea typeface="ＭＳ Ｐゴシック" panose="020B0600070205080204" pitchFamily="34" charset="-128"/>
              </a:rPr>
              <a:t>Software Process Framework</a:t>
            </a: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AEB12D5F-9F49-4092-9FF1-17EB0D2107F0}" type="slidenum">
              <a:rPr lang="en-US" sz="1200" smtClean="0">
                <a:solidFill>
                  <a:srgbClr val="FFFFFF"/>
                </a:solidFill>
                <a:latin typeface="Verdana" panose="020B0604030504040204" pitchFamily="34" charset="0"/>
              </a:rPr>
              <a:pPr>
                <a:lnSpc>
                  <a:spcPct val="80000"/>
                </a:lnSpc>
              </a:pPr>
              <a:t>5</a:t>
            </a:fld>
            <a:endParaRPr lang="en-US" sz="1200" smtClean="0">
              <a:solidFill>
                <a:srgbClr val="FFFFFF"/>
              </a:solidFill>
              <a:latin typeface="Verdana" panose="020B0604030504040204" pitchFamily="34" charset="0"/>
            </a:endParaRPr>
          </a:p>
        </p:txBody>
      </p:sp>
      <p:sp>
        <p:nvSpPr>
          <p:cNvPr id="23556" name="Rectangle 3"/>
          <p:cNvSpPr>
            <a:spLocks noGrp="1" noChangeArrowheads="1"/>
          </p:cNvSpPr>
          <p:nvPr>
            <p:ph sz="quarter" idx="1"/>
          </p:nvPr>
        </p:nvSpPr>
        <p:spPr>
          <a:xfrm>
            <a:off x="525463" y="1562100"/>
            <a:ext cx="8077200" cy="1371600"/>
          </a:xfrm>
        </p:spPr>
        <p:txBody>
          <a:bodyPr lIns="90840" tIns="44623" rIns="90840" bIns="44623"/>
          <a:lstStyle/>
          <a:p>
            <a:pPr eaLnBrk="1" hangingPunct="1"/>
            <a:r>
              <a:rPr lang="en-GB" sz="2500" smtClean="0">
                <a:ea typeface="ＭＳ Ｐゴシック" panose="020B0600070205080204" pitchFamily="34" charset="-128"/>
              </a:rPr>
              <a:t>A structured set of activities required to develop a software system</a:t>
            </a:r>
            <a:endParaRPr lang="en-GB" sz="2600" smtClean="0">
              <a:ea typeface="ＭＳ Ｐゴシック" panose="020B0600070205080204" pitchFamily="34" charset="-128"/>
            </a:endParaRPr>
          </a:p>
        </p:txBody>
      </p:sp>
      <p:grpSp>
        <p:nvGrpSpPr>
          <p:cNvPr id="23557" name="Group 13"/>
          <p:cNvGrpSpPr>
            <a:grpSpLocks/>
          </p:cNvGrpSpPr>
          <p:nvPr/>
        </p:nvGrpSpPr>
        <p:grpSpPr bwMode="auto">
          <a:xfrm>
            <a:off x="377825" y="2895600"/>
            <a:ext cx="5946775" cy="3200400"/>
            <a:chOff x="1104" y="1680"/>
            <a:chExt cx="3746" cy="2016"/>
          </a:xfrm>
        </p:grpSpPr>
        <p:sp>
          <p:nvSpPr>
            <p:cNvPr id="15370" name="Rectangle 4"/>
            <p:cNvSpPr>
              <a:spLocks noChangeArrowheads="1"/>
            </p:cNvSpPr>
            <p:nvPr/>
          </p:nvSpPr>
          <p:spPr bwMode="auto">
            <a:xfrm>
              <a:off x="1104" y="1680"/>
              <a:ext cx="3746" cy="2016"/>
            </a:xfrm>
            <a:prstGeom prst="rect">
              <a:avLst/>
            </a:prstGeom>
            <a:solidFill>
              <a:srgbClr val="EA5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defRPr/>
              </a:pPr>
              <a:r>
                <a:rPr lang="en-US" i="0" smtClean="0">
                  <a:latin typeface="+mn-lt"/>
                </a:rPr>
                <a:t>Umbrella activities</a:t>
              </a:r>
            </a:p>
          </p:txBody>
        </p:sp>
        <p:sp>
          <p:nvSpPr>
            <p:cNvPr id="15371" name="Rectangle 12"/>
            <p:cNvSpPr>
              <a:spLocks noChangeArrowheads="1"/>
            </p:cNvSpPr>
            <p:nvPr/>
          </p:nvSpPr>
          <p:spPr bwMode="auto">
            <a:xfrm>
              <a:off x="1200" y="2064"/>
              <a:ext cx="3506" cy="1536"/>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defRPr/>
              </a:pPr>
              <a:r>
                <a:rPr lang="en-US" i="0" dirty="0" smtClean="0">
                  <a:latin typeface="+mn-lt"/>
                </a:rPr>
                <a:t>Framework activities</a:t>
              </a:r>
            </a:p>
          </p:txBody>
        </p:sp>
        <p:sp>
          <p:nvSpPr>
            <p:cNvPr id="8201" name="Rectangle 9"/>
            <p:cNvSpPr>
              <a:spLocks noChangeArrowheads="1"/>
            </p:cNvSpPr>
            <p:nvPr/>
          </p:nvSpPr>
          <p:spPr bwMode="auto">
            <a:xfrm>
              <a:off x="1922" y="2352"/>
              <a:ext cx="2496" cy="1200"/>
            </a:xfrm>
            <a:prstGeom prst="rect">
              <a:avLst/>
            </a:prstGeom>
            <a:solidFill>
              <a:srgbClr val="FFFF99"/>
            </a:solidFill>
            <a:ln w="9525">
              <a:noFill/>
              <a:miter lim="800000"/>
              <a:headEnd/>
              <a:tailEnd/>
            </a:ln>
            <a:effectLst/>
          </p:spPr>
          <p:txBody>
            <a:bodyPr wrap="none"/>
            <a:lstStyle/>
            <a:p>
              <a:pPr marL="228600" lvl="2">
                <a:defRPr/>
              </a:pPr>
              <a:r>
                <a:rPr lang="en-US" sz="1800" i="0" dirty="0">
                  <a:effectLst>
                    <a:outerShdw blurRad="38100" dist="38100" dir="2700000" algn="tl">
                      <a:srgbClr val="FFFFFF"/>
                    </a:outerShdw>
                  </a:effectLst>
                  <a:latin typeface="+mn-lt"/>
                  <a:ea typeface="ＭＳ Ｐゴシック" pitchFamily="1" charset="-128"/>
                </a:rPr>
                <a:t>actions</a:t>
              </a:r>
              <a:endParaRPr lang="en-US" sz="1800" i="0" dirty="0">
                <a:latin typeface="+mn-lt"/>
                <a:ea typeface="ＭＳ Ｐゴシック" pitchFamily="1" charset="-128"/>
              </a:endParaRPr>
            </a:p>
          </p:txBody>
        </p:sp>
        <p:sp>
          <p:nvSpPr>
            <p:cNvPr id="8200" name="Rectangle 8"/>
            <p:cNvSpPr>
              <a:spLocks noChangeArrowheads="1"/>
            </p:cNvSpPr>
            <p:nvPr/>
          </p:nvSpPr>
          <p:spPr bwMode="auto">
            <a:xfrm>
              <a:off x="2162" y="2592"/>
              <a:ext cx="2112" cy="864"/>
            </a:xfrm>
            <a:prstGeom prst="rect">
              <a:avLst/>
            </a:prstGeom>
            <a:solidFill>
              <a:schemeClr val="accent4">
                <a:lumMod val="60000"/>
                <a:lumOff val="40000"/>
              </a:schemeClr>
            </a:solidFill>
            <a:ln w="9525">
              <a:noFill/>
              <a:miter lim="800000"/>
              <a:headEnd/>
              <a:tailEnd/>
            </a:ln>
            <a:effectLst/>
          </p:spPr>
          <p:txBody>
            <a:bodyPr wrap="none" anchor="ctr"/>
            <a:lstStyle/>
            <a:p>
              <a:pPr>
                <a:defRPr/>
              </a:pPr>
              <a:r>
                <a:rPr lang="en-US" sz="1800" i="0">
                  <a:effectLst>
                    <a:outerShdw blurRad="38100" dist="38100" dir="2700000" algn="tl">
                      <a:srgbClr val="FFFFFF"/>
                    </a:outerShdw>
                  </a:effectLst>
                  <a:latin typeface="+mn-lt"/>
                  <a:ea typeface="ＭＳ Ｐゴシック" pitchFamily="1" charset="-128"/>
                </a:rPr>
                <a:t>work tasks</a:t>
              </a:r>
            </a:p>
            <a:p>
              <a:pPr>
                <a:defRPr/>
              </a:pPr>
              <a:r>
                <a:rPr lang="en-US" sz="1800" i="0">
                  <a:effectLst>
                    <a:outerShdw blurRad="38100" dist="38100" dir="2700000" algn="tl">
                      <a:srgbClr val="FFFFFF"/>
                    </a:outerShdw>
                  </a:effectLst>
                  <a:latin typeface="+mn-lt"/>
                  <a:ea typeface="ＭＳ Ｐゴシック" pitchFamily="1" charset="-128"/>
                </a:rPr>
                <a:t>work products</a:t>
              </a:r>
            </a:p>
            <a:p>
              <a:pPr>
                <a:defRPr/>
              </a:pPr>
              <a:r>
                <a:rPr lang="en-US" sz="1800" i="0">
                  <a:effectLst>
                    <a:outerShdw blurRad="38100" dist="38100" dir="2700000" algn="tl">
                      <a:srgbClr val="FFFFFF"/>
                    </a:outerShdw>
                  </a:effectLst>
                  <a:latin typeface="+mn-lt"/>
                  <a:ea typeface="ＭＳ Ｐゴシック" pitchFamily="1" charset="-128"/>
                </a:rPr>
                <a:t>milestones &amp; deliverables</a:t>
              </a:r>
            </a:p>
            <a:p>
              <a:pPr>
                <a:defRPr/>
              </a:pPr>
              <a:r>
                <a:rPr lang="en-US" sz="1800" i="0">
                  <a:effectLst>
                    <a:outerShdw blurRad="38100" dist="38100" dir="2700000" algn="tl">
                      <a:srgbClr val="FFFFFF"/>
                    </a:outerShdw>
                  </a:effectLst>
                  <a:latin typeface="+mn-lt"/>
                  <a:ea typeface="ＭＳ Ｐゴシック" pitchFamily="1" charset="-128"/>
                </a:rPr>
                <a:t>QA checkpoints</a:t>
              </a:r>
              <a:endParaRPr lang="en-US" sz="1800" i="0">
                <a:latin typeface="+mn-lt"/>
                <a:ea typeface="ＭＳ Ｐゴシック" pitchFamily="1" charset="-128"/>
              </a:endParaRPr>
            </a:p>
          </p:txBody>
        </p:sp>
      </p:grpSp>
      <p:sp>
        <p:nvSpPr>
          <p:cNvPr id="15366" name="Text Box 14"/>
          <p:cNvSpPr txBox="1">
            <a:spLocks noChangeArrowheads="1"/>
          </p:cNvSpPr>
          <p:nvPr/>
        </p:nvSpPr>
        <p:spPr bwMode="auto">
          <a:xfrm>
            <a:off x="2435225" y="6096000"/>
            <a:ext cx="1920875" cy="369888"/>
          </a:xfrm>
          <a:prstGeom prst="rect">
            <a:avLst/>
          </a:prstGeom>
          <a:noFill/>
          <a:ln>
            <a:noFill/>
          </a:ln>
        </p:spPr>
        <p:txBody>
          <a:bodyPr wrap="none">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defRPr/>
            </a:pPr>
            <a:r>
              <a:rPr lang="en-US" sz="1800" i="0" dirty="0" smtClean="0">
                <a:latin typeface="+mn-lt"/>
              </a:rPr>
              <a:t>Process Framework</a:t>
            </a:r>
          </a:p>
        </p:txBody>
      </p:sp>
      <p:sp>
        <p:nvSpPr>
          <p:cNvPr id="11" name="TextBox 10"/>
          <p:cNvSpPr txBox="1">
            <a:spLocks noChangeArrowheads="1"/>
          </p:cNvSpPr>
          <p:nvPr/>
        </p:nvSpPr>
        <p:spPr bwMode="auto">
          <a:xfrm>
            <a:off x="5086350" y="3082925"/>
            <a:ext cx="4000500" cy="2554545"/>
          </a:xfrm>
          <a:prstGeom prst="rect">
            <a:avLst/>
          </a:prstGeom>
          <a:solidFill>
            <a:schemeClr val="bg1">
              <a:lumMod val="95000"/>
            </a:schemeClr>
          </a:solidFill>
          <a:ln>
            <a:noFill/>
          </a:ln>
        </p:spPr>
        <p:txBody>
          <a:bodyPr>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defRPr/>
            </a:pPr>
            <a:r>
              <a:rPr lang="en-CA" sz="2000" i="0" dirty="0" smtClean="0">
                <a:solidFill>
                  <a:schemeClr val="tx1">
                    <a:lumMod val="95000"/>
                    <a:lumOff val="5000"/>
                  </a:schemeClr>
                </a:solidFill>
                <a:latin typeface="+mn-lt"/>
              </a:rPr>
              <a:t>Umbrella activities are applicable across entire software process.</a:t>
            </a:r>
          </a:p>
          <a:p>
            <a:pPr>
              <a:defRPr/>
            </a:pPr>
            <a:r>
              <a:rPr lang="en-CA" sz="2000" i="0" dirty="0" smtClean="0">
                <a:solidFill>
                  <a:schemeClr val="tx1">
                    <a:lumMod val="95000"/>
                    <a:lumOff val="5000"/>
                  </a:schemeClr>
                </a:solidFill>
                <a:latin typeface="+mn-lt"/>
              </a:rPr>
              <a:t>Typically includes:</a:t>
            </a:r>
          </a:p>
          <a:p>
            <a:pPr marL="457200" indent="-457200">
              <a:buFont typeface="Arial" panose="020B0604020202020204" pitchFamily="34" charset="0"/>
              <a:buChar char="•"/>
              <a:defRPr/>
            </a:pPr>
            <a:r>
              <a:rPr lang="en-CA" sz="2000" i="0" dirty="0" smtClean="0">
                <a:solidFill>
                  <a:schemeClr val="tx1">
                    <a:lumMod val="95000"/>
                    <a:lumOff val="5000"/>
                  </a:schemeClr>
                </a:solidFill>
                <a:latin typeface="+mn-lt"/>
              </a:rPr>
              <a:t>Project tracking and control</a:t>
            </a:r>
          </a:p>
          <a:p>
            <a:pPr marL="457200" indent="-457200">
              <a:buFont typeface="Arial" panose="020B0604020202020204" pitchFamily="34" charset="0"/>
              <a:buChar char="•"/>
              <a:defRPr/>
            </a:pPr>
            <a:r>
              <a:rPr lang="en-CA" sz="2000" i="0" dirty="0" smtClean="0">
                <a:solidFill>
                  <a:schemeClr val="tx1">
                    <a:lumMod val="95000"/>
                    <a:lumOff val="5000"/>
                  </a:schemeClr>
                </a:solidFill>
                <a:latin typeface="+mn-lt"/>
              </a:rPr>
              <a:t>Risk management</a:t>
            </a:r>
          </a:p>
          <a:p>
            <a:pPr marL="457200" indent="-457200">
              <a:buFont typeface="Arial" panose="020B0604020202020204" pitchFamily="34" charset="0"/>
              <a:buChar char="•"/>
              <a:defRPr/>
            </a:pPr>
            <a:r>
              <a:rPr lang="en-CA" sz="2000" i="0" dirty="0" smtClean="0">
                <a:solidFill>
                  <a:schemeClr val="tx1">
                    <a:lumMod val="95000"/>
                    <a:lumOff val="5000"/>
                  </a:schemeClr>
                </a:solidFill>
                <a:latin typeface="+mn-lt"/>
              </a:rPr>
              <a:t>Software quality assurance</a:t>
            </a:r>
          </a:p>
          <a:p>
            <a:pPr marL="457200" indent="-457200">
              <a:buFont typeface="Arial" panose="020B0604020202020204" pitchFamily="34" charset="0"/>
              <a:buChar char="•"/>
              <a:defRPr/>
            </a:pPr>
            <a:r>
              <a:rPr lang="en-CA" sz="2000" i="0" dirty="0" smtClean="0">
                <a:solidFill>
                  <a:schemeClr val="tx1">
                    <a:lumMod val="95000"/>
                    <a:lumOff val="5000"/>
                  </a:schemeClr>
                </a:solidFill>
                <a:latin typeface="+mn-lt"/>
              </a:rPr>
              <a:t>Technical reviews</a:t>
            </a:r>
          </a:p>
          <a:p>
            <a:pPr marL="457200" indent="-457200">
              <a:buFont typeface="Arial" panose="020B0604020202020204" pitchFamily="34" charset="0"/>
              <a:buChar char="•"/>
              <a:defRPr/>
            </a:pPr>
            <a:r>
              <a:rPr lang="en-CA" sz="2000" i="0" dirty="0" smtClean="0">
                <a:solidFill>
                  <a:schemeClr val="tx1">
                    <a:lumMod val="95000"/>
                    <a:lumOff val="5000"/>
                  </a:schemeClr>
                </a:solidFill>
                <a:latin typeface="+mn-lt"/>
              </a:rPr>
              <a:t>Measurement</a:t>
            </a:r>
          </a:p>
        </p:txBody>
      </p:sp>
    </p:spTree>
    <p:extLst>
      <p:ext uri="{BB962C8B-B14F-4D97-AF65-F5344CB8AC3E}">
        <p14:creationId xmlns:p14="http://schemas.microsoft.com/office/powerpoint/2010/main" val="116006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Bible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9531239"/>
              </p:ext>
            </p:extLst>
          </p:nvPr>
        </p:nvGraphicFramePr>
        <p:xfrm>
          <a:off x="533400" y="1546543"/>
          <a:ext cx="8229600" cy="500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50</a:t>
            </a:fld>
            <a:endParaRPr lang="en-US"/>
          </a:p>
        </p:txBody>
      </p:sp>
    </p:spTree>
    <p:extLst>
      <p:ext uri="{BB962C8B-B14F-4D97-AF65-F5344CB8AC3E}">
        <p14:creationId xmlns:p14="http://schemas.microsoft.com/office/powerpoint/2010/main" val="84063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Examples of Concept Art</a:t>
            </a:r>
          </a:p>
        </p:txBody>
      </p:sp>
      <p:pic>
        <p:nvPicPr>
          <p:cNvPr id="32771" name="Picture 5" descr="Cha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07087"/>
            <a:ext cx="1677988" cy="244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7" descr="Steam 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4139154"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74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Scale>
                                      <p:cBhvr>
                                        <p:cTn id="7" dur="1000" decel="50000" fill="hold">
                                          <p:stCondLst>
                                            <p:cond delay="0"/>
                                          </p:stCondLst>
                                        </p:cTn>
                                        <p:tgtEl>
                                          <p:spTgt spid="327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2772"/>
                                        </p:tgtEl>
                                        <p:attrNameLst>
                                          <p:attrName>ppt_x</p:attrName>
                                          <p:attrName>ppt_y</p:attrName>
                                        </p:attrNameLst>
                                      </p:cBhvr>
                                    </p:animMotion>
                                    <p:animEffect transition="in" filter="fade">
                                      <p:cBhvr>
                                        <p:cTn id="9" dur="1000"/>
                                        <p:tgtEl>
                                          <p:spTgt spid="32772"/>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32771"/>
                                        </p:tgtEl>
                                        <p:attrNameLst>
                                          <p:attrName>style.visibility</p:attrName>
                                        </p:attrNameLst>
                                      </p:cBhvr>
                                      <p:to>
                                        <p:strVal val="visible"/>
                                      </p:to>
                                    </p:set>
                                    <p:animEffect transition="in" filter="fade">
                                      <p:cBhvr>
                                        <p:cTn id="14" dur="100"/>
                                        <p:tgtEl>
                                          <p:spTgt spid="32771"/>
                                        </p:tgtEl>
                                      </p:cBhvr>
                                    </p:animEffect>
                                    <p:anim calcmode="lin" valueType="num">
                                      <p:cBhvr>
                                        <p:cTn id="15" dur="400" fill="hold"/>
                                        <p:tgtEl>
                                          <p:spTgt spid="32771"/>
                                        </p:tgtEl>
                                        <p:attrNameLst>
                                          <p:attrName>ppt_x</p:attrName>
                                        </p:attrNameLst>
                                      </p:cBhvr>
                                      <p:tavLst>
                                        <p:tav tm="0">
                                          <p:val>
                                            <p:strVal val="#ppt_x"/>
                                          </p:val>
                                        </p:tav>
                                        <p:tav tm="100000">
                                          <p:val>
                                            <p:strVal val="#ppt_x"/>
                                          </p:val>
                                        </p:tav>
                                      </p:tavLst>
                                    </p:anim>
                                    <p:anim calcmode="lin" valueType="num">
                                      <p:cBhvr>
                                        <p:cTn id="16" dur="400" fill="hold"/>
                                        <p:tgtEl>
                                          <p:spTgt spid="32771"/>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27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27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Examples of Concept Art</a:t>
            </a:r>
          </a:p>
        </p:txBody>
      </p:sp>
      <p:pic>
        <p:nvPicPr>
          <p:cNvPr id="34819" name="Picture 3" descr="2-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96752"/>
            <a:ext cx="42926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4111625"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09" y="1218976"/>
            <a:ext cx="3411537"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481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800" decel="100000"/>
                                        <p:tgtEl>
                                          <p:spTgt spid="34821"/>
                                        </p:tgtEl>
                                      </p:cBhvr>
                                    </p:animEffect>
                                    <p:anim calcmode="lin" valueType="num">
                                      <p:cBhvr>
                                        <p:cTn id="8" dur="800" decel="100000" fill="hold"/>
                                        <p:tgtEl>
                                          <p:spTgt spid="34821"/>
                                        </p:tgtEl>
                                        <p:attrNameLst>
                                          <p:attrName>style.rotation</p:attrName>
                                        </p:attrNameLst>
                                      </p:cBhvr>
                                      <p:tavLst>
                                        <p:tav tm="0">
                                          <p:val>
                                            <p:fltVal val="-90"/>
                                          </p:val>
                                        </p:tav>
                                        <p:tav tm="100000">
                                          <p:val>
                                            <p:fltVal val="0"/>
                                          </p:val>
                                        </p:tav>
                                      </p:tavLst>
                                    </p:anim>
                                    <p:anim calcmode="lin" valueType="num">
                                      <p:cBhvr>
                                        <p:cTn id="9" dur="800" decel="100000" fill="hold"/>
                                        <p:tgtEl>
                                          <p:spTgt spid="34821"/>
                                        </p:tgtEl>
                                        <p:attrNameLst>
                                          <p:attrName>ppt_x</p:attrName>
                                        </p:attrNameLst>
                                      </p:cBhvr>
                                      <p:tavLst>
                                        <p:tav tm="0">
                                          <p:val>
                                            <p:strVal val="#ppt_x+0.4"/>
                                          </p:val>
                                        </p:tav>
                                        <p:tav tm="100000">
                                          <p:val>
                                            <p:strVal val="#ppt_x-0.05"/>
                                          </p:val>
                                        </p:tav>
                                      </p:tavLst>
                                    </p:anim>
                                    <p:anim calcmode="lin" valueType="num">
                                      <p:cBhvr>
                                        <p:cTn id="10" dur="800" decel="100000" fill="hold"/>
                                        <p:tgtEl>
                                          <p:spTgt spid="3482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482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4821"/>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4819"/>
                                        </p:tgtEl>
                                        <p:attrNameLst>
                                          <p:attrName>style.visibility</p:attrName>
                                        </p:attrNameLst>
                                      </p:cBhvr>
                                      <p:to>
                                        <p:strVal val="visible"/>
                                      </p:to>
                                    </p:set>
                                    <p:animEffect transition="in" filter="randombar(horizontal)">
                                      <p:cBhvr>
                                        <p:cTn id="16" dur="500"/>
                                        <p:tgtEl>
                                          <p:spTgt spid="34819"/>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34820"/>
                                        </p:tgtEl>
                                        <p:attrNameLst>
                                          <p:attrName>style.visibility</p:attrName>
                                        </p:attrNameLst>
                                      </p:cBhvr>
                                      <p:to>
                                        <p:strVal val="visible"/>
                                      </p:to>
                                    </p:set>
                                    <p:anim calcmode="lin" valueType="num">
                                      <p:cBhvr>
                                        <p:cTn id="20" dur="500" fill="hold"/>
                                        <p:tgtEl>
                                          <p:spTgt spid="34820"/>
                                        </p:tgtEl>
                                        <p:attrNameLst>
                                          <p:attrName>ppt_w</p:attrName>
                                        </p:attrNameLst>
                                      </p:cBhvr>
                                      <p:tavLst>
                                        <p:tav tm="0">
                                          <p:val>
                                            <p:fltVal val="0"/>
                                          </p:val>
                                        </p:tav>
                                        <p:tav tm="100000">
                                          <p:val>
                                            <p:strVal val="#ppt_w"/>
                                          </p:val>
                                        </p:tav>
                                      </p:tavLst>
                                    </p:anim>
                                    <p:anim calcmode="lin" valueType="num">
                                      <p:cBhvr>
                                        <p:cTn id="21" dur="500" fill="hold"/>
                                        <p:tgtEl>
                                          <p:spTgt spid="34820"/>
                                        </p:tgtEl>
                                        <p:attrNameLst>
                                          <p:attrName>ppt_h</p:attrName>
                                        </p:attrNameLst>
                                      </p:cBhvr>
                                      <p:tavLst>
                                        <p:tav tm="0">
                                          <p:val>
                                            <p:fltVal val="0"/>
                                          </p:val>
                                        </p:tav>
                                        <p:tav tm="100000">
                                          <p:val>
                                            <p:strVal val="#ppt_h"/>
                                          </p:val>
                                        </p:tav>
                                      </p:tavLst>
                                    </p:anim>
                                    <p:animEffect transition="in" filter="fade">
                                      <p:cBhvr>
                                        <p:cTn id="22"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sz="4000" b="0" dirty="0"/>
              <a:t>Create a functioning character in an action </a:t>
            </a:r>
            <a:r>
              <a:rPr lang="en-US" sz="4000" b="0" dirty="0" smtClean="0"/>
              <a:t>game</a:t>
            </a:r>
            <a:endParaRPr lang="en-US" b="0" dirty="0"/>
          </a:p>
        </p:txBody>
      </p:sp>
      <p:sp>
        <p:nvSpPr>
          <p:cNvPr id="6" name="Right Arrow 5"/>
          <p:cNvSpPr/>
          <p:nvPr/>
        </p:nvSpPr>
        <p:spPr>
          <a:xfrm>
            <a:off x="1074419" y="1600200"/>
            <a:ext cx="6995160" cy="4525963"/>
          </a:xfrm>
          <a:prstGeom prst="rightArrow">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457903"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dirty="0" smtClean="0"/>
              <a:t>Designer’s spec</a:t>
            </a:r>
            <a:endParaRPr lang="en-US" sz="1600" b="1" kern="1200" dirty="0"/>
          </a:p>
        </p:txBody>
      </p:sp>
      <p:sp>
        <p:nvSpPr>
          <p:cNvPr id="8" name="Freeform 7"/>
          <p:cNvSpPr/>
          <p:nvPr/>
        </p:nvSpPr>
        <p:spPr>
          <a:xfrm>
            <a:off x="1641410"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dirty="0" smtClean="0"/>
              <a:t>Concept sketch</a:t>
            </a:r>
            <a:endParaRPr lang="en-US" sz="1600" b="1" kern="1200" dirty="0"/>
          </a:p>
        </p:txBody>
      </p:sp>
      <p:sp>
        <p:nvSpPr>
          <p:cNvPr id="9" name="Freeform 8"/>
          <p:cNvSpPr/>
          <p:nvPr/>
        </p:nvSpPr>
        <p:spPr>
          <a:xfrm>
            <a:off x="2824917"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smtClean="0"/>
              <a:t>3D model</a:t>
            </a:r>
            <a:endParaRPr lang="en-US" sz="1600" b="1" kern="1200"/>
          </a:p>
        </p:txBody>
      </p:sp>
      <p:sp>
        <p:nvSpPr>
          <p:cNvPr id="10" name="Freeform 9"/>
          <p:cNvSpPr/>
          <p:nvPr/>
        </p:nvSpPr>
        <p:spPr>
          <a:xfrm>
            <a:off x="4008425"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smtClean="0"/>
              <a:t>Skin for the model</a:t>
            </a:r>
            <a:endParaRPr lang="en-US" sz="1600" b="1" kern="1200"/>
          </a:p>
        </p:txBody>
      </p:sp>
      <p:sp>
        <p:nvSpPr>
          <p:cNvPr id="11" name="Freeform 10"/>
          <p:cNvSpPr/>
          <p:nvPr/>
        </p:nvSpPr>
        <p:spPr>
          <a:xfrm>
            <a:off x="5191932"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smtClean="0"/>
              <a:t>Animation for the figure</a:t>
            </a:r>
            <a:endParaRPr lang="en-US" sz="1600" b="1" kern="1200"/>
          </a:p>
        </p:txBody>
      </p:sp>
      <p:sp>
        <p:nvSpPr>
          <p:cNvPr id="12" name="Freeform 11"/>
          <p:cNvSpPr/>
          <p:nvPr/>
        </p:nvSpPr>
        <p:spPr>
          <a:xfrm>
            <a:off x="6375439"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dirty="0" smtClean="0"/>
              <a:t>AI to the character</a:t>
            </a:r>
            <a:endParaRPr lang="en-US" sz="1600" b="1" kern="1200" dirty="0"/>
          </a:p>
        </p:txBody>
      </p:sp>
      <p:sp>
        <p:nvSpPr>
          <p:cNvPr id="13" name="Freeform 12"/>
          <p:cNvSpPr/>
          <p:nvPr/>
        </p:nvSpPr>
        <p:spPr>
          <a:xfrm>
            <a:off x="7558946" y="2957988"/>
            <a:ext cx="1127149" cy="1810385"/>
          </a:xfrm>
          <a:custGeom>
            <a:avLst/>
            <a:gdLst>
              <a:gd name="connsiteX0" fmla="*/ 0 w 1127149"/>
              <a:gd name="connsiteY0" fmla="*/ 187862 h 1810385"/>
              <a:gd name="connsiteX1" fmla="*/ 187862 w 1127149"/>
              <a:gd name="connsiteY1" fmla="*/ 0 h 1810385"/>
              <a:gd name="connsiteX2" fmla="*/ 939287 w 1127149"/>
              <a:gd name="connsiteY2" fmla="*/ 0 h 1810385"/>
              <a:gd name="connsiteX3" fmla="*/ 1127149 w 1127149"/>
              <a:gd name="connsiteY3" fmla="*/ 187862 h 1810385"/>
              <a:gd name="connsiteX4" fmla="*/ 1127149 w 1127149"/>
              <a:gd name="connsiteY4" fmla="*/ 1622523 h 1810385"/>
              <a:gd name="connsiteX5" fmla="*/ 939287 w 1127149"/>
              <a:gd name="connsiteY5" fmla="*/ 1810385 h 1810385"/>
              <a:gd name="connsiteX6" fmla="*/ 187862 w 1127149"/>
              <a:gd name="connsiteY6" fmla="*/ 1810385 h 1810385"/>
              <a:gd name="connsiteX7" fmla="*/ 0 w 1127149"/>
              <a:gd name="connsiteY7" fmla="*/ 1622523 h 1810385"/>
              <a:gd name="connsiteX8" fmla="*/ 0 w 1127149"/>
              <a:gd name="connsiteY8" fmla="*/ 187862 h 181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49" h="1810385">
                <a:moveTo>
                  <a:pt x="0" y="187862"/>
                </a:moveTo>
                <a:cubicBezTo>
                  <a:pt x="0" y="84109"/>
                  <a:pt x="84109" y="0"/>
                  <a:pt x="187862" y="0"/>
                </a:cubicBezTo>
                <a:lnTo>
                  <a:pt x="939287" y="0"/>
                </a:lnTo>
                <a:cubicBezTo>
                  <a:pt x="1043040" y="0"/>
                  <a:pt x="1127149" y="84109"/>
                  <a:pt x="1127149" y="187862"/>
                </a:cubicBezTo>
                <a:lnTo>
                  <a:pt x="1127149" y="1622523"/>
                </a:lnTo>
                <a:cubicBezTo>
                  <a:pt x="1127149" y="1726276"/>
                  <a:pt x="1043040" y="1810385"/>
                  <a:pt x="939287" y="1810385"/>
                </a:cubicBezTo>
                <a:lnTo>
                  <a:pt x="187862" y="1810385"/>
                </a:lnTo>
                <a:cubicBezTo>
                  <a:pt x="84109" y="1810385"/>
                  <a:pt x="0" y="1726276"/>
                  <a:pt x="0" y="1622523"/>
                </a:cubicBezTo>
                <a:lnTo>
                  <a:pt x="0" y="18786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5983" tIns="115983" rIns="115983" bIns="115983" numCol="1" spcCol="1270" anchor="ctr" anchorCtr="0">
            <a:noAutofit/>
          </a:bodyPr>
          <a:lstStyle/>
          <a:p>
            <a:pPr lvl="0" algn="ctr" defTabSz="711200" rtl="0">
              <a:lnSpc>
                <a:spcPct val="90000"/>
              </a:lnSpc>
              <a:spcBef>
                <a:spcPct val="0"/>
              </a:spcBef>
              <a:spcAft>
                <a:spcPct val="35000"/>
              </a:spcAft>
            </a:pPr>
            <a:r>
              <a:rPr lang="en-US" sz="1600" b="1" kern="1200" dirty="0" smtClean="0"/>
              <a:t>Dropping him into the game</a:t>
            </a:r>
            <a:endParaRPr lang="en-US" sz="1600" b="1" kern="1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53</a:t>
            </a:fld>
            <a:endParaRPr lang="en-US"/>
          </a:p>
        </p:txBody>
      </p:sp>
    </p:spTree>
    <p:extLst>
      <p:ext uri="{BB962C8B-B14F-4D97-AF65-F5344CB8AC3E}">
        <p14:creationId xmlns:p14="http://schemas.microsoft.com/office/powerpoint/2010/main" val="367876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Example: Puzzle Design</a:t>
            </a:r>
          </a:p>
        </p:txBody>
      </p:sp>
      <p:pic>
        <p:nvPicPr>
          <p:cNvPr id="36867" name="Picture 3" descr="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5" y="1524000"/>
            <a:ext cx="59531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448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Production Path</a:t>
            </a:r>
          </a:p>
        </p:txBody>
      </p:sp>
      <p:sp>
        <p:nvSpPr>
          <p:cNvPr id="37892" name="Rectangle 3"/>
          <p:cNvSpPr>
            <a:spLocks noGrp="1" noChangeArrowheads="1"/>
          </p:cNvSpPr>
          <p:nvPr>
            <p:ph idx="1"/>
          </p:nvPr>
        </p:nvSpPr>
        <p:spPr>
          <a:xfrm>
            <a:off x="429768" y="1516063"/>
            <a:ext cx="8683752" cy="5037137"/>
          </a:xfrm>
        </p:spPr>
        <p:txBody>
          <a:bodyPr>
            <a:noAutofit/>
          </a:bodyPr>
          <a:lstStyle/>
          <a:p>
            <a:r>
              <a:rPr lang="en-US" dirty="0" smtClean="0"/>
              <a:t>A </a:t>
            </a:r>
            <a:r>
              <a:rPr lang="en-US" dirty="0"/>
              <a:t>process by which </a:t>
            </a:r>
            <a:r>
              <a:rPr lang="en-US" dirty="0" smtClean="0"/>
              <a:t>you go</a:t>
            </a:r>
          </a:p>
          <a:p>
            <a:pPr lvl="1"/>
            <a:r>
              <a:rPr lang="en-US" dirty="0"/>
              <a:t>from </a:t>
            </a:r>
            <a:r>
              <a:rPr lang="en-US" dirty="0">
                <a:solidFill>
                  <a:srgbClr val="0000FF"/>
                </a:solidFill>
              </a:rPr>
              <a:t>concept to </a:t>
            </a:r>
            <a:r>
              <a:rPr lang="en-US" dirty="0" smtClean="0">
                <a:solidFill>
                  <a:srgbClr val="0000FF"/>
                </a:solidFill>
              </a:rPr>
              <a:t>reality</a:t>
            </a:r>
            <a:endParaRPr lang="en-US" dirty="0">
              <a:solidFill>
                <a:srgbClr val="0000FF"/>
              </a:solidFill>
            </a:endParaRPr>
          </a:p>
          <a:p>
            <a:pPr lvl="1"/>
            <a:r>
              <a:rPr lang="en-US" dirty="0"/>
              <a:t>from an </a:t>
            </a:r>
            <a:r>
              <a:rPr lang="en-US" dirty="0">
                <a:solidFill>
                  <a:srgbClr val="0000FF"/>
                </a:solidFill>
              </a:rPr>
              <a:t>idea to actual figures and gameplay </a:t>
            </a:r>
            <a:r>
              <a:rPr lang="en-US" dirty="0"/>
              <a:t>on the screen.</a:t>
            </a:r>
          </a:p>
          <a:p>
            <a:pPr lvl="1"/>
            <a:endParaRPr lang="en-US" dirty="0"/>
          </a:p>
          <a:p>
            <a:r>
              <a:rPr lang="en-US" dirty="0"/>
              <a:t>Points to note:</a:t>
            </a:r>
          </a:p>
          <a:p>
            <a:pPr lvl="1"/>
            <a:r>
              <a:rPr lang="en-US" dirty="0"/>
              <a:t>All the tools </a:t>
            </a:r>
            <a:r>
              <a:rPr lang="en-US" dirty="0" smtClean="0"/>
              <a:t>must </a:t>
            </a:r>
            <a:r>
              <a:rPr lang="en-US" dirty="0"/>
              <a:t>be compatible (why?)</a:t>
            </a:r>
          </a:p>
          <a:p>
            <a:pPr lvl="1"/>
            <a:r>
              <a:rPr lang="en-US" dirty="0"/>
              <a:t>work </a:t>
            </a:r>
            <a:r>
              <a:rPr lang="en-US" dirty="0" smtClean="0"/>
              <a:t>on </a:t>
            </a:r>
            <a:r>
              <a:rPr lang="en-US" dirty="0"/>
              <a:t>one step can </a:t>
            </a:r>
            <a:r>
              <a:rPr lang="en-US" dirty="0" smtClean="0"/>
              <a:t>be imported </a:t>
            </a:r>
            <a:r>
              <a:rPr lang="en-US" dirty="0"/>
              <a:t>to the next step, manipulated, and passed up the </a:t>
            </a:r>
            <a:r>
              <a:rPr lang="en-US" dirty="0" smtClean="0"/>
              <a:t>line.</a:t>
            </a:r>
            <a:endParaRPr lang="en-US" sz="6600" dirty="0"/>
          </a:p>
        </p:txBody>
      </p:sp>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4BA3DF0A-B2D2-4941-A1E8-665574D18922}" type="slidenum">
              <a:rPr kumimoji="0" lang="en-US" sz="1400" smtClean="0"/>
              <a:pPr eaLnBrk="1" hangingPunct="1"/>
              <a:t>55</a:t>
            </a:fld>
            <a:endParaRPr kumimoji="0" lang="en-US" sz="1400" smtClean="0"/>
          </a:p>
        </p:txBody>
      </p:sp>
    </p:spTree>
    <p:extLst>
      <p:ext uri="{BB962C8B-B14F-4D97-AF65-F5344CB8AC3E}">
        <p14:creationId xmlns:p14="http://schemas.microsoft.com/office/powerpoint/2010/main" val="242996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Assets, Budgets, Task, and </a:t>
            </a:r>
            <a:r>
              <a:rPr lang="en-US" dirty="0" smtClean="0"/>
              <a:t>Schedules</a:t>
            </a:r>
            <a:endParaRPr lang="en-US" dirty="0"/>
          </a:p>
        </p:txBody>
      </p:sp>
      <p:sp>
        <p:nvSpPr>
          <p:cNvPr id="3" name="Content Placeholder 2"/>
          <p:cNvSpPr>
            <a:spLocks noGrp="1"/>
          </p:cNvSpPr>
          <p:nvPr>
            <p:ph idx="1"/>
          </p:nvPr>
        </p:nvSpPr>
        <p:spPr/>
        <p:txBody>
          <a:bodyPr/>
          <a:lstStyle/>
          <a:p>
            <a:r>
              <a:rPr lang="en-US" dirty="0"/>
              <a:t>The Production Plan also includes the first draft of </a:t>
            </a:r>
            <a:endParaRPr lang="en-US" dirty="0" smtClean="0"/>
          </a:p>
          <a:p>
            <a:pPr lvl="1"/>
            <a:r>
              <a:rPr lang="en-US" dirty="0" smtClean="0"/>
              <a:t>the </a:t>
            </a:r>
            <a:r>
              <a:rPr lang="en-US" dirty="0"/>
              <a:t>asset </a:t>
            </a:r>
            <a:r>
              <a:rPr lang="en-US" dirty="0" smtClean="0"/>
              <a:t>list</a:t>
            </a:r>
          </a:p>
          <a:p>
            <a:pPr lvl="1"/>
            <a:r>
              <a:rPr lang="en-US" dirty="0" smtClean="0"/>
              <a:t>team tasking</a:t>
            </a:r>
          </a:p>
          <a:p>
            <a:pPr lvl="1"/>
            <a:r>
              <a:rPr lang="en-US" dirty="0" smtClean="0"/>
              <a:t>Equipment</a:t>
            </a:r>
            <a:endParaRPr lang="en-US" dirty="0"/>
          </a:p>
          <a:p>
            <a:pPr lvl="1"/>
            <a:r>
              <a:rPr lang="en-US" dirty="0" smtClean="0"/>
              <a:t>budget </a:t>
            </a:r>
            <a:r>
              <a:rPr lang="en-US" dirty="0"/>
              <a:t>and costs, etc.</a:t>
            </a: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56</a:t>
            </a:fld>
            <a:endParaRPr lang="en-US"/>
          </a:p>
        </p:txBody>
      </p:sp>
    </p:spTree>
    <p:extLst>
      <p:ext uri="{BB962C8B-B14F-4D97-AF65-F5344CB8AC3E}">
        <p14:creationId xmlns:p14="http://schemas.microsoft.com/office/powerpoint/2010/main" val="3693448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a:t>
            </a:r>
          </a:p>
        </p:txBody>
      </p:sp>
      <p:sp>
        <p:nvSpPr>
          <p:cNvPr id="3" name="Content Placeholder 2"/>
          <p:cNvSpPr>
            <a:spLocks noGrp="1"/>
          </p:cNvSpPr>
          <p:nvPr>
            <p:ph idx="1"/>
          </p:nvPr>
        </p:nvSpPr>
        <p:spPr/>
        <p:txBody>
          <a:bodyPr>
            <a:normAutofit fontScale="92500" lnSpcReduction="10000"/>
          </a:bodyPr>
          <a:lstStyle/>
          <a:p>
            <a:r>
              <a:rPr lang="en-US" dirty="0" smtClean="0"/>
              <a:t>A roadmap </a:t>
            </a:r>
          </a:p>
          <a:p>
            <a:pPr lvl="1"/>
            <a:r>
              <a:rPr lang="en-US" dirty="0" smtClean="0"/>
              <a:t>that </a:t>
            </a:r>
            <a:r>
              <a:rPr lang="en-US" dirty="0"/>
              <a:t>tells you how you’re going to build the </a:t>
            </a:r>
            <a:r>
              <a:rPr lang="en-US" dirty="0" smtClean="0"/>
              <a:t>game</a:t>
            </a:r>
          </a:p>
          <a:p>
            <a:r>
              <a:rPr lang="en-US" dirty="0" smtClean="0"/>
              <a:t>It covers:</a:t>
            </a:r>
          </a:p>
          <a:p>
            <a:pPr marL="971550" lvl="1" indent="-457200">
              <a:buAutoNum type="alphaLcPeriod"/>
            </a:pPr>
            <a:r>
              <a:rPr lang="en-US" dirty="0" smtClean="0"/>
              <a:t>Manpower Plan</a:t>
            </a:r>
          </a:p>
          <a:p>
            <a:pPr lvl="2"/>
            <a:r>
              <a:rPr lang="en-US" dirty="0"/>
              <a:t>A</a:t>
            </a:r>
            <a:r>
              <a:rPr lang="en-US" dirty="0" smtClean="0"/>
              <a:t> spreadsheet – </a:t>
            </a:r>
          </a:p>
          <a:p>
            <a:pPr lvl="3"/>
            <a:r>
              <a:rPr lang="en-US" dirty="0" smtClean="0"/>
              <a:t>lists all the personnel, when they will start, and how much of their salaries will be applied to the project</a:t>
            </a:r>
          </a:p>
          <a:p>
            <a:pPr marL="971550" lvl="1" indent="-457200">
              <a:buAutoNum type="alphaLcPeriod"/>
            </a:pPr>
            <a:r>
              <a:rPr lang="en-US" dirty="0" smtClean="0"/>
              <a:t>Resource Plan</a:t>
            </a:r>
          </a:p>
          <a:p>
            <a:pPr lvl="2"/>
            <a:r>
              <a:rPr lang="en-US" dirty="0" smtClean="0"/>
              <a:t>Calculates external costs</a:t>
            </a:r>
          </a:p>
          <a:p>
            <a:pPr lvl="3"/>
            <a:r>
              <a:rPr lang="en-US" sz="2100" dirty="0"/>
              <a:t>Hardware purchases</a:t>
            </a:r>
          </a:p>
          <a:p>
            <a:pPr lvl="3"/>
            <a:r>
              <a:rPr lang="en-US" sz="2100" dirty="0"/>
              <a:t>Support personnel </a:t>
            </a:r>
          </a:p>
          <a:p>
            <a:pPr lvl="3"/>
            <a:r>
              <a:rPr lang="en-US" sz="2100" dirty="0"/>
              <a:t>Cost of voice, music, video, and so on</a:t>
            </a: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57</a:t>
            </a:fld>
            <a:endParaRPr lang="en-US"/>
          </a:p>
        </p:txBody>
      </p:sp>
    </p:spTree>
    <p:extLst>
      <p:ext uri="{BB962C8B-B14F-4D97-AF65-F5344CB8AC3E}">
        <p14:creationId xmlns:p14="http://schemas.microsoft.com/office/powerpoint/2010/main" val="166332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a:t>
            </a:r>
          </a:p>
        </p:txBody>
      </p:sp>
      <p:sp>
        <p:nvSpPr>
          <p:cNvPr id="3" name="Content Placeholder 2"/>
          <p:cNvSpPr>
            <a:spLocks noGrp="1"/>
          </p:cNvSpPr>
          <p:nvPr>
            <p:ph idx="1"/>
          </p:nvPr>
        </p:nvSpPr>
        <p:spPr/>
        <p:txBody>
          <a:bodyPr>
            <a:normAutofit/>
          </a:bodyPr>
          <a:lstStyle/>
          <a:p>
            <a:pPr marL="1371600" lvl="2" indent="-457200">
              <a:buFont typeface="+mj-lt"/>
              <a:buAutoNum type="alphaLcPeriod" startAt="3"/>
            </a:pPr>
            <a:r>
              <a:rPr lang="en-US" dirty="0" smtClean="0"/>
              <a:t>Project </a:t>
            </a:r>
            <a:r>
              <a:rPr lang="en-US" dirty="0"/>
              <a:t>Tracking </a:t>
            </a:r>
            <a:r>
              <a:rPr lang="en-US" dirty="0" smtClean="0"/>
              <a:t>Doc</a:t>
            </a:r>
          </a:p>
          <a:p>
            <a:pPr lvl="3"/>
            <a:r>
              <a:rPr lang="en-US" dirty="0"/>
              <a:t>keep track of whether you’re on </a:t>
            </a:r>
            <a:r>
              <a:rPr lang="en-US" dirty="0" smtClean="0"/>
              <a:t>schedule</a:t>
            </a:r>
          </a:p>
          <a:p>
            <a:pPr lvl="3"/>
            <a:r>
              <a:rPr lang="en-US" dirty="0" smtClean="0"/>
              <a:t>Use project management software (may not cover all aspects of a game)</a:t>
            </a:r>
          </a:p>
          <a:p>
            <a:pPr lvl="3"/>
            <a:r>
              <a:rPr lang="en-US" dirty="0" smtClean="0"/>
              <a:t>Create </a:t>
            </a:r>
            <a:r>
              <a:rPr lang="en-US" dirty="0"/>
              <a:t>a Gantt chart that reveals dependencies and </a:t>
            </a:r>
            <a:r>
              <a:rPr lang="en-US" dirty="0" smtClean="0"/>
              <a:t>the </a:t>
            </a:r>
            <a:r>
              <a:rPr lang="en-US" dirty="0"/>
              <a:t>critical </a:t>
            </a:r>
            <a:r>
              <a:rPr lang="en-US" dirty="0" smtClean="0"/>
              <a:t>path (CPM)</a:t>
            </a:r>
          </a:p>
          <a:p>
            <a:pPr marL="1371600" lvl="2" indent="-457200">
              <a:buAutoNum type="alphaLcPeriod" startAt="3"/>
            </a:pPr>
            <a:r>
              <a:rPr lang="en-US" dirty="0" smtClean="0"/>
              <a:t>Budget</a:t>
            </a:r>
            <a:endParaRPr lang="en-US" dirty="0"/>
          </a:p>
          <a:p>
            <a:pPr marL="1371600" lvl="2" indent="-457200">
              <a:buAutoNum type="alphaLcPeriod" startAt="3"/>
            </a:pPr>
            <a:r>
              <a:rPr lang="en-US" dirty="0"/>
              <a:t>P&amp;L (Profit and Loss </a:t>
            </a:r>
            <a:r>
              <a:rPr lang="en-US" dirty="0" smtClean="0"/>
              <a:t>Statement)</a:t>
            </a:r>
          </a:p>
          <a:p>
            <a:pPr marL="1371600" lvl="2" indent="-457200">
              <a:buAutoNum type="alphaLcPeriod" startAt="3"/>
            </a:pPr>
            <a:r>
              <a:rPr lang="en-US" dirty="0" smtClean="0"/>
              <a:t>Development Schedule</a:t>
            </a:r>
          </a:p>
          <a:p>
            <a:pPr marL="1371600" lvl="2" indent="-457200">
              <a:buAutoNum type="alphaLcPeriod" startAt="3"/>
            </a:pPr>
            <a:r>
              <a:rPr lang="en-US" dirty="0" smtClean="0"/>
              <a:t>Milestone </a:t>
            </a:r>
            <a:r>
              <a:rPr lang="en-US" dirty="0"/>
              <a:t>Definitions</a:t>
            </a:r>
          </a:p>
        </p:txBody>
      </p:sp>
      <p:sp>
        <p:nvSpPr>
          <p:cNvPr id="4" name="Slide Number Placeholder 3"/>
          <p:cNvSpPr>
            <a:spLocks noGrp="1"/>
          </p:cNvSpPr>
          <p:nvPr>
            <p:ph type="sldNum" sz="quarter" idx="12"/>
          </p:nvPr>
        </p:nvSpPr>
        <p:spPr/>
        <p:txBody>
          <a:bodyPr>
            <a:normAutofit fontScale="85000" lnSpcReduction="20000"/>
          </a:bodyPr>
          <a:lstStyle/>
          <a:p>
            <a:pPr>
              <a:defRPr/>
            </a:pPr>
            <a:fld id="{FB587F8F-7989-49D0-A6BA-AB2B934C94FB}" type="slidenum">
              <a:rPr lang="en-US" smtClean="0"/>
              <a:pPr>
                <a:defRPr/>
              </a:pPr>
              <a:t>58</a:t>
            </a:fld>
            <a:endParaRPr lang="en-US"/>
          </a:p>
        </p:txBody>
      </p:sp>
    </p:spTree>
    <p:extLst>
      <p:ext uri="{BB962C8B-B14F-4D97-AF65-F5344CB8AC3E}">
        <p14:creationId xmlns:p14="http://schemas.microsoft.com/office/powerpoint/2010/main" val="3699911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Production</a:t>
            </a:r>
          </a:p>
        </p:txBody>
      </p:sp>
      <p:sp>
        <p:nvSpPr>
          <p:cNvPr id="37892" name="Rectangle 3"/>
          <p:cNvSpPr>
            <a:spLocks noGrp="1" noChangeArrowheads="1"/>
          </p:cNvSpPr>
          <p:nvPr>
            <p:ph idx="1"/>
          </p:nvPr>
        </p:nvSpPr>
        <p:spPr>
          <a:xfrm>
            <a:off x="612648" y="1546543"/>
            <a:ext cx="8487544" cy="4679950"/>
          </a:xfrm>
        </p:spPr>
        <p:txBody>
          <a:bodyPr/>
          <a:lstStyle/>
          <a:p>
            <a:pPr eaLnBrk="1" hangingPunct="1"/>
            <a:r>
              <a:rPr lang="en-US" sz="2800" dirty="0" smtClean="0"/>
              <a:t>Similar to design and implementation phases in software development.</a:t>
            </a:r>
          </a:p>
          <a:p>
            <a:pPr eaLnBrk="1" hangingPunct="1"/>
            <a:r>
              <a:rPr lang="en-US" sz="2800" dirty="0" smtClean="0"/>
              <a:t>Lifecycle models</a:t>
            </a:r>
          </a:p>
          <a:p>
            <a:pPr lvl="1" eaLnBrk="1" hangingPunct="1"/>
            <a:r>
              <a:rPr lang="en-US" sz="2400" dirty="0" smtClean="0"/>
              <a:t>Waterfall</a:t>
            </a:r>
          </a:p>
          <a:p>
            <a:pPr lvl="2" eaLnBrk="1" hangingPunct="1"/>
            <a:r>
              <a:rPr lang="en-US" sz="2000" dirty="0" smtClean="0"/>
              <a:t>Modified waterfall</a:t>
            </a:r>
          </a:p>
          <a:p>
            <a:pPr lvl="1" eaLnBrk="1" hangingPunct="1"/>
            <a:r>
              <a:rPr lang="en-US" sz="2400" dirty="0" smtClean="0"/>
              <a:t>Iterative</a:t>
            </a:r>
          </a:p>
          <a:p>
            <a:pPr lvl="2" eaLnBrk="1" hangingPunct="1"/>
            <a:r>
              <a:rPr lang="en-US" sz="2000" dirty="0" smtClean="0"/>
              <a:t>More suitable and common</a:t>
            </a:r>
          </a:p>
          <a:p>
            <a:pPr lvl="2" eaLnBrk="1" hangingPunct="1"/>
            <a:r>
              <a:rPr lang="en-US" sz="2000" dirty="0" smtClean="0"/>
              <a:t>Rapid iterative prototyping</a:t>
            </a:r>
          </a:p>
          <a:p>
            <a:pPr lvl="2" eaLnBrk="1" hangingPunct="1"/>
            <a:r>
              <a:rPr lang="en-US" sz="2000" dirty="0" smtClean="0"/>
              <a:t>XP, Agile, etc.</a:t>
            </a:r>
          </a:p>
        </p:txBody>
      </p:sp>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4BA3DF0A-B2D2-4941-A1E8-665574D18922}" type="slidenum">
              <a:rPr kumimoji="0" lang="en-US" sz="1400" smtClean="0"/>
              <a:pPr eaLnBrk="1" hangingPunct="1"/>
              <a:t>59</a:t>
            </a:fld>
            <a:endParaRPr kumimoji="0" lang="en-US" sz="1400" smtClean="0"/>
          </a:p>
        </p:txBody>
      </p:sp>
    </p:spTree>
    <p:extLst>
      <p:ext uri="{BB962C8B-B14F-4D97-AF65-F5344CB8AC3E}">
        <p14:creationId xmlns:p14="http://schemas.microsoft.com/office/powerpoint/2010/main" val="36438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a:noFill/>
        </p:spPr>
        <p:txBody>
          <a:bodyPr lIns="90840" tIns="44623" rIns="90840" bIns="44623"/>
          <a:lstStyle/>
          <a:p>
            <a:pPr eaLnBrk="1" hangingPunct="1"/>
            <a:r>
              <a:rPr lang="en-GB" smtClean="0">
                <a:ea typeface="ＭＳ Ｐゴシック" panose="020B0600070205080204" pitchFamily="34" charset="-128"/>
              </a:rPr>
              <a:t>Software Process Framework</a:t>
            </a:r>
          </a:p>
        </p:txBody>
      </p:sp>
      <p:sp>
        <p:nvSpPr>
          <p:cNvPr id="256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18CBC67A-E30C-478F-B097-D7298BA93A2B}" type="slidenum">
              <a:rPr lang="en-US" sz="1200" smtClean="0">
                <a:solidFill>
                  <a:srgbClr val="FFFFFF"/>
                </a:solidFill>
                <a:latin typeface="Verdana" panose="020B0604030504040204" pitchFamily="34" charset="0"/>
              </a:rPr>
              <a:pPr>
                <a:lnSpc>
                  <a:spcPct val="80000"/>
                </a:lnSpc>
              </a:pPr>
              <a:t>6</a:t>
            </a:fld>
            <a:endParaRPr lang="en-US" sz="1200" smtClean="0">
              <a:solidFill>
                <a:srgbClr val="FFFFFF"/>
              </a:solidFill>
              <a:latin typeface="Verdana" panose="020B0604030504040204" pitchFamily="34" charset="0"/>
            </a:endParaRPr>
          </a:p>
        </p:txBody>
      </p:sp>
      <p:sp>
        <p:nvSpPr>
          <p:cNvPr id="25604" name="Rectangle 3"/>
          <p:cNvSpPr>
            <a:spLocks noGrp="1" noChangeArrowheads="1"/>
          </p:cNvSpPr>
          <p:nvPr>
            <p:ph sz="quarter" idx="1"/>
          </p:nvPr>
        </p:nvSpPr>
        <p:spPr>
          <a:xfrm>
            <a:off x="533400" y="1663700"/>
            <a:ext cx="8077200" cy="1371600"/>
          </a:xfrm>
        </p:spPr>
        <p:txBody>
          <a:bodyPr lIns="90840" tIns="44623" rIns="90840" bIns="44623"/>
          <a:lstStyle/>
          <a:p>
            <a:pPr eaLnBrk="1" hangingPunct="1"/>
            <a:r>
              <a:rPr lang="en-GB" sz="2500" dirty="0" smtClean="0">
                <a:ea typeface="ＭＳ Ｐゴシック" panose="020B0600070205080204" pitchFamily="34" charset="-128"/>
              </a:rPr>
              <a:t>A structured set of activities required to develop a software system</a:t>
            </a:r>
            <a:endParaRPr lang="en-GB" sz="2600" dirty="0" smtClean="0">
              <a:ea typeface="ＭＳ Ｐゴシック" panose="020B0600070205080204" pitchFamily="34" charset="-128"/>
            </a:endParaRPr>
          </a:p>
        </p:txBody>
      </p:sp>
      <p:grpSp>
        <p:nvGrpSpPr>
          <p:cNvPr id="25605" name="Group 13"/>
          <p:cNvGrpSpPr>
            <a:grpSpLocks/>
          </p:cNvGrpSpPr>
          <p:nvPr/>
        </p:nvGrpSpPr>
        <p:grpSpPr bwMode="auto">
          <a:xfrm>
            <a:off x="758825" y="2895600"/>
            <a:ext cx="5946775" cy="3200400"/>
            <a:chOff x="1104" y="1680"/>
            <a:chExt cx="3746" cy="2016"/>
          </a:xfrm>
        </p:grpSpPr>
        <p:sp>
          <p:nvSpPr>
            <p:cNvPr id="15370" name="Rectangle 4"/>
            <p:cNvSpPr>
              <a:spLocks noChangeArrowheads="1"/>
            </p:cNvSpPr>
            <p:nvPr/>
          </p:nvSpPr>
          <p:spPr bwMode="auto">
            <a:xfrm>
              <a:off x="1104" y="1680"/>
              <a:ext cx="3746" cy="2016"/>
            </a:xfrm>
            <a:prstGeom prst="rect">
              <a:avLst/>
            </a:prstGeom>
            <a:solidFill>
              <a:srgbClr val="EA5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lstStyle/>
            <a:p>
              <a:pPr>
                <a:defRPr/>
              </a:pPr>
              <a:r>
                <a:rPr lang="en-US" i="0" dirty="0">
                  <a:latin typeface="+mn-lt"/>
                </a:rPr>
                <a:t>Umbrella activities</a:t>
              </a:r>
            </a:p>
          </p:txBody>
        </p:sp>
        <p:sp>
          <p:nvSpPr>
            <p:cNvPr id="15371" name="Rectangle 12"/>
            <p:cNvSpPr>
              <a:spLocks noChangeArrowheads="1"/>
            </p:cNvSpPr>
            <p:nvPr/>
          </p:nvSpPr>
          <p:spPr bwMode="auto">
            <a:xfrm>
              <a:off x="1200" y="2064"/>
              <a:ext cx="3506" cy="1536"/>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lstStyle/>
            <a:p>
              <a:pPr>
                <a:defRPr/>
              </a:pPr>
              <a:r>
                <a:rPr lang="en-US" i="0" dirty="0">
                  <a:latin typeface="+mn-lt"/>
                </a:rPr>
                <a:t>Framework activities</a:t>
              </a:r>
            </a:p>
          </p:txBody>
        </p:sp>
        <p:sp>
          <p:nvSpPr>
            <p:cNvPr id="8201" name="Rectangle 9"/>
            <p:cNvSpPr>
              <a:spLocks noChangeArrowheads="1"/>
            </p:cNvSpPr>
            <p:nvPr/>
          </p:nvSpPr>
          <p:spPr bwMode="auto">
            <a:xfrm>
              <a:off x="1922" y="2352"/>
              <a:ext cx="2496" cy="1200"/>
            </a:xfrm>
            <a:prstGeom prst="rect">
              <a:avLst/>
            </a:prstGeom>
            <a:solidFill>
              <a:srgbClr val="FFFF99"/>
            </a:solidFill>
            <a:ln w="9525">
              <a:noFill/>
              <a:miter lim="800000"/>
              <a:headEnd/>
              <a:tailEnd/>
            </a:ln>
            <a:effectLst/>
          </p:spPr>
          <p:txBody>
            <a:bodyPr wrap="none"/>
            <a:lstStyle/>
            <a:p>
              <a:pPr marL="228600" lvl="2">
                <a:defRPr/>
              </a:pPr>
              <a:r>
                <a:rPr lang="en-US" sz="1800" i="0" dirty="0">
                  <a:effectLst>
                    <a:outerShdw blurRad="38100" dist="38100" dir="2700000" algn="tl">
                      <a:srgbClr val="FFFFFF"/>
                    </a:outerShdw>
                  </a:effectLst>
                  <a:latin typeface="+mn-lt"/>
                  <a:ea typeface="ＭＳ Ｐゴシック" pitchFamily="1" charset="-128"/>
                </a:rPr>
                <a:t>actions</a:t>
              </a:r>
            </a:p>
          </p:txBody>
        </p:sp>
        <p:sp>
          <p:nvSpPr>
            <p:cNvPr id="8200" name="Rectangle 8"/>
            <p:cNvSpPr>
              <a:spLocks noChangeArrowheads="1"/>
            </p:cNvSpPr>
            <p:nvPr/>
          </p:nvSpPr>
          <p:spPr bwMode="auto">
            <a:xfrm>
              <a:off x="2162" y="2592"/>
              <a:ext cx="2112" cy="864"/>
            </a:xfrm>
            <a:prstGeom prst="rect">
              <a:avLst/>
            </a:prstGeom>
            <a:solidFill>
              <a:schemeClr val="accent4">
                <a:lumMod val="60000"/>
                <a:lumOff val="40000"/>
              </a:schemeClr>
            </a:solidFill>
            <a:ln w="9525">
              <a:noFill/>
              <a:miter lim="800000"/>
              <a:headEnd/>
              <a:tailEnd/>
            </a:ln>
            <a:effectLst/>
          </p:spPr>
          <p:txBody>
            <a:bodyPr wrap="none" anchor="ctr"/>
            <a:lstStyle/>
            <a:p>
              <a:pPr>
                <a:defRPr/>
              </a:pPr>
              <a:r>
                <a:rPr lang="en-US" sz="1800" i="0" dirty="0">
                  <a:effectLst>
                    <a:outerShdw blurRad="38100" dist="38100" dir="2700000" algn="tl">
                      <a:srgbClr val="FFFFFF"/>
                    </a:outerShdw>
                  </a:effectLst>
                  <a:latin typeface="+mn-lt"/>
                  <a:ea typeface="ＭＳ Ｐゴシック" pitchFamily="1" charset="-128"/>
                </a:rPr>
                <a:t>work tasks</a:t>
              </a:r>
            </a:p>
            <a:p>
              <a:pPr>
                <a:defRPr/>
              </a:pPr>
              <a:r>
                <a:rPr lang="en-US" sz="1800" i="0" dirty="0">
                  <a:effectLst>
                    <a:outerShdw blurRad="38100" dist="38100" dir="2700000" algn="tl">
                      <a:srgbClr val="FFFFFF"/>
                    </a:outerShdw>
                  </a:effectLst>
                  <a:latin typeface="+mn-lt"/>
                  <a:ea typeface="ＭＳ Ｐゴシック" pitchFamily="1" charset="-128"/>
                </a:rPr>
                <a:t>work products</a:t>
              </a:r>
            </a:p>
            <a:p>
              <a:pPr>
                <a:defRPr/>
              </a:pPr>
              <a:r>
                <a:rPr lang="en-US" sz="1800" i="0" dirty="0">
                  <a:effectLst>
                    <a:outerShdw blurRad="38100" dist="38100" dir="2700000" algn="tl">
                      <a:srgbClr val="FFFFFF"/>
                    </a:outerShdw>
                  </a:effectLst>
                  <a:latin typeface="+mn-lt"/>
                  <a:ea typeface="ＭＳ Ｐゴシック" pitchFamily="1" charset="-128"/>
                </a:rPr>
                <a:t>milestones &amp; deliverables</a:t>
              </a:r>
            </a:p>
            <a:p>
              <a:pPr>
                <a:defRPr/>
              </a:pPr>
              <a:r>
                <a:rPr lang="en-US" sz="1800" i="0" dirty="0">
                  <a:effectLst>
                    <a:outerShdw blurRad="38100" dist="38100" dir="2700000" algn="tl">
                      <a:srgbClr val="FFFFFF"/>
                    </a:outerShdw>
                  </a:effectLst>
                  <a:latin typeface="+mn-lt"/>
                  <a:ea typeface="ＭＳ Ｐゴシック" pitchFamily="1" charset="-128"/>
                </a:rPr>
                <a:t>QA checkpoints</a:t>
              </a:r>
            </a:p>
          </p:txBody>
        </p:sp>
      </p:grpSp>
      <p:sp>
        <p:nvSpPr>
          <p:cNvPr id="25606" name="Text Box 14"/>
          <p:cNvSpPr txBox="1">
            <a:spLocks noChangeArrowheads="1"/>
          </p:cNvSpPr>
          <p:nvPr/>
        </p:nvSpPr>
        <p:spPr bwMode="auto">
          <a:xfrm>
            <a:off x="2435225" y="6096000"/>
            <a:ext cx="1921423" cy="369332"/>
          </a:xfrm>
          <a:prstGeom prst="rect">
            <a:avLst/>
          </a:prstGeom>
          <a:noFill/>
          <a:ln>
            <a:noFill/>
          </a:ln>
          <a:extLst/>
        </p:spPr>
        <p:txBody>
          <a:bodyPr wrap="none">
            <a:spAutoFit/>
          </a:bodyPr>
          <a:lstStyle>
            <a:defPPr>
              <a:defRPr lang="en-US"/>
            </a:defPPr>
            <a:lvl1pPr>
              <a:defRPr sz="1800" i="0">
                <a:latin typeface="+mn-lt"/>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Process Framework</a:t>
            </a:r>
          </a:p>
        </p:txBody>
      </p:sp>
      <p:sp>
        <p:nvSpPr>
          <p:cNvPr id="11" name="TextBox 10"/>
          <p:cNvSpPr txBox="1">
            <a:spLocks noChangeArrowheads="1"/>
          </p:cNvSpPr>
          <p:nvPr/>
        </p:nvSpPr>
        <p:spPr bwMode="auto">
          <a:xfrm>
            <a:off x="5372100" y="2749550"/>
            <a:ext cx="3352800" cy="776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1800" i="0">
                <a:latin typeface="Tw Cen MT" panose="020B0602020104020603" pitchFamily="34" charset="0"/>
              </a:rPr>
              <a:t>Activity: part of the project that </a:t>
            </a:r>
          </a:p>
          <a:p>
            <a:r>
              <a:rPr lang="en-US" sz="1800" i="0">
                <a:latin typeface="Tw Cen MT" panose="020B0602020104020603" pitchFamily="34" charset="0"/>
              </a:rPr>
              <a:t>takes place over a duration of time</a:t>
            </a:r>
          </a:p>
        </p:txBody>
      </p:sp>
      <p:sp>
        <p:nvSpPr>
          <p:cNvPr id="12" name="TextBox 11"/>
          <p:cNvSpPr txBox="1">
            <a:spLocks noChangeArrowheads="1"/>
          </p:cNvSpPr>
          <p:nvPr/>
        </p:nvSpPr>
        <p:spPr bwMode="auto">
          <a:xfrm>
            <a:off x="5791200" y="3657600"/>
            <a:ext cx="3352800" cy="1016000"/>
          </a:xfrm>
          <a:prstGeom prst="rect">
            <a:avLst/>
          </a:prstGeom>
          <a:solidFill>
            <a:schemeClr val="bg1">
              <a:lumMod val="95000"/>
            </a:schemeClr>
          </a:solidFill>
          <a:ln>
            <a:noFill/>
          </a:ln>
        </p:spPr>
        <p:txBody>
          <a:bodyPr>
            <a:spAutoFit/>
          </a:bodyPr>
          <a:lstStyle>
            <a:defPPr>
              <a:defRPr lang="en-US"/>
            </a:defPPr>
            <a:lvl1pPr>
              <a:defRPr sz="2000" i="0">
                <a:solidFill>
                  <a:schemeClr val="tx1">
                    <a:lumMod val="95000"/>
                    <a:lumOff val="5000"/>
                  </a:schemeClr>
                </a:solidFill>
                <a:latin typeface="+mn-lt"/>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t>Milestone: a condition or event that is used to indicate progress</a:t>
            </a:r>
          </a:p>
        </p:txBody>
      </p:sp>
      <p:sp>
        <p:nvSpPr>
          <p:cNvPr id="13" name="TextBox 12"/>
          <p:cNvSpPr txBox="1">
            <a:spLocks noChangeArrowheads="1"/>
          </p:cNvSpPr>
          <p:nvPr/>
        </p:nvSpPr>
        <p:spPr bwMode="auto">
          <a:xfrm>
            <a:off x="5791200" y="4800600"/>
            <a:ext cx="3352800" cy="1016000"/>
          </a:xfrm>
          <a:prstGeom prst="rect">
            <a:avLst/>
          </a:prstGeom>
          <a:solidFill>
            <a:schemeClr val="bg1">
              <a:lumMod val="95000"/>
            </a:schemeClr>
          </a:solidFill>
          <a:ln>
            <a:noFill/>
          </a:ln>
        </p:spPr>
        <p:txBody>
          <a:bodyPr>
            <a:spAutoFit/>
          </a:bodyPr>
          <a:lstStyle>
            <a:defPPr>
              <a:defRPr lang="en-US"/>
            </a:defPPr>
            <a:lvl1pPr>
              <a:defRPr sz="2000" i="0">
                <a:solidFill>
                  <a:schemeClr val="tx1">
                    <a:lumMod val="95000"/>
                    <a:lumOff val="5000"/>
                  </a:schemeClr>
                </a:solidFill>
                <a:latin typeface="+mn-lt"/>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t>Deliverable: tangible result of project that is given to customers</a:t>
            </a:r>
          </a:p>
        </p:txBody>
      </p:sp>
    </p:spTree>
    <p:extLst>
      <p:ext uri="{BB962C8B-B14F-4D97-AF65-F5344CB8AC3E}">
        <p14:creationId xmlns:p14="http://schemas.microsoft.com/office/powerpoint/2010/main" val="2606697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Testing</a:t>
            </a:r>
          </a:p>
        </p:txBody>
      </p:sp>
      <p:sp>
        <p:nvSpPr>
          <p:cNvPr id="44036" name="Rectangle 3"/>
          <p:cNvSpPr>
            <a:spLocks noGrp="1" noChangeArrowheads="1"/>
          </p:cNvSpPr>
          <p:nvPr>
            <p:ph idx="1"/>
          </p:nvPr>
        </p:nvSpPr>
        <p:spPr/>
        <p:txBody>
          <a:bodyPr/>
          <a:lstStyle/>
          <a:p>
            <a:pPr eaLnBrk="1" hangingPunct="1"/>
            <a:r>
              <a:rPr lang="en-US" dirty="0" smtClean="0"/>
              <a:t>Gameplay functionality</a:t>
            </a:r>
          </a:p>
          <a:p>
            <a:pPr eaLnBrk="1" hangingPunct="1"/>
            <a:r>
              <a:rPr lang="en-US" dirty="0" smtClean="0"/>
              <a:t>Unit/character functionality</a:t>
            </a:r>
          </a:p>
          <a:p>
            <a:pPr eaLnBrk="1" hangingPunct="1"/>
            <a:r>
              <a:rPr lang="en-US" dirty="0" smtClean="0"/>
              <a:t>Story progression</a:t>
            </a:r>
          </a:p>
          <a:p>
            <a:pPr eaLnBrk="1" hangingPunct="1"/>
            <a:r>
              <a:rPr lang="en-US" dirty="0" smtClean="0"/>
              <a:t>User interface</a:t>
            </a:r>
          </a:p>
          <a:p>
            <a:pPr eaLnBrk="1" hangingPunct="1"/>
            <a:r>
              <a:rPr lang="en-US" dirty="0" smtClean="0"/>
              <a:t>Sound and music</a:t>
            </a:r>
          </a:p>
          <a:p>
            <a:pPr eaLnBrk="1" hangingPunct="1"/>
            <a:r>
              <a:rPr lang="en-US" dirty="0" smtClean="0"/>
              <a:t>Compatibility </a:t>
            </a:r>
          </a:p>
          <a:p>
            <a:pPr eaLnBrk="1" hangingPunct="1"/>
            <a:r>
              <a:rPr lang="en-US" dirty="0" smtClean="0"/>
              <a:t>Gold master/final checklist</a:t>
            </a:r>
          </a:p>
        </p:txBody>
      </p:sp>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FACFA34A-B0D4-4DFE-B95F-640CDBB71080}" type="slidenum">
              <a:rPr kumimoji="0" lang="en-US" sz="1400" smtClean="0"/>
              <a:pPr eaLnBrk="1" hangingPunct="1"/>
              <a:t>60</a:t>
            </a:fld>
            <a:endParaRPr kumimoji="0" lang="en-US" sz="1400" smtClean="0"/>
          </a:p>
        </p:txBody>
      </p:sp>
    </p:spTree>
    <p:extLst>
      <p:ext uri="{BB962C8B-B14F-4D97-AF65-F5344CB8AC3E}">
        <p14:creationId xmlns:p14="http://schemas.microsoft.com/office/powerpoint/2010/main" val="1656422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mtClean="0"/>
              <a:t>Test-related Versions</a:t>
            </a:r>
          </a:p>
        </p:txBody>
      </p:sp>
      <p:sp>
        <p:nvSpPr>
          <p:cNvPr id="45060" name="Rectangle 3"/>
          <p:cNvSpPr>
            <a:spLocks noGrp="1" noChangeArrowheads="1"/>
          </p:cNvSpPr>
          <p:nvPr>
            <p:ph idx="1"/>
          </p:nvPr>
        </p:nvSpPr>
        <p:spPr/>
        <p:txBody>
          <a:bodyPr>
            <a:normAutofit lnSpcReduction="10000"/>
          </a:bodyPr>
          <a:lstStyle/>
          <a:p>
            <a:pPr eaLnBrk="1" hangingPunct="1">
              <a:lnSpc>
                <a:spcPct val="90000"/>
              </a:lnSpc>
            </a:pPr>
            <a:r>
              <a:rPr lang="en-US" dirty="0" smtClean="0"/>
              <a:t>Alpha – </a:t>
            </a:r>
            <a:r>
              <a:rPr lang="en-US" u="sng" dirty="0" smtClean="0"/>
              <a:t>The beginning of the end</a:t>
            </a:r>
          </a:p>
          <a:p>
            <a:pPr lvl="1">
              <a:lnSpc>
                <a:spcPct val="90000"/>
              </a:lnSpc>
            </a:pPr>
            <a:r>
              <a:rPr lang="en-US" dirty="0"/>
              <a:t>At which the game is mostly playable from start to finish. </a:t>
            </a:r>
            <a:endParaRPr lang="en-US" dirty="0" smtClean="0"/>
          </a:p>
          <a:p>
            <a:pPr lvl="1">
              <a:lnSpc>
                <a:spcPct val="90000"/>
              </a:lnSpc>
            </a:pPr>
            <a:r>
              <a:rPr lang="en-US" dirty="0" smtClean="0"/>
              <a:t>a few workarounds </a:t>
            </a:r>
            <a:r>
              <a:rPr lang="en-US" dirty="0"/>
              <a:t>or </a:t>
            </a:r>
            <a:r>
              <a:rPr lang="en-US" dirty="0" smtClean="0"/>
              <a:t>gaps</a:t>
            </a:r>
          </a:p>
          <a:p>
            <a:pPr lvl="2">
              <a:lnSpc>
                <a:spcPct val="90000"/>
              </a:lnSpc>
            </a:pPr>
            <a:r>
              <a:rPr lang="en-US" dirty="0" smtClean="0"/>
              <a:t>not </a:t>
            </a:r>
            <a:r>
              <a:rPr lang="en-US" dirty="0"/>
              <a:t>all the assets might be final, </a:t>
            </a:r>
            <a:endParaRPr lang="en-US" dirty="0" smtClean="0"/>
          </a:p>
          <a:p>
            <a:pPr lvl="1">
              <a:lnSpc>
                <a:spcPct val="90000"/>
              </a:lnSpc>
            </a:pPr>
            <a:r>
              <a:rPr lang="en-US" dirty="0" smtClean="0"/>
              <a:t>The </a:t>
            </a:r>
            <a:r>
              <a:rPr lang="en-US" dirty="0"/>
              <a:t>engine, user </a:t>
            </a:r>
            <a:r>
              <a:rPr lang="en-US" dirty="0" smtClean="0"/>
              <a:t>interface, and </a:t>
            </a:r>
            <a:r>
              <a:rPr lang="en-US" dirty="0"/>
              <a:t>all other </a:t>
            </a:r>
            <a:r>
              <a:rPr lang="en-US" dirty="0" smtClean="0"/>
              <a:t>major subsystems </a:t>
            </a:r>
            <a:r>
              <a:rPr lang="en-US" dirty="0"/>
              <a:t>are complete</a:t>
            </a:r>
          </a:p>
          <a:p>
            <a:pPr eaLnBrk="1" hangingPunct="1">
              <a:lnSpc>
                <a:spcPct val="90000"/>
              </a:lnSpc>
            </a:pPr>
            <a:r>
              <a:rPr lang="en-US" dirty="0" smtClean="0"/>
              <a:t>Closed Beta</a:t>
            </a:r>
          </a:p>
          <a:p>
            <a:pPr lvl="1" eaLnBrk="1" hangingPunct="1">
              <a:lnSpc>
                <a:spcPct val="90000"/>
              </a:lnSpc>
            </a:pPr>
            <a:r>
              <a:rPr lang="en-US" dirty="0" smtClean="0"/>
              <a:t>No severe defects</a:t>
            </a:r>
          </a:p>
          <a:p>
            <a:pPr eaLnBrk="1" hangingPunct="1">
              <a:lnSpc>
                <a:spcPct val="90000"/>
              </a:lnSpc>
            </a:pPr>
            <a:r>
              <a:rPr lang="en-US" dirty="0" smtClean="0"/>
              <a:t>Open Beta</a:t>
            </a:r>
          </a:p>
          <a:p>
            <a:pPr lvl="1" eaLnBrk="1" hangingPunct="1">
              <a:lnSpc>
                <a:spcPct val="90000"/>
              </a:lnSpc>
            </a:pPr>
            <a:r>
              <a:rPr lang="en-US" dirty="0" smtClean="0"/>
              <a:t>Public access for test </a:t>
            </a:r>
          </a:p>
          <a:p>
            <a:pPr eaLnBrk="1" hangingPunct="1">
              <a:lnSpc>
                <a:spcPct val="90000"/>
              </a:lnSpc>
            </a:pPr>
            <a:r>
              <a:rPr lang="en-US" dirty="0" smtClean="0"/>
              <a:t>Release</a:t>
            </a:r>
          </a:p>
        </p:txBody>
      </p:sp>
      <p:sp>
        <p:nvSpPr>
          <p:cNvPr id="450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E37A2F27-E619-493B-86AF-A5D84727935B}" type="slidenum">
              <a:rPr kumimoji="0" lang="en-US" sz="1400" smtClean="0"/>
              <a:pPr eaLnBrk="1" hangingPunct="1"/>
              <a:t>61</a:t>
            </a:fld>
            <a:endParaRPr kumimoji="0" lang="en-US" sz="1400" smtClean="0"/>
          </a:p>
        </p:txBody>
      </p:sp>
    </p:spTree>
    <p:extLst>
      <p:ext uri="{BB962C8B-B14F-4D97-AF65-F5344CB8AC3E}">
        <p14:creationId xmlns:p14="http://schemas.microsoft.com/office/powerpoint/2010/main" val="2846305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smtClean="0"/>
              <a:t>Publishing</a:t>
            </a:r>
          </a:p>
        </p:txBody>
      </p:sp>
      <p:sp>
        <p:nvSpPr>
          <p:cNvPr id="46084" name="Rectangle 3"/>
          <p:cNvSpPr>
            <a:spLocks noGrp="1" noChangeArrowheads="1"/>
          </p:cNvSpPr>
          <p:nvPr>
            <p:ph idx="1"/>
          </p:nvPr>
        </p:nvSpPr>
        <p:spPr/>
        <p:txBody>
          <a:bodyPr/>
          <a:lstStyle/>
          <a:p>
            <a:pPr eaLnBrk="1" hangingPunct="1"/>
            <a:r>
              <a:rPr lang="en-US" dirty="0" smtClean="0"/>
              <a:t>Public relations (PR)</a:t>
            </a:r>
          </a:p>
          <a:p>
            <a:pPr eaLnBrk="1" hangingPunct="1"/>
            <a:r>
              <a:rPr lang="en-US" dirty="0" smtClean="0"/>
              <a:t>Marketing</a:t>
            </a:r>
          </a:p>
          <a:p>
            <a:pPr eaLnBrk="1" hangingPunct="1"/>
            <a:r>
              <a:rPr lang="en-US" dirty="0" smtClean="0"/>
              <a:t>Sales</a:t>
            </a:r>
          </a:p>
          <a:p>
            <a:pPr eaLnBrk="1" hangingPunct="1"/>
            <a:r>
              <a:rPr lang="en-US" dirty="0" smtClean="0"/>
              <a:t>Stores</a:t>
            </a:r>
          </a:p>
          <a:p>
            <a:pPr eaLnBrk="1" hangingPunct="1"/>
            <a:r>
              <a:rPr lang="en-US" dirty="0" smtClean="0"/>
              <a:t>Distributors</a:t>
            </a:r>
          </a:p>
          <a:p>
            <a:pPr eaLnBrk="1" hangingPunct="1"/>
            <a:r>
              <a:rPr lang="en-US" dirty="0" smtClean="0"/>
              <a:t>Original Equipment Manufacturer (OEM)</a:t>
            </a:r>
          </a:p>
          <a:p>
            <a:pPr eaLnBrk="1" hangingPunct="1"/>
            <a:r>
              <a:rPr lang="en-US" dirty="0" smtClean="0"/>
              <a:t>Promotion</a:t>
            </a:r>
          </a:p>
        </p:txBody>
      </p:sp>
      <p:sp>
        <p:nvSpPr>
          <p:cNvPr id="460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2F5B79AE-A051-47AE-AF19-3FB0483849A1}" type="slidenum">
              <a:rPr kumimoji="0" lang="en-US" sz="1400" smtClean="0"/>
              <a:pPr eaLnBrk="1" hangingPunct="1"/>
              <a:t>62</a:t>
            </a:fld>
            <a:endParaRPr kumimoji="0" lang="en-US" sz="1400" smtClean="0"/>
          </a:p>
        </p:txBody>
      </p:sp>
    </p:spTree>
    <p:extLst>
      <p:ext uri="{BB962C8B-B14F-4D97-AF65-F5344CB8AC3E}">
        <p14:creationId xmlns:p14="http://schemas.microsoft.com/office/powerpoint/2010/main" val="81084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References</a:t>
            </a:r>
            <a:endParaRPr lang="en-CA" smtClean="0"/>
          </a:p>
        </p:txBody>
      </p:sp>
      <p:sp>
        <p:nvSpPr>
          <p:cNvPr id="47108" name="Rectangle 3"/>
          <p:cNvSpPr>
            <a:spLocks noGrp="1" noChangeArrowheads="1"/>
          </p:cNvSpPr>
          <p:nvPr>
            <p:ph idx="1"/>
          </p:nvPr>
        </p:nvSpPr>
        <p:spPr/>
        <p:txBody>
          <a:bodyPr>
            <a:normAutofit lnSpcReduction="10000"/>
          </a:bodyPr>
          <a:lstStyle/>
          <a:p>
            <a:pPr eaLnBrk="1" hangingPunct="1"/>
            <a:r>
              <a:rPr lang="en-US" dirty="0" smtClean="0"/>
              <a:t>Textbook</a:t>
            </a:r>
          </a:p>
          <a:p>
            <a:pPr eaLnBrk="1" hangingPunct="1"/>
            <a:r>
              <a:rPr lang="en-US" dirty="0" smtClean="0"/>
              <a:t>Game Design, 2e</a:t>
            </a:r>
          </a:p>
          <a:p>
            <a:pPr lvl="1" eaLnBrk="1" hangingPunct="1"/>
            <a:r>
              <a:rPr lang="en-US" dirty="0" smtClean="0"/>
              <a:t>Bob Bates</a:t>
            </a:r>
          </a:p>
          <a:p>
            <a:pPr lvl="1" eaLnBrk="1" hangingPunct="1"/>
            <a:r>
              <a:rPr lang="en-US" dirty="0" smtClean="0"/>
              <a:t>Thomson, 2004</a:t>
            </a:r>
          </a:p>
          <a:p>
            <a:pPr eaLnBrk="1" hangingPunct="1"/>
            <a:r>
              <a:rPr lang="en-US" dirty="0" smtClean="0"/>
              <a:t>Game Producer</a:t>
            </a:r>
            <a:r>
              <a:rPr lang="en-US" dirty="0" smtClean="0">
                <a:latin typeface="Times New Roman" pitchFamily="18" charset="0"/>
              </a:rPr>
              <a:t>’</a:t>
            </a:r>
            <a:r>
              <a:rPr lang="en-US" dirty="0" smtClean="0"/>
              <a:t>s Handbook</a:t>
            </a:r>
          </a:p>
          <a:p>
            <a:pPr lvl="1" eaLnBrk="1" hangingPunct="1"/>
            <a:r>
              <a:rPr lang="en-US" dirty="0" smtClean="0"/>
              <a:t>Dan Irish</a:t>
            </a:r>
          </a:p>
          <a:p>
            <a:pPr lvl="1" eaLnBrk="1" hangingPunct="1"/>
            <a:r>
              <a:rPr lang="en-US" dirty="0" smtClean="0"/>
              <a:t>Thomson, 2005</a:t>
            </a:r>
          </a:p>
          <a:p>
            <a:r>
              <a:rPr lang="en-US" dirty="0"/>
              <a:t>Some </a:t>
            </a:r>
            <a:r>
              <a:rPr lang="en-US" dirty="0" smtClean="0"/>
              <a:t>information and images are </a:t>
            </a:r>
            <a:r>
              <a:rPr lang="en-US" dirty="0"/>
              <a:t>taken from the different online </a:t>
            </a:r>
            <a:r>
              <a:rPr lang="en-US" dirty="0" smtClean="0"/>
              <a:t>sources, only for educational purpose. </a:t>
            </a:r>
            <a:r>
              <a:rPr lang="en-US" dirty="0"/>
              <a:t>I acknowledge them. </a:t>
            </a:r>
          </a:p>
        </p:txBody>
      </p:sp>
      <p:sp>
        <p:nvSpPr>
          <p:cNvPr id="471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23F09BBD-2DDB-4711-B6D2-253A46FF55AA}" type="slidenum">
              <a:rPr kumimoji="0" lang="en-US" sz="1400" smtClean="0"/>
              <a:pPr eaLnBrk="1" hangingPunct="1"/>
              <a:t>63</a:t>
            </a:fld>
            <a:endParaRPr kumimoji="0" lang="en-US" sz="1400" smtClean="0"/>
          </a:p>
        </p:txBody>
      </p:sp>
    </p:spTree>
    <p:extLst>
      <p:ext uri="{BB962C8B-B14F-4D97-AF65-F5344CB8AC3E}">
        <p14:creationId xmlns:p14="http://schemas.microsoft.com/office/powerpoint/2010/main" val="2537599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612775" y="228600"/>
            <a:ext cx="8153400" cy="990600"/>
          </a:xfrm>
        </p:spPr>
        <p:txBody>
          <a:bodyPr/>
          <a:lstStyle/>
          <a:p>
            <a:endParaRPr lang="en-CA" smtClean="0">
              <a:ea typeface="ＭＳ Ｐゴシック" panose="020B0600070205080204" pitchFamily="34" charset="-128"/>
            </a:endParaRPr>
          </a:p>
        </p:txBody>
      </p:sp>
      <p:sp>
        <p:nvSpPr>
          <p:cNvPr id="162819" name="Content Placeholder 2"/>
          <p:cNvSpPr>
            <a:spLocks noGrp="1"/>
          </p:cNvSpPr>
          <p:nvPr>
            <p:ph sz="quarter" idx="1"/>
          </p:nvPr>
        </p:nvSpPr>
        <p:spPr>
          <a:xfrm>
            <a:off x="612775" y="1600200"/>
            <a:ext cx="8153400" cy="4495800"/>
          </a:xfrm>
        </p:spPr>
        <p:txBody>
          <a:bodyPr/>
          <a:lstStyle/>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r>
              <a:rPr lang="en-CA" sz="4800" smtClean="0">
                <a:ea typeface="ＭＳ Ｐゴシック" panose="020B0600070205080204" pitchFamily="34" charset="-128"/>
              </a:rPr>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775" y="228600"/>
            <a:ext cx="8153400" cy="990600"/>
          </a:xfrm>
          <a:noFill/>
        </p:spPr>
        <p:txBody>
          <a:bodyPr lIns="90840" tIns="44623" rIns="90840" bIns="44623"/>
          <a:lstStyle/>
          <a:p>
            <a:pPr eaLnBrk="1" hangingPunct="1"/>
            <a:r>
              <a:rPr lang="en-GB" smtClean="0">
                <a:ea typeface="ＭＳ Ｐゴシック" panose="020B0600070205080204" pitchFamily="34" charset="-128"/>
              </a:rPr>
              <a:t>Framework Activities</a:t>
            </a:r>
          </a:p>
        </p:txBody>
      </p:sp>
      <p:sp>
        <p:nvSpPr>
          <p:cNvPr id="276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AF4303B4-AE5A-432A-BCA8-9B746A694F7E}" type="slidenum">
              <a:rPr lang="en-US" sz="1200" smtClean="0">
                <a:solidFill>
                  <a:srgbClr val="FFFFFF"/>
                </a:solidFill>
                <a:latin typeface="Verdana" panose="020B0604030504040204" pitchFamily="34" charset="0"/>
              </a:rPr>
              <a:pPr>
                <a:lnSpc>
                  <a:spcPct val="80000"/>
                </a:lnSpc>
              </a:pPr>
              <a:t>7</a:t>
            </a:fld>
            <a:endParaRPr lang="en-US" sz="1200" smtClean="0">
              <a:solidFill>
                <a:srgbClr val="FFFFFF"/>
              </a:solidFill>
              <a:latin typeface="Verdana" panose="020B0604030504040204" pitchFamily="34" charset="0"/>
            </a:endParaRPr>
          </a:p>
        </p:txBody>
      </p:sp>
      <p:sp>
        <p:nvSpPr>
          <p:cNvPr id="27652" name="Rectangle 3"/>
          <p:cNvSpPr>
            <a:spLocks noGrp="1" noChangeArrowheads="1"/>
          </p:cNvSpPr>
          <p:nvPr>
            <p:ph sz="quarter" idx="1"/>
          </p:nvPr>
        </p:nvSpPr>
        <p:spPr>
          <a:xfrm>
            <a:off x="152400" y="1577788"/>
            <a:ext cx="6172200" cy="26894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anchor="t" anchorCtr="0" compatLnSpc="1">
            <a:prstTxWarp prst="textNoShape">
              <a:avLst/>
            </a:prstTxWarp>
          </a:bodyPr>
          <a:lstStyle/>
          <a:p>
            <a:pPr eaLnBrk="1" hangingPunct="1"/>
            <a:r>
              <a:rPr lang="en-US" sz="2500" dirty="0">
                <a:ea typeface="ＭＳ Ｐゴシック" panose="020B0600070205080204" pitchFamily="34" charset="-128"/>
              </a:rPr>
              <a:t>Same set of framework activities will be applied to every project ... </a:t>
            </a:r>
          </a:p>
          <a:p>
            <a:pPr eaLnBrk="1" hangingPunct="1"/>
            <a:r>
              <a:rPr lang="en-US" sz="2500" dirty="0">
                <a:ea typeface="ＭＳ Ｐゴシック" panose="020B0600070205080204" pitchFamily="34" charset="-128"/>
              </a:rPr>
              <a:t>…but the tasks (and degree of rigor) for each activity will vary based on:</a:t>
            </a:r>
          </a:p>
          <a:p>
            <a:pPr lvl="1"/>
            <a:r>
              <a:rPr lang="en-US" dirty="0"/>
              <a:t>the type of project </a:t>
            </a:r>
          </a:p>
          <a:p>
            <a:pPr lvl="1"/>
            <a:r>
              <a:rPr lang="en-US" dirty="0"/>
              <a:t>characteristics of the project</a:t>
            </a:r>
          </a:p>
          <a:p>
            <a:pPr eaLnBrk="1" hangingPunct="1"/>
            <a:endParaRPr lang="en-GB" sz="2500" dirty="0">
              <a:ea typeface="ＭＳ Ｐゴシック" panose="020B0600070205080204" pitchFamily="34" charset="-128"/>
            </a:endParaRPr>
          </a:p>
        </p:txBody>
      </p:sp>
      <p:sp>
        <p:nvSpPr>
          <p:cNvPr id="27653" name="Rectangle 30"/>
          <p:cNvSpPr>
            <a:spLocks noChangeArrowheads="1"/>
          </p:cNvSpPr>
          <p:nvPr/>
        </p:nvSpPr>
        <p:spPr bwMode="auto">
          <a:xfrm>
            <a:off x="6583363" y="952500"/>
            <a:ext cx="2209800" cy="5867400"/>
          </a:xfrm>
          <a:prstGeom prst="rect">
            <a:avLst/>
          </a:prstGeom>
          <a:solidFill>
            <a:srgbClr val="00458A"/>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7654" name="Rectangle 25"/>
          <p:cNvSpPr>
            <a:spLocks noChangeArrowheads="1"/>
          </p:cNvSpPr>
          <p:nvPr/>
        </p:nvSpPr>
        <p:spPr bwMode="auto">
          <a:xfrm>
            <a:off x="6811963" y="1104900"/>
            <a:ext cx="1752600" cy="990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800"/>
              <a:t>Communication</a:t>
            </a:r>
          </a:p>
        </p:txBody>
      </p:sp>
      <p:sp>
        <p:nvSpPr>
          <p:cNvPr id="27655" name="Rectangle 26"/>
          <p:cNvSpPr>
            <a:spLocks noChangeArrowheads="1"/>
          </p:cNvSpPr>
          <p:nvPr/>
        </p:nvSpPr>
        <p:spPr bwMode="auto">
          <a:xfrm>
            <a:off x="6811963" y="2247900"/>
            <a:ext cx="1752600" cy="990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800"/>
              <a:t>Planning</a:t>
            </a:r>
          </a:p>
        </p:txBody>
      </p:sp>
      <p:sp>
        <p:nvSpPr>
          <p:cNvPr id="27656" name="Rectangle 27"/>
          <p:cNvSpPr>
            <a:spLocks noChangeArrowheads="1"/>
          </p:cNvSpPr>
          <p:nvPr/>
        </p:nvSpPr>
        <p:spPr bwMode="auto">
          <a:xfrm>
            <a:off x="6811963" y="3390900"/>
            <a:ext cx="1752600" cy="990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800"/>
              <a:t>Modeling</a:t>
            </a:r>
          </a:p>
        </p:txBody>
      </p:sp>
      <p:sp>
        <p:nvSpPr>
          <p:cNvPr id="27657" name="Rectangle 28"/>
          <p:cNvSpPr>
            <a:spLocks noChangeArrowheads="1"/>
          </p:cNvSpPr>
          <p:nvPr/>
        </p:nvSpPr>
        <p:spPr bwMode="auto">
          <a:xfrm>
            <a:off x="6811963" y="4533900"/>
            <a:ext cx="1752600" cy="990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800"/>
              <a:t>Construction</a:t>
            </a:r>
          </a:p>
        </p:txBody>
      </p:sp>
      <p:sp>
        <p:nvSpPr>
          <p:cNvPr id="27658" name="Rectangle 29"/>
          <p:cNvSpPr>
            <a:spLocks noChangeArrowheads="1"/>
          </p:cNvSpPr>
          <p:nvPr/>
        </p:nvSpPr>
        <p:spPr bwMode="auto">
          <a:xfrm>
            <a:off x="6811963" y="5676900"/>
            <a:ext cx="1752600" cy="990600"/>
          </a:xfrm>
          <a:prstGeom prst="rect">
            <a:avLst/>
          </a:prstGeom>
          <a:solidFill>
            <a:srgbClr val="BDDEFF"/>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a:r>
              <a:rPr lang="en-US" sz="1800"/>
              <a:t>Deployment</a:t>
            </a:r>
          </a:p>
        </p:txBody>
      </p:sp>
    </p:spTree>
    <p:extLst>
      <p:ext uri="{BB962C8B-B14F-4D97-AF65-F5344CB8AC3E}">
        <p14:creationId xmlns:p14="http://schemas.microsoft.com/office/powerpoint/2010/main" val="372696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63525"/>
            <a:ext cx="8551863" cy="1108075"/>
          </a:xfrm>
          <a:noFill/>
        </p:spPr>
        <p:txBody>
          <a:bodyPr lIns="90840" tIns="44623" rIns="90840" bIns="44623"/>
          <a:lstStyle/>
          <a:p>
            <a:pPr eaLnBrk="1" hangingPunct="1"/>
            <a:r>
              <a:rPr lang="en-GB" smtClean="0">
                <a:ea typeface="ＭＳ Ｐゴシック" panose="020B0600070205080204" pitchFamily="34" charset="-128"/>
              </a:rPr>
              <a:t>Software Process Models</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nSpc>
                <a:spcPct val="80000"/>
              </a:lnSpc>
            </a:pPr>
            <a:fld id="{BFCA5062-8153-4BE8-909F-55015BF348FA}" type="slidenum">
              <a:rPr lang="en-US" sz="1200" smtClean="0">
                <a:solidFill>
                  <a:srgbClr val="FFFFFF"/>
                </a:solidFill>
                <a:latin typeface="Verdana" panose="020B0604030504040204" pitchFamily="34" charset="0"/>
              </a:rPr>
              <a:pPr>
                <a:lnSpc>
                  <a:spcPct val="80000"/>
                </a:lnSpc>
              </a:pPr>
              <a:t>8</a:t>
            </a:fld>
            <a:endParaRPr lang="en-US" sz="1200" smtClean="0">
              <a:solidFill>
                <a:srgbClr val="FFFFFF"/>
              </a:solidFill>
              <a:latin typeface="Verdana" panose="020B0604030504040204" pitchFamily="34" charset="0"/>
            </a:endParaRPr>
          </a:p>
        </p:txBody>
      </p:sp>
      <p:sp>
        <p:nvSpPr>
          <p:cNvPr id="29700" name="Rectangle 3"/>
          <p:cNvSpPr>
            <a:spLocks noGrp="1" noChangeArrowheads="1"/>
          </p:cNvSpPr>
          <p:nvPr>
            <p:ph sz="quarter" idx="1"/>
          </p:nvPr>
        </p:nvSpPr>
        <p:spPr>
          <a:xfrm>
            <a:off x="612775" y="1600200"/>
            <a:ext cx="6778625" cy="4495800"/>
          </a:xfrm>
        </p:spPr>
        <p:txBody>
          <a:bodyPr lIns="90840" tIns="44623" rIns="90840" bIns="44623"/>
          <a:lstStyle/>
          <a:p>
            <a:pPr eaLnBrk="1" hangingPunct="1"/>
            <a:r>
              <a:rPr lang="en-GB" sz="2400" dirty="0" smtClean="0">
                <a:ea typeface="ＭＳ Ｐゴシック" panose="020B0600070205080204" pitchFamily="34" charset="-128"/>
              </a:rPr>
              <a:t>Waterfall model</a:t>
            </a:r>
          </a:p>
          <a:p>
            <a:pPr lvl="1" eaLnBrk="1" hangingPunct="1"/>
            <a:r>
              <a:rPr lang="en-GB" sz="1800" dirty="0" smtClean="0">
                <a:ea typeface="ＭＳ Ｐゴシック" panose="020B0600070205080204" pitchFamily="34" charset="-128"/>
              </a:rPr>
              <a:t>a.k.a. </a:t>
            </a:r>
            <a:r>
              <a:rPr lang="en-GB" altLang="en-US" sz="1800" dirty="0" smtClean="0">
                <a:ea typeface="ＭＳ Ｐゴシック" panose="020B0600070205080204" pitchFamily="34" charset="-128"/>
              </a:rPr>
              <a:t>“</a:t>
            </a:r>
            <a:r>
              <a:rPr lang="en-GB" sz="1800" dirty="0" smtClean="0">
                <a:ea typeface="ＭＳ Ｐゴシック" panose="020B0600070205080204" pitchFamily="34" charset="-128"/>
              </a:rPr>
              <a:t>classic life cycle</a:t>
            </a:r>
            <a:r>
              <a:rPr lang="en-GB" altLang="en-US" sz="1800" dirty="0" smtClean="0">
                <a:ea typeface="ＭＳ Ｐゴシック" panose="020B0600070205080204" pitchFamily="34" charset="-128"/>
              </a:rPr>
              <a:t>”</a:t>
            </a:r>
            <a:endParaRPr lang="en-GB" sz="1800" dirty="0" smtClean="0">
              <a:ea typeface="ＭＳ Ｐゴシック" panose="020B0600070205080204" pitchFamily="34" charset="-128"/>
            </a:endParaRPr>
          </a:p>
          <a:p>
            <a:pPr lvl="1" eaLnBrk="1" hangingPunct="1"/>
            <a:r>
              <a:rPr lang="en-GB" sz="1800" dirty="0" smtClean="0">
                <a:ea typeface="ＭＳ Ｐゴシック" panose="020B0600070205080204" pitchFamily="34" charset="-128"/>
              </a:rPr>
              <a:t>Separate and distinct process activity phases, linear flow</a:t>
            </a:r>
          </a:p>
          <a:p>
            <a:pPr eaLnBrk="1" hangingPunct="1"/>
            <a:r>
              <a:rPr lang="en-GB" sz="2400" dirty="0" smtClean="0">
                <a:ea typeface="ＭＳ Ｐゴシック" panose="020B0600070205080204" pitchFamily="34" charset="-128"/>
              </a:rPr>
              <a:t>Incremental process models</a:t>
            </a:r>
            <a:endParaRPr lang="en-GB" sz="2000" dirty="0" smtClean="0">
              <a:ea typeface="ＭＳ Ｐゴシック" panose="020B0600070205080204" pitchFamily="34" charset="-128"/>
            </a:endParaRPr>
          </a:p>
          <a:p>
            <a:pPr lvl="1" eaLnBrk="1" hangingPunct="1"/>
            <a:r>
              <a:rPr lang="en-GB" sz="1800" dirty="0" smtClean="0">
                <a:ea typeface="ＭＳ Ｐゴシック" panose="020B0600070205080204" pitchFamily="34" charset="-128"/>
              </a:rPr>
              <a:t>Complete a sequence of the process activities in linear fashion</a:t>
            </a:r>
          </a:p>
          <a:p>
            <a:pPr lvl="1" eaLnBrk="1" hangingPunct="1"/>
            <a:r>
              <a:rPr lang="en-GB" sz="1800" dirty="0" smtClean="0">
                <a:ea typeface="ＭＳ Ｐゴシック" panose="020B0600070205080204" pitchFamily="34" charset="-128"/>
              </a:rPr>
              <a:t>Each pass results in deliverable piece of software</a:t>
            </a:r>
          </a:p>
          <a:p>
            <a:pPr eaLnBrk="1" hangingPunct="1"/>
            <a:r>
              <a:rPr lang="en-GB" sz="2400" dirty="0" smtClean="0">
                <a:ea typeface="ＭＳ Ｐゴシック" panose="020B0600070205080204" pitchFamily="34" charset="-128"/>
              </a:rPr>
              <a:t>Evolutionary (iterative) process models</a:t>
            </a:r>
            <a:endParaRPr lang="en-GB" sz="2000" dirty="0" smtClean="0">
              <a:ea typeface="ＭＳ Ｐゴシック" panose="020B0600070205080204" pitchFamily="34" charset="-128"/>
            </a:endParaRPr>
          </a:p>
          <a:p>
            <a:pPr lvl="1" eaLnBrk="1" hangingPunct="1"/>
            <a:r>
              <a:rPr lang="en-GB" sz="1800" dirty="0" smtClean="0">
                <a:ea typeface="ＭＳ Ｐゴシック" panose="020B0600070205080204" pitchFamily="34" charset="-128"/>
              </a:rPr>
              <a:t>Each iteration through sequence of </a:t>
            </a:r>
            <a:r>
              <a:rPr lang="en-GB" sz="1800" dirty="0" smtClean="0">
                <a:solidFill>
                  <a:srgbClr val="0000FF"/>
                </a:solidFill>
                <a:ea typeface="ＭＳ Ｐゴシック" panose="020B0600070205080204" pitchFamily="34" charset="-128"/>
              </a:rPr>
              <a:t>activities develops a limited prototype</a:t>
            </a:r>
            <a:r>
              <a:rPr lang="en-GB" sz="1800" dirty="0" smtClean="0">
                <a:ea typeface="ＭＳ Ｐゴシック" panose="020B0600070205080204" pitchFamily="34" charset="-128"/>
              </a:rPr>
              <a:t> to extract feedback from customer</a:t>
            </a:r>
          </a:p>
        </p:txBody>
      </p:sp>
    </p:spTree>
    <p:extLst>
      <p:ext uri="{BB962C8B-B14F-4D97-AF65-F5344CB8AC3E}">
        <p14:creationId xmlns:p14="http://schemas.microsoft.com/office/powerpoint/2010/main" val="233669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vs. Iterative Process Model - Analogy</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pPr>
              <a:defRPr/>
            </a:pPr>
            <a:fld id="{44AB298E-B1E4-4893-9EA3-C2BCCC3B694E}" type="slidenum">
              <a:rPr lang="en-US" smtClean="0"/>
              <a:pPr>
                <a:defRPr/>
              </a:pPr>
              <a:t>9</a:t>
            </a:fld>
            <a:endParaRPr lang="en-US"/>
          </a:p>
        </p:txBody>
      </p:sp>
      <p:pic>
        <p:nvPicPr>
          <p:cNvPr id="5" name="Picture 4"/>
          <p:cNvPicPr>
            <a:picLocks noChangeAspect="1"/>
          </p:cNvPicPr>
          <p:nvPr/>
        </p:nvPicPr>
        <p:blipFill>
          <a:blip r:embed="rId2"/>
          <a:stretch>
            <a:fillRect/>
          </a:stretch>
        </p:blipFill>
        <p:spPr>
          <a:xfrm>
            <a:off x="1350609" y="1676400"/>
            <a:ext cx="6381750" cy="1724025"/>
          </a:xfrm>
          <a:prstGeom prst="rect">
            <a:avLst/>
          </a:prstGeom>
        </p:spPr>
      </p:pic>
      <p:pic>
        <p:nvPicPr>
          <p:cNvPr id="6" name="Picture 5"/>
          <p:cNvPicPr>
            <a:picLocks noChangeAspect="1"/>
          </p:cNvPicPr>
          <p:nvPr/>
        </p:nvPicPr>
        <p:blipFill>
          <a:blip r:embed="rId3"/>
          <a:stretch>
            <a:fillRect/>
          </a:stretch>
        </p:blipFill>
        <p:spPr>
          <a:xfrm>
            <a:off x="1424541" y="4293280"/>
            <a:ext cx="6315075" cy="1704975"/>
          </a:xfrm>
          <a:prstGeom prst="rect">
            <a:avLst/>
          </a:prstGeom>
        </p:spPr>
      </p:pic>
      <p:sp>
        <p:nvSpPr>
          <p:cNvPr id="7" name="Rectangle 6"/>
          <p:cNvSpPr/>
          <p:nvPr/>
        </p:nvSpPr>
        <p:spPr>
          <a:xfrm>
            <a:off x="2665067" y="3198168"/>
            <a:ext cx="4225837" cy="523220"/>
          </a:xfrm>
          <a:prstGeom prst="rect">
            <a:avLst/>
          </a:prstGeom>
        </p:spPr>
        <p:txBody>
          <a:bodyPr wrap="none">
            <a:spAutoFit/>
          </a:bodyPr>
          <a:lstStyle/>
          <a:p>
            <a:r>
              <a:rPr lang="en-CA" sz="2800" i="0" dirty="0">
                <a:solidFill>
                  <a:srgbClr val="0000FF"/>
                </a:solidFill>
              </a:rPr>
              <a:t>Incremental </a:t>
            </a:r>
            <a:r>
              <a:rPr lang="en-CA" sz="2800" i="0" dirty="0" smtClean="0">
                <a:solidFill>
                  <a:srgbClr val="0000FF"/>
                </a:solidFill>
              </a:rPr>
              <a:t>development</a:t>
            </a:r>
            <a:endParaRPr lang="en-CA" sz="2800" i="0" dirty="0">
              <a:solidFill>
                <a:srgbClr val="0000FF"/>
              </a:solidFill>
            </a:endParaRPr>
          </a:p>
        </p:txBody>
      </p:sp>
      <p:sp>
        <p:nvSpPr>
          <p:cNvPr id="8" name="Rectangle 7"/>
          <p:cNvSpPr/>
          <p:nvPr/>
        </p:nvSpPr>
        <p:spPr>
          <a:xfrm>
            <a:off x="2922348" y="6080762"/>
            <a:ext cx="3624710" cy="523220"/>
          </a:xfrm>
          <a:prstGeom prst="rect">
            <a:avLst/>
          </a:prstGeom>
        </p:spPr>
        <p:txBody>
          <a:bodyPr wrap="none">
            <a:spAutoFit/>
          </a:bodyPr>
          <a:lstStyle/>
          <a:p>
            <a:r>
              <a:rPr lang="en-CA" sz="2800" i="0" dirty="0">
                <a:solidFill>
                  <a:srgbClr val="0000FF"/>
                </a:solidFill>
              </a:rPr>
              <a:t>Iterative development</a:t>
            </a:r>
          </a:p>
        </p:txBody>
      </p:sp>
    </p:spTree>
    <p:extLst>
      <p:ext uri="{BB962C8B-B14F-4D97-AF65-F5344CB8AC3E}">
        <p14:creationId xmlns:p14="http://schemas.microsoft.com/office/powerpoint/2010/main" val="1571813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spPr>
      <a:bodyPr wrap="square">
        <a:spAutoFit/>
      </a:bodyPr>
      <a:lstStyle>
        <a:defPPr algn="ctr">
          <a:defRPr i="0" dirty="0" smtClean="0">
            <a:solidFill>
              <a:schemeClr val="bg1"/>
            </a:solidFill>
            <a:latin typeface="+mn-lt"/>
            <a:cs typeface="+mn-cs"/>
          </a:defRPr>
        </a:defPPr>
      </a:lst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7255</TotalTime>
  <Words>2997</Words>
  <Application>Microsoft Office PowerPoint</Application>
  <PresentationFormat>On-screen Show (4:3)</PresentationFormat>
  <Paragraphs>603</Paragraphs>
  <Slides>64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ＭＳ Ｐゴシック</vt:lpstr>
      <vt:lpstr>SimSun</vt:lpstr>
      <vt:lpstr>SimSun</vt:lpstr>
      <vt:lpstr>Arial</vt:lpstr>
      <vt:lpstr>Tahoma</vt:lpstr>
      <vt:lpstr>Times New Roman</vt:lpstr>
      <vt:lpstr>Tw Cen MT</vt:lpstr>
      <vt:lpstr>Verdana</vt:lpstr>
      <vt:lpstr>Wingdings</vt:lpstr>
      <vt:lpstr>Wingdings 2</vt:lpstr>
      <vt:lpstr>Median</vt:lpstr>
      <vt:lpstr> </vt:lpstr>
      <vt:lpstr>Objectives</vt:lpstr>
      <vt:lpstr>Terminology</vt:lpstr>
      <vt:lpstr>SDLC</vt:lpstr>
      <vt:lpstr>Software Process Framework</vt:lpstr>
      <vt:lpstr>Software Process Framework</vt:lpstr>
      <vt:lpstr>Framework Activities</vt:lpstr>
      <vt:lpstr>Software Process Models</vt:lpstr>
      <vt:lpstr>Incremental vs. Iterative Process Model - Analogy</vt:lpstr>
      <vt:lpstr>Waterfall Model</vt:lpstr>
      <vt:lpstr>Waterfall Model (cont.)</vt:lpstr>
      <vt:lpstr>Waterfall Model (cont.)</vt:lpstr>
      <vt:lpstr>Waterfall Model (cont.)</vt:lpstr>
      <vt:lpstr>Waterfall Model (cont.)</vt:lpstr>
      <vt:lpstr>Incremental Process Models</vt:lpstr>
      <vt:lpstr>Incremental Model</vt:lpstr>
      <vt:lpstr>Evaluating Incremental Development</vt:lpstr>
      <vt:lpstr>Evolutionary (Iterative) Process Models</vt:lpstr>
      <vt:lpstr>Evolutionary Process Models: Prototyping</vt:lpstr>
      <vt:lpstr>PowerPoint Presentation</vt:lpstr>
      <vt:lpstr>Spiral model</vt:lpstr>
      <vt:lpstr>Spiral model</vt:lpstr>
      <vt:lpstr>Reuse-oriented development</vt:lpstr>
      <vt:lpstr>Reuse-oriented development</vt:lpstr>
      <vt:lpstr>Game Production</vt:lpstr>
      <vt:lpstr>Programming Teams</vt:lpstr>
      <vt:lpstr>Programming Areas</vt:lpstr>
      <vt:lpstr>Game Development Team</vt:lpstr>
      <vt:lpstr>Your Team Structure (by necessity)</vt:lpstr>
      <vt:lpstr>Tool-based Process</vt:lpstr>
      <vt:lpstr>Game Producers</vt:lpstr>
      <vt:lpstr>Design Team</vt:lpstr>
      <vt:lpstr>Game Designer  Imagination</vt:lpstr>
      <vt:lpstr>Game Designer  Technical Awareness</vt:lpstr>
      <vt:lpstr>Game Designer Analytical Competence</vt:lpstr>
      <vt:lpstr>Game Designer Mathematical Competence</vt:lpstr>
      <vt:lpstr>Game Designer Aesthetic Competence</vt:lpstr>
      <vt:lpstr>Game Designer Quality</vt:lpstr>
      <vt:lpstr>Programming Team</vt:lpstr>
      <vt:lpstr>Art Team</vt:lpstr>
      <vt:lpstr>Externals</vt:lpstr>
      <vt:lpstr>Production Lifecycle</vt:lpstr>
      <vt:lpstr>Concept Development</vt:lpstr>
      <vt:lpstr>Concept development</vt:lpstr>
      <vt:lpstr>Pre-Production </vt:lpstr>
      <vt:lpstr>The Game Design Document</vt:lpstr>
      <vt:lpstr>The Game Design Document</vt:lpstr>
      <vt:lpstr>The Art Production Plan</vt:lpstr>
      <vt:lpstr>The Art Bible</vt:lpstr>
      <vt:lpstr>The Art Bible</vt:lpstr>
      <vt:lpstr>Examples of Concept Art</vt:lpstr>
      <vt:lpstr>Examples of Concept Art</vt:lpstr>
      <vt:lpstr>Example: Create a functioning character in an action game</vt:lpstr>
      <vt:lpstr>Example: Puzzle Design</vt:lpstr>
      <vt:lpstr>Production Path</vt:lpstr>
      <vt:lpstr>Assets, Budgets, Task, and Schedules</vt:lpstr>
      <vt:lpstr>The Project Plan</vt:lpstr>
      <vt:lpstr>The Project Plan</vt:lpstr>
      <vt:lpstr>Production</vt:lpstr>
      <vt:lpstr>Testing</vt:lpstr>
      <vt:lpstr>Test-related Versions</vt:lpstr>
      <vt:lpstr>Publishing</vt:lpstr>
      <vt:lpstr>References</vt:lpstr>
      <vt:lpstr>PowerPoint Presentation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Dewan Tanvir Ahmed</dc:creator>
  <cp:lastModifiedBy>Dewan Ahmed</cp:lastModifiedBy>
  <cp:revision>588</cp:revision>
  <cp:lastPrinted>2010-08-24T17:19:38Z</cp:lastPrinted>
  <dcterms:created xsi:type="dcterms:W3CDTF">2010-08-24T16:58:28Z</dcterms:created>
  <dcterms:modified xsi:type="dcterms:W3CDTF">2015-09-20T22:56:59Z</dcterms:modified>
</cp:coreProperties>
</file>