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9" r:id="rId4"/>
    <p:sldId id="26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468" autoAdjust="0"/>
  </p:normalViewPr>
  <p:slideViewPr>
    <p:cSldViewPr>
      <p:cViewPr>
        <p:scale>
          <a:sx n="80" d="100"/>
          <a:sy n="80" d="100"/>
        </p:scale>
        <p:origin x="-151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err="1" smtClean="0"/>
              <a:t>Jugan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Starting your game design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>Advanced Game Design &amp; Development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Fun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other generic features of games that make them fun?</a:t>
            </a:r>
          </a:p>
          <a:p>
            <a:endParaRPr lang="en-US" dirty="0"/>
          </a:p>
          <a:p>
            <a:r>
              <a:rPr lang="en-US" dirty="0" smtClean="0"/>
              <a:t>Have you ever played a game that had a feature/mechanic that made you want to turn the game off?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hEREBQSEhMUFBEQEBAQEBYQEA8VEhAQFBAVFBQQEhIXGyYeFxkjGRQUHy8gIycpLCwsFR4xNTAqNSYrLCkBCQoKDgwOGg8PGikgHCApKSosKSwpKSwpLCosLCwsKSkpLCksLCkpKSwsKSwsLCwsKSwsKSksKSksLCkpKSwsKf/AABEIANsA5gMBIgACEQEDEQH/xAAbAAEAAgMBAQAAAAAAAAAAAAAABQYCAwQBB//EADcQAAIBAgQEBAUCBQQDAAAAAAABAgMRBAUhMQYSQVFhcYGREzKhsdEiwRRCUuHwFXKC8WKSov/EABoBAQADAQEBAAAAAAAAAAAAAAABAgMEBgX/xAAhEQEAAgIDAQEAAwEAAAAAAAAAAQIDEQQSITETQVFhIv/aAAwDAQACEQMRAD8A+4mrFV1CEpPovr0+ptIzP6lqVu8l9CY9lEufJMxcpyhJ6yvKN+/Vf52JspVGs4TUlvFplypVFKKktmk16k2jSKztmACqwAAAAAAAAAAAAAAAAAAAAAAAAAAAAAAAAQ/EEvlXmyYITO1ef/FW+pav1W3xA1GWPh3E81Nx6wf0ev3uV+rCx38O1eWrb+qLXqtfya3jxSv1ZwAYNQAAAAAAAAAAAAAAAAAAAAAAAAAAAAAAAAgc4v8AEfhb7IniAx071JedvZW/YvT6rb4i6iPcDUcasH2kva9n9DpqUU9Uc842aZt/DNcQaMFW5qcX4WfmtDeczYAAAAAAAAAAAAAAAAAAAAAAAAAAAAAAAAIHEwXxJf7n73J4h8bRtUduuvvv9bl6fVbfHLKBzyhf0JCMDRVjqaqO7I6v6ZR7O/v/ANEmQmWS5aiX9Sa/f9ibMbRqV6/AAFVgAAAAAAAAAAAAAAAAAAAAAAAAAAAAAOLMaL0kumj8u52njRMToQ8GeV4vsZVqTpyt0fyvw7HrbNonfrOWmjF88Gv61fy2ZOkLTdmn2d/qTRnf6tUABRYAAAAAAAAAAAAAAAAAAAAAAAAAAAAAAABrrUVJWfp4MjJwabT3RLmjE4fmXitvwTE6RMIuW/mS9CV4p+CIytp4NHizmNOOvTbUtqbfEbiEwCnY7jS3ytLXpb9yLqcaS/qfuzavGySznPSP5fRQfO6HF8r/ADP/ANn9ibwPGKdlKz9dSLce9UxmrK0g5sJmEKi/S9ez3Ok5/jUAAAAAAAAAAAAAAAAAAAAAAAAAAA8bPSG4hzX4UHFbta+XYtWs2nUImdRuUfxFnUYt2etrFAzbiBye5jm+ZOcnr1ImOH5nc+7xuNFY9fA53P6eQ9qYucmOWTJPC5VJ20JKGQG1s+Onj43fkZfYVpqaM6WPlHcnq2RW7kVicvaumia5sWTw/XkYfbJnJ+IXFrXt1PoOT56qqSlv0f7M+KuLg7os3D+cNNJs5OVxIn2H3+Fzv1jUvroOLKcZ8Smn1WnmujO0+LManT7MTsABCQA0VMZBbv21A3g4p5pHom/ZHPPNZdEl7st1lG4SpjOrFbtLzaRX8Rj6j6v00+xxTuy35yjsss80pL+del39jRUz2ktuZ+S/JXWjBk/mr2TVTiW20PeX9jU+JJ9Ix/8AohnE8RP5wjtKXfElTtBekvyeLiCp4eyIk6cHg5VJcsV5vol3ZE1iE7mU7lmaTqNpxTsr3WnXqDtwWDjSjyr1fVs9Ml28ABLyUrK72WrPnHFmZuTeu7L/AJlK1Kf+23vofJuIat5PzO7h03bbk5V+tUG3zS9SZyvAczTIrCw/UXDJqS0Pq8rJ+dNQ8jjr++f/AK+QksDlqXQlKeBSM8LTOtI+DNpmXp8eGsQj6uARB5jli10LXJEfjKSaJraYlXNhraHzXMMJyyatp0OXCVHGRYM8ofTUrdT50egwW/TH681TeDkaj4+ncIZjey6PQuNz5rwpULtTu1q2/Ns+JyMer+PZYb7q7amMittfL8mmpjH00+rNfw9jcqaMNRC/aXLOTe7bMHQfYkOU8SJ3pDg/hh/CHc4HvKiewjv4aPYw+DFfy3O2pTNL0J2nTS4ReyXsapQtskvQ6ZUkap36loVaJSZy1qZ2OLbsk2+yJDB5VbWer6R6Lz7lbWiFojaOwGTOestI/V+RPYfDxgrRVl9/Fm0GMzteI0AAhKAxObVOZpaWbXsxSzqfn5mWd4Oz51s9/Mj6UDWsRMM5mYlIY3M3Om1a19z5hnbfPLwZ9K+EuUoXE2Dcajfc7+HqJ04uZEzVC4GX6i55TO1ijUZWkWTKcdayO3mY5tWJh5nj3/LNMSvuGkrHQmQuExqsSEcUmfCmNPT0yRMOmTI/F1NGbqmJViGzHGqzVyaxuVcuSIhA57NarxKxWf6kSmaYrmfkRMf1TPQcanTH68xv9eTuFx4STufRKeDfLvrvtoUjhLBvTxsj6EkfF5Vt38eywV1X1yTg0tUZU53R1GEqSf8Abc5dterBMxZksP4v1sYSoS7r6jaNPOfoeTdjXUoz7exr5pbNP2Zfw02fEua5M8jTk9k/XT7m+GXv+Z+i/I7RBEOa/bXwNtPAyl82i+v9jup0lHZGZWbSmKtVHDxh8q9er9TaAVWAAAAAGutRU04vZkFi8C6T7xez/JYTyUU1Zq6fcmJ0iY2gMNBzfKvV9kRXFOTO199Lp90XCjh4w+VWvuY43CKpBxe/R9ma0yzW21LY4tXUvheMw7jJ+AwuLsW3iHh1pvTUp2Kwrg/FHoMOauSunludw57doWLB5xayvYlYZ0u/uUOni2tzeseZ5OFW07hx05WbH5MbXKrnmhC43NL7MhZ40wlUbJpxKUncl82bN5pliK99DsyjBOU1oY4HK3NrS5euG+HrNX3Y5GeKV1D6vA4XX2U7wzl3JHma20XmT5jSpqKSWyMjz1rdp29HEajQACqQAAAAAAAAAAAAAAAAAAAAAAOTMswVGHM9XtFd2TEb8hEzqNyyxuAjVWu/f9im5zwn4eq2O6XEGI+Z6R8EixZdjVWp83pJeJvH6YfYYdsebx8lxvDMl0+hHVMhkujPtlbLacv5UvL8Ebj8np04ub2Vr6d3Y66c+3yXNfg0t6+T0cgn2JjL+GZSeqL9lWAo1U5LVJ2stNe7Jehg4Q+WKXj19yMnOt8Wx8OkQqWX5LGmtiUjCy00aN1ea5m1s5GMpanPNpt7LpiIj46cFmevLP0b+z/JJlcrRv5o7cqzK/6Jf8X+xhav8rxKWABRcAAAAAAAAAAAAAAAAAAAAACF4ow7lTi1rySu/UmjyUU1Z6p9y1Z6ztW1e0aU2tmUXT5batW2Jnh2l8Ok5Sdk9dXorHb/AKNRvfkXfrb2NHEGFlOhy01s02l1iuiNbZItHX456YZxzNvruw+Mp1L8klK2j5Xex5jsIqtNwbspdUVvh3BzVbms4xinzeOm3+di1mdois+S2x2m9dzGnBlWUqgpWk5OTV20lttods1o7b2ZkYzqKOraXmyszMyvEREK9WbjZNNW7o8nV2ZPQxMJaKSfhdGNXAU5bxXpp9i/ef5V6/0r1arpddPsaXUs1JdSxf6PS7PX/wAmbKOX04LSC9Vd+7I7nVsw1TmhFvqkbQCi4AAAAAAAAAAAAAAAAAAAAAAAAAAAAA8lKyb7K5TsTVniKju2knstki4yV1bvoU3MKFXD1G0rxfhujfB9/wBc3J31/wAcOJpzoTTT0Lnk+M+JSTfTTz0KVXdWvJaWS112LzluE+HSjHqlr5mvI11jf1jxO25/p1AA43eAAAAAAAAAAAAAAAAAAAAAAAAAAAAAAAAHkoJ7pPzR6AObFUYqnJqK0jJqyXRENkufSlNU52alpFrddkywtEDlODgsRU/Sv0N8u+mti0TGp2ztE7jSfABVoAAAAAAAAAAAAAAAAAAAAAP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53947"/>
            <a:ext cx="2190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5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Adventure specific fun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Suspension of Consequences</a:t>
            </a:r>
          </a:p>
          <a:p>
            <a:endParaRPr lang="en-US" dirty="0"/>
          </a:p>
          <a:p>
            <a:r>
              <a:rPr lang="en-US" dirty="0" smtClean="0"/>
              <a:t>Intellectual Stimulus</a:t>
            </a:r>
          </a:p>
          <a:p>
            <a:endParaRPr lang="en-US" dirty="0"/>
          </a:p>
          <a:p>
            <a:r>
              <a:rPr lang="en-US" dirty="0" smtClean="0"/>
              <a:t>Visual Engagement </a:t>
            </a:r>
          </a:p>
          <a:p>
            <a:endParaRPr lang="en-US" dirty="0"/>
          </a:p>
          <a:p>
            <a:r>
              <a:rPr lang="en-US" dirty="0" smtClean="0"/>
              <a:t>Storyline</a:t>
            </a:r>
          </a:p>
          <a:p>
            <a:endParaRPr lang="en-US" dirty="0"/>
          </a:p>
          <a:p>
            <a:r>
              <a:rPr lang="en-US" dirty="0" smtClean="0"/>
              <a:t>Collecting stuff</a:t>
            </a:r>
          </a:p>
          <a:p>
            <a:endParaRPr lang="en-US" dirty="0"/>
          </a:p>
          <a:p>
            <a:r>
              <a:rPr lang="en-US" dirty="0" smtClean="0"/>
              <a:t>New experiences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hEREBQSEhMUFBEQEBAQEBYQEA8VEhAQFBAVFBQQEhIXGyYeFxkjGRQUHy8gIycpLCwsFR4xNTAqNSYrLCkBCQoKDgwOGg8PGikgHCApKSosKSwpKSwpLCosLCwsKSkpLCksLCkpKSwsKSwsLCwsKSwsKSksKSksLCkpKSwsKf/AABEIANsA5gMBIgACEQEDEQH/xAAbAAEAAgMBAQAAAAAAAAAAAAAABQYCAwQBB//EADcQAAIBAgQEBAUCBQQDAAAAAAABAgMRBAUhMQYSQVFhcYGREzKhsdEiwRRCUuHwFXKC8WKSov/EABoBAQADAQEBAAAAAAAAAAAAAAABAgMEBgX/xAAhEQEAAgIDAQEAAwEAAAAAAAAAAQIDEQQSITETQVFhIv/aAAwDAQACEQMRAD8A+4mrFV1CEpPovr0+ptIzP6lqVu8l9CY9lEufJMxcpyhJ6yvKN+/Vf52JspVGs4TUlvFplypVFKKktmk16k2jSKztmACqwAAAAAAAAAAAAAAAAAAAAAAAAAAAAAAAAQ/EEvlXmyYITO1ef/FW+pav1W3xA1GWPh3E81Nx6wf0ev3uV+rCx38O1eWrb+qLXqtfya3jxSv1ZwAYNQAAAAAAAAAAAAAAAAAAAAAAAAAAAAAAAAgc4v8AEfhb7IniAx071JedvZW/YvT6rb4i6iPcDUcasH2kva9n9DpqUU9Uc842aZt/DNcQaMFW5qcX4WfmtDeczYAAAAAAAAAAAAAAAAAAAAAAAAAAAAAAAAIHEwXxJf7n73J4h8bRtUduuvvv9bl6fVbfHLKBzyhf0JCMDRVjqaqO7I6v6ZR7O/v/ANEmQmWS5aiX9Sa/f9ibMbRqV6/AAFVgAAAAAAAAAAAAAAAAAAAAAAAAAAAAAOLMaL0kumj8u52njRMToQ8GeV4vsZVqTpyt0fyvw7HrbNonfrOWmjF88Gv61fy2ZOkLTdmn2d/qTRnf6tUABRYAAAAAAAAAAAAAAAAAAAAAAAAAAAAAAABrrUVJWfp4MjJwabT3RLmjE4fmXitvwTE6RMIuW/mS9CV4p+CIytp4NHizmNOOvTbUtqbfEbiEwCnY7jS3ytLXpb9yLqcaS/qfuzavGySznPSP5fRQfO6HF8r/ADP/ANn9ibwPGKdlKz9dSLce9UxmrK0g5sJmEKi/S9ez3Ok5/jUAAAAAAAAAAAAAAAAAAAAAAAAAAA8bPSG4hzX4UHFbta+XYtWs2nUImdRuUfxFnUYt2etrFAzbiBye5jm+ZOcnr1ImOH5nc+7xuNFY9fA53P6eQ9qYucmOWTJPC5VJ20JKGQG1s+Onj43fkZfYVpqaM6WPlHcnq2RW7kVicvaumia5sWTw/XkYfbJnJ+IXFrXt1PoOT56qqSlv0f7M+KuLg7os3D+cNNJs5OVxIn2H3+Fzv1jUvroOLKcZ8Smn1WnmujO0+LManT7MTsABCQA0VMZBbv21A3g4p5pHom/ZHPPNZdEl7st1lG4SpjOrFbtLzaRX8Rj6j6v00+xxTuy35yjsss80pL+del39jRUz2ktuZ+S/JXWjBk/mr2TVTiW20PeX9jU+JJ9Ix/8AohnE8RP5wjtKXfElTtBekvyeLiCp4eyIk6cHg5VJcsV5vol3ZE1iE7mU7lmaTqNpxTsr3WnXqDtwWDjSjyr1fVs9Ml28ABLyUrK72WrPnHFmZuTeu7L/AJlK1Kf+23vofJuIat5PzO7h03bbk5V+tUG3zS9SZyvAczTIrCw/UXDJqS0Pq8rJ+dNQ8jjr++f/AK+QksDlqXQlKeBSM8LTOtI+DNpmXp8eGsQj6uARB5jli10LXJEfjKSaJraYlXNhraHzXMMJyyatp0OXCVHGRYM8ofTUrdT50egwW/TH681TeDkaj4+ncIZjey6PQuNz5rwpULtTu1q2/Ns+JyMer+PZYb7q7amMittfL8mmpjH00+rNfw9jcqaMNRC/aXLOTe7bMHQfYkOU8SJ3pDg/hh/CHc4HvKiewjv4aPYw+DFfy3O2pTNL0J2nTS4ReyXsapQtskvQ6ZUkap36loVaJSZy1qZ2OLbsk2+yJDB5VbWer6R6Lz7lbWiFojaOwGTOestI/V+RPYfDxgrRVl9/Fm0GMzteI0AAhKAxObVOZpaWbXsxSzqfn5mWd4Oz51s9/Mj6UDWsRMM5mYlIY3M3Om1a19z5hnbfPLwZ9K+EuUoXE2Dcajfc7+HqJ04uZEzVC4GX6i55TO1ijUZWkWTKcdayO3mY5tWJh5nj3/LNMSvuGkrHQmQuExqsSEcUmfCmNPT0yRMOmTI/F1NGbqmJViGzHGqzVyaxuVcuSIhA57NarxKxWf6kSmaYrmfkRMf1TPQcanTH68xv9eTuFx4STufRKeDfLvrvtoUjhLBvTxsj6EkfF5Vt38eywV1X1yTg0tUZU53R1GEqSf8Abc5dterBMxZksP4v1sYSoS7r6jaNPOfoeTdjXUoz7exr5pbNP2Zfw02fEua5M8jTk9k/XT7m+GXv+Z+i/I7RBEOa/bXwNtPAyl82i+v9jup0lHZGZWbSmKtVHDxh8q9er9TaAVWAAAAAGutRU04vZkFi8C6T7xez/JYTyUU1Zq6fcmJ0iY2gMNBzfKvV9kRXFOTO199Lp90XCjh4w+VWvuY43CKpBxe/R9ma0yzW21LY4tXUvheMw7jJ+AwuLsW3iHh1pvTUp2Kwrg/FHoMOauSunludw57doWLB5xayvYlYZ0u/uUOni2tzeseZ5OFW07hx05WbH5MbXKrnmhC43NL7MhZ40wlUbJpxKUncl82bN5pliK99DsyjBOU1oY4HK3NrS5euG+HrNX3Y5GeKV1D6vA4XX2U7wzl3JHma20XmT5jSpqKSWyMjz1rdp29HEajQACqQAAAAAAAAAAAAAAAAAAAAAAOTMswVGHM9XtFd2TEb8hEzqNyyxuAjVWu/f9im5zwn4eq2O6XEGI+Z6R8EixZdjVWp83pJeJvH6YfYYdsebx8lxvDMl0+hHVMhkujPtlbLacv5UvL8Ebj8np04ub2Vr6d3Y66c+3yXNfg0t6+T0cgn2JjL+GZSeqL9lWAo1U5LVJ2stNe7Jehg4Q+WKXj19yMnOt8Wx8OkQqWX5LGmtiUjCy00aN1ea5m1s5GMpanPNpt7LpiIj46cFmevLP0b+z/JJlcrRv5o7cqzK/6Jf8X+xhav8rxKWABRcAAAAAAAAAAAAAAAAAAAAACF4ow7lTi1rySu/UmjyUU1Z6p9y1Z6ztW1e0aU2tmUXT5batW2Jnh2l8Ok5Sdk9dXorHb/AKNRvfkXfrb2NHEGFlOhy01s02l1iuiNbZItHX456YZxzNvruw+Mp1L8klK2j5Xex5jsIqtNwbspdUVvh3BzVbms4xinzeOm3+di1mdois+S2x2m9dzGnBlWUqgpWk5OTV20lttods1o7b2ZkYzqKOraXmyszMyvEREK9WbjZNNW7o8nV2ZPQxMJaKSfhdGNXAU5bxXpp9i/ef5V6/0r1arpddPsaXUs1JdSxf6PS7PX/wAmbKOX04LSC9Vd+7I7nVsw1TmhFvqkbQCi4AAAAAAAAAAAAAAAAAAAAAAAAAAAAA8lKyb7K5TsTVniKju2knstki4yV1bvoU3MKFXD1G0rxfhujfB9/wBc3J31/wAcOJpzoTTT0Lnk+M+JSTfTTz0KVXdWvJaWS112LzluE+HSjHqlr5mvI11jf1jxO25/p1AA43eAAAAAAAAAAAAAAAAAAAAAAAAAAAAAAAAHkoJ7pPzR6AObFUYqnJqK0jJqyXRENkufSlNU52alpFrddkywtEDlODgsRU/Sv0N8u+mti0TGp2ztE7jSfABVoAAAAAAAAAAAAAAAAAAAAAP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TEhUUExQWFRQXGSIaGBgYGR4eHhwbHCAeHB4fHhocHiggHR4mHSAcIjEhJSkrLi4uHB8zODMsNygtLisBCgoKDg0OGhAQGywmICUsLCwsLS8sLCwtLCwvLCwsLCwsLCwsLCwsLCwsLCwsLCwsLCwsLCwsLCwsLCwsLCwsLP/AABEIAPsAyQMBIgACEQEDEQH/xAAcAAACAwEBAQEAAAAAAAAAAAAFBgMEBwIBAAj/xABSEAABAwIEAwQFBgkJBgQHAAABAgMRAAQFEiExBkFRBxMiYTJxgZGhFHJzscHRFSM0NUJSsuHwJDNUYnSCkqLCCBc2Q5OzJURT8RZVY4PD0tP/xAAZAQACAwEAAAAAAAAAAAAAAAAAAwECBAX/xAAtEQACAgIBAwMCBgIDAAAAAAAAAQIRAyESBDFBEyJRMmGBkaGxwfAjcULR4f/aAAwDAQACEQMRAD8ASuzzgRvEGXXFvLbKFhICUgzInnTUexu3GpunY+Yn7657EnFJtLnKkqPejb5tM2Jm7dX3aG1IndxSYQkeQPpH4VOqMmTJJSaTEDE+z60bV3aLh915QlKEoTsNyddEj9Y1LZdm1r8mD794tvSVQgEDbTqYmCY3mnjI3Yw02Qu4dI7xa9VGeZPIAbJOm3t7bU20hSCEiUklBIzKRIBhJ1IlQk+e9Y8vVcZcYK2bMHTzlDnOVIWGOx+2WlK03TpSoBSTkTqCJHPpXf8AuaY/pLv+BP31QxMrsn0OMOOhCgVIEyhIB1RlJhUdIG4ii+HcdXCVJ+UpQppeykJhQG+sGNtee1bIW1bVGPJNp+2Vge+7KmGz+UOn+6n76E4x2ets27r3fLlCCoBSQJj4+2tSurtLkLQpMEzJ9m1L3FxHyO53Ue7Ov8amltux0ZNpCLwpwQ3dqZSp1ae8EmANNJ0mtD/3C2/9Le/wJpe4DSpDlp8xKh81ST+8Vuin5SCNiAazZcsovTNvppxTRkz3YVbgGLt2fmJ++s9xzgVTDhQlZWPUAfrr9ILfnmPfWf8AHiAXgsJjSDFLjnnfcdj6eL0zKGODpjMsiTyGsffRq17OmlbvuD+6Pvo1apEz0opbrj99M9WT8miPTY/KE7Euz5ptsqDzhI5ZRQq64SQmwdug4oqbUhOWBBzEA6+U1ouJytGUHcH30tXgAwO41GYvJkTqIUgDT2E1eORv8zL1eOMK4oA4dwmy60hffqSpSQSko0n5wJ09Yq9b8CskSXnFQdUthJMdR9xFF8Hs/wCTMK0Ke6BMbj11OliToDvAHUzVnN/IhQvwVLTs7sVnL8rfSrchTSdBEnYnbSig7HbVScyLxxY6hKCPeDvUZW4nZZMcj9WteNXCknMEQf1myUn3aihTZDhR4eye0SpaV3bqSjU+FGxiDv51852W4elwNLv3ELPogpRJjeAFTp6qKDihaQe8KVpjXvkcvnJ15DnVlrG0toedSwl64uHChI1KtB5CSCeQj2UvLlnFXFWCjHyQs9hVsoSm9cUOoQk/bVS97EmUKgXTpEAzkT1jrTBw5xUEKIAQVjwrSTBMHdOsHX17U0nHGnfSlvSPF1mRrG3nU8sgJIxLjHs6as7Vx9L7i1IKQElIAOZQTuD51nM1vfayoHDn4MjMj9tPOsFp2NtrZWSpmu9itxlt3knQLdgK/rBEge3X3Vo9pfZhqUgzucx3OgyoBmBE6j41nPYreBFu6MpOd8CR+iMu59/11o7DQbcIE+KSrpmIA25aACpcJN6ZlnOKbuO/7/4e29k0zfpQWw4pxBcLq9SFjTwj0UiB6/Os1x4toxe4fSVKLiwkKEFBQpCUkddFgjTTQa1ouN44pCikWqnCU5SspkFO8CJMT1isv42Lt0+m4Ce7SEBKsgMBKJkmRGxieUCs8H7uK0a2nx5Sdp/dfsMy8OXfMlpCZcScyMugSoDSTsAoSk+zpXVh2T3Cmx8ouEoj9FuVR08RgSNdYNVMF4puEMJE90TybS0Cs9ZWSSfOquIcQXbwKAhwnq86D/lzZas+onbjGL/QpDpcajc5r8LZfLNnYZml3EqSdRnznrohA+EVWxu/D+HXDjejZQsejl2Mbb+ylmywIurHePNoKzyIUoz/AFUg5fbHsplx+zbaw99CDolpUae0kk9TUw5XsJKCVRs74WQpH4NUpIyrtwlKhJn0iJHIgz7xWqM3rTTSO9cSiRoJ167DWs14WtVKwq23JQnv2/6pQqFo9SklJHrpt4m4XRcJQ7nKQoASCrQco1gb9KzTrk2zo8FwjENi+t3BKHm1eRUPtpa4jbalLcp7xZMCRoACTt6t/VWe8VYMlh7wghJT4U5lGD+tnMmZ1irOD8KL+QKv1urQtJypRAhSJAkHcT9nnR6cXtMmLlB7JU5Uk6gKBIOvLl8OdQrxxkKgAuK8thVW8wDvWFOpKitK8pEyCmB8daiwu3CFBUFJ2kaH4VdKNDm53SDNjjDT8pAKVJ9xE9etLHESQMPWkdQs+tS/uinIMQguEZegjYRSnxO3/wCHqI5NtyfPOPsPwq0XtV8kzT4Sv4ZdwXB7gWjDndLyKbBCk66RMkJJIHrAr4vEEJKozGNd/P3U38BXRRaWqlKVlDOwJP6JG21AsNat7pIUlOZMmeS0k6lPkYjnEAHWmSpXyOXj5uS4LZft8OSAFOyhJ9EHcjlAT4iPMwK+xBtkjK1kzRM5tIHIgTG+0A+ddX+INst922JXtMyEjomdz1V66W23yFLJT+LGqSVeKSdAJjxkyeg6xSYz56jo6OXon08Fmy27f+l+5y/hrq1KC/ENsyRmSNNQkJkT5nUUbwu6dTY3CQoZ2VJQkhCQvulgBMqyyTIVuelUMLwB51ta0Pttozad6pSVdCe8CSU+LT2e2qVwblovMuOJUlaQgqz54ynMlSV6E7kSZ3NPqMlxdM5srT5JUvBDkRunZsGCecch115+uijV26n0HD6jBHxpWuXfCEpnL6ImNvXzPLc8zRz8NoCUTbKIAGaQATHQ6aE8yaY0LT2R8aYs4uycQtI1KfEJGygdRtWX1p/FCm3cNdcbbKcqwDJn9MRGuojyrMamJLNG7Lx+Je0n8YP2a03CbmQiZ0I1rF+D+JWrVtaVoWsqWCMsbARuTTHb9pAEBu0cWemaPqSqr2ZZ45Sk6Rq99cgAaZ0TrEEEwdDry32oRxHcOuMrYaRk7xJSTlUYTzypSkieUUijjS+UMqMPWB/Wzx78qRUTvEeKwqLVCYE+YHtXS5NX9f7DIYJ19F/n/wBjtbm2CQg2aFLT4fGwJifDqoaeHcGNqL2lhaLiLa3BiY7pHLTfL/E1jJ4rxFX/ADEJ9g0+ui+GsYs8nM3dgCP0QJ+Ceun/ALihTjFe5hLppyftVfizRLy1SlX4tpA3HhQB7PDFA+LUK+RXP4uB3StcppWueGsQWZcvXp8s/wBQIFCcX4VUhlxblw4spSTB2Ma6yTS/VhemPXT5Etmsdnluo2dkoEBIZhYJ3SZ2HM7j3dKY+F8VSposq1yeHXmnkfdpSlwk6lOG2mYZpbGVI1JInbpHXYUNtMeBfXACEiEwDIgaAzz25Vkd8nRo6fJ6kVCS7eTQLzCLPNmWgqETqdNPKvOIH238LcWlORGTMkabAiIA5Ggq7ouMLAIzHw79dKkxtBt7NTCX23UBooKFjKvmZSoKjQ6hJTrtNRBmjLj4uO72K+EOK7tSU7lWnurm0vwpObKJ8xqDQS04gyCG9J1UsifYkdfM1zb3aASEkweR601RZp9WPyFMWxElJHMD3UN4gLf4HeyupWr8VKYgp8SdIO8GdRVK9uPSHv8Aspfxr8nV7PrFXjHa/wBmPqMjdpMd+G5+SMen/NjY1FieJC1b7tuU5jm7sAEa7nTVMxy0PSo8Juu7YtiEAksJCQoaE/rHqB19lB7yycU/kR+McX4iIjLPM/ogAddhFaZcZLizDhnPFPnF0yW3xVKwTBnmDXFziAIiBHSgq2FtHNvCyk+ZAk+sedT3YISHEaoO/UfwdPXVYxjBVFD8+fJ1EuWWTf8AfCJ3XSEkKSQk8pIn2UTwXCkuEqiGkpHTc7A+rc0utArlWpJ5k0Uwm5cShSAqD9Y6Gre29lf8ixtxWvLr+fBPjF0lK8n/AC08hBkj4AbaDrUC0l1pSySlCNzGkf6jrtVJSFKMRJOumv1fXTBgtq6gKLoQGyMsKAg9DI9KOmtTPuIx8aK/ELIbw5xsCBKTMg5pUnWYkerl51nNafxewfkDqoUACmMwifENk8hWYUJ2SMPCtqXVBtO6lgT0EamTtArVrS3tGAGmlFb+qnFFCgBAgJSVJHhA9+prPezG6LdwkpAKirKmY9Ijwb6DxRqaZrkXK1p1yvhR7xBQsd3B/wDVJhZ0JlMg+oisXUW214N/T0kmGsRuClBUClMc1SR7AIk+U0BssaR3iUKcUoqMQUaGdPDlAPtk+2mLGLBLhcRoIIUOm2o9WpoHjtwm3yXD341xMNspHXkEgDTSdTPvikY0no1zbXu8C/i1oWrhST/7j+Prq1gWKKtHpSZTIMdQf3aH9wqziPDmM3aku/IUpEaDOkGPMKcmfYKrr4Ixox/I06CPTR6//Urb6bapmF5oW6NOfxQqLXdEFKwFdZCjt5Uqdog8Nx9H/poBZIxdt75Gi2aL4R3uXMMwTmicwdAmeW+1XMVwTHrhKkuWSPEnKSFImIj/ANWs8OllGSZeXUwcWgjhjihhlvEiWQCeeUE6TyT5bk70qW9zD6JMBUgk7a7T5UZcw7G2rRLK7FHctJiQpJXlE9HTJ9SaWcNsrq+JFpaqcKNFyQACeUkgfGabDDJSbfkVHJDV9hztHHSsNIMSoROnONT5HeiLli8Dmaty4VAw9cqShHSUIzZl+s6baGgFvgGPIA/kSSQIkrROnn3u8fVXvFGL40xalN3apbaIyhSTt68rit/ZUvFPwX9aF7ZUFupolI7rTcmFD3xrXD2GkjOSgSNMoI26gk1WtuDcXcSlxNoFJUApJ7xGoOo/5ldMYFjDqlITaZig5TqMoI3AUVwr2GrLFJA+og/AMxR4hEfpK1PqH76jxsfyc/3frFcY5Y3bDvd3TCkOrgISIIM6ACCRv0NGnuBsYebj5GAlUfpoB09bmnupnF6EznFrRFhrl+W2VN2Dq0JbSlCglRSQOfo6ydfZXmHXtwHVWy2Ft3LuqlLJzQeqSBlAEmZ018o/QHZ1h7jGHsNPIyOISEqSYMEDqND7KxDtHuO7xp85wjwRJ+qr0IZa4qwpCWbdpo5+7zBUaklUEqPSTNB7TDFpbIUd50nSqCMSCjCFOOq6NoJq+1g987qizdI6uKCB/mIqnpSao0YephifJq3/AL0Uyep9g1/dUyHmkgy5HXIJPvOlX7Hg24dVlVc2jZ/VQoOK9Ube40etuytnd64dX5JASPtpmPpn3RTqevll1N6+EKDHECG3UuJIGWICgCIB2yzrOxqVrjMh0ry98siBoTHn6/VAFPTXANi2TDQIiPGoqMzvBMeW1HrTDGkfzbSROuiQB4enq8qt6fgRaoyXiXiG5ftXErtVNtkpzLKVCIUCN+p09tI1bJ2mn+SP/OR+0msaqHBR0i1jFwm7kIX+o4lXsSQT8Aa3nia2Vn7xIzJcgpI5zsKwXha4U3+MQYUhYIO+scxzB2I5g1u3Zbjybu3Uw4B3jChlHVG6SByymU+wda5/Uxt2bsM+EUyvitr3cZkZFqk6qkkHMEiSoQTEnQjcedJHEQ/lGHyP/MpkH1pqxx5bvqvbguJSEleVBWoiEwIKQNwBHtmhd6HA5hyXFZyLlMK6plMT1jaajDBKaaY/K28LbR+i7l/u2SsCcqZj2UM4N4kTiFsLhCFIQokAKifCSkzBI3HWruLfkzn0f2UndhX5pa+cv9tVdA5RTZ/4nX/ZB/3BThxjxKmwY79aFLTmCSExPiIAiSBuRzpQZ/4nX/ZB/wBwU+4wWMo+UZMs6Z9p9ulAEwcztZiN0kx7KyXsv4os7RN2m4fbaWbpwgKIBiQJj2fCtZcALJ7sgDKcpieXSsp7HOG7d03b7zSHHhcrTmUJAAP6IO2pPnQA323aLau3bVtbrS8XQSFIUCE5dwrWQentr7tcSPwVc/MP1UZFtZtupSEtId/RAACvZGtB+1v81XXzD9RoAMcH/kNt9En6hVThbiFFy4+yhso+TryL81HWR1GvOKt8H/kVt9En6hSl2YflmKf2gfsigDntFSPwnheg/nT+yqnjGsQ+TsLey5g2nMQOg3jzikjtE/OeFfSq/ZVTTxx+b7n6JX1UAWuGsXF3bN3CUlKXEhSQdwDqJ86x+9sG3uJH0OtocT3JOVaQoSIgwdJrSey381Wn0SfqpCZ/4nf+gP8Apq0PqRTJ9DGVDqGzCUBCNvCAPgOVDuInVFXdzCQJPmT9lW7lOYKjkrynfpvUuMhuULWCU+iowQB0M+vT2ir9TKXpsrghFZF/dmcYnZypJQNUnUj9XnMdKbuHMbUtQYcErCSc8+kBt69OflXWLYoy2haWkoWoCIGic0HRS9gecb0q3ds8j5MUuBLq9EqbOmbcIJ8jA9RO9ZOnzOLNebFGcWaC+spzFIBWCCNNff08q673QSDIncwNeka0o2nHSUJQXGe8CgDnz5TqJ1TBBPt1ooON248DeXoVQPikGtTyfBljBMBdpzKvkVwrKrLmRrGnpJ51i0VsfaLji3rB1Jy5SUbeSxzmscqjd9xrjQdwD0F/O+yj3D2LvWlwl5gFS06FABOZJ3SQPrqbs04cTcW9286SltkDLBjM4QTHWABy6imBq3SkemlCegge/mffWHNkUZNUb8MOcEM3EF6ziDIW04WHjlKmXRl1TzkiT4dBl3MUmY8gpuMPkz/KU6xA3ToAeQ29lXS0kK/SOnPMkidj5j4UF4qsu8XaNZ1pC3gnMTmKZgSNBtNLwv8AyIdmbWBwvS7H6QuWO8ZKAYzJid9xQ3g3htOH2wt0LUtCSSCqJ8RKjMADc9KWrPhLE0ICU4oogbFTSSfaabeHbJ5prLcPd85Oq4An2DQQNPZXROSI7P8AxOv+yD/uCrfbj+bT9K3+2ml7HseRZ8QrdcQ4sfJQIbQVGc87DlpvVPtJ49ZvbItIauEKzoMraUE6LTuo6CgDY7X+YHzPspA7FD+Lvdf/ADbn1in+zEspA5prNsN7MLu3dcdt8QU0XVlakhAKZJJ2J5TvQA5Yjwsl2+ZvCshTIKUpjQhW88ydNIj21R7W/wA1XXzD9RrPePMVxTD37ZhN93inzEltICdUgbT+tr6qE4ncYu+0tp26aU2sZVAp6/3dKCUm+xuHB/5FbfRJ+oUpdmH5Zin9oH7IpBt8SxltCUIu2glICQMvIaD9Gq2HKxVlTrjVy0lTy8zkJ3VET6OmlBPFmjdoxjEsKnT8ar9lVO+NYf8AKLdxnNlDicpPQHevz3j1jid53fyi5bJbVmQfRUD1BSJkb0TTieMoSAL5BA2JTqfX4aCOLNt4awgWls3bpUVJbSEpJ3IG0+dY/iF53XEVyvLm/EERMblPlVNOMY2f/ON/4en92gby7hF0q4un2FOrayRnSgkEgA+KABoZOu3M0A413Hy64vUiAEtoJ9EDVR9Uke+KUsT4ofuHQ0pwhrMJCIGbTMBKdxO/Klw4lGYB1CydzKYP+KFHyINc2Nx40r3AVJI1+qqS7Oi6pv7DS9cqAgKMbFUahM7Kjf18wNetSWLWZ5LyAr8TC1o2OaCBI2jMPSjQHzqj8qSsgIWOsDcdfCdx1FTNhxBC2pQtOwnQiDoFHrynaNqXjlaF5ouEv5BOINqQ0EKABAAVPs9GNDr51TacU2lCsxyqJkeo8p61IV51pQZgHXNoQEyTPnXD/wDNNztJ09ZM/CnBSWu53jVwo2bgMeLKYHLxAj1mPrpIp2xt4Ls3CBACwPZIj6qSakhD52fcVsWbLgeKic+dCEpmVZcoJO0DeKnTjVw7Pye1dWACZUOgknb270wdizDRtXFrSkrD5AUUyQChA3jQSeelNPFeJJt7R9SCM6tE6RGcRI8oSY86wTcfUaq2dHEpemnyoy5+4vSod/cMWpE6rkqG2hShK1erT3VP+AnXHGXbO9bv7hDmctlXd5csEHK8pBUCdPDS2HStcqJJUZM6032XD6bkhDTfiAnMDEec+utGo+CjxufljgnGuJ9vklv/AIm//wC9VHuLeIkocWq3t8rSSpZzIMJTMmA9JiOU0V4Qdv7dl9i8QpSGwO5eUZJBOXLO5gQZO23SiGKt/wAgdCQSpxlwATvKVAADnrFS8jQmOK0wL2T4Vd3Fx+FLhaXEvtlMDQphe0bR4TtO9OnaZw05fWZt2MqVKUCSdAAkhWvupI7HeKHkLawxxjuy2grKlHUgrkacvS+FaD2hcSqw+0NwhAXlIBSdJkxvy3pwgVcMwziBhoN9/arCRGZxKiqB1KSJ05xNF+y7iK4vE3PykoK2X1MjuwQkhGXWCSdST8KrjiHF1Jn8HtFJG/fjY+yqPYcSU3+YBKvljkgGQDCZE8/XQAb457PGsSdbcddWjuwQkIgbxJJI8hWf8ZdmBw+2XdWt07maGZQUQQQPKNfbTzxLjDzeL2Vuhwhl5LhWnqUJlOu416b1f7VvzVd/Rn6jQBn/AA32SC7YRcXd06XHEhUJIhMiYGnQ0VPYba/0h/8AxD7qfeDfyK3+iR+yKHcKN3guLk3JUWiv8RMaIjWY19LrrQBkfF3A79hcMMWtyvu7lXd+Mg5SdSfcDtBptZ7DrcgZ7l8q5mR91Ee0/wDLsM+m+xVP+JMLW0pLasiyPCroetAGZf7jbX+kP/4h91LGH9lja8UW1JdtmAA4layFqzpXBBTEAKg71oX/AMLYp/8AND/0m/8A9aWMCxt60xtVm4r5Q4+E5niAmMiFqjIkQZjfzoAJcQdjdl3CxasQ+RCCpxyEk/pEFesdNaUrXsmxVtKUofZCU7CB69ZTr7a2PjPGlWdo7cJSFFsTlPMDl5Uq4dxXizzTbreHtFDiUrSe+HoqAUNI00IoATeDnrh28vrW8dS6UNxmS2hMKUUyUwkHSdtvKrjODOF7uVGCRJUPRUka5h56esag0qWV7coxW8UnIysgd4g/jBHh0BEeuQRV5nF3ba5Lq1l0LBzCAIkEeETApGTp5yfKIyOXGlwkWMfwpAuHEIVDqIykiQQROVX6x+I5dKVcWChlCkZDr6j5gjcU/cQPMuhu5bgpdKku66giCgkT4SBpI2mgt/bJWnK8TE+BzTRW0K5AnqdDzg1WGbfGQZMXB8o7X7CbfORaOJJ0JTAg75hOsQffSvTjjiFtW7zK5B8PXKoBQ1AOxGxjrSdWkUma12SR8jdmI7/nEzlRESZmelGOMwopaEoBzBJ0GuispgHVYg77AignZZepaw+4WtQSjvtRpKjlRAHq3qne4ubm4zqVmASMvQQFQB0GsfHnWSOOTyyn4R0IyXpxh8lS3woF6Gm1LIEggSVKO+g0AHltTPwliC7Z8IfaIC1FKXEeLxjUJKQdiNj1jrXvCN0tDwSk/iyCpyOSEAq0I84EHQzRZ+5Uu+Z8IUwz486Y9FSZ8RJ3gp005wDRdvYzsqGTEcaZeZHcuJXMTlMxzIPQ7aUIeMgEmNk/bVF91AJDYKUT4R5efnz9tWIPdoMGJO1ErDHFRWgVweQeITBn+TD60U29u/5qc+cn9oUi4dibdnjiHrg9204zlC1bZgRMnlt7JFa4/wAS4c4BnuLdQ3EuIP21pj9KMGX62EML/JUfR/ZSH2J7Yh/bXf8ATTRd8YWDTSouWMqUmAHE+4CaROxniG2Q3eLcebbDl2taQtaUkpUEkGCZqwsL8X/n7DfmO/sijvat+arr6M/UaU+KMat141hzqX2i2lDoUoOJgHKNzOntox2k8RWruG3SG7llay2qEhxJJ0OwnWgBn4N/Irf6JH7IpZX2iud8801YvPFleRamyiJIkekoHau+A+OLFdkyDcNoUlCUqStQSoEAAyCeo3o0xxDhyCSi4t0k7kOI19etAGd8UY67dXmHFy0et8r+hcKIPhVtlUTNarxBcqbtnVoMKSmQfMVlvH/FVq9iOHobeQru3cy1BQygQd1TA3p34i4ms12ryEXLBUUGB3iNfjQBluHdpmLvoDjaGSkkjpqN9CaH4Be3D3ENq7dJSh1aVGEbEBtwTvvINR9n5/kiNB/OK5DqKnfu022MWdy94GEhTZVGgP4wawP64PqnpUl3HVmudrX5quvmH6jV3s6/Nln/AGdr/tpr5zivDnUjNc26knWC4j76+HF2HtoMXVuEpEwHEffUFDD1/ne/9n+moseUMyRzA19R2qtbYkl3Erp5Elp05Uqjnp79viKjuyoqJVqTzGxHKPKtEH7DNNe89t2EuBSNlxKT1jl7v40otY3ZCQ27BBEZiNIBjKsHnzB6EUKtlCRPhUNlcvUR9tWL9SQ7KtUOJGaNYI0lPmND56jnVM2FZIbLYsrx5Dzi0gWbiCM2UpyEnxI8Q0k7piQDuNBqNs5p04gUpNs4hRB8SUg9UekCk9NvhSXWfHFqNM0ScW7ig1g7h7sp1Mq28yB+6jSUlkHSHFAiD+ik6EwP0jr6gPOhHDjpSDlgKzaKiSNBtOg9cTRVtkqTnMk58qtdZMEe3cewU5VRCexl4XSS2QfRclJE7g6Eeo9DXuIYk46tiztD3btwqFLUZgAcumnIbZYqxZ3SbYtkjMAoQOqRqZ8/toBfXXyPFWHUIU6lKiptKd1BcwB56/Cq5Ix5JDYZJyxuX3NAb7E5Eqv7jMd9eddK7E9NL+48tdKK3XFWKuNEN4Y4hRHhV3rcg8pBVt1Bpy4ScfVatG5BD5SO8B5LjUaaRPTSoF2zBuGOzdV3dXNrc3DgNuQQQZBzTqQqYOlS8Y9lTNkbYB9xZeeS2ZCdATBPrrQOB/z1iX9z/VXfa/6eH/2lH1iggWL7sMYbaW58qdISkqjKnlVXs17KWbm3728SVByFtKQsjwHkoCPF762fHvyR76M/VSX2KcQfKLTuQjKLYBskn0iOfkKAFPjXsY9BOHNxzWpxw69AN9vtpOxLsjxBhpbrnchDaSpXjOwE6eHetz4z4vds32GWmO/W/ohIUEnMJO6iBsKXOKuJMQcs7hDuGrbQWlZl9814RB1jPr6hrQAmcE9jXyy1buHbgo7wZkpQAYSdpJ5xr5Uf/wBwLP8AS3P8Kafuy/8ANdp9Ej9kUN4Tx597FL+3cXLTBR3Y5+NKlGTz12oAxbtN7OjhYbWl0uNrOXUAEGCeW40NWMe4Twqzd7l+8uQ4EpUcrSSPEARrNPX+0j+TW/0v+ldJfatgrj9w9dtFtbLbbYWUuJJToE6pmfS09hoAGotcHAgX96B0DQ++iNhwba3T1shm6uFtPhwlS0gEFpKjomeo386QMKw5dw6hlsArWYEkAddSdBoK1fglsWr1gh1xoFtNwVlK0qSMyFxqDHMe+gBR/B2Cf027/wCgPvq/gXC+EXdw3btXl0XHDCZZSBsTvPQUo47w69ad2XgnK6CW1IWFJUEnKYKTyNMnZFYn5exclTaWmXAFlSwCM6VZdDqZ19xoA7w7hmzRZi6url9pJfWykNoCtU6g76SBUZtMG/p15/0R99FXcNXdYR3bJQVtXbz60lYBDaUkFWvKSPXWasMlakoSJUogJA5k6Ae+gBrx/CbRNqLi0uH3R3ndnvEhMGAdgZO4qywwVAhPpRIE89JAB61Hi+FrtcOLTqmy58oKoQtK4GVKdcp6g+6plLSUpIBSqBJB093Km4xWXwD8ZxBXycskHSI2BAzTBkSddhIjWlanXifDAphVyFellJTHqTofjSVFUapsZH6UFsG9Enor7qfLNjKHNiFEKAPkBB99KHCrGcKSdjPvTlP2/GnQqiT7B6/4+qmY/kXN+DjEUjTNsBBPNJ1Mny69N+tV8Bn8L4ehUHKVQeqSFEe7lUjLm6TvuPMHr6j9ZoXhd6i2xO1W6rKy04RO4SFD4DX2a1GTey0G1aP0rjmJC2t1vFOYNpkgbwN48654cxcXdu3cJSUpcSFJB3AOomNJqBeMWbzcKdaWhQ2KhB+Nd2mJ2jaQlDrSUjYBQgeoToKUXErgf89Yl/c/1V32v+nh/wDaUfWKE8MY/bsY3fJdcSjvQkoJIgxOk7TrWiXl1ZOlJcWysp9GVAweo6HzoAsY9+SPfRn6qy3/AGdP5u7+l+wU+cWcS2rVm8VPtxkKQAoEydBpOtZj2AcQW7XylpxxKFrXmSFGJBAGk8xG3mKAGvtF/OmF/SK/ZVTR2jfm65+jV9Rqzc3Fk4sLWtlS0+ioqEjfY8t+VAO0ziS2Rh74LyCVoKUgEEkkbAUAEOy/812n0SP2RS1wJ+fMW9bP7CqvdlfE1qcOt0d+gLbbCVpUQCCAAZB9X1UyW95YoWpaFspWr0lBQk+szrvzoAzn/aR/Jrf6X/Sus24P/NWL/Nt/2107/wC0HjrDzbDLbiVrSvMQkgwMqhy23FJvC1stGFYvnQpMpYjMCJ8a+tAAXs+/OFv84/sqq9gWF2rwuS+Yc7whvxhO86xzgxVHs+/OFv8AOP7KqK8OXNs0443d2Sni88A2s+EJBJHMa7g6VDdICd9vv8B11XYXJST/APTeP1d4fiKEcDKzrftjs+yoAf10eNJ9cBQ/vGnqzwdDOJ3mGpASxf2p7obwtKStO/RaHI9lZbhd2q2uG3IIU0sEj1HxD2iRQnasBuwdJtMFvHjo5duptUfMRK3D6j6J8wKDcCW4N13qoyW6FPGeqR4f80H2US7Q8et3kWrFooqaZC1KOUplx1WZRg67QKo4Z+Jw24c/SuHAyn5qPEuOslSR/dNSBFhdkh8rcemVqMQrbz8/3U0rwFSCQtaEgaCTqRyMctKJ4fwhiTLbaW3rUpCRCVNiROsE5JJk9a8dbxZJUVJtXIMEg6k+s7xt8KX6j/4stUX3IOOGu6w7ukmUgJ6akrBJ029XSspp/wCL8QvTbKbuGEJSSPElQJGoOw67UgVdNtbIdDjwctKbdxatkqPxCdB5mKkTialuJUrYHRI2AO/t86B4MfAfnfYKK2LYUSjmRKPnDWPaNPdTE/BSq2H3ORG32VSxllK1IKgCD4T7jFS2xIEHY/Cvb4eAHoofd7au+xWOpIHYHgNqtakuggfonNEev2TV244fsAQG/wAYSeTpiOkgekfgNaGOEhcCdRy1NXMIwG4Vq2kZCsFcqGcIMeLKpQJA5KHOs0nTNnG7SXkNWXCFgtJKUrOmqVLIUnzjTbrqOtUce4RtWmXVoSrMlBIlZOsGNIo6cMdTlCXNj/OZRm+74euu+KlkWr/0Z+o8qre9Muo+12jPbXDGVoaKUHMUjNJJlR5xyFO3GdlbFIDjYU4AEoKTlISkQBp+iPOqvC1uhu274gHK0CBzJIn+PXVZi0cuXCpR1IKp8t9B0pmzntpv7IW/wO10V76Zz2foBSEypYQFLTMEZsxETpPhnXqnQ0SwvAVJbU9ImQkKIMCdwNDr1VsNhrMEGn7lgFaVpcUVDqrMAlWhSoAkaDbXTlS1JXVmz0J8eXF180IC+E1klxI75CCC4ACFBJMSQnkOZG1N2FcF2DrZK2XG1pjNleKgNdcySkLbOXXxJjUamjXCWJMt3SitfdJVKVBfohRIKYXsByhUe2nk4c28hOcBUApChuIJTooa8uRrTj4y7GHK5x0zG+PuFLa0sczLfiNyEd4VZjlyuEDplUnKqRX3bHj9yLtdsHldwWm5b0g+EHpO+tGu0/CHjaJS2Fu5nErKQklYUkLQrRAgpBjUidRrQTibH7Z5zv7zCHwogJzKdcQDlAA5AVE1stift2Z5Y3q2XEuNKKFpMpUNwaeMQxR65Zwxx9xTiy8QVHoHIGg0rpLdoQCMDuiDqCHXtvdXl7mdVZtsYfc27bLoMKC1jVQJMqTI99KclQ6hz7Sybd2zv07274CvmqM/YffWa9p2GC3xK4CR+LcV3zfQodGfTyBJHsra+NsK+U2Vw0BKlJKkfOQc6feRHtrMbrFkuMW4vsJedWw0lnvSp1uUpnLMADbrSOmnyjRMlRnNaGmwCrnDbM+g0gOuga6n8YoEfD+9Q/8ADOGA/mlWh53LvuqkvFXHrp658SCsmPFEA8pEfCtD7FUbNiGMHX9AHkNVH7v41oE/iBOifCPj7+XsrMV3yiZzvLM/oqUBPr1Jq9bYxcI5LPkpSVfXrSo40iWm+wa4y/JHPWn9oVm1POL46y7YuocC27mU5Ux4FAKTJnUzE6Uj0yJVKgtg58B+d9gog0uFBQ3BmhFhchCDKVEZtwNNtp61aRiLc6z7vupiAakPBevPn668vtWleUGfURQW2xNH6w9tWbi+BGUKBnfWr8tEcdkedQWFJJCgZSRuCDpFNWE4mptUuoBicqUJUACdyAZieYTA12pVK8vjPIg+vr8KZbe2bPdypQBUZM6RyHl66W43sdKTTq+4dHErZ/5Sv8P7qocRY0yu1fGQgltUEjnGlVra2ZK3T3qg2nbXUwNTtr7Kp4lbtizdUXDJSsIHI7wIjoN6rr4I38/qEuGwlVk0kRJbEkbgj9wovasAKVp4VJCdDCo1nWdNeY1rO8HuShtspUpJy8tacsPuXS2lZCXAd40P8euKnknoyyxyTtbKnFnGSiBb2qsraNFLSIzEbJR0QPLfTluuJx64kS6VAGcq9U/u56/Gi+KYMl1ZW0oIWrUoWIBPMgjaecUv3uHuNaLQU+Z1T/iFJeOjrQ6rk7i6fx2DYxlpeqk5XMwUQpRKFkb+OdAYET5yTTJw5jz7JAQfxecgtnVJSQCMvT1pO81mw+Hwq1Z4itv0FQJ9E6pJnTQ8/VrVUuLuJLjDI6nZ+h0OCUOJPhKwoHUeB9IP7cH2UqduA/8AC1fSo+2jvD7TirNgOJKHHGIynQpUk5kAg8wD8KA9s7wXhGcbKW2r3ya3XcTjcVHJS+S43eOJS2EKMBpBjp4RPKvUYi9CfEYJiYH111hyRLRWIAYQYJ5BI1V91Urm8hJRuMxPr109VcqMU9UapNrdhe4xdCUgjVUbbAev91KePXa30L10TCiSYEAzlHSavNYY86MxGVGgzK2100G5pe4yc7pHcpzZScxXp4o0jfQffzq+PHCL13LRcpvYh2mHlStdyTAHmfrprwfhRoCXJX0BOg9g3oRht622QVHT305YRibT+bulhWWJGoInbQ1OSUzRGMOwvY3w6hlJeQXDyySmBPMZtPhQF2QkklSR/XbzJ9uUaeym/jt4ptDA3UATAIHrB900i2jqgNCszvkXy+adPdTcTbjbKZKUqK9+uWjoN90KzIOo5HVB8qDxRrErlCm1SBn01IyrGv6Q2UPOgtOQiRqvY1coQ2vOoJHfJOvQJrU7tFk4hSnEWzoAkyhtRI8gRJrFOzn+Ze+ePqpquzKwPMe5Inp1qrFSWw7iWBWDgSWbFnc5pRkMabZSBz3qd/srw1cHuVIP9VxX20vJQJ6fx7OlWjijyEpyOuDMY9IncxznlNQFP5JLnsctDOR+4R5ZkkD3pn41Sd7IXRo3iK8o2Stskftx8KYMBxa4U82hTqlBSoIIB033iaeC3UOTRVuRj3+7TEEei7aPfPSof6ap3nBOJ90tBtLZZUCApC9RPSTy862HFXlNNlQ3kDXzqPBbtTyFKIEpVl056A7UcnVkqcjB7fhrEWQkOWDq0pGoSd/amanTxa60uHLRxppAylISQU9JKgNfvrZuIsVWyEhqCrNCgUkxpIodw5fkPvOOqS3nQCSpQQM3hkan16VK+S3JmYP8a2jjagQ4lWU5ZSN401BPOh2GcVhKkpU4FIkA5wdiYO/lX6Dctm3MwW22uDrmSk79ZFJ+MYZZLcAFqwQkeKWgJMkHblA+NQn8Bd6aM2xX5I46runG0ondJAEnaE7Ee7nTBwlh9sw6l0qC3EqGVRyqQneTlGs882sRpG9XLngrDy86ksjInMU5VqH6BUnUHrpWav4G1JgqAnr+6rqrsnlJrjyP0V+GAcuYegpKu8R4knNKeWoME6eVKPa6ofgl0JIITcJgjaFErA9maPZWUWuGuICi1cut6a5SdQeRyke6osaeuyyQ7cLcRIBSokzG0zqYpjyWLjip2a8m5Km2lEf8tA08kgV8lsFSRA1NSJw9aWEKVCQltKiSobBAM+6k5jiJxx3O2sJQn0EeHxaxCyfENJOm+gkVlxpSXtLtO9jtjuIOuufJmlhlIaDi1ZcylZipsJSSQExlkmDuKxq0Qtb3ydajlUTPPxjQ6mZ9H4CtYx2UOWtx+g8ypuOWYlDiAT1ICx50qWmBB/vu5hKm3D3CJ9N2ZWYGuUJlIAEAGSaXidWl2/k0qNq2V7rBLZgQtClEiQSSZHs0Fc4UpDTuiu6TpBWdAFekNTsRqJMA+Qoji2Loyhm5S406jdBSrMD5FO/koGDVTBbUuuB0pKWkxlzbqImDB5SZ16Cog5K+djOKdcSlifFiit1oIDrUlIWlPpJ6wTH10spbaSPEXEzsHG/qINa0FxtSnxVYm4faQpRyzrz35e6m48iuqCeF1divieDH5P8AKArwaZcwgqkxKQVTHqFL0U9cfogqBiAlIQOgBG3tkUiU2ErVickeLo0Ds2TLbn0ifqmmZXic9hPvMdOlLPZsYadPRU/5aasLti47lHUCegA9dSxD7nSCP4/jzrx1BKmwATsTA8iftqK+u1KUpKZQ2DAHi5CCfBqST1Pwrl91GXKjOnWSV/KCef6qNP8AERtUFkvmxk4ZYWm5bWpteUEz4eoI9u9PKrhXeIICw1lOaU8+Wm/urJbawc8CkpUor9AhL3tJzQUxoZiPXR1jCVqKsyHVwCQSSkyNd1ekVHlynSKq4WyZcYq3ZaxrFrxQcaTbrIKgoOLQYSATolCTKtIOpA9e1BFWtylBzN3LkyqBnTOmgCUFKRP8GialqYYPfEtoHiSkTmI5g76fHkN4rOlvl18uEZJPPkBoJ9g1q614GdP0/rK7aLC8HUSS8w4FEyQpQygTsmV5iY5k6xUVlw8tDgcVbqLaPxgGSQY1SDlnnEjoDR1rjl7Ru1t2VNIHicebU4pw8zAIyidgOVXcW4tyoStu3aBVooHxBKt/CRGdCkyUmQRBB1BFQ5y/MZj6fE5JJ9hYw+/cSsuoccbeUSrMARnJ1Op6k6ZhFNFpiKnf5xaMyx6Q0SoHWdtDrqPXttQ6240CRlcsmXAOi1oPsiatW/E9gonvLZ9ocshSrL1gmF76iCDUpt9ysujlB+3sXbBgrbXCkpM5QFZgTpuPDqD1FKN5grjZczFByEAwT4geaAQCodY2rRrHhll9r5TavuKQskgHPoQSCCknQgj2HnFKy7q1SSXLt8qSopUQ26RPQkbx0o18i33dR/XsLVod6GcSLlk+EbjWm0sWLkrauiDoPGw8EyeRUEmB05+uhHG3DL9va94opW0SmFoIKTm1B2CtfVQ1sqrrY98bMFvC8ySn+YTp4pg5ZjXbXXasYwm7BeaCk/pjn51tfFTYVhbp3PyUeWyUnr9lYLYqh1s/1k/WKV0zfH8Qfc/SuA2wds0JUhZStESCeUiRvlII0jasax1tVk8sNXDqgFqSFpGVRAInQcs2kzrE1sHCFyPkiEkK0UsSDH6RPXzrL763bS+oF9DniIyrSqAJ2kKmfMUvHFqcr+R2PapMH3F4HkpdLpWqAlQWIMciDsYO/vpm4fvJY13SYpZxzDkDNkgAjQBeYa7CSAQT5ydtTV7gu+C2Sk7pMa/A/wAdKvOKa0OhJ3TGRdxNUbpwJIcOuUzVmqOJtFeRtI9JWp6Ac6WkOZR46tmSw493pU4ogBHJIzADlqCNfbWb1qfHKR8icgc0/tCssmnYfpMnUfUaf2UWYct3hpPeDfplqTiq8ctlpAyFC0lQlIJ0MGToeY5172QkfJ35H/MH7NMfFHDartKVIAC0SBnBKVJVuDG2wqra57JxT4sXWPlakpUEsQoAiQ5pIkTlEbdKFOcRuJUpKm28ySQfT3HqdFF8Tubq1SO+DJSIT4XAYgQPCJIEeVKjrjTilLWhJUpRUT3ihqTO21Wir8DlnyfKDbXEqo/mWv8AE8P/AM1V3sTUdcjQ9SnT9bpoUhLcQpII5Q5H2Ga8U0mfDCR0zz8YFM0X9QtO3KlbmPUT9pNRPLJATMz5/wAc4qINgbrT76mwxtLlwhOcITMZyJA5yQOWaPZNFlMuZ8Wh6w+waQgJCHQuClD5Pg74JkjKDmTABhUDUb0r378pUTpmhZ5DMSc2nIZpMcsxFaDevLLeUWndqjV0jwR+t3k5SnWfDqZ2GtZve4t3LstknL4UEAagbmFCNZMVDMHTy4zsptuZj4QVfNBP1Vdawy4V6Nu+f/tLj35YqJ7jC5V6T9xHRLxQB/gAqK2Xd3Md0h50icy8ziweklRypj161N/J0H1S8DpZYw7aMNOtkpKU9wlPRXgcWSlWmYyOVLl5fNvuBSkZM6iXFDMASqPFsANtYAorhHCuIKZLQat9V5z35SrcRtqBrr7a4vOzzECtOZFo2U8keEKG+oAhVKuN9zJKbbbB2KWbCGz3a1FRIGUKPvI8qn414zdubEsKADYUmBBEBOw11OnOjTfB93rmtsNOkaJWk/5aUuJuC37S2W66ptQlKRlUdCT5p12qU033K3rZpOIpK7BaRHitiOW/d1gLKoUD0IrbL7GizaZl6J7oADIBmJTAAkc6yYoCWpcQkKWB3cDYE+kfYDFXxxpbFQd2bPwfcksKhQELPPqAf4mlnjzAmlvl2QlxSJMGM6gY9Uxz8qrcAXx7p0E6lYP+UD7KI8SYcm6QBnKFp9FUSPMET8RtUcHzbRCyKMtmcXF1GUCMqdh51LgeIBp0r1yxqnqat33CjqNVOtGfMyfUMtB0skKKYMipddjRGV7Q+22N97CWW1KWd50A9fl5mKO4fbFGqyFOHcjYDoPKlPh+8+T6R4T6X30cZxbwFcSpZIbSeg0k+QrNL7GyP3KXHt4Bbrb3KspHkAofdWZ02cRv5m1c9RJ5kyPh0FKdPxKombP9Qc4fxV1lKu7eU34p8KokxHtq3c4qtz+ceUv5zhI90xSxXlXcUxAdzjkUj3VyY/WHvFBa8ooAzA/WT7xXmUfrJ94oPX1SAYyj9ZPvFSW8z4SCfWPvoHXtAD00m5WgJ/EpT/XfaA9cZpn40Twvg9hYzXV80FE+i263EealH6hWZV9VXF+GTZvGFYJhbJkOsqI5rfQfto+nErOY763IAgS6gx6pVpX5or6qPFfdhZ+lUY3bAA/KGJGh/Go2H96idvxJaEZXLi3KeR71Gn+avyvX1VeBPySpH6kfxa1TtdW6k/TIkf5vjSX2r4lbuYcsNvtLXnR4UuIUd+gM1h9fVMcNO7BsfcWtF3LA8bSUoACQpwSVEAnTrAG+3voEjGXGGV2ymxKklOYmdFbxGhMaAzpS/X1NoOXwPnBV13YdAWMpKSCSAZ1Gx/jTzoreYslJAzpAykyIJOsQOU85NZfXxq7eqQpQXPk9/YcLzEgomIE76yT6z9m1VGHRm1I9c0s19SuBp9b7DfnH6w94qUvgCMw2jcbdB5Ulivqj0yfX+wx4w4O6VBHLn5ilyK+ryrxVC5z5Oz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3718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of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it simple.  More is not always better.</a:t>
            </a:r>
          </a:p>
          <a:p>
            <a:endParaRPr lang="en-US" dirty="0"/>
          </a:p>
          <a:p>
            <a:r>
              <a:rPr lang="en-US" dirty="0" smtClean="0"/>
              <a:t>Don’t bite off more than you can chew (i.e., RPGs)</a:t>
            </a:r>
          </a:p>
          <a:p>
            <a:endParaRPr lang="en-US" dirty="0"/>
          </a:p>
          <a:p>
            <a:r>
              <a:rPr lang="en-US" dirty="0" smtClean="0"/>
              <a:t>Focus first on the mechanics and features that will make the game fun.</a:t>
            </a:r>
          </a:p>
          <a:p>
            <a:endParaRPr lang="en-US" dirty="0"/>
          </a:p>
          <a:p>
            <a:r>
              <a:rPr lang="en-US" dirty="0" smtClean="0"/>
              <a:t>Plan your game in tiers so that you don’t waste your time with extra stuff and get caught with scope creep.</a:t>
            </a:r>
          </a:p>
          <a:p>
            <a:endParaRPr lang="en-US" dirty="0"/>
          </a:p>
          <a:p>
            <a:r>
              <a:rPr lang="en-US" dirty="0" smtClean="0"/>
              <a:t>Write everything down – even if </a:t>
            </a:r>
            <a:r>
              <a:rPr lang="en-US" smtClean="0"/>
              <a:t>it’s messy.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hEREBQSEhMUFBEQEBAQEBYQEA8VEhAQFBAVFBQQEhIXGyYeFxkjGRQUHy8gIycpLCwsFR4xNTAqNSYrLCkBCQoKDgwOGg8PGikgHCApKSosKSwpKSwpLCosLCwsKSkpLCksLCkpKSwsKSwsLCwsKSwsKSksKSksLCkpKSwsKf/AABEIANsA5gMBIgACEQEDEQH/xAAbAAEAAgMBAQAAAAAAAAAAAAAABQYCAwQBB//EADcQAAIBAgQEBAUCBQQDAAAAAAABAgMRBAUhMQYSQVFhcYGREzKhsdEiwRRCUuHwFXKC8WKSov/EABoBAQADAQEBAAAAAAAAAAAAAAABAgMEBgX/xAAhEQEAAgIDAQEAAwEAAAAAAAAAAQIDEQQSITETQVFhIv/aAAwDAQACEQMRAD8A+4mrFV1CEpPovr0+ptIzP6lqVu8l9CY9lEufJMxcpyhJ6yvKN+/Vf52JspVGs4TUlvFplypVFKKktmk16k2jSKztmACqwAAAAAAAAAAAAAAAAAAAAAAAAAAAAAAAAQ/EEvlXmyYITO1ef/FW+pav1W3xA1GWPh3E81Nx6wf0ev3uV+rCx38O1eWrb+qLXqtfya3jxSv1ZwAYNQAAAAAAAAAAAAAAAAAAAAAAAAAAAAAAAAgc4v8AEfhb7IniAx071JedvZW/YvT6rb4i6iPcDUcasH2kva9n9DpqUU9Uc842aZt/DNcQaMFW5qcX4WfmtDeczYAAAAAAAAAAAAAAAAAAAAAAAAAAAAAAAAIHEwXxJf7n73J4h8bRtUduuvvv9bl6fVbfHLKBzyhf0JCMDRVjqaqO7I6v6ZR7O/v/ANEmQmWS5aiX9Sa/f9ibMbRqV6/AAFVgAAAAAAAAAAAAAAAAAAAAAAAAAAAAAOLMaL0kumj8u52njRMToQ8GeV4vsZVqTpyt0fyvw7HrbNonfrOWmjF88Gv61fy2ZOkLTdmn2d/qTRnf6tUABRYAAAAAAAAAAAAAAAAAAAAAAAAAAAAAAABrrUVJWfp4MjJwabT3RLmjE4fmXitvwTE6RMIuW/mS9CV4p+CIytp4NHizmNOOvTbUtqbfEbiEwCnY7jS3ytLXpb9yLqcaS/qfuzavGySznPSP5fRQfO6HF8r/ADP/ANn9ibwPGKdlKz9dSLce9UxmrK0g5sJmEKi/S9ez3Ok5/jUAAAAAAAAAAAAAAAAAAAAAAAAAAA8bPSG4hzX4UHFbta+XYtWs2nUImdRuUfxFnUYt2etrFAzbiBye5jm+ZOcnr1ImOH5nc+7xuNFY9fA53P6eQ9qYucmOWTJPC5VJ20JKGQG1s+Onj43fkZfYVpqaM6WPlHcnq2RW7kVicvaumia5sWTw/XkYfbJnJ+IXFrXt1PoOT56qqSlv0f7M+KuLg7os3D+cNNJs5OVxIn2H3+Fzv1jUvroOLKcZ8Smn1WnmujO0+LManT7MTsABCQA0VMZBbv21A3g4p5pHom/ZHPPNZdEl7st1lG4SpjOrFbtLzaRX8Rj6j6v00+xxTuy35yjsss80pL+del39jRUz2ktuZ+S/JXWjBk/mr2TVTiW20PeX9jU+JJ9Ix/8AohnE8RP5wjtKXfElTtBekvyeLiCp4eyIk6cHg5VJcsV5vol3ZE1iE7mU7lmaTqNpxTsr3WnXqDtwWDjSjyr1fVs9Ml28ABLyUrK72WrPnHFmZuTeu7L/AJlK1Kf+23vofJuIat5PzO7h03bbk5V+tUG3zS9SZyvAczTIrCw/UXDJqS0Pq8rJ+dNQ8jjr++f/AK+QksDlqXQlKeBSM8LTOtI+DNpmXp8eGsQj6uARB5jli10LXJEfjKSaJraYlXNhraHzXMMJyyatp0OXCVHGRYM8ofTUrdT50egwW/TH681TeDkaj4+ncIZjey6PQuNz5rwpULtTu1q2/Ns+JyMer+PZYb7q7amMittfL8mmpjH00+rNfw9jcqaMNRC/aXLOTe7bMHQfYkOU8SJ3pDg/hh/CHc4HvKiewjv4aPYw+DFfy3O2pTNL0J2nTS4ReyXsapQtskvQ6ZUkap36loVaJSZy1qZ2OLbsk2+yJDB5VbWer6R6Lz7lbWiFojaOwGTOestI/V+RPYfDxgrRVl9/Fm0GMzteI0AAhKAxObVOZpaWbXsxSzqfn5mWd4Oz51s9/Mj6UDWsRMM5mYlIY3M3Om1a19z5hnbfPLwZ9K+EuUoXE2Dcajfc7+HqJ04uZEzVC4GX6i55TO1ijUZWkWTKcdayO3mY5tWJh5nj3/LNMSvuGkrHQmQuExqsSEcUmfCmNPT0yRMOmTI/F1NGbqmJViGzHGqzVyaxuVcuSIhA57NarxKxWf6kSmaYrmfkRMf1TPQcanTH68xv9eTuFx4STufRKeDfLvrvtoUjhLBvTxsj6EkfF5Vt38eywV1X1yTg0tUZU53R1GEqSf8Abc5dterBMxZksP4v1sYSoS7r6jaNPOfoeTdjXUoz7exr5pbNP2Zfw02fEua5M8jTk9k/XT7m+GXv+Z+i/I7RBEOa/bXwNtPAyl82i+v9jup0lHZGZWbSmKtVHDxh8q9er9TaAVWAAAAAGutRU04vZkFi8C6T7xez/JYTyUU1Zq6fcmJ0iY2gMNBzfKvV9kRXFOTO199Lp90XCjh4w+VWvuY43CKpBxe/R9ma0yzW21LY4tXUvheMw7jJ+AwuLsW3iHh1pvTUp2Kwrg/FHoMOauSunludw57doWLB5xayvYlYZ0u/uUOni2tzeseZ5OFW07hx05WbH5MbXKrnmhC43NL7MhZ40wlUbJpxKUncl82bN5pliK99DsyjBOU1oY4HK3NrS5euG+HrNX3Y5GeKV1D6vA4XX2U7wzl3JHma20XmT5jSpqKSWyMjz1rdp29HEajQACqQAAAAAAAAAAAAAAAAAAAAAAOTMswVGHM9XtFd2TEb8hEzqNyyxuAjVWu/f9im5zwn4eq2O6XEGI+Z6R8EixZdjVWp83pJeJvH6YfYYdsebx8lxvDMl0+hHVMhkujPtlbLacv5UvL8Ebj8np04ub2Vr6d3Y66c+3yXNfg0t6+T0cgn2JjL+GZSeqL9lWAo1U5LVJ2stNe7Jehg4Q+WKXj19yMnOt8Wx8OkQqWX5LGmtiUjCy00aN1ea5m1s5GMpanPNpt7LpiIj46cFmevLP0b+z/JJlcrRv5o7cqzK/6Jf8X+xhav8rxKWABRcAAAAAAAAAAAAAAAAAAAAACF4ow7lTi1rySu/UmjyUU1Z6p9y1Z6ztW1e0aU2tmUXT5batW2Jnh2l8Ok5Sdk9dXorHb/AKNRvfkXfrb2NHEGFlOhy01s02l1iuiNbZItHX456YZxzNvruw+Mp1L8klK2j5Xex5jsIqtNwbspdUVvh3BzVbms4xinzeOm3+di1mdois+S2x2m9dzGnBlWUqgpWk5OTV20lttods1o7b2ZkYzqKOraXmyszMyvEREK9WbjZNNW7o8nV2ZPQxMJaKSfhdGNXAU5bxXpp9i/ef5V6/0r1arpddPsaXUs1JdSxf6PS7PX/wAmbKOX04LSC9Vd+7I7nVsw1TmhFvqkbQCi4AAAAAAAAAAAAAAAAAAAAAAAAAAAAA8lKyb7K5TsTVniKju2knstki4yV1bvoU3MKFXD1G0rxfhujfB9/wBc3J31/wAcOJpzoTTT0Lnk+M+JSTfTTz0KVXdWvJaWS112LzluE+HSjHqlr5mvI11jf1jxO25/p1AA43eAAAAAAAAAAAAAAAAAAAAAAAAAAAAAAAAHkoJ7pPzR6AObFUYqnJqK0jJqyXRENkufSlNU52alpFrddkywtEDlODgsRU/Sv0N8u+mti0TGp2ztE7jSfABVoAAAAAAAAAAAAAAAAAAAAAP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TEhUUExQWFRQXGSIaGBgYGR4eHhwbHCAeHB4fHhocHiggHR4mHSAcIjEhJSkrLi4uHB8zODMsNygtLisBCgoKDg0OGhAQGywmICUsLCwsLS8sLCwtLCwvLCwsLCwsLCwsLCwsLCwsLCwsLCwsLCwsLCwsLCwsLCwsLCwsLP/AABEIAPsAyQMBIgACEQEDEQH/xAAcAAACAwEBAQEAAAAAAAAAAAAFBgMEBwIBAAj/xABSEAABAwIEAwQFBgkJBgQHAAABAgMRAAQFEiExBkFRBxMiYTJxgZGhFHJzscHRFSM0NUJSsuHwJDNUYnSCkqLCCBc2Q5OzJURT8RZVY4PD0tP/xAAZAQACAwEAAAAAAAAAAAAAAAAAAwECBAX/xAAtEQACAgIBAwMCBgIDAAAAAAAAAQIRAyESBDFBEyJRMmGBkaGxwfAjcULR4f/aAAwDAQACEQMRAD8ASuzzgRvEGXXFvLbKFhICUgzInnTUexu3GpunY+Yn7657EnFJtLnKkqPejb5tM2Jm7dX3aG1IndxSYQkeQPpH4VOqMmTJJSaTEDE+z60bV3aLh915QlKEoTsNyddEj9Y1LZdm1r8mD794tvSVQgEDbTqYmCY3mnjI3Yw02Qu4dI7xa9VGeZPIAbJOm3t7bU20hSCEiUklBIzKRIBhJ1IlQk+e9Y8vVcZcYK2bMHTzlDnOVIWGOx+2WlK03TpSoBSTkTqCJHPpXf8AuaY/pLv+BP31QxMrsn0OMOOhCgVIEyhIB1RlJhUdIG4ii+HcdXCVJ+UpQppeykJhQG+sGNtee1bIW1bVGPJNp+2Vge+7KmGz+UOn+6n76E4x2ets27r3fLlCCoBSQJj4+2tSurtLkLQpMEzJ9m1L3FxHyO53Ue7Ov8amltux0ZNpCLwpwQ3dqZSp1ae8EmANNJ0mtD/3C2/9Le/wJpe4DSpDlp8xKh81ST+8Vuin5SCNiAazZcsovTNvppxTRkz3YVbgGLt2fmJ++s9xzgVTDhQlZWPUAfrr9ILfnmPfWf8AHiAXgsJjSDFLjnnfcdj6eL0zKGODpjMsiTyGsffRq17OmlbvuD+6Pvo1apEz0opbrj99M9WT8miPTY/KE7Euz5ptsqDzhI5ZRQq64SQmwdug4oqbUhOWBBzEA6+U1ouJytGUHcH30tXgAwO41GYvJkTqIUgDT2E1eORv8zL1eOMK4oA4dwmy60hffqSpSQSko0n5wJ09Yq9b8CskSXnFQdUthJMdR9xFF8Hs/wCTMK0Ke6BMbj11OliToDvAHUzVnN/IhQvwVLTs7sVnL8rfSrchTSdBEnYnbSig7HbVScyLxxY6hKCPeDvUZW4nZZMcj9WteNXCknMEQf1myUn3aihTZDhR4eye0SpaV3bqSjU+FGxiDv51852W4elwNLv3ELPogpRJjeAFTp6qKDihaQe8KVpjXvkcvnJ15DnVlrG0toedSwl64uHChI1KtB5CSCeQj2UvLlnFXFWCjHyQs9hVsoSm9cUOoQk/bVS97EmUKgXTpEAzkT1jrTBw5xUEKIAQVjwrSTBMHdOsHX17U0nHGnfSlvSPF1mRrG3nU8sgJIxLjHs6as7Vx9L7i1IKQElIAOZQTuD51nM1vfayoHDn4MjMj9tPOsFp2NtrZWSpmu9itxlt3knQLdgK/rBEge3X3Vo9pfZhqUgzucx3OgyoBmBE6j41nPYreBFu6MpOd8CR+iMu59/11o7DQbcIE+KSrpmIA25aACpcJN6ZlnOKbuO/7/4e29k0zfpQWw4pxBcLq9SFjTwj0UiB6/Os1x4toxe4fSVKLiwkKEFBQpCUkddFgjTTQa1ouN44pCikWqnCU5SspkFO8CJMT1isv42Lt0+m4Ce7SEBKsgMBKJkmRGxieUCs8H7uK0a2nx5Sdp/dfsMy8OXfMlpCZcScyMugSoDSTsAoSk+zpXVh2T3Cmx8ouEoj9FuVR08RgSNdYNVMF4puEMJE90TybS0Cs9ZWSSfOquIcQXbwKAhwnq86D/lzZas+onbjGL/QpDpcajc5r8LZfLNnYZml3EqSdRnznrohA+EVWxu/D+HXDjejZQsejl2Mbb+ylmywIurHePNoKzyIUoz/AFUg5fbHsplx+zbaw99CDolpUae0kk9TUw5XsJKCVRs74WQpH4NUpIyrtwlKhJn0iJHIgz7xWqM3rTTSO9cSiRoJ167DWs14WtVKwq23JQnv2/6pQqFo9SklJHrpt4m4XRcJQ7nKQoASCrQco1gb9KzTrk2zo8FwjENi+t3BKHm1eRUPtpa4jbalLcp7xZMCRoACTt6t/VWe8VYMlh7wghJT4U5lGD+tnMmZ1irOD8KL+QKv1urQtJypRAhSJAkHcT9nnR6cXtMmLlB7JU5Uk6gKBIOvLl8OdQrxxkKgAuK8thVW8wDvWFOpKitK8pEyCmB8daiwu3CFBUFJ2kaH4VdKNDm53SDNjjDT8pAKVJ9xE9etLHESQMPWkdQs+tS/uinIMQguEZegjYRSnxO3/wCHqI5NtyfPOPsPwq0XtV8kzT4Sv4ZdwXB7gWjDndLyKbBCk66RMkJJIHrAr4vEEJKozGNd/P3U38BXRRaWqlKVlDOwJP6JG21AsNat7pIUlOZMmeS0k6lPkYjnEAHWmSpXyOXj5uS4LZft8OSAFOyhJ9EHcjlAT4iPMwK+xBtkjK1kzRM5tIHIgTG+0A+ddX+INst922JXtMyEjomdz1V66W23yFLJT+LGqSVeKSdAJjxkyeg6xSYz56jo6OXon08Fmy27f+l+5y/hrq1KC/ENsyRmSNNQkJkT5nUUbwu6dTY3CQoZ2VJQkhCQvulgBMqyyTIVuelUMLwB51ta0Pttozad6pSVdCe8CSU+LT2e2qVwblovMuOJUlaQgqz54ynMlSV6E7kSZ3NPqMlxdM5srT5JUvBDkRunZsGCecch115+uijV26n0HD6jBHxpWuXfCEpnL6ImNvXzPLc8zRz8NoCUTbKIAGaQATHQ6aE8yaY0LT2R8aYs4uycQtI1KfEJGygdRtWX1p/FCm3cNdcbbKcqwDJn9MRGuojyrMamJLNG7Lx+Je0n8YP2a03CbmQiZ0I1rF+D+JWrVtaVoWsqWCMsbARuTTHb9pAEBu0cWemaPqSqr2ZZ45Sk6Rq99cgAaZ0TrEEEwdDry32oRxHcOuMrYaRk7xJSTlUYTzypSkieUUijjS+UMqMPWB/Wzx78qRUTvEeKwqLVCYE+YHtXS5NX9f7DIYJ19F/n/wBjtbm2CQg2aFLT4fGwJifDqoaeHcGNqL2lhaLiLa3BiY7pHLTfL/E1jJ4rxFX/ADEJ9g0+ui+GsYs8nM3dgCP0QJ+Ceun/ALihTjFe5hLppyftVfizRLy1SlX4tpA3HhQB7PDFA+LUK+RXP4uB3StcppWueGsQWZcvXp8s/wBQIFCcX4VUhlxblw4spSTB2Ma6yTS/VhemPXT5Etmsdnluo2dkoEBIZhYJ3SZ2HM7j3dKY+F8VSposq1yeHXmnkfdpSlwk6lOG2mYZpbGVI1JInbpHXYUNtMeBfXACEiEwDIgaAzz25Vkd8nRo6fJ6kVCS7eTQLzCLPNmWgqETqdNPKvOIH238LcWlORGTMkabAiIA5Ggq7ouMLAIzHw79dKkxtBt7NTCX23UBooKFjKvmZSoKjQ6hJTrtNRBmjLj4uO72K+EOK7tSU7lWnurm0vwpObKJ8xqDQS04gyCG9J1UsifYkdfM1zb3aASEkweR601RZp9WPyFMWxElJHMD3UN4gLf4HeyupWr8VKYgp8SdIO8GdRVK9uPSHv8Aspfxr8nV7PrFXjHa/wBmPqMjdpMd+G5+SMen/NjY1FieJC1b7tuU5jm7sAEa7nTVMxy0PSo8Juu7YtiEAksJCQoaE/rHqB19lB7yycU/kR+McX4iIjLPM/ogAddhFaZcZLizDhnPFPnF0yW3xVKwTBnmDXFziAIiBHSgq2FtHNvCyk+ZAk+sedT3YISHEaoO/UfwdPXVYxjBVFD8+fJ1EuWWTf8AfCJ3XSEkKSQk8pIn2UTwXCkuEqiGkpHTc7A+rc0utArlWpJ5k0Uwm5cShSAqD9Y6Gre29lf8ixtxWvLr+fBPjF0lK8n/AC08hBkj4AbaDrUC0l1pSySlCNzGkf6jrtVJSFKMRJOumv1fXTBgtq6gKLoQGyMsKAg9DI9KOmtTPuIx8aK/ELIbw5xsCBKTMg5pUnWYkerl51nNafxewfkDqoUACmMwifENk8hWYUJ2SMPCtqXVBtO6lgT0EamTtArVrS3tGAGmlFb+qnFFCgBAgJSVJHhA9+prPezG6LdwkpAKirKmY9Ijwb6DxRqaZrkXK1p1yvhR7xBQsd3B/wDVJhZ0JlMg+oisXUW214N/T0kmGsRuClBUClMc1SR7AIk+U0BssaR3iUKcUoqMQUaGdPDlAPtk+2mLGLBLhcRoIIUOm2o9WpoHjtwm3yXD341xMNspHXkEgDTSdTPvikY0no1zbXu8C/i1oWrhST/7j+Prq1gWKKtHpSZTIMdQf3aH9wqziPDmM3aku/IUpEaDOkGPMKcmfYKrr4Ixox/I06CPTR6//Urb6bapmF5oW6NOfxQqLXdEFKwFdZCjt5Uqdog8Nx9H/poBZIxdt75Gi2aL4R3uXMMwTmicwdAmeW+1XMVwTHrhKkuWSPEnKSFImIj/ANWs8OllGSZeXUwcWgjhjihhlvEiWQCeeUE6TyT5bk70qW9zD6JMBUgk7a7T5UZcw7G2rRLK7FHctJiQpJXlE9HTJ9SaWcNsrq+JFpaqcKNFyQACeUkgfGabDDJSbfkVHJDV9hztHHSsNIMSoROnONT5HeiLli8Dmaty4VAw9cqShHSUIzZl+s6baGgFvgGPIA/kSSQIkrROnn3u8fVXvFGL40xalN3apbaIyhSTt68rit/ZUvFPwX9aF7ZUFupolI7rTcmFD3xrXD2GkjOSgSNMoI26gk1WtuDcXcSlxNoFJUApJ7xGoOo/5ldMYFjDqlITaZig5TqMoI3AUVwr2GrLFJA+og/AMxR4hEfpK1PqH76jxsfyc/3frFcY5Y3bDvd3TCkOrgISIIM6ACCRv0NGnuBsYebj5GAlUfpoB09bmnupnF6EznFrRFhrl+W2VN2Dq0JbSlCglRSQOfo6ydfZXmHXtwHVWy2Ft3LuqlLJzQeqSBlAEmZ018o/QHZ1h7jGHsNPIyOISEqSYMEDqND7KxDtHuO7xp85wjwRJ+qr0IZa4qwpCWbdpo5+7zBUaklUEqPSTNB7TDFpbIUd50nSqCMSCjCFOOq6NoJq+1g987qizdI6uKCB/mIqnpSao0YephifJq3/AL0Uyep9g1/dUyHmkgy5HXIJPvOlX7Hg24dVlVc2jZ/VQoOK9Ube40etuytnd64dX5JASPtpmPpn3RTqevll1N6+EKDHECG3UuJIGWICgCIB2yzrOxqVrjMh0ry98siBoTHn6/VAFPTXANi2TDQIiPGoqMzvBMeW1HrTDGkfzbSROuiQB4enq8qt6fgRaoyXiXiG5ftXErtVNtkpzLKVCIUCN+p09tI1bJ2mn+SP/OR+0msaqHBR0i1jFwm7kIX+o4lXsSQT8Aa3nia2Vn7xIzJcgpI5zsKwXha4U3+MQYUhYIO+scxzB2I5g1u3Zbjybu3Uw4B3jChlHVG6SByymU+wda5/Uxt2bsM+EUyvitr3cZkZFqk6qkkHMEiSoQTEnQjcedJHEQ/lGHyP/MpkH1pqxx5bvqvbguJSEleVBWoiEwIKQNwBHtmhd6HA5hyXFZyLlMK6plMT1jaajDBKaaY/K28LbR+i7l/u2SsCcqZj2UM4N4kTiFsLhCFIQokAKifCSkzBI3HWruLfkzn0f2UndhX5pa+cv9tVdA5RTZ/4nX/ZB/3BThxjxKmwY79aFLTmCSExPiIAiSBuRzpQZ/4nX/ZB/wBwU+4wWMo+UZMs6Z9p9ulAEwcztZiN0kx7KyXsv4os7RN2m4fbaWbpwgKIBiQJj2fCtZcALJ7sgDKcpieXSsp7HOG7d03b7zSHHhcrTmUJAAP6IO2pPnQA323aLau3bVtbrS8XQSFIUCE5dwrWQentr7tcSPwVc/MP1UZFtZtupSEtId/RAACvZGtB+1v81XXzD9RoAMcH/kNt9En6hVThbiFFy4+yhso+TryL81HWR1GvOKt8H/kVt9En6hSl2YflmKf2gfsigDntFSPwnheg/nT+yqnjGsQ+TsLey5g2nMQOg3jzikjtE/OeFfSq/ZVTTxx+b7n6JX1UAWuGsXF3bN3CUlKXEhSQdwDqJ86x+9sG3uJH0OtocT3JOVaQoSIgwdJrSey381Wn0SfqpCZ/4nf+gP8Apq0PqRTJ9DGVDqGzCUBCNvCAPgOVDuInVFXdzCQJPmT9lW7lOYKjkrynfpvUuMhuULWCU+iowQB0M+vT2ir9TKXpsrghFZF/dmcYnZypJQNUnUj9XnMdKbuHMbUtQYcErCSc8+kBt69OflXWLYoy2haWkoWoCIGic0HRS9gecb0q3ds8j5MUuBLq9EqbOmbcIJ8jA9RO9ZOnzOLNebFGcWaC+spzFIBWCCNNff08q673QSDIncwNeka0o2nHSUJQXGe8CgDnz5TqJ1TBBPt1ooON248DeXoVQPikGtTyfBljBMBdpzKvkVwrKrLmRrGnpJ51i0VsfaLji3rB1Jy5SUbeSxzmscqjd9xrjQdwD0F/O+yj3D2LvWlwl5gFS06FABOZJ3SQPrqbs04cTcW9286SltkDLBjM4QTHWABy6imBq3SkemlCegge/mffWHNkUZNUb8MOcEM3EF6ziDIW04WHjlKmXRl1TzkiT4dBl3MUmY8gpuMPkz/KU6xA3ToAeQ29lXS0kK/SOnPMkidj5j4UF4qsu8XaNZ1pC3gnMTmKZgSNBtNLwv8AyIdmbWBwvS7H6QuWO8ZKAYzJid9xQ3g3htOH2wt0LUtCSSCqJ8RKjMADc9KWrPhLE0ICU4oogbFTSSfaabeHbJ5prLcPd85Oq4An2DQQNPZXROSI7P8AxOv+yD/uCrfbj+bT9K3+2ml7HseRZ8QrdcQ4sfJQIbQVGc87DlpvVPtJ49ZvbItIauEKzoMraUE6LTuo6CgDY7X+YHzPspA7FD+Lvdf/ADbn1in+zEspA5prNsN7MLu3dcdt8QU0XVlakhAKZJJ2J5TvQA5Yjwsl2+ZvCshTIKUpjQhW88ydNIj21R7W/wA1XXzD9RrPePMVxTD37ZhN93inzEltICdUgbT+tr6qE4ncYu+0tp26aU2sZVAp6/3dKCUm+xuHB/5FbfRJ+oUpdmH5Zin9oH7IpBt8SxltCUIu2glICQMvIaD9Gq2HKxVlTrjVy0lTy8zkJ3VET6OmlBPFmjdoxjEsKnT8ar9lVO+NYf8AKLdxnNlDicpPQHevz3j1jid53fyi5bJbVmQfRUD1BSJkb0TTieMoSAL5BA2JTqfX4aCOLNt4awgWls3bpUVJbSEpJ3IG0+dY/iF53XEVyvLm/EERMblPlVNOMY2f/ON/4en92gby7hF0q4un2FOrayRnSgkEgA+KABoZOu3M0A413Hy64vUiAEtoJ9EDVR9Uke+KUsT4ofuHQ0pwhrMJCIGbTMBKdxO/Klw4lGYB1CydzKYP+KFHyINc2Nx40r3AVJI1+qqS7Oi6pv7DS9cqAgKMbFUahM7Kjf18wNetSWLWZ5LyAr8TC1o2OaCBI2jMPSjQHzqj8qSsgIWOsDcdfCdx1FTNhxBC2pQtOwnQiDoFHrynaNqXjlaF5ouEv5BOINqQ0EKABAAVPs9GNDr51TacU2lCsxyqJkeo8p61IV51pQZgHXNoQEyTPnXD/wDNNztJ09ZM/CnBSWu53jVwo2bgMeLKYHLxAj1mPrpIp2xt4Ls3CBACwPZIj6qSakhD52fcVsWbLgeKic+dCEpmVZcoJO0DeKnTjVw7Pye1dWACZUOgknb270wdizDRtXFrSkrD5AUUyQChA3jQSeelNPFeJJt7R9SCM6tE6RGcRI8oSY86wTcfUaq2dHEpemnyoy5+4vSod/cMWpE6rkqG2hShK1erT3VP+AnXHGXbO9bv7hDmctlXd5csEHK8pBUCdPDS2HStcqJJUZM6032XD6bkhDTfiAnMDEec+utGo+CjxufljgnGuJ9vklv/AIm//wC9VHuLeIkocWq3t8rSSpZzIMJTMmA9JiOU0V4Qdv7dl9i8QpSGwO5eUZJBOXLO5gQZO23SiGKt/wAgdCQSpxlwATvKVAADnrFS8jQmOK0wL2T4Vd3Fx+FLhaXEvtlMDQphe0bR4TtO9OnaZw05fWZt2MqVKUCSdAAkhWvupI7HeKHkLawxxjuy2grKlHUgrkacvS+FaD2hcSqw+0NwhAXlIBSdJkxvy3pwgVcMwziBhoN9/arCRGZxKiqB1KSJ05xNF+y7iK4vE3PykoK2X1MjuwQkhGXWCSdST8KrjiHF1Jn8HtFJG/fjY+yqPYcSU3+YBKvljkgGQDCZE8/XQAb457PGsSdbcddWjuwQkIgbxJJI8hWf8ZdmBw+2XdWt07maGZQUQQQPKNfbTzxLjDzeL2Vuhwhl5LhWnqUJlOu416b1f7VvzVd/Rn6jQBn/AA32SC7YRcXd06XHEhUJIhMiYGnQ0VPYba/0h/8AxD7qfeDfyK3+iR+yKHcKN3guLk3JUWiv8RMaIjWY19LrrQBkfF3A79hcMMWtyvu7lXd+Mg5SdSfcDtBptZ7DrcgZ7l8q5mR91Ee0/wDLsM+m+xVP+JMLW0pLasiyPCroetAGZf7jbX+kP/4h91LGH9lja8UW1JdtmAA4layFqzpXBBTEAKg71oX/AMLYp/8AND/0m/8A9aWMCxt60xtVm4r5Q4+E5niAmMiFqjIkQZjfzoAJcQdjdl3CxasQ+RCCpxyEk/pEFesdNaUrXsmxVtKUofZCU7CB69ZTr7a2PjPGlWdo7cJSFFsTlPMDl5Uq4dxXizzTbreHtFDiUrSe+HoqAUNI00IoATeDnrh28vrW8dS6UNxmS2hMKUUyUwkHSdtvKrjODOF7uVGCRJUPRUka5h56esag0qWV7coxW8UnIysgd4g/jBHh0BEeuQRV5nF3ba5Lq1l0LBzCAIkEeETApGTp5yfKIyOXGlwkWMfwpAuHEIVDqIykiQQROVX6x+I5dKVcWChlCkZDr6j5gjcU/cQPMuhu5bgpdKku66giCgkT4SBpI2mgt/bJWnK8TE+BzTRW0K5AnqdDzg1WGbfGQZMXB8o7X7CbfORaOJJ0JTAg75hOsQffSvTjjiFtW7zK5B8PXKoBQ1AOxGxjrSdWkUma12SR8jdmI7/nEzlRESZmelGOMwopaEoBzBJ0GuispgHVYg77AignZZepaw+4WtQSjvtRpKjlRAHq3qne4ubm4zqVmASMvQQFQB0GsfHnWSOOTyyn4R0IyXpxh8lS3woF6Gm1LIEggSVKO+g0AHltTPwliC7Z8IfaIC1FKXEeLxjUJKQdiNj1jrXvCN0tDwSk/iyCpyOSEAq0I84EHQzRZ+5Uu+Z8IUwz486Y9FSZ8RJ3gp005wDRdvYzsqGTEcaZeZHcuJXMTlMxzIPQ7aUIeMgEmNk/bVF91AJDYKUT4R5efnz9tWIPdoMGJO1ErDHFRWgVweQeITBn+TD60U29u/5qc+cn9oUi4dibdnjiHrg9204zlC1bZgRMnlt7JFa4/wAS4c4BnuLdQ3EuIP21pj9KMGX62EML/JUfR/ZSH2J7Yh/bXf8ATTRd8YWDTSouWMqUmAHE+4CaROxniG2Q3eLcebbDl2taQtaUkpUEkGCZqwsL8X/n7DfmO/sijvat+arr6M/UaU+KMat141hzqX2i2lDoUoOJgHKNzOntox2k8RWruG3SG7llay2qEhxJJ0OwnWgBn4N/Irf6JH7IpZX2iud8801YvPFleRamyiJIkekoHau+A+OLFdkyDcNoUlCUqStQSoEAAyCeo3o0xxDhyCSi4t0k7kOI19etAGd8UY67dXmHFy0et8r+hcKIPhVtlUTNarxBcqbtnVoMKSmQfMVlvH/FVq9iOHobeQru3cy1BQygQd1TA3p34i4ms12ryEXLBUUGB3iNfjQBluHdpmLvoDjaGSkkjpqN9CaH4Be3D3ENq7dJSh1aVGEbEBtwTvvINR9n5/kiNB/OK5DqKnfu022MWdy94GEhTZVGgP4wawP64PqnpUl3HVmudrX5quvmH6jV3s6/Nln/AGdr/tpr5zivDnUjNc26knWC4j76+HF2HtoMXVuEpEwHEffUFDD1/ne/9n+moseUMyRzA19R2qtbYkl3Erp5Elp05Uqjnp79viKjuyoqJVqTzGxHKPKtEH7DNNe89t2EuBSNlxKT1jl7v40otY3ZCQ27BBEZiNIBjKsHnzB6EUKtlCRPhUNlcvUR9tWL9SQ7KtUOJGaNYI0lPmND56jnVM2FZIbLYsrx5Dzi0gWbiCM2UpyEnxI8Q0k7piQDuNBqNs5p04gUpNs4hRB8SUg9UekCk9NvhSXWfHFqNM0ScW7ig1g7h7sp1Mq28yB+6jSUlkHSHFAiD+ik6EwP0jr6gPOhHDjpSDlgKzaKiSNBtOg9cTRVtkqTnMk58qtdZMEe3cewU5VRCexl4XSS2QfRclJE7g6Eeo9DXuIYk46tiztD3btwqFLUZgAcumnIbZYqxZ3SbYtkjMAoQOqRqZ8/toBfXXyPFWHUIU6lKiptKd1BcwB56/Cq5Ix5JDYZJyxuX3NAb7E5Eqv7jMd9eddK7E9NL+48tdKK3XFWKuNEN4Y4hRHhV3rcg8pBVt1Bpy4ScfVatG5BD5SO8B5LjUaaRPTSoF2zBuGOzdV3dXNrc3DgNuQQQZBzTqQqYOlS8Y9lTNkbYB9xZeeS2ZCdATBPrrQOB/z1iX9z/VXfa/6eH/2lH1iggWL7sMYbaW58qdISkqjKnlVXs17KWbm3728SVByFtKQsjwHkoCPF762fHvyR76M/VSX2KcQfKLTuQjKLYBskn0iOfkKAFPjXsY9BOHNxzWpxw69AN9vtpOxLsjxBhpbrnchDaSpXjOwE6eHetz4z4vds32GWmO/W/ohIUEnMJO6iBsKXOKuJMQcs7hDuGrbQWlZl9814RB1jPr6hrQAmcE9jXyy1buHbgo7wZkpQAYSdpJ5xr5Uf/wBwLP8AS3P8Kafuy/8ANdp9Ej9kUN4Tx597FL+3cXLTBR3Y5+NKlGTz12oAxbtN7OjhYbWl0uNrOXUAEGCeW40NWMe4Twqzd7l+8uQ4EpUcrSSPEARrNPX+0j+TW/0v+ldJfatgrj9w9dtFtbLbbYWUuJJToE6pmfS09hoAGotcHAgX96B0DQ++iNhwba3T1shm6uFtPhwlS0gEFpKjomeo386QMKw5dw6hlsArWYEkAddSdBoK1fglsWr1gh1xoFtNwVlK0qSMyFxqDHMe+gBR/B2Cf027/wCgPvq/gXC+EXdw3btXl0XHDCZZSBsTvPQUo47w69ad2XgnK6CW1IWFJUEnKYKTyNMnZFYn5exclTaWmXAFlSwCM6VZdDqZ19xoA7w7hmzRZi6url9pJfWykNoCtU6g76SBUZtMG/p15/0R99FXcNXdYR3bJQVtXbz60lYBDaUkFWvKSPXWasMlakoSJUogJA5k6Ae+gBrx/CbRNqLi0uH3R3ndnvEhMGAdgZO4qywwVAhPpRIE89JAB61Hi+FrtcOLTqmy58oKoQtK4GVKdcp6g+6plLSUpIBSqBJB093Km4xWXwD8ZxBXycskHSI2BAzTBkSddhIjWlanXifDAphVyFellJTHqTofjSVFUapsZH6UFsG9Enor7qfLNjKHNiFEKAPkBB99KHCrGcKSdjPvTlP2/GnQqiT7B6/4+qmY/kXN+DjEUjTNsBBPNJ1Mny69N+tV8Bn8L4ehUHKVQeqSFEe7lUjLm6TvuPMHr6j9ZoXhd6i2xO1W6rKy04RO4SFD4DX2a1GTey0G1aP0rjmJC2t1vFOYNpkgbwN48654cxcXdu3cJSUpcSFJB3AOomNJqBeMWbzcKdaWhQ2KhB+Nd2mJ2jaQlDrSUjYBQgeoToKUXErgf89Yl/c/1V32v+nh/wDaUfWKE8MY/bsY3fJdcSjvQkoJIgxOk7TrWiXl1ZOlJcWysp9GVAweo6HzoAsY9+SPfRn6qy3/AGdP5u7+l+wU+cWcS2rVm8VPtxkKQAoEydBpOtZj2AcQW7XylpxxKFrXmSFGJBAGk8xG3mKAGvtF/OmF/SK/ZVTR2jfm65+jV9Rqzc3Fk4sLWtlS0+ioqEjfY8t+VAO0ziS2Rh74LyCVoKUgEEkkbAUAEOy/812n0SP2RS1wJ+fMW9bP7CqvdlfE1qcOt0d+gLbbCVpUQCCAAZB9X1UyW95YoWpaFspWr0lBQk+szrvzoAzn/aR/Jrf6X/Sus24P/NWL/Nt/2107/wC0HjrDzbDLbiVrSvMQkgwMqhy23FJvC1stGFYvnQpMpYjMCJ8a+tAAXs+/OFv84/sqq9gWF2rwuS+Yc7whvxhO86xzgxVHs+/OFv8AOP7KqK8OXNs0443d2Sni88A2s+EJBJHMa7g6VDdICd9vv8B11XYXJST/APTeP1d4fiKEcDKzrftjs+yoAf10eNJ9cBQ/vGnqzwdDOJ3mGpASxf2p7obwtKStO/RaHI9lZbhd2q2uG3IIU0sEj1HxD2iRQnasBuwdJtMFvHjo5duptUfMRK3D6j6J8wKDcCW4N13qoyW6FPGeqR4f80H2US7Q8et3kWrFooqaZC1KOUplx1WZRg67QKo4Z+Jw24c/SuHAyn5qPEuOslSR/dNSBFhdkh8rcemVqMQrbz8/3U0rwFSCQtaEgaCTqRyMctKJ4fwhiTLbaW3rUpCRCVNiROsE5JJk9a8dbxZJUVJtXIMEg6k+s7xt8KX6j/4stUX3IOOGu6w7ukmUgJ6akrBJ029XSspp/wCL8QvTbKbuGEJSSPElQJGoOw67UgVdNtbIdDjwctKbdxatkqPxCdB5mKkTialuJUrYHRI2AO/t86B4MfAfnfYKK2LYUSjmRKPnDWPaNPdTE/BSq2H3ORG32VSxllK1IKgCD4T7jFS2xIEHY/Cvb4eAHoofd7au+xWOpIHYHgNqtakuggfonNEev2TV244fsAQG/wAYSeTpiOkgekfgNaGOEhcCdRy1NXMIwG4Vq2kZCsFcqGcIMeLKpQJA5KHOs0nTNnG7SXkNWXCFgtJKUrOmqVLIUnzjTbrqOtUce4RtWmXVoSrMlBIlZOsGNIo6cMdTlCXNj/OZRm+74euu+KlkWr/0Z+o8qre9Muo+12jPbXDGVoaKUHMUjNJJlR5xyFO3GdlbFIDjYU4AEoKTlISkQBp+iPOqvC1uhu274gHK0CBzJIn+PXVZi0cuXCpR1IKp8t9B0pmzntpv7IW/wO10V76Zz2foBSEypYQFLTMEZsxETpPhnXqnQ0SwvAVJbU9ImQkKIMCdwNDr1VsNhrMEGn7lgFaVpcUVDqrMAlWhSoAkaDbXTlS1JXVmz0J8eXF180IC+E1klxI75CCC4ACFBJMSQnkOZG1N2FcF2DrZK2XG1pjNleKgNdcySkLbOXXxJjUamjXCWJMt3SitfdJVKVBfohRIKYXsByhUe2nk4c28hOcBUApChuIJTooa8uRrTj4y7GHK5x0zG+PuFLa0sczLfiNyEd4VZjlyuEDplUnKqRX3bHj9yLtdsHldwWm5b0g+EHpO+tGu0/CHjaJS2Fu5nErKQklYUkLQrRAgpBjUidRrQTibH7Z5zv7zCHwogJzKdcQDlAA5AVE1stift2Z5Y3q2XEuNKKFpMpUNwaeMQxR65Zwxx9xTiy8QVHoHIGg0rpLdoQCMDuiDqCHXtvdXl7mdVZtsYfc27bLoMKC1jVQJMqTI99KclQ6hz7Sybd2zv07274CvmqM/YffWa9p2GC3xK4CR+LcV3zfQodGfTyBJHsra+NsK+U2Vw0BKlJKkfOQc6feRHtrMbrFkuMW4vsJedWw0lnvSp1uUpnLMADbrSOmnyjRMlRnNaGmwCrnDbM+g0gOuga6n8YoEfD+9Q/8ADOGA/mlWh53LvuqkvFXHrp658SCsmPFEA8pEfCtD7FUbNiGMHX9AHkNVH7v41oE/iBOifCPj7+XsrMV3yiZzvLM/oqUBPr1Jq9bYxcI5LPkpSVfXrSo40iWm+wa4y/JHPWn9oVm1POL46y7YuocC27mU5Ux4FAKTJnUzE6Uj0yJVKgtg58B+d9gog0uFBQ3BmhFhchCDKVEZtwNNtp61aRiLc6z7vupiAakPBevPn668vtWleUGfURQW2xNH6w9tWbi+BGUKBnfWr8tEcdkedQWFJJCgZSRuCDpFNWE4mptUuoBicqUJUACdyAZieYTA12pVK8vjPIg+vr8KZbe2bPdypQBUZM6RyHl66W43sdKTTq+4dHErZ/5Sv8P7qocRY0yu1fGQgltUEjnGlVra2ZK3T3qg2nbXUwNTtr7Kp4lbtizdUXDJSsIHI7wIjoN6rr4I38/qEuGwlVk0kRJbEkbgj9wovasAKVp4VJCdDCo1nWdNeY1rO8HuShtspUpJy8tacsPuXS2lZCXAd40P8euKnknoyyxyTtbKnFnGSiBb2qsraNFLSIzEbJR0QPLfTluuJx64kS6VAGcq9U/u56/Gi+KYMl1ZW0oIWrUoWIBPMgjaecUv3uHuNaLQU+Z1T/iFJeOjrQ6rk7i6fx2DYxlpeqk5XMwUQpRKFkb+OdAYET5yTTJw5jz7JAQfxecgtnVJSQCMvT1pO81mw+Hwq1Z4itv0FQJ9E6pJnTQ8/VrVUuLuJLjDI6nZ+h0OCUOJPhKwoHUeB9IP7cH2UqduA/8AC1fSo+2jvD7TirNgOJKHHGIynQpUk5kAg8wD8KA9s7wXhGcbKW2r3ya3XcTjcVHJS+S43eOJS2EKMBpBjp4RPKvUYi9CfEYJiYH111hyRLRWIAYQYJ5BI1V91Urm8hJRuMxPr109VcqMU9UapNrdhe4xdCUgjVUbbAev91KePXa30L10TCiSYEAzlHSavNYY86MxGVGgzK2100G5pe4yc7pHcpzZScxXp4o0jfQffzq+PHCL13LRcpvYh2mHlStdyTAHmfrprwfhRoCXJX0BOg9g3oRht622QVHT305YRibT+bulhWWJGoInbQ1OSUzRGMOwvY3w6hlJeQXDyySmBPMZtPhQF2QkklSR/XbzJ9uUaeym/jt4ptDA3UATAIHrB900i2jqgNCszvkXy+adPdTcTbjbKZKUqK9+uWjoN90KzIOo5HVB8qDxRrErlCm1SBn01IyrGv6Q2UPOgtOQiRqvY1coQ2vOoJHfJOvQJrU7tFk4hSnEWzoAkyhtRI8gRJrFOzn+Ze+ePqpquzKwPMe5Inp1qrFSWw7iWBWDgSWbFnc5pRkMabZSBz3qd/srw1cHuVIP9VxX20vJQJ6fx7OlWjijyEpyOuDMY9IncxznlNQFP5JLnsctDOR+4R5ZkkD3pn41Sd7IXRo3iK8o2Stskftx8KYMBxa4U82hTqlBSoIIB033iaeC3UOTRVuRj3+7TEEei7aPfPSof6ap3nBOJ90tBtLZZUCApC9RPSTy862HFXlNNlQ3kDXzqPBbtTyFKIEpVl056A7UcnVkqcjB7fhrEWQkOWDq0pGoSd/amanTxa60uHLRxppAylISQU9JKgNfvrZuIsVWyEhqCrNCgUkxpIodw5fkPvOOqS3nQCSpQQM3hkan16VK+S3JmYP8a2jjagQ4lWU5ZSN401BPOh2GcVhKkpU4FIkA5wdiYO/lX6Dctm3MwW22uDrmSk79ZFJ+MYZZLcAFqwQkeKWgJMkHblA+NQn8Bd6aM2xX5I46runG0ondJAEnaE7Ee7nTBwlh9sw6l0qC3EqGVRyqQneTlGs882sRpG9XLngrDy86ksjInMU5VqH6BUnUHrpWav4G1JgqAnr+6rqrsnlJrjyP0V+GAcuYegpKu8R4knNKeWoME6eVKPa6ofgl0JIITcJgjaFErA9maPZWUWuGuICi1cut6a5SdQeRyke6osaeuyyQ7cLcRIBSokzG0zqYpjyWLjip2a8m5Km2lEf8tA08kgV8lsFSRA1NSJw9aWEKVCQltKiSobBAM+6k5jiJxx3O2sJQn0EeHxaxCyfENJOm+gkVlxpSXtLtO9jtjuIOuufJmlhlIaDi1ZcylZipsJSSQExlkmDuKxq0Qtb3ydajlUTPPxjQ6mZ9H4CtYx2UOWtx+g8ypuOWYlDiAT1ICx50qWmBB/vu5hKm3D3CJ9N2ZWYGuUJlIAEAGSaXidWl2/k0qNq2V7rBLZgQtClEiQSSZHs0Fc4UpDTuiu6TpBWdAFekNTsRqJMA+Qoji2Loyhm5S406jdBSrMD5FO/koGDVTBbUuuB0pKWkxlzbqImDB5SZ16Cog5K+djOKdcSlifFiit1oIDrUlIWlPpJ6wTH10spbaSPEXEzsHG/qINa0FxtSnxVYm4faQpRyzrz35e6m48iuqCeF1divieDH5P8AKArwaZcwgqkxKQVTHqFL0U9cfogqBiAlIQOgBG3tkUiU2ErVickeLo0Ds2TLbn0ifqmmZXic9hPvMdOlLPZsYadPRU/5aasLti47lHUCegA9dSxD7nSCP4/jzrx1BKmwATsTA8iftqK+u1KUpKZQ2DAHi5CCfBqST1Pwrl91GXKjOnWSV/KCef6qNP8AERtUFkvmxk4ZYWm5bWpteUEz4eoI9u9PKrhXeIICw1lOaU8+Wm/urJbawc8CkpUor9AhL3tJzQUxoZiPXR1jCVqKsyHVwCQSSkyNd1ekVHlynSKq4WyZcYq3ZaxrFrxQcaTbrIKgoOLQYSATolCTKtIOpA9e1BFWtylBzN3LkyqBnTOmgCUFKRP8GialqYYPfEtoHiSkTmI5g76fHkN4rOlvl18uEZJPPkBoJ9g1q614GdP0/rK7aLC8HUSS8w4FEyQpQygTsmV5iY5k6xUVlw8tDgcVbqLaPxgGSQY1SDlnnEjoDR1rjl7Ru1t2VNIHicebU4pw8zAIyidgOVXcW4tyoStu3aBVooHxBKt/CRGdCkyUmQRBB1BFQ5y/MZj6fE5JJ9hYw+/cSsuoccbeUSrMARnJ1Op6k6ZhFNFpiKnf5xaMyx6Q0SoHWdtDrqPXttQ6240CRlcsmXAOi1oPsiatW/E9gonvLZ9ocshSrL1gmF76iCDUpt9ysujlB+3sXbBgrbXCkpM5QFZgTpuPDqD1FKN5grjZczFByEAwT4geaAQCodY2rRrHhll9r5TavuKQskgHPoQSCCknQgj2HnFKy7q1SSXLt8qSopUQ26RPQkbx0o18i33dR/XsLVod6GcSLlk+EbjWm0sWLkrauiDoPGw8EyeRUEmB05+uhHG3DL9va94opW0SmFoIKTm1B2CtfVQ1sqrrY98bMFvC8ySn+YTp4pg5ZjXbXXasYwm7BeaCk/pjn51tfFTYVhbp3PyUeWyUnr9lYLYqh1s/1k/WKV0zfH8Qfc/SuA2wds0JUhZStESCeUiRvlII0jasax1tVk8sNXDqgFqSFpGVRAInQcs2kzrE1sHCFyPkiEkK0UsSDH6RPXzrL763bS+oF9DniIyrSqAJ2kKmfMUvHFqcr+R2PapMH3F4HkpdLpWqAlQWIMciDsYO/vpm4fvJY13SYpZxzDkDNkgAjQBeYa7CSAQT5ydtTV7gu+C2Sk7pMa/A/wAdKvOKa0OhJ3TGRdxNUbpwJIcOuUzVmqOJtFeRtI9JWp6Ac6WkOZR46tmSw493pU4ogBHJIzADlqCNfbWb1qfHKR8icgc0/tCssmnYfpMnUfUaf2UWYct3hpPeDfplqTiq8ctlpAyFC0lQlIJ0MGToeY5172QkfJ35H/MH7NMfFHDartKVIAC0SBnBKVJVuDG2wqra57JxT4sXWPlakpUEsQoAiQ5pIkTlEbdKFOcRuJUpKm28ySQfT3HqdFF8Tubq1SO+DJSIT4XAYgQPCJIEeVKjrjTilLWhJUpRUT3ihqTO21Wir8DlnyfKDbXEqo/mWv8AE8P/AM1V3sTUdcjQ9SnT9bpoUhLcQpII5Q5H2Ga8U0mfDCR0zz8YFM0X9QtO3KlbmPUT9pNRPLJATMz5/wAc4qINgbrT76mwxtLlwhOcITMZyJA5yQOWaPZNFlMuZ8Wh6w+waQgJCHQuClD5Pg74JkjKDmTABhUDUb0r378pUTpmhZ5DMSc2nIZpMcsxFaDevLLeUWndqjV0jwR+t3k5SnWfDqZ2GtZve4t3LstknL4UEAagbmFCNZMVDMHTy4zsptuZj4QVfNBP1Vdawy4V6Nu+f/tLj35YqJ7jC5V6T9xHRLxQB/gAqK2Xd3Md0h50icy8ziweklRypj161N/J0H1S8DpZYw7aMNOtkpKU9wlPRXgcWSlWmYyOVLl5fNvuBSkZM6iXFDMASqPFsANtYAorhHCuIKZLQat9V5z35SrcRtqBrr7a4vOzzECtOZFo2U8keEKG+oAhVKuN9zJKbbbB2KWbCGz3a1FRIGUKPvI8qn414zdubEsKADYUmBBEBOw11OnOjTfB93rmtsNOkaJWk/5aUuJuC37S2W66ptQlKRlUdCT5p12qU033K3rZpOIpK7BaRHitiOW/d1gLKoUD0IrbL7GizaZl6J7oADIBmJTAAkc6yYoCWpcQkKWB3cDYE+kfYDFXxxpbFQd2bPwfcksKhQELPPqAf4mlnjzAmlvl2QlxSJMGM6gY9Uxz8qrcAXx7p0E6lYP+UD7KI8SYcm6QBnKFp9FUSPMET8RtUcHzbRCyKMtmcXF1GUCMqdh51LgeIBp0r1yxqnqat33CjqNVOtGfMyfUMtB0skKKYMipddjRGV7Q+22N97CWW1KWd50A9fl5mKO4fbFGqyFOHcjYDoPKlPh+8+T6R4T6X30cZxbwFcSpZIbSeg0k+QrNL7GyP3KXHt4Bbrb3KspHkAofdWZ02cRv5m1c9RJ5kyPh0FKdPxKombP9Qc4fxV1lKu7eU34p8KokxHtq3c4qtz+ceUv5zhI90xSxXlXcUxAdzjkUj3VyY/WHvFBa8ooAzA/WT7xXmUfrJ94oPX1SAYyj9ZPvFSW8z4SCfWPvoHXtAD00m5WgJ/EpT/XfaA9cZpn40Twvg9hYzXV80FE+i263EealH6hWZV9VXF+GTZvGFYJhbJkOsqI5rfQfto+nErOY763IAgS6gx6pVpX5or6qPFfdhZ+lUY3bAA/KGJGh/Go2H96idvxJaEZXLi3KeR71Gn+avyvX1VeBPySpH6kfxa1TtdW6k/TIkf5vjSX2r4lbuYcsNvtLXnR4UuIUd+gM1h9fVMcNO7BsfcWtF3LA8bSUoACQpwSVEAnTrAG+3voEjGXGGV2ymxKklOYmdFbxGhMaAzpS/X1NoOXwPnBV13YdAWMpKSCSAZ1Gx/jTzoreYslJAzpAykyIJOsQOU85NZfXxq7eqQpQXPk9/YcLzEgomIE76yT6z9m1VGHRm1I9c0s19SuBp9b7DfnH6w94qUvgCMw2jcbdB5Ulivqj0yfX+wx4w4O6VBHLn5ilyK+ryrxVC5z5Oz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Design document (GDD)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GDD Outline and examples are available on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hEREBQSEhMUFBEQEBAQEBYQEA8VEhAQFBAVFBQQEhIXGyYeFxkjGRQUHy8gIycpLCwsFR4xNTAqNSYrLCkBCQoKDgwOGg8PGikgHCApKSosKSwpKSwpLCosLCwsKSkpLCksLCkpKSwsKSwsLCwsKSwsKSksKSksLCkpKSwsKf/AABEIANsA5gMBIgACEQEDEQH/xAAbAAEAAgMBAQAAAAAAAAAAAAAABQYCAwQBB//EADcQAAIBAgQEBAUCBQQDAAAAAAABAgMRBAUhMQYSQVFhcYGREzKhsdEiwRRCUuHwFXKC8WKSov/EABoBAQADAQEBAAAAAAAAAAAAAAABAgMEBgX/xAAhEQEAAgIDAQEAAwEAAAAAAAAAAQIDEQQSITETQVFhIv/aAAwDAQACEQMRAD8A+4mrFV1CEpPovr0+ptIzP6lqVu8l9CY9lEufJMxcpyhJ6yvKN+/Vf52JspVGs4TUlvFplypVFKKktmk16k2jSKztmACqwAAAAAAAAAAAAAAAAAAAAAAAAAAAAAAAAQ/EEvlXmyYITO1ef/FW+pav1W3xA1GWPh3E81Nx6wf0ev3uV+rCx38O1eWrb+qLXqtfya3jxSv1ZwAYNQAAAAAAAAAAAAAAAAAAAAAAAAAAAAAAAAgc4v8AEfhb7IniAx071JedvZW/YvT6rb4i6iPcDUcasH2kva9n9DpqUU9Uc842aZt/DNcQaMFW5qcX4WfmtDeczYAAAAAAAAAAAAAAAAAAAAAAAAAAAAAAAAIHEwXxJf7n73J4h8bRtUduuvvv9bl6fVbfHLKBzyhf0JCMDRVjqaqO7I6v6ZR7O/v/ANEmQmWS5aiX9Sa/f9ibMbRqV6/AAFVgAAAAAAAAAAAAAAAAAAAAAAAAAAAAAOLMaL0kumj8u52njRMToQ8GeV4vsZVqTpyt0fyvw7HrbNonfrOWmjF88Gv61fy2ZOkLTdmn2d/qTRnf6tUABRYAAAAAAAAAAAAAAAAAAAAAAAAAAAAAAABrrUVJWfp4MjJwabT3RLmjE4fmXitvwTE6RMIuW/mS9CV4p+CIytp4NHizmNOOvTbUtqbfEbiEwCnY7jS3ytLXpb9yLqcaS/qfuzavGySznPSP5fRQfO6HF8r/ADP/ANn9ibwPGKdlKz9dSLce9UxmrK0g5sJmEKi/S9ez3Ok5/jUAAAAAAAAAAAAAAAAAAAAAAAAAAA8bPSG4hzX4UHFbta+XYtWs2nUImdRuUfxFnUYt2etrFAzbiBye5jm+ZOcnr1ImOH5nc+7xuNFY9fA53P6eQ9qYucmOWTJPC5VJ20JKGQG1s+Onj43fkZfYVpqaM6WPlHcnq2RW7kVicvaumia5sWTw/XkYfbJnJ+IXFrXt1PoOT56qqSlv0f7M+KuLg7os3D+cNNJs5OVxIn2H3+Fzv1jUvroOLKcZ8Smn1WnmujO0+LManT7MTsABCQA0VMZBbv21A3g4p5pHom/ZHPPNZdEl7st1lG4SpjOrFbtLzaRX8Rj6j6v00+xxTuy35yjsss80pL+del39jRUz2ktuZ+S/JXWjBk/mr2TVTiW20PeX9jU+JJ9Ix/8AohnE8RP5wjtKXfElTtBekvyeLiCp4eyIk6cHg5VJcsV5vol3ZE1iE7mU7lmaTqNpxTsr3WnXqDtwWDjSjyr1fVs9Ml28ABLyUrK72WrPnHFmZuTeu7L/AJlK1Kf+23vofJuIat5PzO7h03bbk5V+tUG3zS9SZyvAczTIrCw/UXDJqS0Pq8rJ+dNQ8jjr++f/AK+QksDlqXQlKeBSM8LTOtI+DNpmXp8eGsQj6uARB5jli10LXJEfjKSaJraYlXNhraHzXMMJyyatp0OXCVHGRYM8ofTUrdT50egwW/TH681TeDkaj4+ncIZjey6PQuNz5rwpULtTu1q2/Ns+JyMer+PZYb7q7amMittfL8mmpjH00+rNfw9jcqaMNRC/aXLOTe7bMHQfYkOU8SJ3pDg/hh/CHc4HvKiewjv4aPYw+DFfy3O2pTNL0J2nTS4ReyXsapQtskvQ6ZUkap36loVaJSZy1qZ2OLbsk2+yJDB5VbWer6R6Lz7lbWiFojaOwGTOestI/V+RPYfDxgrRVl9/Fm0GMzteI0AAhKAxObVOZpaWbXsxSzqfn5mWd4Oz51s9/Mj6UDWsRMM5mYlIY3M3Om1a19z5hnbfPLwZ9K+EuUoXE2Dcajfc7+HqJ04uZEzVC4GX6i55TO1ijUZWkWTKcdayO3mY5tWJh5nj3/LNMSvuGkrHQmQuExqsSEcUmfCmNPT0yRMOmTI/F1NGbqmJViGzHGqzVyaxuVcuSIhA57NarxKxWf6kSmaYrmfkRMf1TPQcanTH68xv9eTuFx4STufRKeDfLvrvtoUjhLBvTxsj6EkfF5Vt38eywV1X1yTg0tUZU53R1GEqSf8Abc5dterBMxZksP4v1sYSoS7r6jaNPOfoeTdjXUoz7exr5pbNP2Zfw02fEua5M8jTk9k/XT7m+GXv+Z+i/I7RBEOa/bXwNtPAyl82i+v9jup0lHZGZWbSmKtVHDxh8q9er9TaAVWAAAAAGutRU04vZkFi8C6T7xez/JYTyUU1Zq6fcmJ0iY2gMNBzfKvV9kRXFOTO199Lp90XCjh4w+VWvuY43CKpBxe/R9ma0yzW21LY4tXUvheMw7jJ+AwuLsW3iHh1pvTUp2Kwrg/FHoMOauSunludw57doWLB5xayvYlYZ0u/uUOni2tzeseZ5OFW07hx05WbH5MbXKrnmhC43NL7MhZ40wlUbJpxKUncl82bN5pliK99DsyjBOU1oY4HK3NrS5euG+HrNX3Y5GeKV1D6vA4XX2U7wzl3JHma20XmT5jSpqKSWyMjz1rdp29HEajQACqQAAAAAAAAAAAAAAAAAAAAAAOTMswVGHM9XtFd2TEb8hEzqNyyxuAjVWu/f9im5zwn4eq2O6XEGI+Z6R8EixZdjVWp83pJeJvH6YfYYdsebx8lxvDMl0+hHVMhkujPtlbLacv5UvL8Ebj8np04ub2Vr6d3Y66c+3yXNfg0t6+T0cgn2JjL+GZSeqL9lWAo1U5LVJ2stNe7Jehg4Q+WKXj19yMnOt8Wx8OkQqWX5LGmtiUjCy00aN1ea5m1s5GMpanPNpt7LpiIj46cFmevLP0b+z/JJlcrRv5o7cqzK/6Jf8X+xhav8rxKWABRcAAAAAAAAAAAAAAAAAAAAACF4ow7lTi1rySu/UmjyUU1Z6p9y1Z6ztW1e0aU2tmUXT5batW2Jnh2l8Ok5Sdk9dXorHb/AKNRvfkXfrb2NHEGFlOhy01s02l1iuiNbZItHX456YZxzNvruw+Mp1L8klK2j5Xex5jsIqtNwbspdUVvh3BzVbms4xinzeOm3+di1mdois+S2x2m9dzGnBlWUqgpWk5OTV20lttods1o7b2ZkYzqKOraXmyszMyvEREK9WbjZNNW7o8nV2ZPQxMJaKSfhdGNXAU5bxXpp9i/ef5V6/0r1arpddPsaXUs1JdSxf6PS7PX/wAmbKOX04LSC9Vd+7I7nVsw1TmhFvqkbQCi4AAAAAAAAAAAAAAAAAAAAAAAAAAAAA8lKyb7K5TsTVniKju2knstki4yV1bvoU3MKFXD1G0rxfhujfB9/wBc3J31/wAcOJpzoTTT0Lnk+M+JSTfTTz0KVXdWvJaWS112LzluE+HSjHqlr5mvI11jf1jxO25/p1AA43eAAAAAAAAAAAAAAAAAAAAAAAAAAAAAAAAHkoJ7pPzR6AObFUYqnJqK0jJqyXRENkufSlNU52alpFrddkywtEDlODgsRU/Sv0N8u+mti0TGp2ztE7jSfABVoAAAAAAAAAAAAAAAAAAAAAP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TEhUUExQWFRQXGSIaGBgYGR4eHhwbHCAeHB4fHhocHiggHR4mHSAcIjEhJSkrLi4uHB8zODMsNygtLisBCgoKDg0OGhAQGywmICUsLCwsLS8sLCwtLCwvLCwsLCwsLCwsLCwsLCwsLCwsLCwsLCwsLCwsLCwsLCwsLCwsLP/AABEIAPsAyQMBIgACEQEDEQH/xAAcAAACAwEBAQEAAAAAAAAAAAAFBgMEBwIBAAj/xABSEAABAwIEAwQFBgkJBgQHAAABAgMRAAQFEiExBkFRBxMiYTJxgZGhFHJzscHRFSM0NUJSsuHwJDNUYnSCkqLCCBc2Q5OzJURT8RZVY4PD0tP/xAAZAQACAwEAAAAAAAAAAAAAAAAAAwECBAX/xAAtEQACAgIBAwMCBgIDAAAAAAAAAQIRAyESBDFBEyJRMmGBkaGxwfAjcULR4f/aAAwDAQACEQMRAD8ASuzzgRvEGXXFvLbKFhICUgzInnTUexu3GpunY+Yn7657EnFJtLnKkqPejb5tM2Jm7dX3aG1IndxSYQkeQPpH4VOqMmTJJSaTEDE+z60bV3aLh915QlKEoTsNyddEj9Y1LZdm1r8mD794tvSVQgEDbTqYmCY3mnjI3Yw02Qu4dI7xa9VGeZPIAbJOm3t7bU20hSCEiUklBIzKRIBhJ1IlQk+e9Y8vVcZcYK2bMHTzlDnOVIWGOx+2WlK03TpSoBSTkTqCJHPpXf8AuaY/pLv+BP31QxMrsn0OMOOhCgVIEyhIB1RlJhUdIG4ii+HcdXCVJ+UpQppeykJhQG+sGNtee1bIW1bVGPJNp+2Vge+7KmGz+UOn+6n76E4x2ets27r3fLlCCoBSQJj4+2tSurtLkLQpMEzJ9m1L3FxHyO53Ue7Ov8amltux0ZNpCLwpwQ3dqZSp1ae8EmANNJ0mtD/3C2/9Le/wJpe4DSpDlp8xKh81ST+8Vuin5SCNiAazZcsovTNvppxTRkz3YVbgGLt2fmJ++s9xzgVTDhQlZWPUAfrr9ILfnmPfWf8AHiAXgsJjSDFLjnnfcdj6eL0zKGODpjMsiTyGsffRq17OmlbvuD+6Pvo1apEz0opbrj99M9WT8miPTY/KE7Euz5ptsqDzhI5ZRQq64SQmwdug4oqbUhOWBBzEA6+U1ouJytGUHcH30tXgAwO41GYvJkTqIUgDT2E1eORv8zL1eOMK4oA4dwmy60hffqSpSQSko0n5wJ09Yq9b8CskSXnFQdUthJMdR9xFF8Hs/wCTMK0Ke6BMbj11OliToDvAHUzVnN/IhQvwVLTs7sVnL8rfSrchTSdBEnYnbSig7HbVScyLxxY6hKCPeDvUZW4nZZMcj9WteNXCknMEQf1myUn3aihTZDhR4eye0SpaV3bqSjU+FGxiDv51852W4elwNLv3ELPogpRJjeAFTp6qKDihaQe8KVpjXvkcvnJ15DnVlrG0toedSwl64uHChI1KtB5CSCeQj2UvLlnFXFWCjHyQs9hVsoSm9cUOoQk/bVS97EmUKgXTpEAzkT1jrTBw5xUEKIAQVjwrSTBMHdOsHX17U0nHGnfSlvSPF1mRrG3nU8sgJIxLjHs6as7Vx9L7i1IKQElIAOZQTuD51nM1vfayoHDn4MjMj9tPOsFp2NtrZWSpmu9itxlt3knQLdgK/rBEge3X3Vo9pfZhqUgzucx3OgyoBmBE6j41nPYreBFu6MpOd8CR+iMu59/11o7DQbcIE+KSrpmIA25aACpcJN6ZlnOKbuO/7/4e29k0zfpQWw4pxBcLq9SFjTwj0UiB6/Os1x4toxe4fSVKLiwkKEFBQpCUkddFgjTTQa1ouN44pCikWqnCU5SspkFO8CJMT1isv42Lt0+m4Ce7SEBKsgMBKJkmRGxieUCs8H7uK0a2nx5Sdp/dfsMy8OXfMlpCZcScyMugSoDSTsAoSk+zpXVh2T3Cmx8ouEoj9FuVR08RgSNdYNVMF4puEMJE90TybS0Cs9ZWSSfOquIcQXbwKAhwnq86D/lzZas+onbjGL/QpDpcajc5r8LZfLNnYZml3EqSdRnznrohA+EVWxu/D+HXDjejZQsejl2Mbb+ylmywIurHePNoKzyIUoz/AFUg5fbHsplx+zbaw99CDolpUae0kk9TUw5XsJKCVRs74WQpH4NUpIyrtwlKhJn0iJHIgz7xWqM3rTTSO9cSiRoJ167DWs14WtVKwq23JQnv2/6pQqFo9SklJHrpt4m4XRcJQ7nKQoASCrQco1gb9KzTrk2zo8FwjENi+t3BKHm1eRUPtpa4jbalLcp7xZMCRoACTt6t/VWe8VYMlh7wghJT4U5lGD+tnMmZ1irOD8KL+QKv1urQtJypRAhSJAkHcT9nnR6cXtMmLlB7JU5Uk6gKBIOvLl8OdQrxxkKgAuK8thVW8wDvWFOpKitK8pEyCmB8daiwu3CFBUFJ2kaH4VdKNDm53SDNjjDT8pAKVJ9xE9etLHESQMPWkdQs+tS/uinIMQguEZegjYRSnxO3/wCHqI5NtyfPOPsPwq0XtV8kzT4Sv4ZdwXB7gWjDndLyKbBCk66RMkJJIHrAr4vEEJKozGNd/P3U38BXRRaWqlKVlDOwJP6JG21AsNat7pIUlOZMmeS0k6lPkYjnEAHWmSpXyOXj5uS4LZft8OSAFOyhJ9EHcjlAT4iPMwK+xBtkjK1kzRM5tIHIgTG+0A+ddX+INst922JXtMyEjomdz1V66W23yFLJT+LGqSVeKSdAJjxkyeg6xSYz56jo6OXon08Fmy27f+l+5y/hrq1KC/ENsyRmSNNQkJkT5nUUbwu6dTY3CQoZ2VJQkhCQvulgBMqyyTIVuelUMLwB51ta0Pttozad6pSVdCe8CSU+LT2e2qVwblovMuOJUlaQgqz54ynMlSV6E7kSZ3NPqMlxdM5srT5JUvBDkRunZsGCecch115+uijV26n0HD6jBHxpWuXfCEpnL6ImNvXzPLc8zRz8NoCUTbKIAGaQATHQ6aE8yaY0LT2R8aYs4uycQtI1KfEJGygdRtWX1p/FCm3cNdcbbKcqwDJn9MRGuojyrMamJLNG7Lx+Je0n8YP2a03CbmQiZ0I1rF+D+JWrVtaVoWsqWCMsbARuTTHb9pAEBu0cWemaPqSqr2ZZ45Sk6Rq99cgAaZ0TrEEEwdDry32oRxHcOuMrYaRk7xJSTlUYTzypSkieUUijjS+UMqMPWB/Wzx78qRUTvEeKwqLVCYE+YHtXS5NX9f7DIYJ19F/n/wBjtbm2CQg2aFLT4fGwJifDqoaeHcGNqL2lhaLiLa3BiY7pHLTfL/E1jJ4rxFX/ADEJ9g0+ui+GsYs8nM3dgCP0QJ+Ceun/ALihTjFe5hLppyftVfizRLy1SlX4tpA3HhQB7PDFA+LUK+RXP4uB3StcppWueGsQWZcvXp8s/wBQIFCcX4VUhlxblw4spSTB2Ma6yTS/VhemPXT5Etmsdnluo2dkoEBIZhYJ3SZ2HM7j3dKY+F8VSposq1yeHXmnkfdpSlwk6lOG2mYZpbGVI1JInbpHXYUNtMeBfXACEiEwDIgaAzz25Vkd8nRo6fJ6kVCS7eTQLzCLPNmWgqETqdNPKvOIH238LcWlORGTMkabAiIA5Ggq7ouMLAIzHw79dKkxtBt7NTCX23UBooKFjKvmZSoKjQ6hJTrtNRBmjLj4uO72K+EOK7tSU7lWnurm0vwpObKJ8xqDQS04gyCG9J1UsifYkdfM1zb3aASEkweR601RZp9WPyFMWxElJHMD3UN4gLf4HeyupWr8VKYgp8SdIO8GdRVK9uPSHv8Aspfxr8nV7PrFXjHa/wBmPqMjdpMd+G5+SMen/NjY1FieJC1b7tuU5jm7sAEa7nTVMxy0PSo8Juu7YtiEAksJCQoaE/rHqB19lB7yycU/kR+McX4iIjLPM/ogAddhFaZcZLizDhnPFPnF0yW3xVKwTBnmDXFziAIiBHSgq2FtHNvCyk+ZAk+sedT3YISHEaoO/UfwdPXVYxjBVFD8+fJ1EuWWTf8AfCJ3XSEkKSQk8pIn2UTwXCkuEqiGkpHTc7A+rc0utArlWpJ5k0Uwm5cShSAqD9Y6Gre29lf8ixtxWvLr+fBPjF0lK8n/AC08hBkj4AbaDrUC0l1pSySlCNzGkf6jrtVJSFKMRJOumv1fXTBgtq6gKLoQGyMsKAg9DI9KOmtTPuIx8aK/ELIbw5xsCBKTMg5pUnWYkerl51nNafxewfkDqoUACmMwifENk8hWYUJ2SMPCtqXVBtO6lgT0EamTtArVrS3tGAGmlFb+qnFFCgBAgJSVJHhA9+prPezG6LdwkpAKirKmY9Ijwb6DxRqaZrkXK1p1yvhR7xBQsd3B/wDVJhZ0JlMg+oisXUW214N/T0kmGsRuClBUClMc1SR7AIk+U0BssaR3iUKcUoqMQUaGdPDlAPtk+2mLGLBLhcRoIIUOm2o9WpoHjtwm3yXD341xMNspHXkEgDTSdTPvikY0no1zbXu8C/i1oWrhST/7j+Prq1gWKKtHpSZTIMdQf3aH9wqziPDmM3aku/IUpEaDOkGPMKcmfYKrr4Ixox/I06CPTR6//Urb6bapmF5oW6NOfxQqLXdEFKwFdZCjt5Uqdog8Nx9H/poBZIxdt75Gi2aL4R3uXMMwTmicwdAmeW+1XMVwTHrhKkuWSPEnKSFImIj/ANWs8OllGSZeXUwcWgjhjihhlvEiWQCeeUE6TyT5bk70qW9zD6JMBUgk7a7T5UZcw7G2rRLK7FHctJiQpJXlE9HTJ9SaWcNsrq+JFpaqcKNFyQACeUkgfGabDDJSbfkVHJDV9hztHHSsNIMSoROnONT5HeiLli8Dmaty4VAw9cqShHSUIzZl+s6baGgFvgGPIA/kSSQIkrROnn3u8fVXvFGL40xalN3apbaIyhSTt68rit/ZUvFPwX9aF7ZUFupolI7rTcmFD3xrXD2GkjOSgSNMoI26gk1WtuDcXcSlxNoFJUApJ7xGoOo/5ldMYFjDqlITaZig5TqMoI3AUVwr2GrLFJA+og/AMxR4hEfpK1PqH76jxsfyc/3frFcY5Y3bDvd3TCkOrgISIIM6ACCRv0NGnuBsYebj5GAlUfpoB09bmnupnF6EznFrRFhrl+W2VN2Dq0JbSlCglRSQOfo6ydfZXmHXtwHVWy2Ft3LuqlLJzQeqSBlAEmZ018o/QHZ1h7jGHsNPIyOISEqSYMEDqND7KxDtHuO7xp85wjwRJ+qr0IZa4qwpCWbdpo5+7zBUaklUEqPSTNB7TDFpbIUd50nSqCMSCjCFOOq6NoJq+1g987qizdI6uKCB/mIqnpSao0YephifJq3/AL0Uyep9g1/dUyHmkgy5HXIJPvOlX7Hg24dVlVc2jZ/VQoOK9Ube40etuytnd64dX5JASPtpmPpn3RTqevll1N6+EKDHECG3UuJIGWICgCIB2yzrOxqVrjMh0ry98siBoTHn6/VAFPTXANi2TDQIiPGoqMzvBMeW1HrTDGkfzbSROuiQB4enq8qt6fgRaoyXiXiG5ftXErtVNtkpzLKVCIUCN+p09tI1bJ2mn+SP/OR+0msaqHBR0i1jFwm7kIX+o4lXsSQT8Aa3nia2Vn7xIzJcgpI5zsKwXha4U3+MQYUhYIO+scxzB2I5g1u3Zbjybu3Uw4B3jChlHVG6SByymU+wda5/Uxt2bsM+EUyvitr3cZkZFqk6qkkHMEiSoQTEnQjcedJHEQ/lGHyP/MpkH1pqxx5bvqvbguJSEleVBWoiEwIKQNwBHtmhd6HA5hyXFZyLlMK6plMT1jaajDBKaaY/K28LbR+i7l/u2SsCcqZj2UM4N4kTiFsLhCFIQokAKifCSkzBI3HWruLfkzn0f2UndhX5pa+cv9tVdA5RTZ/4nX/ZB/3BThxjxKmwY79aFLTmCSExPiIAiSBuRzpQZ/4nX/ZB/wBwU+4wWMo+UZMs6Z9p9ulAEwcztZiN0kx7KyXsv4os7RN2m4fbaWbpwgKIBiQJj2fCtZcALJ7sgDKcpieXSsp7HOG7d03b7zSHHhcrTmUJAAP6IO2pPnQA323aLau3bVtbrS8XQSFIUCE5dwrWQentr7tcSPwVc/MP1UZFtZtupSEtId/RAACvZGtB+1v81XXzD9RoAMcH/kNt9En6hVThbiFFy4+yhso+TryL81HWR1GvOKt8H/kVt9En6hSl2YflmKf2gfsigDntFSPwnheg/nT+yqnjGsQ+TsLey5g2nMQOg3jzikjtE/OeFfSq/ZVTTxx+b7n6JX1UAWuGsXF3bN3CUlKXEhSQdwDqJ86x+9sG3uJH0OtocT3JOVaQoSIgwdJrSey381Wn0SfqpCZ/4nf+gP8Apq0PqRTJ9DGVDqGzCUBCNvCAPgOVDuInVFXdzCQJPmT9lW7lOYKjkrynfpvUuMhuULWCU+iowQB0M+vT2ir9TKXpsrghFZF/dmcYnZypJQNUnUj9XnMdKbuHMbUtQYcErCSc8+kBt69OflXWLYoy2haWkoWoCIGic0HRS9gecb0q3ds8j5MUuBLq9EqbOmbcIJ8jA9RO9ZOnzOLNebFGcWaC+spzFIBWCCNNff08q673QSDIncwNeka0o2nHSUJQXGe8CgDnz5TqJ1TBBPt1ooON248DeXoVQPikGtTyfBljBMBdpzKvkVwrKrLmRrGnpJ51i0VsfaLji3rB1Jy5SUbeSxzmscqjd9xrjQdwD0F/O+yj3D2LvWlwl5gFS06FABOZJ3SQPrqbs04cTcW9286SltkDLBjM4QTHWABy6imBq3SkemlCegge/mffWHNkUZNUb8MOcEM3EF6ziDIW04WHjlKmXRl1TzkiT4dBl3MUmY8gpuMPkz/KU6xA3ToAeQ29lXS0kK/SOnPMkidj5j4UF4qsu8XaNZ1pC3gnMTmKZgSNBtNLwv8AyIdmbWBwvS7H6QuWO8ZKAYzJid9xQ3g3htOH2wt0LUtCSSCqJ8RKjMADc9KWrPhLE0ICU4oogbFTSSfaabeHbJ5prLcPd85Oq4An2DQQNPZXROSI7P8AxOv+yD/uCrfbj+bT9K3+2ml7HseRZ8QrdcQ4sfJQIbQVGc87DlpvVPtJ49ZvbItIauEKzoMraUE6LTuo6CgDY7X+YHzPspA7FD+Lvdf/ADbn1in+zEspA5prNsN7MLu3dcdt8QU0XVlakhAKZJJ2J5TvQA5Yjwsl2+ZvCshTIKUpjQhW88ydNIj21R7W/wA1XXzD9RrPePMVxTD37ZhN93inzEltICdUgbT+tr6qE4ncYu+0tp26aU2sZVAp6/3dKCUm+xuHB/5FbfRJ+oUpdmH5Zin9oH7IpBt8SxltCUIu2glICQMvIaD9Gq2HKxVlTrjVy0lTy8zkJ3VET6OmlBPFmjdoxjEsKnT8ar9lVO+NYf8AKLdxnNlDicpPQHevz3j1jid53fyi5bJbVmQfRUD1BSJkb0TTieMoSAL5BA2JTqfX4aCOLNt4awgWls3bpUVJbSEpJ3IG0+dY/iF53XEVyvLm/EERMblPlVNOMY2f/ON/4en92gby7hF0q4un2FOrayRnSgkEgA+KABoZOu3M0A413Hy64vUiAEtoJ9EDVR9Uke+KUsT4ofuHQ0pwhrMJCIGbTMBKdxO/Klw4lGYB1CydzKYP+KFHyINc2Nx40r3AVJI1+qqS7Oi6pv7DS9cqAgKMbFUahM7Kjf18wNetSWLWZ5LyAr8TC1o2OaCBI2jMPSjQHzqj8qSsgIWOsDcdfCdx1FTNhxBC2pQtOwnQiDoFHrynaNqXjlaF5ouEv5BOINqQ0EKABAAVPs9GNDr51TacU2lCsxyqJkeo8p61IV51pQZgHXNoQEyTPnXD/wDNNztJ09ZM/CnBSWu53jVwo2bgMeLKYHLxAj1mPrpIp2xt4Ls3CBACwPZIj6qSakhD52fcVsWbLgeKic+dCEpmVZcoJO0DeKnTjVw7Pye1dWACZUOgknb270wdizDRtXFrSkrD5AUUyQChA3jQSeelNPFeJJt7R9SCM6tE6RGcRI8oSY86wTcfUaq2dHEpemnyoy5+4vSod/cMWpE6rkqG2hShK1erT3VP+AnXHGXbO9bv7hDmctlXd5csEHK8pBUCdPDS2HStcqJJUZM6032XD6bkhDTfiAnMDEec+utGo+CjxufljgnGuJ9vklv/AIm//wC9VHuLeIkocWq3t8rSSpZzIMJTMmA9JiOU0V4Qdv7dl9i8QpSGwO5eUZJBOXLO5gQZO23SiGKt/wAgdCQSpxlwATvKVAADnrFS8jQmOK0wL2T4Vd3Fx+FLhaXEvtlMDQphe0bR4TtO9OnaZw05fWZt2MqVKUCSdAAkhWvupI7HeKHkLawxxjuy2grKlHUgrkacvS+FaD2hcSqw+0NwhAXlIBSdJkxvy3pwgVcMwziBhoN9/arCRGZxKiqB1KSJ05xNF+y7iK4vE3PykoK2X1MjuwQkhGXWCSdST8KrjiHF1Jn8HtFJG/fjY+yqPYcSU3+YBKvljkgGQDCZE8/XQAb457PGsSdbcddWjuwQkIgbxJJI8hWf8ZdmBw+2XdWt07maGZQUQQQPKNfbTzxLjDzeL2Vuhwhl5LhWnqUJlOu416b1f7VvzVd/Rn6jQBn/AA32SC7YRcXd06XHEhUJIhMiYGnQ0VPYba/0h/8AxD7qfeDfyK3+iR+yKHcKN3guLk3JUWiv8RMaIjWY19LrrQBkfF3A79hcMMWtyvu7lXd+Mg5SdSfcDtBptZ7DrcgZ7l8q5mR91Ee0/wDLsM+m+xVP+JMLW0pLasiyPCroetAGZf7jbX+kP/4h91LGH9lja8UW1JdtmAA4layFqzpXBBTEAKg71oX/AMLYp/8AND/0m/8A9aWMCxt60xtVm4r5Q4+E5niAmMiFqjIkQZjfzoAJcQdjdl3CxasQ+RCCpxyEk/pEFesdNaUrXsmxVtKUofZCU7CB69ZTr7a2PjPGlWdo7cJSFFsTlPMDl5Uq4dxXizzTbreHtFDiUrSe+HoqAUNI00IoATeDnrh28vrW8dS6UNxmS2hMKUUyUwkHSdtvKrjODOF7uVGCRJUPRUka5h56esag0qWV7coxW8UnIysgd4g/jBHh0BEeuQRV5nF3ba5Lq1l0LBzCAIkEeETApGTp5yfKIyOXGlwkWMfwpAuHEIVDqIykiQQROVX6x+I5dKVcWChlCkZDr6j5gjcU/cQPMuhu5bgpdKku66giCgkT4SBpI2mgt/bJWnK8TE+BzTRW0K5AnqdDzg1WGbfGQZMXB8o7X7CbfORaOJJ0JTAg75hOsQffSvTjjiFtW7zK5B8PXKoBQ1AOxGxjrSdWkUma12SR8jdmI7/nEzlRESZmelGOMwopaEoBzBJ0GuispgHVYg77AignZZepaw+4WtQSjvtRpKjlRAHq3qne4ubm4zqVmASMvQQFQB0GsfHnWSOOTyyn4R0IyXpxh8lS3woF6Gm1LIEggSVKO+g0AHltTPwliC7Z8IfaIC1FKXEeLxjUJKQdiNj1jrXvCN0tDwSk/iyCpyOSEAq0I84EHQzRZ+5Uu+Z8IUwz486Y9FSZ8RJ3gp005wDRdvYzsqGTEcaZeZHcuJXMTlMxzIPQ7aUIeMgEmNk/bVF91AJDYKUT4R5efnz9tWIPdoMGJO1ErDHFRWgVweQeITBn+TD60U29u/5qc+cn9oUi4dibdnjiHrg9204zlC1bZgRMnlt7JFa4/wAS4c4BnuLdQ3EuIP21pj9KMGX62EML/JUfR/ZSH2J7Yh/bXf8ATTRd8YWDTSouWMqUmAHE+4CaROxniG2Q3eLcebbDl2taQtaUkpUEkGCZqwsL8X/n7DfmO/sijvat+arr6M/UaU+KMat141hzqX2i2lDoUoOJgHKNzOntox2k8RWruG3SG7llay2qEhxJJ0OwnWgBn4N/Irf6JH7IpZX2iud8801YvPFleRamyiJIkekoHau+A+OLFdkyDcNoUlCUqStQSoEAAyCeo3o0xxDhyCSi4t0k7kOI19etAGd8UY67dXmHFy0et8r+hcKIPhVtlUTNarxBcqbtnVoMKSmQfMVlvH/FVq9iOHobeQru3cy1BQygQd1TA3p34i4ms12ryEXLBUUGB3iNfjQBluHdpmLvoDjaGSkkjpqN9CaH4Be3D3ENq7dJSh1aVGEbEBtwTvvINR9n5/kiNB/OK5DqKnfu022MWdy94GEhTZVGgP4wawP64PqnpUl3HVmudrX5quvmH6jV3s6/Nln/AGdr/tpr5zivDnUjNc26knWC4j76+HF2HtoMXVuEpEwHEffUFDD1/ne/9n+moseUMyRzA19R2qtbYkl3Erp5Elp05Uqjnp79viKjuyoqJVqTzGxHKPKtEH7DNNe89t2EuBSNlxKT1jl7v40otY3ZCQ27BBEZiNIBjKsHnzB6EUKtlCRPhUNlcvUR9tWL9SQ7KtUOJGaNYI0lPmND56jnVM2FZIbLYsrx5Dzi0gWbiCM2UpyEnxI8Q0k7piQDuNBqNs5p04gUpNs4hRB8SUg9UekCk9NvhSXWfHFqNM0ScW7ig1g7h7sp1Mq28yB+6jSUlkHSHFAiD+ik6EwP0jr6gPOhHDjpSDlgKzaKiSNBtOg9cTRVtkqTnMk58qtdZMEe3cewU5VRCexl4XSS2QfRclJE7g6Eeo9DXuIYk46tiztD3btwqFLUZgAcumnIbZYqxZ3SbYtkjMAoQOqRqZ8/toBfXXyPFWHUIU6lKiptKd1BcwB56/Cq5Ix5JDYZJyxuX3NAb7E5Eqv7jMd9eddK7E9NL+48tdKK3XFWKuNEN4Y4hRHhV3rcg8pBVt1Bpy4ScfVatG5BD5SO8B5LjUaaRPTSoF2zBuGOzdV3dXNrc3DgNuQQQZBzTqQqYOlS8Y9lTNkbYB9xZeeS2ZCdATBPrrQOB/z1iX9z/VXfa/6eH/2lH1iggWL7sMYbaW58qdISkqjKnlVXs17KWbm3728SVByFtKQsjwHkoCPF762fHvyR76M/VSX2KcQfKLTuQjKLYBskn0iOfkKAFPjXsY9BOHNxzWpxw69AN9vtpOxLsjxBhpbrnchDaSpXjOwE6eHetz4z4vds32GWmO/W/ohIUEnMJO6iBsKXOKuJMQcs7hDuGrbQWlZl9814RB1jPr6hrQAmcE9jXyy1buHbgo7wZkpQAYSdpJ5xr5Uf/wBwLP8AS3P8Kafuy/8ANdp9Ej9kUN4Tx597FL+3cXLTBR3Y5+NKlGTz12oAxbtN7OjhYbWl0uNrOXUAEGCeW40NWMe4Twqzd7l+8uQ4EpUcrSSPEARrNPX+0j+TW/0v+ldJfatgrj9w9dtFtbLbbYWUuJJToE6pmfS09hoAGotcHAgX96B0DQ++iNhwba3T1shm6uFtPhwlS0gEFpKjomeo386QMKw5dw6hlsArWYEkAddSdBoK1fglsWr1gh1xoFtNwVlK0qSMyFxqDHMe+gBR/B2Cf027/wCgPvq/gXC+EXdw3btXl0XHDCZZSBsTvPQUo47w69ad2XgnK6CW1IWFJUEnKYKTyNMnZFYn5exclTaWmXAFlSwCM6VZdDqZ19xoA7w7hmzRZi6url9pJfWykNoCtU6g76SBUZtMG/p15/0R99FXcNXdYR3bJQVtXbz60lYBDaUkFWvKSPXWasMlakoSJUogJA5k6Ae+gBrx/CbRNqLi0uH3R3ndnvEhMGAdgZO4qywwVAhPpRIE89JAB61Hi+FrtcOLTqmy58oKoQtK4GVKdcp6g+6plLSUpIBSqBJB093Km4xWXwD8ZxBXycskHSI2BAzTBkSddhIjWlanXifDAphVyFellJTHqTofjSVFUapsZH6UFsG9Enor7qfLNjKHNiFEKAPkBB99KHCrGcKSdjPvTlP2/GnQqiT7B6/4+qmY/kXN+DjEUjTNsBBPNJ1Mny69N+tV8Bn8L4ehUHKVQeqSFEe7lUjLm6TvuPMHr6j9ZoXhd6i2xO1W6rKy04RO4SFD4DX2a1GTey0G1aP0rjmJC2t1vFOYNpkgbwN48654cxcXdu3cJSUpcSFJB3AOomNJqBeMWbzcKdaWhQ2KhB+Nd2mJ2jaQlDrSUjYBQgeoToKUXErgf89Yl/c/1V32v+nh/wDaUfWKE8MY/bsY3fJdcSjvQkoJIgxOk7TrWiXl1ZOlJcWysp9GVAweo6HzoAsY9+SPfRn6qy3/AGdP5u7+l+wU+cWcS2rVm8VPtxkKQAoEydBpOtZj2AcQW7XylpxxKFrXmSFGJBAGk8xG3mKAGvtF/OmF/SK/ZVTR2jfm65+jV9Rqzc3Fk4sLWtlS0+ioqEjfY8t+VAO0ziS2Rh74LyCVoKUgEEkkbAUAEOy/812n0SP2RS1wJ+fMW9bP7CqvdlfE1qcOt0d+gLbbCVpUQCCAAZB9X1UyW95YoWpaFspWr0lBQk+szrvzoAzn/aR/Jrf6X/Sus24P/NWL/Nt/2107/wC0HjrDzbDLbiVrSvMQkgwMqhy23FJvC1stGFYvnQpMpYjMCJ8a+tAAXs+/OFv84/sqq9gWF2rwuS+Yc7whvxhO86xzgxVHs+/OFv8AOP7KqK8OXNs0443d2Sni88A2s+EJBJHMa7g6VDdICd9vv8B11XYXJST/APTeP1d4fiKEcDKzrftjs+yoAf10eNJ9cBQ/vGnqzwdDOJ3mGpASxf2p7obwtKStO/RaHI9lZbhd2q2uG3IIU0sEj1HxD2iRQnasBuwdJtMFvHjo5duptUfMRK3D6j6J8wKDcCW4N13qoyW6FPGeqR4f80H2US7Q8et3kWrFooqaZC1KOUplx1WZRg67QKo4Z+Jw24c/SuHAyn5qPEuOslSR/dNSBFhdkh8rcemVqMQrbz8/3U0rwFSCQtaEgaCTqRyMctKJ4fwhiTLbaW3rUpCRCVNiROsE5JJk9a8dbxZJUVJtXIMEg6k+s7xt8KX6j/4stUX3IOOGu6w7ukmUgJ6akrBJ029XSspp/wCL8QvTbKbuGEJSSPElQJGoOw67UgVdNtbIdDjwctKbdxatkqPxCdB5mKkTialuJUrYHRI2AO/t86B4MfAfnfYKK2LYUSjmRKPnDWPaNPdTE/BSq2H3ORG32VSxllK1IKgCD4T7jFS2xIEHY/Cvb4eAHoofd7au+xWOpIHYHgNqtakuggfonNEev2TV244fsAQG/wAYSeTpiOkgekfgNaGOEhcCdRy1NXMIwG4Vq2kZCsFcqGcIMeLKpQJA5KHOs0nTNnG7SXkNWXCFgtJKUrOmqVLIUnzjTbrqOtUce4RtWmXVoSrMlBIlZOsGNIo6cMdTlCXNj/OZRm+74euu+KlkWr/0Z+o8qre9Muo+12jPbXDGVoaKUHMUjNJJlR5xyFO3GdlbFIDjYU4AEoKTlISkQBp+iPOqvC1uhu274gHK0CBzJIn+PXVZi0cuXCpR1IKp8t9B0pmzntpv7IW/wO10V76Zz2foBSEypYQFLTMEZsxETpPhnXqnQ0SwvAVJbU9ImQkKIMCdwNDr1VsNhrMEGn7lgFaVpcUVDqrMAlWhSoAkaDbXTlS1JXVmz0J8eXF180IC+E1klxI75CCC4ACFBJMSQnkOZG1N2FcF2DrZK2XG1pjNleKgNdcySkLbOXXxJjUamjXCWJMt3SitfdJVKVBfohRIKYXsByhUe2nk4c28hOcBUApChuIJTooa8uRrTj4y7GHK5x0zG+PuFLa0sczLfiNyEd4VZjlyuEDplUnKqRX3bHj9yLtdsHldwWm5b0g+EHpO+tGu0/CHjaJS2Fu5nErKQklYUkLQrRAgpBjUidRrQTibH7Z5zv7zCHwogJzKdcQDlAA5AVE1stift2Z5Y3q2XEuNKKFpMpUNwaeMQxR65Zwxx9xTiy8QVHoHIGg0rpLdoQCMDuiDqCHXtvdXl7mdVZtsYfc27bLoMKC1jVQJMqTI99KclQ6hz7Sybd2zv07274CvmqM/YffWa9p2GC3xK4CR+LcV3zfQodGfTyBJHsra+NsK+U2Vw0BKlJKkfOQc6feRHtrMbrFkuMW4vsJedWw0lnvSp1uUpnLMADbrSOmnyjRMlRnNaGmwCrnDbM+g0gOuga6n8YoEfD+9Q/8ADOGA/mlWh53LvuqkvFXHrp658SCsmPFEA8pEfCtD7FUbNiGMHX9AHkNVH7v41oE/iBOifCPj7+XsrMV3yiZzvLM/oqUBPr1Jq9bYxcI5LPkpSVfXrSo40iWm+wa4y/JHPWn9oVm1POL46y7YuocC27mU5Ux4FAKTJnUzE6Uj0yJVKgtg58B+d9gog0uFBQ3BmhFhchCDKVEZtwNNtp61aRiLc6z7vupiAakPBevPn668vtWleUGfURQW2xNH6w9tWbi+BGUKBnfWr8tEcdkedQWFJJCgZSRuCDpFNWE4mptUuoBicqUJUACdyAZieYTA12pVK8vjPIg+vr8KZbe2bPdypQBUZM6RyHl66W43sdKTTq+4dHErZ/5Sv8P7qocRY0yu1fGQgltUEjnGlVra2ZK3T3qg2nbXUwNTtr7Kp4lbtizdUXDJSsIHI7wIjoN6rr4I38/qEuGwlVk0kRJbEkbgj9wovasAKVp4VJCdDCo1nWdNeY1rO8HuShtspUpJy8tacsPuXS2lZCXAd40P8euKnknoyyxyTtbKnFnGSiBb2qsraNFLSIzEbJR0QPLfTluuJx64kS6VAGcq9U/u56/Gi+KYMl1ZW0oIWrUoWIBPMgjaecUv3uHuNaLQU+Z1T/iFJeOjrQ6rk7i6fx2DYxlpeqk5XMwUQpRKFkb+OdAYET5yTTJw5jz7JAQfxecgtnVJSQCMvT1pO81mw+Hwq1Z4itv0FQJ9E6pJnTQ8/VrVUuLuJLjDI6nZ+h0OCUOJPhKwoHUeB9IP7cH2UqduA/8AC1fSo+2jvD7TirNgOJKHHGIynQpUk5kAg8wD8KA9s7wXhGcbKW2r3ya3XcTjcVHJS+S43eOJS2EKMBpBjp4RPKvUYi9CfEYJiYH111hyRLRWIAYQYJ5BI1V91Urm8hJRuMxPr109VcqMU9UapNrdhe4xdCUgjVUbbAev91KePXa30L10TCiSYEAzlHSavNYY86MxGVGgzK2100G5pe4yc7pHcpzZScxXp4o0jfQffzq+PHCL13LRcpvYh2mHlStdyTAHmfrprwfhRoCXJX0BOg9g3oRht622QVHT305YRibT+bulhWWJGoInbQ1OSUzRGMOwvY3w6hlJeQXDyySmBPMZtPhQF2QkklSR/XbzJ9uUaeym/jt4ptDA3UATAIHrB900i2jqgNCszvkXy+adPdTcTbjbKZKUqK9+uWjoN90KzIOo5HVB8qDxRrErlCm1SBn01IyrGv6Q2UPOgtOQiRqvY1coQ2vOoJHfJOvQJrU7tFk4hSnEWzoAkyhtRI8gRJrFOzn+Ze+ePqpquzKwPMe5Inp1qrFSWw7iWBWDgSWbFnc5pRkMabZSBz3qd/srw1cHuVIP9VxX20vJQJ6fx7OlWjijyEpyOuDMY9IncxznlNQFP5JLnsctDOR+4R5ZkkD3pn41Sd7IXRo3iK8o2Stskftx8KYMBxa4U82hTqlBSoIIB033iaeC3UOTRVuRj3+7TEEei7aPfPSof6ap3nBOJ90tBtLZZUCApC9RPSTy862HFXlNNlQ3kDXzqPBbtTyFKIEpVl056A7UcnVkqcjB7fhrEWQkOWDq0pGoSd/amanTxa60uHLRxppAylISQU9JKgNfvrZuIsVWyEhqCrNCgUkxpIodw5fkPvOOqS3nQCSpQQM3hkan16VK+S3JmYP8a2jjagQ4lWU5ZSN401BPOh2GcVhKkpU4FIkA5wdiYO/lX6Dctm3MwW22uDrmSk79ZFJ+MYZZLcAFqwQkeKWgJMkHblA+NQn8Bd6aM2xX5I46runG0ondJAEnaE7Ee7nTBwlh9sw6l0qC3EqGVRyqQneTlGs882sRpG9XLngrDy86ksjInMU5VqH6BUnUHrpWav4G1JgqAnr+6rqrsnlJrjyP0V+GAcuYegpKu8R4knNKeWoME6eVKPa6ofgl0JIITcJgjaFErA9maPZWUWuGuICi1cut6a5SdQeRyke6osaeuyyQ7cLcRIBSokzG0zqYpjyWLjip2a8m5Km2lEf8tA08kgV8lsFSRA1NSJw9aWEKVCQltKiSobBAM+6k5jiJxx3O2sJQn0EeHxaxCyfENJOm+gkVlxpSXtLtO9jtjuIOuufJmlhlIaDi1ZcylZipsJSSQExlkmDuKxq0Qtb3ydajlUTPPxjQ6mZ9H4CtYx2UOWtx+g8ypuOWYlDiAT1ICx50qWmBB/vu5hKm3D3CJ9N2ZWYGuUJlIAEAGSaXidWl2/k0qNq2V7rBLZgQtClEiQSSZHs0Fc4UpDTuiu6TpBWdAFekNTsRqJMA+Qoji2Loyhm5S406jdBSrMD5FO/koGDVTBbUuuB0pKWkxlzbqImDB5SZ16Cog5K+djOKdcSlifFiit1oIDrUlIWlPpJ6wTH10spbaSPEXEzsHG/qINa0FxtSnxVYm4faQpRyzrz35e6m48iuqCeF1divieDH5P8AKArwaZcwgqkxKQVTHqFL0U9cfogqBiAlIQOgBG3tkUiU2ErVickeLo0Ds2TLbn0ifqmmZXic9hPvMdOlLPZsYadPRU/5aasLti47lHUCegA9dSxD7nSCP4/jzrx1BKmwATsTA8iftqK+u1KUpKZQ2DAHi5CCfBqST1Pwrl91GXKjOnWSV/KCef6qNP8AERtUFkvmxk4ZYWm5bWpteUEz4eoI9u9PKrhXeIICw1lOaU8+Wm/urJbawc8CkpUor9AhL3tJzQUxoZiPXR1jCVqKsyHVwCQSSkyNd1ekVHlynSKq4WyZcYq3ZaxrFrxQcaTbrIKgoOLQYSATolCTKtIOpA9e1BFWtylBzN3LkyqBnTOmgCUFKRP8GialqYYPfEtoHiSkTmI5g76fHkN4rOlvl18uEZJPPkBoJ9g1q614GdP0/rK7aLC8HUSS8w4FEyQpQygTsmV5iY5k6xUVlw8tDgcVbqLaPxgGSQY1SDlnnEjoDR1rjl7Ru1t2VNIHicebU4pw8zAIyidgOVXcW4tyoStu3aBVooHxBKt/CRGdCkyUmQRBB1BFQ5y/MZj6fE5JJ9hYw+/cSsuoccbeUSrMARnJ1Op6k6ZhFNFpiKnf5xaMyx6Q0SoHWdtDrqPXttQ6240CRlcsmXAOi1oPsiatW/E9gonvLZ9ocshSrL1gmF76iCDUpt9ysujlB+3sXbBgrbXCkpM5QFZgTpuPDqD1FKN5grjZczFByEAwT4geaAQCodY2rRrHhll9r5TavuKQskgHPoQSCCknQgj2HnFKy7q1SSXLt8qSopUQ26RPQkbx0o18i33dR/XsLVod6GcSLlk+EbjWm0sWLkrauiDoPGw8EyeRUEmB05+uhHG3DL9va94opW0SmFoIKTm1B2CtfVQ1sqrrY98bMFvC8ySn+YTp4pg5ZjXbXXasYwm7BeaCk/pjn51tfFTYVhbp3PyUeWyUnr9lYLYqh1s/1k/WKV0zfH8Qfc/SuA2wds0JUhZStESCeUiRvlII0jasax1tVk8sNXDqgFqSFpGVRAInQcs2kzrE1sHCFyPkiEkK0UsSDH6RPXzrL763bS+oF9DniIyrSqAJ2kKmfMUvHFqcr+R2PapMH3F4HkpdLpWqAlQWIMciDsYO/vpm4fvJY13SYpZxzDkDNkgAjQBeYa7CSAQT5ydtTV7gu+C2Sk7pMa/A/wAdKvOKa0OhJ3TGRdxNUbpwJIcOuUzVmqOJtFeRtI9JWp6Ac6WkOZR46tmSw493pU4ogBHJIzADlqCNfbWb1qfHKR8icgc0/tCssmnYfpMnUfUaf2UWYct3hpPeDfplqTiq8ctlpAyFC0lQlIJ0MGToeY5172QkfJ35H/MH7NMfFHDartKVIAC0SBnBKVJVuDG2wqra57JxT4sXWPlakpUEsQoAiQ5pIkTlEbdKFOcRuJUpKm28ySQfT3HqdFF8Tubq1SO+DJSIT4XAYgQPCJIEeVKjrjTilLWhJUpRUT3ihqTO21Wir8DlnyfKDbXEqo/mWv8AE8P/AM1V3sTUdcjQ9SnT9bpoUhLcQpII5Q5H2Ga8U0mfDCR0zz8YFM0X9QtO3KlbmPUT9pNRPLJATMz5/wAc4qINgbrT76mwxtLlwhOcITMZyJA5yQOWaPZNFlMuZ8Wh6w+waQgJCHQuClD5Pg74JkjKDmTABhUDUb0r378pUTpmhZ5DMSc2nIZpMcsxFaDevLLeUWndqjV0jwR+t3k5SnWfDqZ2GtZve4t3LstknL4UEAagbmFCNZMVDMHTy4zsptuZj4QVfNBP1Vdawy4V6Nu+f/tLj35YqJ7jC5V6T9xHRLxQB/gAqK2Xd3Md0h50icy8ziweklRypj161N/J0H1S8DpZYw7aMNOtkpKU9wlPRXgcWSlWmYyOVLl5fNvuBSkZM6iXFDMASqPFsANtYAorhHCuIKZLQat9V5z35SrcRtqBrr7a4vOzzECtOZFo2U8keEKG+oAhVKuN9zJKbbbB2KWbCGz3a1FRIGUKPvI8qn414zdubEsKADYUmBBEBOw11OnOjTfB93rmtsNOkaJWk/5aUuJuC37S2W66ptQlKRlUdCT5p12qU033K3rZpOIpK7BaRHitiOW/d1gLKoUD0IrbL7GizaZl6J7oADIBmJTAAkc6yYoCWpcQkKWB3cDYE+kfYDFXxxpbFQd2bPwfcksKhQELPPqAf4mlnjzAmlvl2QlxSJMGM6gY9Uxz8qrcAXx7p0E6lYP+UD7KI8SYcm6QBnKFp9FUSPMET8RtUcHzbRCyKMtmcXF1GUCMqdh51LgeIBp0r1yxqnqat33CjqNVOtGfMyfUMtB0skKKYMipddjRGV7Q+22N97CWW1KWd50A9fl5mKO4fbFGqyFOHcjYDoPKlPh+8+T6R4T6X30cZxbwFcSpZIbSeg0k+QrNL7GyP3KXHt4Bbrb3KspHkAofdWZ02cRv5m1c9RJ5kyPh0FKdPxKombP9Qc4fxV1lKu7eU34p8KokxHtq3c4qtz+ceUv5zhI90xSxXlXcUxAdzjkUj3VyY/WHvFBa8ooAzA/WT7xXmUfrJ94oPX1SAYyj9ZPvFSW8z4SCfWPvoHXtAD00m5WgJ/EpT/XfaA9cZpn40Twvg9hYzXV80FE+i263EealH6hWZV9VXF+GTZvGFYJhbJkOsqI5rfQfto+nErOY763IAgS6gx6pVpX5or6qPFfdhZ+lUY3bAA/KGJGh/Go2H96idvxJaEZXLi3KeR71Gn+avyvX1VeBPySpH6kfxa1TtdW6k/TIkf5vjSX2r4lbuYcsNvtLXnR4UuIUd+gM1h9fVMcNO7BsfcWtF3LA8bSUoACQpwSVEAnTrAG+3voEjGXGGV2ymxKklOYmdFbxGhMaAzpS/X1NoOXwPnBV13YdAWMpKSCSAZ1Gx/jTzoreYslJAzpAykyIJOsQOU85NZfXxq7eqQpQXPk9/YcLzEgomIE76yT6z9m1VGHRm1I9c0s19SuBp9b7DfnH6w94qUvgCMw2jcbdB5Ulivqj0yfX+wx4w4O6VBHLn5ilyK+ryrxVC5z5Oz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Games in a 3d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Certain game genres are better suited for 3D environments.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For your course project, you aren’t required to make an adventure or RPG, but you should choose a game that utilizes the benefits that come with having a 3D environment.</a:t>
            </a:r>
          </a:p>
          <a:p>
            <a:endParaRPr lang="en-US" dirty="0"/>
          </a:p>
          <a:p>
            <a:r>
              <a:rPr lang="en-US" dirty="0" smtClean="0"/>
              <a:t>Your game should not simply be a 2D game in a 3D environment.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 you have an idea for a game… or maybe you don’t…</a:t>
            </a:r>
          </a:p>
          <a:p>
            <a:endParaRPr lang="en-US" dirty="0"/>
          </a:p>
          <a:p>
            <a:r>
              <a:rPr lang="en-US" dirty="0" smtClean="0"/>
              <a:t>What are the first things that need to be considered when designing a game?</a:t>
            </a:r>
          </a:p>
          <a:p>
            <a:pPr lvl="1"/>
            <a:r>
              <a:rPr lang="en-US" b="1" dirty="0" smtClean="0"/>
              <a:t>Genre</a:t>
            </a:r>
            <a:r>
              <a:rPr lang="en-US" dirty="0" smtClean="0"/>
              <a:t> (Adventure, Sports, etc.)</a:t>
            </a:r>
          </a:p>
          <a:p>
            <a:pPr lvl="1"/>
            <a:r>
              <a:rPr lang="en-US" b="1" dirty="0" smtClean="0"/>
              <a:t>Style</a:t>
            </a:r>
            <a:r>
              <a:rPr lang="en-US" dirty="0" smtClean="0"/>
              <a:t> (Medieval, Futuristic, Modern, etc.)</a:t>
            </a:r>
          </a:p>
          <a:p>
            <a:pPr lvl="1"/>
            <a:r>
              <a:rPr lang="en-US" b="1" dirty="0" smtClean="0"/>
              <a:t>Core Mechanics </a:t>
            </a:r>
            <a:r>
              <a:rPr lang="en-US" dirty="0" smtClean="0"/>
              <a:t>(What is the player doing?)</a:t>
            </a:r>
          </a:p>
          <a:p>
            <a:pPr lvl="1"/>
            <a:r>
              <a:rPr lang="en-US" b="1" dirty="0" smtClean="0"/>
              <a:t>Fun Features </a:t>
            </a:r>
            <a:r>
              <a:rPr lang="en-US" dirty="0" smtClean="0"/>
              <a:t>(What will keep the player playing?)</a:t>
            </a:r>
          </a:p>
          <a:p>
            <a:pPr lvl="1"/>
            <a:endParaRPr lang="en-US" dirty="0"/>
          </a:p>
          <a:p>
            <a:r>
              <a:rPr lang="en-US" dirty="0" smtClean="0"/>
              <a:t>For now, jot down your ideas.  You will formalize them later in your Game Design Document (GDD).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Adventure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some subjectivity and differing of opining with how games are categorized.  For the purpose of this class, we’ll use a broad view of what is label as an Adventure Game.</a:t>
            </a:r>
          </a:p>
          <a:p>
            <a:endParaRPr lang="en-US" dirty="0"/>
          </a:p>
          <a:p>
            <a:r>
              <a:rPr lang="en-US" dirty="0" smtClean="0"/>
              <a:t>The Adventure Genre spans across a wide variety of games.</a:t>
            </a:r>
          </a:p>
          <a:p>
            <a:pPr lvl="1"/>
            <a:r>
              <a:rPr lang="en-US" dirty="0" smtClean="0"/>
              <a:t>RPGs, Puzzle Games, Stealth Games, etc.</a:t>
            </a:r>
          </a:p>
          <a:p>
            <a:pPr lvl="1"/>
            <a:endParaRPr lang="en-US" dirty="0"/>
          </a:p>
          <a:p>
            <a:r>
              <a:rPr lang="en-US" dirty="0" smtClean="0"/>
              <a:t>Any game where you can </a:t>
            </a:r>
            <a:r>
              <a:rPr lang="en-US" b="1" dirty="0" smtClean="0"/>
              <a:t>explore</a:t>
            </a:r>
            <a:r>
              <a:rPr lang="en-US" dirty="0" smtClean="0"/>
              <a:t> and/or </a:t>
            </a:r>
            <a:r>
              <a:rPr lang="en-US" b="1" dirty="0" smtClean="0"/>
              <a:t>interact</a:t>
            </a:r>
            <a:r>
              <a:rPr lang="en-US" dirty="0" smtClean="0"/>
              <a:t> with an environment that isn’t entirely visible at once.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8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While we will discuss game design principles that are universally applicable, most will be directly related/specific to adventure-type games.</a:t>
            </a:r>
          </a:p>
          <a:p>
            <a:endParaRPr lang="en-US" dirty="0"/>
          </a:p>
          <a:p>
            <a:r>
              <a:rPr lang="en-US" dirty="0" smtClean="0"/>
              <a:t>Again - your project does not have to be an adventure game, but it must utilize a 3D environment.</a:t>
            </a:r>
          </a:p>
          <a:p>
            <a:endParaRPr lang="en-US" dirty="0"/>
          </a:p>
          <a:p>
            <a:r>
              <a:rPr lang="en-US" dirty="0" smtClean="0"/>
              <a:t>We will discuss the specific requirements for your project later.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7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Once you select your genre, you’ll need to decide on a style.</a:t>
            </a:r>
          </a:p>
          <a:p>
            <a:endParaRPr lang="en-US" dirty="0"/>
          </a:p>
          <a:p>
            <a:r>
              <a:rPr lang="en-US" dirty="0" smtClean="0"/>
              <a:t>Let’s say you wanted to create an exploration game that will utilize lanterns. </a:t>
            </a:r>
            <a:r>
              <a:rPr lang="en-US" dirty="0"/>
              <a:t> </a:t>
            </a:r>
            <a:r>
              <a:rPr lang="en-US" dirty="0" smtClean="0"/>
              <a:t>What style to use?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different RPG styles can you name?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4124866"/>
            <a:ext cx="6546574" cy="143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6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core mechanics of a game are the tasks that the player will continually do in order to succeed.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are the core mechanics of these games?</a:t>
            </a:r>
          </a:p>
          <a:p>
            <a:pPr lvl="1"/>
            <a:r>
              <a:rPr lang="en-US" dirty="0" smtClean="0"/>
              <a:t>Mario? </a:t>
            </a:r>
          </a:p>
          <a:p>
            <a:pPr lvl="1"/>
            <a:r>
              <a:rPr lang="en-US" dirty="0" smtClean="0"/>
              <a:t>Zelda?</a:t>
            </a:r>
          </a:p>
          <a:p>
            <a:pPr lvl="1"/>
            <a:r>
              <a:rPr lang="en-US" dirty="0" smtClean="0"/>
              <a:t>Madden?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385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4237"/>
            <a:ext cx="2438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" b="4158"/>
          <a:stretch/>
        </p:blipFill>
        <p:spPr bwMode="auto">
          <a:xfrm>
            <a:off x="4724400" y="4934578"/>
            <a:ext cx="2387321" cy="177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Here’s the tough part…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You’ve established what your game will look like and what the player will be doing, but why would they want to play your game?</a:t>
            </a:r>
          </a:p>
          <a:p>
            <a:endParaRPr lang="en-US" dirty="0"/>
          </a:p>
          <a:p>
            <a:r>
              <a:rPr lang="en-US" dirty="0" smtClean="0"/>
              <a:t>This begs the all-important (and much debated) game design question: </a:t>
            </a:r>
            <a:r>
              <a:rPr lang="en-US" b="1" dirty="0" smtClean="0"/>
              <a:t>What makes games fun?</a:t>
            </a:r>
          </a:p>
          <a:p>
            <a:endParaRPr lang="en-US" b="1" dirty="0"/>
          </a:p>
          <a:p>
            <a:r>
              <a:rPr lang="en-US" dirty="0" smtClean="0"/>
              <a:t>There are certainly some generic principles to fun, but there are also genre-specific factors to explore.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Fun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must be a balance between the skill of the player and the challenge level of the game.</a:t>
            </a:r>
          </a:p>
          <a:p>
            <a:endParaRPr lang="en-US" dirty="0"/>
          </a:p>
          <a:p>
            <a:r>
              <a:rPr lang="en-US" dirty="0" smtClean="0"/>
              <a:t>Too easy = boredom</a:t>
            </a:r>
          </a:p>
          <a:p>
            <a:endParaRPr lang="en-US" dirty="0"/>
          </a:p>
          <a:p>
            <a:r>
              <a:rPr lang="en-US" dirty="0" smtClean="0"/>
              <a:t>Too hard = frustration</a:t>
            </a:r>
          </a:p>
          <a:p>
            <a:endParaRPr lang="en-US" dirty="0"/>
          </a:p>
          <a:p>
            <a:r>
              <a:rPr lang="en-US" dirty="0" smtClean="0"/>
              <a:t>A game’s difficulty should</a:t>
            </a:r>
          </a:p>
          <a:p>
            <a:pPr marL="114300" indent="0">
              <a:buNone/>
            </a:pPr>
            <a:r>
              <a:rPr lang="en-US" dirty="0" smtClean="0"/>
              <a:t>match a player’s skill level.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AutoShape 2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IUEhQWFRUXFR0YGBgTFhsXHBYYFxceGBYcGBwaHCggGBoxHRYWIjEhKCkrLi4uGiUzODMsNygtLisBCgoKDg0OGxAQGy8kICUyLC8vLyw3LCw0NDUyLS0tLDQxNCw4LC8sLzQ0LSwvLywvLzQsLC83NCwtLCwvLSwsLP/AABEIALMAzAMBEQACEQEDEQH/xAAbAAEAAgMBAQAAAAAAAAAAAAAAAwQBAgUGB//EAEAQAAIBAwMCBAQDBAYKAwAAAAECEQADEgQhMSJBBRNRYTJxgZEUI0IGJDNSQ3JzobHRFWKSoqOys8HS8VNjgv/EABsBAQACAwEBAAAAAAAAAAAAAAADBAECBQYH/8QAPhEAAgECBAMGBQIDBQkBAAAAAAECAxEEITFBElFhBRNxgcHwIpGhsdEG4RQz8TJTcoKyFRY0NUJSosLSYv/aAAwDAQACEQMRAD8Au17E4QoCxY0NxwCiMwL4AgT1RMe2xqOVWEXaTtlfyN1CTV0jLaC4FZyhxUlSfQgwfoCQJ4msKtByUb5sd3K17G1/w26nxJHUFPUpgngNB6frFYjXpy0fXf2zLpyWqNm8LugwU3jI9S7DbcmYA3ETzRYim1dP7jup3tYrX7DIxVxBHY++4+YqSM1JXi8jRxcXZkdbGBQCgFAKAUAoCe1o3bAqpObYrxuw7f3io5VIRvd6Zs2UJO1tyT/Rl2JwPE8iYnGcZnGe8RWvf072ubd1PkZfwu8CBgZLYCCp6v5TB2PsaLEU2r32vvoO6nyI9NoblzLBZxgHcCCTA5I77VtOrCFuJ6mIwlLQhdSCQRBBgg8gjYg1ummro1eRrWTBau+HXFxLKAG+HrTf/e42O/FRRrQlez06M3dOS19Da74XeXKbZ6YyAhiuWyyASaxHEUnaz10MulNbG1zwm8vxJjvHUyLuInlvcfesLE0no7+TDpTWq+xRqcjFAKAUAoD0f7O6y6ltVSFB1A3Y/wARio/K+E4ziOr3rnYulTlNuWfw/LPXr4FqhOSjZc/n0/csXtTcOTG0iv8Ah7gwLS+BZsmDYxAJbp5MT3qONOCslJ24lnteyyt15m7lJ3ds7Px99DHi7F7YNxUteZf68X3HSGi70HqC8EcSNuaYdKE/hblaOWXW2Wel/wCpirnHPK7z/fIk1NkEtligu2FBD3cWhGAWA1sFT09wZ7RFawlZK2bjJ6K6zvfR5/M2lG7d8rrn+xzfENC926SYTqW0mRPWwQYgGO4x3gDcVZpVYU6dlnq30zz/AKakU4OUuWy+RxXUgkHYgwR6Ec1dTTV0V2rGFEkCo61WNGnKpLSKbfglc2p03UmoR1bS+YtAs1xVBLIYYD+qGkevSyn7+hqvgsfSxdFVoXSeWfuxNicLPD1XTlm1yL2m8KduSFJcouX6nAnHaYPG523qWeIjHrld+HMjjSb+3mb3fCGFvPNWIUMUUyyiYOQHETv6ViOJTnw2aztd6e3sHSaje5zaskQoDteE/tAbCKgtqwDliWO5BjYbdO6gzvwKpV8Eq0nJyayt75linXcFaxYXxI+X+IwEhRp4z/TOc44cwsTl7x2qN0Pj7q/OWnlz68vM27zLvLdPUzqPFXBR207WwL/mEmVVyZgMSnxQT1ek7Uhh4NOKnf4bc2vrp0+olVkmm42zv7yK2suJYbUWGtswfDKLo7HzBB8obdUcVJTU6yhVUrWvbLy5ms2oOUGtbb+fI5uv1Zu3GuNALHgdgBAH2AqzSpqnBQWxDOTlJyZXqQ1OgLwveRbYYhFKk5fFJLbdJg7wBBqvwulxzWd8/TmvQlup8MXsejuvdV9Q9sYPcS253Z2UAlRFsWw3HMjb6xXNiqcowjPNRclslz1vb8lpuScnHJu3X6Wua6m8bzXkZcfKZmYo2QggA7mw0HpOwg8+lZhHuoxknfita+X/ALLn4CT4209vfJnjq7JQFAKAUAoC1pdc9sEKREhhInFhwyzw3vUU6MZu78PLl4G8ZuOhn/SNzHHKdiMj8WLbsuXOJPb3NY7iHFxW/HjYd5K1iW141eUKMy2L5jOX6ogc9u4HY71rLC0nfK11bLI2Vaa36mt7xR2YsyoxIgykzxzPy2isxw8YrhTfzDqtu7sZPjF0kkkGSCJUQjKIVk/lIAG/tWP4ana3t31vzHeyKJM87/OrBEYPsY9x2qOrSjVpypz0aafg8jenNwkpx1WY0hNsswMuxksQJmAJECAYUAR6VWwmApYWj3ML2vfMnxOLnXqd5K19Mi5Z8RdZCwAWyAgdDfzJ/KflU8qEJa+HiuT5kKqSWgXxFwpUY7oULYjIqTJBPf580dCLlfPW9trjvHa3kU6mIxQCgLS65haNqExJk9O87gGfWCRUTpJz47u5vxvh4TVta5jN2cAzi7Fl+xNZVKC/sq3hkY45PV38TOv1rXWzcLl3KiJgQJ+gFKVKNOPDHQzObm7srVIaCgLGh1bWnDpGQ4kTztUdWnGpHhlobQm4u6Jm8Vc5yEIcDMFZDYmVJk7kVosPFWtfLTobOq3e9szo+DLqdW9xrbWkZHM3rloXCjsoMKoZSekjvA9+DzsZUp0F3UU9FlfKxaoRlUfG/wBzj67RXLLY3BtMLcCkJd2DShk9jOMng7mCau4bFRrK2kt0V6lFwz1XMgq2QigFAKAUAoBQCgFAKAUAoBQCgFAKAUAoBQCgFAKAUB1f2a8HGquMrEi2gBfEgMZ+EDeVB36o/SRzxzcfi3S+CGr3LeGoKfxS0PoOi8NtWkREUAJxO5k8sSeW9+a4bqSbbb11L/BHLLTQreP+CJqbQtklCrh1ZQCVbcMQDtJVmH/6ralWlSnxx1MTpxnHhZ878T0DWLz2mIMdSlTPQzt5Yaf1hVE/MHvXfwWJdaGazVs+ZzsRS7uWW5Wq6VxQCgFAKAt+E+GXNTcVEVsMl8x8WChA48wK8QXgMoAJIJ3iKo4vFxpxcYv4ixQoubTayPZa39k7Ny2i27YsMCPzFVS8DYhj+uRO5JgwSDxXFp15Upuad39y/KCnFRasjwLgqzI3xqxVvmpI94nEmJPfmDXoaFeNWKd82r2OZUpuDaM1ORigFAKAUAoBQCgFAKAUAoBQCgN9Pea263LZAdZAyBIIPKsAQSpgGJG4B7CoMRQVaHDo9mSU58DuegT9qzhDecHnqVIxfiSlxiTbET0nfsD+o8z+CqKVuFPk9F5rn7zJ3UTX9tpbrfye3u1ixY/bNUAhL13tjilrBRG05Rcb3EDbtNRywNWo3aPD53v4G9Ksqa+KXFyytZdeb92POeIa5r9xrr20ts0StskjYRLMYzb/AFsV2gRtJ6eEw7oQcW7levVVSV0ivVshFAKAUBrcBjb1EiYyAILLkN1kSMt4mYMRWlRScWouzNotJ56H0zwjxWybFs2wVt/CJGylTiwYjZSGEEnvXmJUanE09d/e/kdTv4RSb057ft5lpfFbJYgXF27yACfQHgncceo9aPD1Ur8LMLF0XK3EjkftxoFfSXXW3LgF1ZdjbYpgbpHLlVg498AKYZtVUk7XdiSrZwbaueDr1RxjFAKAUAoBQCgFAKAUAoBQCgFAKAUAoBQCgFAKAUAoDbSubVzzbR8u4QAXUCWA4DbdS+xqCth6dZWkiSnVlDRlpPF9QDIvHkGCqFQRsCilYTYD4Y/xqu+z6TWrvu76+JusRLkumWngVdVde7Hm3HuBTkBcYsA0zlHEyAQe3aKnp4SjTd4xNZVpyybNasEQoBQCgFAKAUAoBQCgFAKAUAoBQCgFAKAUAoBQCgFAKAUAoBQCgFADWsnaLZtBXkkyDV6kW2RMSxZDcJzwAUEDYGZPUo9ye0xXzaPbOPnFz71ryX4Pdf7Nwako92r++plboLIUMo9vNZG8GInfnn059pPpf09jcRiHVjXlfhty68rHn+2sPSpcDpRSvfTyJq9McMUAoBQCgFAKAUAoBQCgFAKAUAoBQCgFAKAUAoBQCgMNwa1krxaNoO0k2V/EtR51jyzbbkSGWQQDuCQZ3H+XvXzml2F2hCSfd/WP5PZ1O2MHKLXFr0f4NzdyuArbKItvESAO4MADjvt8vkPRfp7AYjCuo68bcVt0+fJs4nbGLo4jg7p6X5rkTV6Y4ooBQCgFAKAUAoBQCgFAKAUAoBQCgFAKAUAoBQCgFAKAyB6VrOcYLik7LrkbRjKTtFXfQxWxqKAUAoBQCgFAKAUAoBQCgFAKAUAoBQCgFAKAUAoBQCgFAX/DVGF89xbJH3En/ZLH6T2ryP6olN8ELfDaT87pfROT6a7Ho+wFG7e90vKz+7suuhTu8/afnG/99dnsSpUngKcqmtnryTaX0tnvqcztWMI4yooaX9Ff63NK6pzxQCgFAKAUAoBQCgFAKAUAoBQCgFAKAUAoBQCgFAKAUBvbuFTIqri8HRxUOCtG61J8PiauHlxU3ZmpNWIxUUoxVkiKUnJtvNsxWxqKAUAoBQCgFAKAUAoBQCgFAKAUAoBQCgFAKAUAoBQCgE0AmgFAKAUAoBQCgFAKAUAoBQCgFAKAUAoBQCgFAOxOwHqxCjkjk7Tsdv8AMV5/F/qKhhq0qLhJtcrfm52cN2JVr01UUkr57mLjY4zwxhSNwdieRt2Nb4Ht+hi6yoxjJN31tt4NmmM7IqYam6kpJ25XM13TkigNL56W/qn/AArD0B5bT6O2VUlFJIBJKgkk7ntXyqdWbk82fToUoKKyR0fA7QW64UBQUBgCBMxwK9V+mJyl3ib5ep5f9RwjF07Ln6Hbr1h5kUAJqtjMVDC0ZVp6Ll1dkWMLh5YiqqUdX6K5kIZx6cv5cln14ma8/wD714b+7n/4/k7H+71b/vX1/BHbug5DeVMGRG5UN39mFd7BYuGLoqtBNJ316O2xx8Th3h6rpt3tb6q5vVsrigFAKAUAoBQFbUeKae2cbt9EbnFuY7VysX2tDDVO7lCT8EdPC9lzxFPvFOK8WWa6pzBQCgFAKAUA1GjS9ZhtzbfzcRBnFyyhlgypKRHeDFfMu1puHaFVrnb6L8nvMBFSwlOL5I52itkWbLM6sbt7zQF2CKbJXFdzK7TIgS3FWuxf+ZQSWikvoyp2s74OTb1a08kdGvoZ44UBi4sgj1EfesMHEt+F3lAE2zG0lmG3bhK8jL9Lybv3i+X7nqY/qSyt3f1/Yt+G6F0ZmcruAAFJMDnkgV1+yuy3geK8r3ttbS/jzOV2l2l/GuPw2tfe+tui5HRrsHLFAZBgqTxkv/MK4v6g/wCXVP8AL/qR1Oxv+Nh/m/0sp+JeGfvFsW2Cm8+bMwkgIpbG2RB3O+5MSfYV8+p1Pgd1p+dz2M1ndPN5eVtiW0wNzUEEEG6CCNwQbNuIr6B+nVbAQX+L/Uzxna+eMn5f6UTV2zmigFAKAUAoBQHnvHC3m7G4BiPgCEf7wmvB/qHh/jM0tFrf0PbdhcX8IrN6vS3qehr3h4kUAoBQCgFAQtpVJJ3332Zh/gaqTwGFqScp04tvdpE8cVXiuGM2l4sLpVBBgkgyJZjBiJ3PoTWaWCw1KXFTpxT5pJCeJrTXDKba6tk1WiAUAoDoaCxYKFrt0qf5QIjqxHUVIO8ccV5vtHt3+HqulTSbWt/C+x28F2NOvTVSV7PS1vX5roVNTZxaJB+X/oV2sJioYmkqkHl7955nLxOHlQqOEvfv5EVWiAUBrcthhB4+ZHBkcVpUpwqRcJpNPZm8Jyg+KLs+hF+EX/W/23/8qqf7Nwf91H5Im/jMR/eS+bJLVkLOIiTJ3Jk8SSeeBVqlShSjw00kuSyIZzlN8Und9TepDQUAoBQCgFAKAr39BbcyyyfWT/nVephKFWXFOCb6onp4mtTXDCbS6NosVYIBQCgJ7WmJBMEenafvXAxvb9CjVpRpyUlJ/E072Wmz5575J5aHWwvZNWrTnKScWlknld+fu/mQkEcgj57V2qVelWXFSkpLTJp/Y5k6c6btOLT6pr7mKlNBQCgFAKAUBVv3Cot27KlrtzMrtuiG4waG/rIx9ABvPA+cdqUIfxk1C+ud88+fh831PpHZkpTwsalZqyUdMtlbLnZ9LvJLct3nleknjYsS28V6zsrs+pg8JJXTnLPLTTLk2eQ7QxtPFYuPGrQi7ct8+diK3+npIIBDGel95QgEkhoJB+XFR9l4bGUMRNVZOVO2Tb1e2W291oWO1cRhK1CLppKd9EtFbNXVk1e1iSu+eeO34PoA6W2ZFg3WXImJ/LlQZPqKo4is4yaT2T+uZZpQTSbW/oVvGLCKLWEdSTs0zsNzv/NmPp7VLh5zlxcWz/PpY0qxirW9+8zm1ZIRQCgFAKAUAoBQCgFAKAUBe6YXM9Uf9ww/vVa+eYvsuticRVnhKdoJ25Xaydr23v06ntMN2jDD0YQrz+Jr5Xva9unmV9VORn6fKvX9jKmsHDu48PNddHe+d7nmu03N4mXG78vDaxDXUKAoBQCgFAa3rmKsx7Anb2E1FWqqlTlUeiTfyJsPRderGknZyaXzyPV/s/rbbaWw6qZbJVG2RIc5xvssqTzEfavCYqtLFVJV0nZ/RaK/2PVLCvCNYaUldfXK+W+/tHn/ABK0q3XVYChtgvA9h8uPpXs+znfC08rZI8zjW3iJtu+ZWq6VRQGG4JidvvS4sV/FLWss6ZL40ouMZL2ku9VtYkGces+oWdztNcVdsKT4VDM6kuy5RjxORNYcsqkqVJAJU8qSNwY712Yu6TOY1Z2N6yYFAKAUAoBQCgFAKAUAoBQCgFAKAUAoDR3MqqiWaYkwAByT9xXN7U7Sp9n0e9mm75JLnY3jHiIrwZQVuw6kbuilQo7hxk2OxBmeD2ia4/Zn6ho46Lo4lKLlklnZ392+RNBypTVSk84u/msyO5pDfRgpW2kkSyzlg0NAkYjJTuZ+VVO3e26VK+Bpw0txbcpZa+eRYwmKqYfELFXvJX16prPfR8zGnfy0CkPkCqhXgHqYIADABXLafrxE9jB9pYSngpVITcowSunZtXSstvDxur5GmMrSxVZ1JRSb14b2e7ebeZYuLcSC0OCfhtqck53PUcxMCQBzPExzMF+rKdWs41oqEM7P8+P3yK7prbUkRgQCDIO4NeujJSSad0yJ5EOttZIQOeR7/Oud2thHi8O6UXaWTXXx6etjo9l4lYXEKrJfDmm+Xh19LnM1Pit0ZhwnlGVFsKQyjq8oTmVyBZJhROA+vhqk4qUqTi1tntbpsevcu6pqvOa4Vm30fXf1KjX3YAFiBEYqY+5G5P8AcO3qZH2xiI0o0aUrRSt1fn9raI+c9o9pPEYidSmrJvz9+osuRulwiCZ3yG2xBBMc8/Xg7jOH7XxtB/2m+ks7+vyO9gOwsRVw7q1Z2ltF+r1Xhtvujt+H65bqyImASAZEHgqe6nsa91gcdTxdPijk1qt0zkThKEnGSs17/o9Gs0WqumooBQCgFAKAyVPpWLozZjE+lLoWfIRS6FmMTS6FmMT6UuhZ8hifSl0LMBT6UuhZ8hFLoWZpdJlVAgsYBPA2n6mJOPeDXO7U7QWCw7q2u9FbPPa/JXN4QbZc0+hVZ2LE8liWJ9t+B7cV8sxmPxWMmpVpNtadPl/Um4crWJLtgMrKygqRDAjkEcH2g1Ui5wkpRums/AJPYytkDhYAEccD/KknN3bvzHDnexhtMpYMVGQBAMbgHmKypVFFwV7PNrnbQzZ2N1txAAj02+9atSMKNtjkajSNaGSksgJ6TtAJGIWBuQSVA91HYk+y7E/UFd1IYepFtWUVZb31fgvsYlT4tszoeA6SxdvXF1RC2wgKEvjLSJ7egJ5MATtEi721VbxnBOTjBLKz3vH9stlnvl6bsxSpYFToK823fLbNLy675xz0PNeKWfzXCyVV2VI3AEngxv3HfYRNedrYmrUgoN3S0/rucT9VOXewhC9mk5K2XF9r2ztZWvfcgS20/CftVbhZ5zBydCvCrKDaTTsdvQ6fTNY/E3btlfw5xcur9BVugXOsGcjIgbyOa69CnU4I/TI+iwxlKvDvbNKVtXmef02s80C9aJiTDYkd9xB5Xbiq1GtiMDX445Pfk0eT7cxzrYpShBqys97/AC+h6DRanMbgqw5X/uPVfevoOBx9LF0+OOT3XL3syrH4ldIsYn0q7dGbMBT6UuhZ8hFLoWYxPpS6FmMT6UuhZ8ji29RcZ0GZO5IzZiARbYgkT2O/0r5dh5Nz+J5WZ9IxEbQ+FZ3RldS4UkXWZjeaSGYbC1ZgbmSNz9SaVXaEeF889BSznJSXLLUrXrz+TfY3SoL3J3cs8WLPcGIG8T3Y8bzLTs4w4nnf556Mhq8SdThWVvllquv7Zk/j+pc/iVDsV/MULkYjcRHEdoqGMpd+lf8A6vUmqRXcN2/6X9i3qbzC5fm7LDILiWGA80SBPtA29KlqcKhJxe68vAjhxOpFSWz89NepXsX7hLnzCCE+JixIBdZCxuJgfatKTvTlxN7Z/M3qpqrHgS0eXyMtqnAthbjx5anZiJJEk88zvWuIbjOyeyN8OlKF2t39zFm4w8ibkDyywQZc/hbhBbtll1T6x33qxK13nnw6eviVocVldZcWvnp4e7EY1FxntjzG/pCC7MwUjT3YYgGdjuPeOKhw8m2+Ju1mT4iNkuFK9zddSwVousSbzSQzCYtWY5Mkb9/U0rSahHhb3z03MUc5z4lyy1tlt71I0uPhcJuYhrrZfEWuRasjc8ERI3qanJONPik7/fPchqcSdThWX2+FaEniOpctcXNipYjEscSMoiOI7VBCcu+Svv6lirFdy3bb0J7t9w14+aSwKgYlhiMnkCd42HHpUlSVoScZPX5EdPidRKaWnz0ILF+4TcPmkQEGTFyYJfZY3EkAn5fbWnK9J8Ums9Taomqq4EnloYXVuFtBbjx5NrhiNzZQkkTySST7mtMROSqNJ+7G+HSlTTa93IbdqRpvMYGLAxSG6T+CLdU7TkMtu8fOrNRRcp5520/BXpVKkVC2Sb1W+TyfTX6ZG1i4+VpVaAvmEZFiqHyLvUAODv29agw0n8Sbyt6omxV7xa1v6PUsHVOEGN1iS7ZEMwnZI7ydvWlaTUY8Le+em4oZynxLdZa2y2IUTIKXZYa8MsgWa5i6RkeCBwJ4qenK6p3k7/fMrVI51LRVv2RnzWBVFY4eYoCSQsG4NoG0fSq1KcnVSvuWq0Yqk7LYk/EOPNJvFmm0JUuIB8+QMjMEgbewqSq13d4tvP2jSnxOpaaWm2muvv5kenv3C11vNKx5QyYuTH55xUjcbwT8h9MQadL4m1nr5GZpqr8CTy08zK6twtoLccL5NqIYjmyhPB5kyfetMS3Go0svA2wyUqUW8/E20jsq2QbkRp1xRchgfww9dgeeO5q1V4eKdnmlpy6oq0XLhp3WXPnk9TFrUXGcfmHZXILsxx6CJEbzvG3rVahK/FxPK34LGIVnHhSvf0Zb0upIQfmEklpOREnNh334AG/pUsskrPY1p5uXEt/RFNbaycCmbDEBRcCxIZ2OUhYRGEKBOW9bKVOacU83vaxo41INSayW176+Rpp7S4vJtMDdbco4P8K1sCsMIBBkEfGfTfClCMIq+We17+Ww4Jym3b4stHa3LPf5EPiKKbTgOq20QpJVyWOAuXYB3/pRBJ3J3rLUJShNPwXg/pmY+NQnBrxfRr65FzxAqj3LhFsNbLsFQOOtAxtjaE2cKc8Seke1bRqQc7N5vLTTbU1lTnGF0vhWdr62z0tkaW9Lg9wMbTFUxMozBCLgDcjeTA2A4mtKfDTjJJ8r5fLLfc3qKVScXJLR2z+bvttsarZEFUZAJLufzDiAES0ozLM25utztmaxPu5wydknsuZmPewqaXbW75eXW4GnU27asbY/LXqVbgbcfF0ETMlsWJG+81vOpTTtP5Wv9TSFKbj8HXNO2e+Wf3zMsuV228oMi7KhVmhTZuFCTECEhog7gD3rCUYzlJSztfwXPqZblOEU4q17eL5dPHMziokIUDv09IuBQqqbtw9RIG1v4VAk1i9OcXFPq3axnhqQkpNdEr318jTT2VxfI2mm80krcUk+XagArDiBjvInI7Ry4oRhFN/Dtle+efhmYUJynJpfFvna2WXO+RpftAqQGQIkWxKscyFS5e27S11tyTuZPpWWoOcZp+C8MvuYvNU502tNXrqrt23dizqlVXZ/yw6lyqoLgl8WFsH9AhyjZ4z0Cto1IOVr5vK9s/nuJU5xhe2SztfJ2z5ZGlrT4tdDG00BQckY4wzbDaTJHaIx960hwU4NJ5Xzy+lv3N5qc5ptK9ss/m7+ljHlCMUZQAcmJ8wgFgFtgZSzfBcJJO0xWJ91OF72S5IQ72E2rXb5vl5GLNi2UshzbjyrW4S4GK+Wpk4kBiQcsWkAt3redWCn8e21r28zSFKbj8G+97fTP7mFGdy1cZrcsGuBWVmgPp3dSSRGyNlEHeB71iKUJyaee/Rc+uwk3UjC6Vr5dXZ5dN8zPlqNkKZOcTAuALbRXu3D1ExJt2+lQB0j0rF6dSDin1eVveptapTnFtdFd39OljNqyuEMbRm43VjcUnZeCkOIEDnffaNqzxwjCKby2ur358rZmFCbnJpfFfOztbLLnfI0axOADIUVraLkrfmFcDdJH6crjPyT8U78UtB1IzT10Xhlr+xj41TlTayWr3zzbtz8yZ1UMWBt+ZJChBcXJ2lFn9A6mByCztWYzhKVr5vK9szMoTiuK2Szte6+2RFYsgG7LWm/hA5I3T/FgAxO5BMiIwHrtpBwhCyeV88vpb1ubSjOc7tK9ss/rf0sZZARjbZFC9TEi4RndyCABiWbpsmST2ApU7qcE72SyyRmHewk0ldvPN/sZsae0VsB/Lw8u1MK4JTBCcgpCsWXs0xkfeZJ1YRneeq2te3mRU6MnTSp6Na3tfxX7munVmZLlw2yz2zcKspaDct5ySRBhWOwG5PatYxjTnP4s9/D12MuUqsYNxVtvG303zNhaHUEKS8THmQqIHdyMieW8rpWB0CsN06kGk7buysbWqU5ptX2V3p9OhY8PtkIINo9TblD1dZ9VJ9ue3at1NRikpNI17vik24pu+fvfxKmlthrlsMAQS0g7g/lvsR3FVcLlO/RlnEpOFnzRJeACkAAAXngKAB/BsHgVnEO8Yvx9DFBWnNeBXNtfw+ofFSwe7BKglY09k7SNt4+w9KsUX8EFzfqQV4q9SW6WXy/Y2/aHnVfO5/i1VY/z1/i9SzU/wCHf+F/Y6PiNpVe+FVVG84qBP5y8wN+T96sVm3TlfmiCnFRqxtun6FXw+0rG5koaEEZAEfGOxqPDu0JNdPUkrxUqkU+T9DXUf0f9mnG36ajxP8AM8kb4X+X5v7ktq0qrpyFUFrTScRJ/dLnJiew+1W5t2a//PoVYRS4Zc5epV09sNdtBgCD5kgiQf3a7sQeR7VWwrtJtcmWcSlKKT5olvfCQAABeeAAAB+TYPA9yazif7MH4/c1w6tOa6r7DT2l8q42KlheaCVBIi1ZOxI2+lWKL+Cmuf5ZBWir1Zbr/wCUa+IDruf2h/5qp0/568fUtVf5D8PQua22qm+FVVEr8KgfrfmBvVitJum780RUoqNRJcn6Ffw+yrG7kqtASMgGiS44PetKDapu3NG1aKlVSfJkTmRb/sbP/RSosT/Mfl9kSYb+Uve5Lp7aqmmKqoLWBkQolv3BjuYk8D7Cr1R341yXv7lKEUuBrd5/X8Ii0tsNdthgCPzJBEg/u93kHmqmFdnJrl6otYpJ8Cf/AHejJdSIUAAAB3gAAAbIeB86zic1B+P3GHVpTXVfY30lpcEbFS3nclQSOpOCRtU9F/DBe9WV6sVepLdfhFdhNxR/9q/9QVUo/wA5eJbr/wAl+BPfRV81VVVANnZVC/8AzjsPYVNXk5U7vn6MioxUatlpb1I/DrKs17JVaPJjJQ0T54JE9/elGTjSdufoKsFKqr8vUjZpFonk2bJ/4CVFilarIkwjvRi2WbFpVS1iqgnTLJCiT+6g7mJPA+1Xazv3i5IpUIpRpNbtfZkWithrgDAEYvsRI+A8g81Uwrs5Pp6ot4lJ8KfP0ZdsjpAAAALQAAAPzG7CpqmdvD8mlFW4l19E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QSEhQUExMVFRUUFRQUFxgXFxYYFRQUFxQWFxQXFRUYHCggGBolHRQVITEhJSkrLi4uFx8zODMsNygtLisBCgoKDg0OGxAQGywmHyQsLCwsLCwsLCwsLCwsLCwsLCwsLCwsLCwsLiwsLCwsLCwsLCwsLCwuLCwsLCwsLCwsLP/AABEIAMIBAwMBIgACEQEDEQH/xAAbAAACAgMBAAAAAAAAAAAAAAADBAIFAAEGB//EAEEQAAEDAgMFBQYEBQMDBQEAAAEAAhEDIQQSMQVBUWFxEyKBkaEGMrHB0fAUQlLhI2JygvEVkqIkU8IzQ2Oy4gf/xAAaAQADAQEBAQAAAAAAAAAAAAAAAQIDBAUG/8QALhEAAgIBBAAFAQcFAAAAAAAAAAECEQMEEiExE0FRYXHBBRQiI5Gh0TJCgbHh/9oADAMBAAIRAxEAPwDgtnUAwECb8UjjjDk9gnJLaYuuddjFC5Qovhy2oParAsc2ZSw+GzEtO8JbBO0V5hmiQbJdAZj65kmZ9wE/2g/VB7WXh36m/NTxLAW1I0GU+hSrLiP0h37KHzJtjSGsez+JI3gA85+wtVR/Dad7XwsxNQ5ieAaB1UarppxxuesygYeq2w70Md3iN3NPUnNdRygSRZvLmqnCsLmxcwY6RqmqbWtzi4Fj0A94JhROtSBAa28ajhO9BkMDrE+7A3kjUecJrA4Z9Z5dREDRzj7v7710mzdisYQfecLZjr4cF26XQZM/PUfX+PUznljH5Ofw2zKzgXBrWZrlriZ5GwRDsWtlaLHKZ1ETO6V2jMGBqrHDNpAXhetL7N00V/czn8eR5fV2ZW7zTTcQdCC2xk8+BQaGBqtkdm8GB+UxNzrpwXpO16lFozCw+a5avttoNm25mD5QuPPpNFip5Mjjfk+f2SIlrNj5oRobDe/I6ocpAg7ybeQVxhcAymSWtEnU70LA7XZUOU91x0B0PQqyc2ASZtuFz4L1tFh0ihvxU/ft/wDCXmc13wbbUaLugAazosxPtI1jQaZHdjOC0xfnv10F9OYKTtpgWDJsC7NaJ6jXQx8FS4moO9lawtzSGCIA/SCb/e7RLVPJkV41wJJlxj/a+m8NDTlJ1JFgbCJBnfrdMbP2mXODRTcYBzOkcr3iNf2XJuxVDuinSIdp/NxIFjwEk6JrA7XcBlYNXR787ry4zHrbduXnR1bxv8c1/g0x4p5G9iulb+D03DQIkpb2gxDTQqga5HEdQJHwXM4Xti0EvDRM5Wva52kQSf2+ZeYRUDhN4IIOonktcOp0+q3QjNN0+L5Lliy46lKLSKDFUw+lT01I5gxZZhy0Nfvloa7qdfgtNbDGibBz3eAEkeaHlhjct+0BceTgvmG6O0qsNh4cW7jI8rhVbRHS/o4ro9m7Oq1H5mt7rZBcTDZ4SUvX2LUpXcGuHeu05rk8NVK1GNT27lZXgzrdTos9hnNhCN4zD/d3v/JdTh6Jp9kzeKYceR1uuV9knZXVGm4im4DmCWn/AMV01PaI7XEvOjWOaPBu7yXfq8vieH7Rr93/AAc8I038nJ1cGajnO4ud/wDYj5LEelj4EDn6mVi47NaORwtVD2gZSWGqwUziXSFvXJJceym0qFPOyuwQ6HBxE+7cNI6iRzTWzdu4c16xqUmtZViCQDEfqHMibb1yii5G1M6cesyQjGKS49jrNn7ew7sTVL6TW06sNBIBiN7hztpwCdwm06bqz6gpjs3jIRAnLvdGl94XCEQrXZ+JhDiilrcnHXDvouNq4vtDVdkyB0MA3mN55pKnRmeTmg+QlM1buncFCgMov+Z3xWcWc85OcnJ9sVxDjc//ACH9lvEGcx8Y+KLtFgDDG989LoWJFmnjYqqJC4HElheAJkmOs2XRbK2NTcGurVWkXOVpETvz79dwVFsuuKdTMWhw7wjn3T9+l1YkYRzmEU6wzHMQHOykGXSP7o8l2aaMf63T9mc+XJJOkdfQbTAy0y2AIAbEDkI+C20EaKho7cYGzSbAOnuyQBzMka8Yta6vsKSRLovcQSe6dJX0em1Cmq/10cjJPe470MNKYNNT7EgTGn3qV07kkI4/2mxRDsv6QD4neqfZmz34iqymz3nk3OjWj3nOO5o1lWvtfhnhwqljmtMMcXQAHbt+l9VR1NuCi11Gi1zrEVajd8kHK06xaOdyviftCMp6uUpcq/2Fi0viTk5ul6/Qsfa/EYSlkw2EBfUaQalckkugHMWiYYJiIVph8c6o3CmasVG1C/sWsdVeWUnENYHgjMXNG5cLhW90Naw9pUMQbuJJtK7FlSrh/wAOKT2tfh84zkwGF9ItL7iHQXm3IhdujySUZ7OFSS+bNI7d/VI3i9m1XVMRTZUZNE0z2VdwbiYqU21HZxTaWEtzEGI9wiJW8X7KYylWFJ7aLZBPadqOzADssExmzEloDYkzySuD29kqYnPRaX1H9p3KzmDtjSyVHObBDmEkuDT7pcVY4X2tyuc+qyoIdiajQw0qjXurVzVa2p2oBZlBDQ5t7nRdazaur5aOuolRs/2cxOIY2qxlP+JSdVDDUOcBsFuYRAzgkidwkxIQ8ZsmmcPZ7HTUfTL6bs7Htb/7jSQJEomG9qJwzKPZuD24aphS/t3dkGuaxmdtLL3TFNs8SmcJggcHiHOMMpmoymaQcWZm02OALRSIa0l/vFzdOS8vVeLkffN8muCcITd+gp+KAqClRouJyMa98ABrCCWuDJhph08VYYas+j2Wd4c9rspI/Owuyze83FtxTW38E3CVW5ahAqBzXueCbYcspsf7jfeaTMAjgVWU6gxWKp0qUvbSOeo+wBmMrRy7o1+S4IxlHUJrhRp38d37HbLLuw7X7qq9S9fgDnpt3TWby7wHyIVVRaeyJAJLHaN1cM0d3muixGOYzNd7yCZyAZWTuzFUL8SxrHdlJg5oNi0gzrvCylqYzk3FOr4bXD9BfdZxinItdnl1ek1xcGU2iw0sN/Urndq7TNKXF2WJhrTJPvAZnG7pBaYtBCrtr+0MA0icrSCfdcZDrwIIggyhbNoAu/EVhkY0l1OmdXOP53D4KoYseGO+u/L6EOWSb2N3XmWXslVc3FUm1bF8l/IQ6pB/2ouLx57Ou4fmzf8AJyrqZcXGqbEkub0ghRxZ/hkcY9F0pNpN9mEqTdEsNWlousVZTJjVYromys0RRVlYWrA1aCNqFRTUXhAGRKNs899o4uA9UBlkzs6BVa46CT6FDA6inR3u0VdicTu/mnwhGxNUuHAbglalMSOoWSoYcjNI3FoPjog1iS1h536SncQwNB4iI6EylHWAbwnyKYw9Cv2b80A62NwQQR8/RP1tpYZzhNAMBy5gDBkmXEuddscNNN2tNUJmeDW+YRaG23wwQw5M2Um+XeNbWjmujFk2qvocuZcl1RqGoB2NJtKnc6TIkAagk8ogX3rpNmZWxnzBxge6GtuTA1JPmfpwtHaTnmdZDRAJi2skiHE3Mbp0srbY20MsF4zkEBsEgNy3uWwYmDrBK6sWsjB2Y7Gzv2U0ptvHhrMhDb3uDHASRcDW/JU+I9ryNGsnxt1uqyt7UurmCybRAEtkHeDp1XZPX4skaLWKSNV8UzI5rm0sr3PnvPeAI0jQ9TF1TYTYNIkNays6TH8FwIJ75IIcCQYbx8CnMTTLmE5GtEk+HKSkXYdhcHdo6m4ucCMpcBlBJILYmRAjfcbl58nGT9RyXqWWwcJSoVBUPdIMQ52aoJjfliSC3TidF1216pcchZ3HMDg0QKhMZsoJ90zF5GhXI7O2U4uy02PeGuDczmwILG5zEDjqbmxFtO32rsQ1oBLHNEd2ozMBAh0QRM21ldOGMtjUTJnHbf2UwsaAAx+YkjKJiZJY9zwMvebYcyJ387V2I4khk1C0gFoMHrBNh9Qu72t7PVHt7xa5wswU2VSAAZAvUIaPAadFzWMwGIoC4AIAacwLiRJyu74LRcECHblllU4vm6GpMosNs0kElgawOeCXGIIi0CSTyHFWOz9m0zWb2gaWxLheWtPFr26dT6hC2ealXN3msa6pm912ucaFjS4NkzwsFb7NwLabi583vNPssrHGJIa9kbjoDqufHVplU2+DWL2Dh6b40LmmKbWvvcBvfiLalpvfRX+IwzcHh+4A3u1CLgme7q4C5ElQpYtjR79Z0OlvfDAdxzNpwCIiyWx20J7AtYMuHrMflbBcRMVB3jDpY54ud6vUY8eTHKC43e3udGCU4ZFJ80B2ftc9iabnClSnM5x1eYNuLt1uaosPjxVxFTIIpU6Th0kiJ5mCUVzx/pzcPUp1mkEAOaw5R/1HaOLqnaFrjlLgO7aw3LeB2fIbQpU3UqbpJc4HM8gX6leVnjS2rm/0R6q1Dlz19SFXDt7FtRwkkWixsSNUCjhmuBdBloJMknhAV3tDDSARZlNrbbgZIj0S+GDQKk78oPlZEZHDKTKzaUinTA1iPNJmoTmHAK42mwdpTA0iPGEhShtJ53uP1W+60Lsq2tMLExTFgtJ2SJVmoSZc2UB4VgaUAbqa1CYGPCJhhKg4JnZggyk+gLikzK3MbndyWYKjmOZ24ygDFSSNyNiMSAwws+gsjtGrne2PuFqm8ESeJB+SXwZ1dv0UsSMj+Th6qirIUn91x5+hcPqt9o2bskx3bg2AGto3Rfksb+ZvEW6wD8kWlSdUdTyxLswbN4LQCQOGqXyZyjZLFYwuiAIj+W5mTcWiUuzFFpAMyYkNM6wT03aK2pbBGr3vcZ0mB5aq2wWxWz3aUcyR/lZ+LFCUOTnqGDe+9SwmQBr+y6DZ+AmMrA1o6mU/S2ffLLWzwkW/qOqu8HgAwQD53lZTztm0I2U2Kow3RUGOww/hCwLqkA6QcriPgur2rh7a9VT1tmOqdmRMMcH6OM20t1SjlrkJoJsqtiaEkVs06tfLm6AATrMACZVzS9pasgOp0yd8Fw8tVXhpFo9D8Fs0f5QJ33Wkddmj1IyeOL7RdD2mLfeogf3/AP5XPbSxVSqHOe6Rc5SSQBrACL2A1GXxMfuo4pkUnkttkdJGmmp1J8FT12afDYLHFPgpPZ6g40jlLQc7uIE25c/gnXYepMWPCPFT9jmzhwYF3Pu7Ne8T6K4fhmDV/g1tvVTPVSjJxRbSKVmz3mAS0RxPyiZR/wDRah3gCZHj1hWYpMGmbxy3+KFiIaCQNATu3CeCz+95BUgmOrhuGZTF8rm543mb/Bb23T7lJwMPlzurZVRhRLMm/tASeQBVlXquIps3im1gHGo+5HUJGiXBKph/+lxIcLgtPiCT8wubfTL6TnDc7vdIt8F0NXFRTDSZN8/9R1SFMhuHxB5Bo5m/1QnQSRTPaS1h3gvPkAUtjqGWjT/mkqzxFBzaVQjTvDocuqqtpVpA4NAAW8eSXwIgLSO2itKhCsBK1wiB6FVWogT1lNY9To6IAHUKcZRcKY3TKJgqDZzP3aD5lN4nFNjVJsaKthPyTdcwGgdUqxstB/mKZabyRcCyAoY2fqRw1U8Y8OdbcPghnuCPzPv5oROU5d51PySGaxDTmtvDSOoGib2K8mvRE2L79XCPiAgVeHCL/Ao+Be1tZj3TkkVDGtp+Yuk+mI7urhwASdwJ01jmU3s7ZrHvDTaRYgxf7lKU64q0z2TmuDgRY3BI3jUKwwFSDcX8l50XUuQHcPsY03HNHI2uPFO1KTGizo++SsdhZK7nCuA7IBl1uTrJtJgJPalGk2q9rJc0QImwMXC6smFbN66KjPyKrE1WcR4KrqAA2kjp+6YrVhJAYfOygMC83a2PGfiuO6KcgQeY93zPyB+Smxx/SPDXyARWYI/mI9fqiDDNaJkDpCmzNsGXvd/3B0LAPWSk9r0nGhUAZUeSAI94m43AJqpVbpnnxhHoYVxu0mOoPrCalTsaKP2WpPp4VrH5mEOqWcchu4kd3UJ7si42g/3A+qcqYcjVw8VGDGg8wiU9zbEzf4EiJeGjrKX2lhm9k9rXglwibWEjMfKVurGhMdT9ypDA5wQ0wHCCb3HinGLbBISw+zw4B4FnVOncJ3pes52ei7Qvq1HDhqMvkFc0KuSoWNuGNDY5gSkcSwVKlEizAC0D+Ynd5FdJqhLGPHfBs6S7z/dbZhsrQx2gaHu5vIkA8hZEptbVr1mniAf7eCt8VQa45m6O15HgofCE0UFFxdhcQCL5Hm/QmVyD3ZnAbtV6TtSgKVGoDo+jUAPPIbFeXB0OHRdGLlESLZkQsSrKlli0oRTMct1HKLWqVWiYWghcp7B4ae8dN3P9lmzsMCZf7o3cT9FbVcW3QIYCpDd7SgVsk2afNMGvJRwGHUhTQxCkM0NAgAynn0JLY5KL6rRYBSw1TXzTGADC6rPCyUxctf1KtW1GjkSlq2DDjKANUL2I1UxTyjpMcxIKFSrQ6DoE1iDaVIMLhgaTw6m7LP5ZI8vouhwW2z+cXGtz8tQuawrnveGNaCXbjHzK6insJ8CcoPXNI4Efussij5h2X9HabXMEzAvYSJtfRQxm1Whs5iALSY8NQqX8O6ncSIGu7xGi5v2i2qXugmYsI05lc9OToxyT2Ljs7GhtXN/6b82+2o8NVP8AFknvTpuXm1DFuDhlJDpERrPJd/gqjqzZcRmADSYgOdvICzyQ2Ne48Lc4tvyHmvpnV1TnoEyw4b9LieMx81WOwjtx8ljGOHE9Qpo0ui6pYnDt0pkQmP8AUKRER6WVRQf/ACfH/CcpU2b2n4qWPcyeKrUvytg8R9FWPa9xhge48mn/AArynWaNDHiR8kd2PaB7/wDyVw2rsrg5+l7O4h18uX+oifRTd7K1Bd1WPFxVy7HsvLj/ALiPgUvV7GprUef7z6ArXxUOkVeGwHZVAQ/NxtyhY6gWPpttFMgkjiWk/NPNwFH/ALlQf3D4rBhaTZOd1yCZ70+aTyoCqaO9mAGaCP6huPVM7PxXZn+IQ1u8n6apl7Gt92IBkTYt5A3lVWPw1Sq9wJAB0t6Jb+Qb8i32njqWKYKTHNMgyeXJeW7UwvZvy8CRPHmutDGzkDSHN0gR4gqm2+wOa14nMJa6eO4+XwW2GfNEMq6bgAFtRYywWLexCGHTxaHRaeMJbZ2HLzoY3lX1OjAsIVSkkIrchNg2FhoxqFZmg4/mA9VsbMaTdzj0iPRQ8kRlI+khClJtcrr8Ps+kNWg9Y+BTrKbRZoEdPpooeoS6QjjqOzap0YfG3xVjhNjVd4aOpn4AroEWnWjUE9FD1EvIZQV/ZuoXSCzzP0UsRsKtaMtucfELohWJ4jyuoVA4jePX4KPHmFnLv2M4GSBP9QQn7Nqax0uF0FWm7mhNo30jrCrxpBZTPwL7dwzyI+Mrotj7XrCG1Wkjc+09Hc+agKLtbeiLTw7tSAPRTLJuXIcljiK7XtcHe6QQb6CNV5ni6E1Hy4AMkl2oiYER7xMiAOK6H2tc9jKdMAjtnZSd0cJ5z5ArmcKxhp3JLsrnboaBAAPWFeKNLcbR07zUdP7GbKp1GiqxzS/M4FrnDOwNMTl1Mi8jiQu6pYBgEAAdIuV5JsmjUf2nZCezyvIBAcJtIG+CBpe4XqeAxIdTY9wylzQSDqHRcEHQzKnP3bMoum4tdBnYA7jHkhvwzhv9U0McBo778VFuOHER4X8Vz2XwKhjhr/lZ2j9zj42TZx1Pr4j4oNUtcCQfCAI81Iml6i1Ssd8fNQLxzHn8itVGfzTyEIBYefgdPRMydh2lvE9Ln9giil/SUm0ga5j5T4ozWkj/AB6yhgMtaBfKR5ojWtjf4wl+8NDPS/1W3VXDVp9FIBy3lYbrfJZUtaIJ4FDD5Ex52WhTvu8CEBZtwHMDmAlsTgKdRpa5og34GeNk61pg/UfSUJjTHug8408ghOugOff7LAm1QgbpEnzWLohRH6XffgsWvjT9Qs5UUY3eX7qJpSZCZcAOXl8kJ9QcLrRD3AqdG+g806zDDklalRbZUB3k8pQxWWTaPCPGE1SwwOhnwMeaQw9SdRHj9EwyteAT6fEqQQ+yg03PqPhdFZh2xHdVfm5g+ZKKAPsx6JGiQ23CgcLc5nwUqmH6dI+pQqeLAsR4LZxrTb01UOyqRp+GFh9/GFF2BEwITIxIbYf8v2UxUtYwekD1SQxD8COI6T9FNtGLAD4/OUy6qOsb7LO3G8FUBX7a2X+IoOZZrvepnTLUHumPTxXllfFEB7SA1xJDgABdpMknjI9CvZWXHdhct7QexoxFU1GVGU3PElr3ZGvc2PdMan49VrhyRjxLouM5RTo5P2QIdXlzsoLTTm1y6C0HhcA9YXpgltMZi3Nw4jjPyXnND2cxUkNw78rTBIAyj+6Y3G69E2bgajabO0Gd+WHOGhG6TvIG/eq1DRzwnKTaa4FRWINm/fRRfziDzygeQVo7CcgfGyA/BbsseMDzXNaLaK5zP0yef7rMzgRYJ4Uct93L6haNMTma3x/wnZG0Xp1DebDwhHbfRwHxUHUxPeB8x81gZ9/vKBBabeMT4HzupupgC5BPSUji3FgsJJIAvDZJAub2ulGbSymZb/zjwWkMM5q4mOTNCDqTLoUTIMa74/eFPTWCd2b5Ktwu1iTmyZhvykhw4d12oOllOrtRtSAwOzEtAGV0CSLk5dwMpPBkTpoSz42rvosSAbkg/fVbyg/ZVQMYTowPixgwQdxIdHd1k7lLCY/+I1pBbnBykGWuI94cjF7olp8kVbQQz45ukyxrNaLb/vmtsdA1Ec1oV4MRIWZxMxl6ELE2CtxR/lWJc1W8PQfRbRQzkX1iLgz4KLajid3ksnkjUnErrDgjJ3yUzSpchyE/JZkPGURlG0iPFQ2Kwwzch4I7HkC8FKUS4nh6BM/hzrY8rlSykMyIn4KFRxiStU2OOtoRXBw0I8blSWiGUm+qjTqRuA85RGF2828vRSJIubjogo3Re7jA5i6cLQRJEnnPyS+FN5aD4owqvO+PBKhWGpMEX7vT/CLTpjhPU/JApVzOoKOa5JuAPGECsJkjeB4WXCf/ANG2o5lSk0OIORxgaQXW16FdrXrEDX1VHtTZNGuWurUmvIEA96QJmJB0ufNXBxu5Ap1yjnKXtc6lTYzD1CWFjQ4xGZ8kvlrhxJXZbOxr6lJhcCDlGaBF+QlcRtn2OqOeXYd1JjLFrTmGXSdAd955qWy9hYsGKuJcG8GucY6TotJY8bVphKdo79tUERld1MSh18QAIBB6kyqrBgs7rXl3MkynWtadQM3PRczVEbjHYlwFroNXFmLhZWfeII6GFlSkBvzJ8BZjXSLT0WjTcb+kT6qD3ybCB4KTajhoR8ChiFcUCIGnfZ0PeCpW0ucq1xmKkyYhhIFpLqmXnYBuaesJFoMcuO71XqaaDWPnzPL1WRPJx5cDLyOygOymQSN7jI9N4jmgAusQ8zqZcZ1MTOuihkBiDN9BKm6HuAi5gDlwXTZxqNEaDAD3jAiYAOY9N3iUxiiKeIZW/I2GGIAZmENqWsWm88CoUxIg75g8ClmOIL7jKWPzA3GUNJNgVM4qUXE0xycZ715HWhx1lpnfaFN5PLwmFTbJxDhRph4JOQTOunNNNrAbvvovEcaZ7Y9HIffgtILXj9Q8likLObIbvnx+iYokRZDq9EMPIXT2SWDa40t5KQA1JMKvGZ3JO0qYjUkqGqGG7o90SeiNS7Q+8coS1Og/9UDgFIVg3eT4pMtMPXo34cytmqGiA6Ut25doLdFj28IQl6lWMCsBrCI2uCNAq57fNbpAk3TaFY8apI4KbKhA1Mfe5RA3Si/hiLgqBWB/G7oPiIWPrTv8Flfvcz0UqDS22VMRM4gZYvKkysSIiyNUpNPvGEGQPdupuwIHEtboDPRafWDtQOi2KwJiIWdmAZ1TEDYAN0I1AR70ELACbwIWPwpNxPRICdaqJsJQ3VAdR6IzWACCCtU3N006qQIAMiRYqoL3PLml9g54LYa0uaDbI6xGkHXVXUX1CqdoYR1NxOWo9j5MNyns3ki7RqQbyF06Zw3/AIzn1Km4fl9iuJpGGFrIblmGg5RLjN/msDxlLw2XBwbcSG6xHlvU8PjmuENIcQ0TIc14abaOtaYtKzE1Syo7LAA7sQIIHEb169rs8WpXtaBNcXAuOrACDAFy4CCR4orajWuzGS6ZaPy8jOp6INWqSABAbrAsJ4nittMNvr+XiOaLK28EnVIcBGkT46/FAxOH7oAEPrzTpz+kkh7+ggieqNTac5ayka7m5S+TlYJIJbJuTG/mie0DKuIqBzcM9gAY1rS6jlY1sWBaMxGu9cmXPtltXvzfR3aTTb5JzdL19f0OgZhAxgbMwAJjgISr6Z07pHr5Jk1oPD4LT6IffL4heUm0ekKDBHh8FidDXiw0WJ72Bzjxe/34LQyoldvFDY79LZW4gznQLBQpV3I+AwxqPDS4NmZJ0aBqTxRvaDbFClTFGjRZnecrXu71Vw3uA3H4KL52pWJvmjKTSRJKgXMBu31XRbEosfQrgtaXNpucAZ7S0Q4HQAeq1tb2eFDCMLqZ7Q1BncdwyzA5THqrWNtWUURGYd0wEEUI1cimtAgBQDZ1ULgCcNGlyo53akLbaUaBTFXdCBmUa/8AKjirAvJSz28FptRwRQDba06hH7WNyqatSU5g6ci5IUtAEq0y7QJrC4fLqZS9Wm5vurdHDu1cVPkAWthpM7lCs9oGiIXAapSvWk7kIDVOss/E31WnCRYIHZq+BDj6ukFb8JVfUsj4WsUmgHqfOByKA97tzbcQtvbKOxrh7pso6Aqse0EsdoWuDdNWv7rmnznwSeIeHCWtNyS4nXpHBWe2GkU5DQXBzCBpmOcW5Sqh4bTcMzmBs2zPAkA36jdIXq6N3jfyeXrY/mJ+wAlELybrDiaLzLatPKTbM7KR1DoKNhaHaSaVOpUaJGeWsa4g3y5tVvKcYrlmMYSl1Fm6OKdTeHM0q1Gtc07nZLOa4ajuaFXoqmNCFXYLZ7y8VK/dDD/DpNMtbE950e865Vm+s02Xl6iUJTuJ6mnjOMEpAg88ipUjlNpHwU6dGLi6jWfyWBsMfij9wsSsDgVimgK97Q7chvBFgi0mAaqYfey2ACcG9zCG1DTJBGYCSAdY5pXZmw2Ydxe6o6tU0D33IHAcFY1CSodiU1J1VhRaUtqkUyxjWtzCHOA7zhwJ4dFF2Me9gpky0EkdTr8FW5HItIkJNsYz2AAkpYzuCkKzt6YbMaKeUIC153odQToIRaroQYcUIYUgZdboQplbpsU+z3ymMiKV07TpeCUNaERlYyk7AZa4AwSjfiANAka7JuENpKmrAZr0s9wgN2eZkpvDvEaKGJkb4St9CA14aLJMYmdyM7FgWN0ZtIOEwqXHYhINLkd1IAXsscQ1CrYgHVPsAjKs703QrEDiqqnT4FacHDQlDSYDm0g6qG5C0Oa6e8CRoRoN958EtgNjlry+q5j3ZWsaALNaOR3n6olCoeKLUJO9Vvko7E+Cdkd26uR2nQZvY3yCM8QIbEclWsqEaorawOjrrJplGqrnA3R6LWv6oTxOqZwjAN6G+BgKtBzDqiU6RcE3Vqg71EMESCluAVNIhbRi5YnYHOE3TlIWW1i3YiDdU21YsWcgNvUHLFiSBG6GqdOixYk+wEa2qk33StrFQxekmlixD7ABXRcKFixN9ATrKVIWWLFPkM2zVTxYssWKfMCoaLlWdLRYsVy6ExLEapGoLrFiqIBaKaZotLFLEwLwtUytLECHpsq6tqtrEIaGMObJmnotrEmAKobo9ArFiT6GxlYsWJC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SEBIUEhQWFBUVFRgYFhgVFRYUFhYWFBkXFxYXFxQcHyggGh8lHRcXITIiJS0rLi8uGB8zODMsNygtLisBCgoKDg0OGxAQGy8kICQ3LjQvLywuNywsLCwsNDAsLDQ0LCw0LCwsLCwtLDQsLSwsLCwsLDQsLCwsLCwsLCwsLP/AABEIAMUBAAMBIgACEQEDEQH/xAAcAAEAAgMBAQEAAAAAAAAAAAAAAQYCAwUEBwj/xABCEAACAQMDAgQEAwQIBAYDAAABAhEAAxIEITEiQQUGEzIUUWFxI0JSBzSBsmJyc3SRkrHRFSQzoRZ1grO0wzVDg//EABoBAQADAQEBAAAAAAAAAAAAAAABAwQFAgb/xAAwEQACAQIFAgQEBgMAAAAAAAAAAQIDEQQSEyExUfAiMkFhcZGhsQUUUoHB4ULR8f/aAAwDAQACEQMRAD8A+qUpStxxhSlKAUpSgFKVFATSufqdTde76GmVGuhVe41xiqWbdzIW3gAm4xKPCjboMlZE6/S1UTa1Ol1LYlhbK+gGUHFm9VS5EH+iRO21Vuok7F8aEpK51KV5fDtaL1sOoK7srK0ZI9tilxDGxKsCJBIMbEivVVidylqzsxSlKEClKUApSlAKUpQClKUApSlAKUpQHh8Z8TTTWHuv+UdKg9Vxz7LaDuzHYAVSzfvalfVa34jeEkBtMraSzgD1C3bF1XO4MF5MCrf5gsWjYNy872lsTeF22FNy1gDk6BlYTjI9pO5iq2dOnqJ8VdvNfVs7dlNSzXr0qGRdc9tVs2lAKdIhdj1PJBy17va9ka6NOMoc2Oh5W8bLuLbXPUV0zss643RgQr2ro26gGSNsm6ydgDVnql+FaZr+tV2xyt3W1N97YYIL72zYt6cZcxbaZ5GIkDMAXOveHk3DczztyiaUpV54FKUoBSlKAUpSgFeDU6q41w2tMge4AM3Yj0rOXtNwSGYxvgpBiNxXvFcvw7Wrort5b2WF+6biXcWfqfdrd24BFsKTCZQoSBlIquo2lsX0IxlLxHZ8u+FNYRzcZXvXnNy86AojNARcUJOICIi8/lnk1noPAbNl1e2pDLba0CWJ6Hf1GEH+lvNerQ6sXFDqysrTiVYMCAY5Bg7/ACqBr09TAsoYzisjJgvuKryY+lZrM6F1wcfXeX3Fy7d0982fUKtcX00uh3RFtq0tuowRQQscTzWjwzVOxe3ewF60RmEBCsrT6d1FJJCtiwEk7o1dbxnWC3be4T020Zn3AHSCQMuxJgfxrieDWHOd+8At6+FLBSSLdtQTatAkCcc3MwDLn5VbTvcy18rTdjp0pStBiFKUoBSlc3xzXtaW0LePqXrq2kLAsqlwxzKgjIDHiRM81EpKKuz1CDm8qOlSuZ5d8T+J063CAGydGiYytOyEgHicZjeJiTzWfmDxL4bSX78ZelbZwpMZEe1Z7SYFRnVsxLpyUsvqdClcjy94k906i3dwNzT3vTYopRXBRLgYIScfcViT7Z7xXVdoBJ4AJ/wE0jNOOZEzpyjLK+TKlVvyx5gfUOFuBPxdOmqt4Blwt3WIFppJzZYkv0zPtFWSkZqSuiKlOUHaQpSqt5y8evaa7pLdk2x6/rZG5ba7BtmyEAAdIH4hk78Ck5qCuzylc93mvW3rVuz6BVDcvrbe4y5i2rAxCnYszBUE7Swr5zfcLavi3nbW3YVylpxZts4vYnLTgn0miVZScS0sBvVg13jOqe2i3X0rJef0wDpLvukgGRqJWCJDDcbEVW08RK+pNxGz2bPR5QoEBAxuyyiBGZY/U1y6+JhJ3TJ1YpeF9/L9i2+XPE7ov2LVkWhpma6PQt2gi2bayfVtXAZdRci2xOxa4SNoq8V8i0/mR9E7L6lt7oRcrj6V2dlZGuKJF8KoxSIRVHSvMTXv8C/aPc1F/TorWmW7fS0R8K9sw27Q/rtBA42NaaFdW5uWWzq/8H06lRU1tKRSlKAUpSgFKUoCKMJBBAIPIIkH6Ed6mlAcy94UQzPp7p07MZYBFuW2IAWTZaBlAXqH6fvWv/w/acH4j/mXIALXAAAAcotou1tZAMCeBXXFcbwfx4X7hTHHK2bto5ZF7S3PSJcQMGyGygttvPaq2op7l8ZVHHb0NyeB280e4bl9rZm2b7+r6bcFkECCdv8ACunSle0kuCqUnLkUpSpPIriabzZpHt+o14WVIVgb/wCCWS5PpuA3KtiwB/omul4jrFs2nuvJVFJhRkzE7BVX8zE7Ad6+V+EWdRrNKLTOlj4AJpyFT1rwuAJbdsA3SAYBaSDi2wis9arKHlVzdg8NCtfO7d9D6f4d4tavlxaYtgFOUEI63ASr224dTiwkfI14PNHv0H99t/yXKr/kjw/V2NY6NqFu6f0g59S1heLElALe8hEKfMqPU4lpFv8AF9AbyJiwW5auLdtlhknqICBmogleoyAQeN6O9SmRaNCuuhyP2efuP/8AfUf+9crZ+0P/APFa3+xP+orpeCeGjTWFtKcoLMxgCWuMXcgDgSxid4iSea2eL+HrqNPesOSFu22RiIkBhEiQRIqY02qWQ8SrJ19T0ucfyv8AvXiv96X/ANm3Xd1f/Tuf1G/0NeLwPww2Rea4yvdv3fVuMilEyxW2AiklgMUHJO5J7wOkwkEHg7Up02qeVivVUq2dcbfQofkb/r6T/wAo0/8AMavtcLy/5e+GfIuHxsrp7ULjjYtklM+crm+7LipjZRXdqaEHGNmMXVVSd49BVC/aV+9eF/e//PpavtUH9rWkc29Het3PTa1dZPaGn1grTv8AI2R/jUYpXpNGeKvf4M5+p9mi/vI/neqq/B/jXv1fh+sFnM6wEWboKj0F9xIMzP8ATNcjUeHX1utb+JBh8Z9Fe5AmP418+4L9SMsKcf1L6/6I8y/vV7+zs/8Axr9eD9nP71of78n8lavHkvLc1DPeDsmSk+mFyFkC0Pt03Wr3/st8Oa5r9F1woe5fjGd7AiJ+oro0I7JfA6tJJU+T9CippSusYhSlKAUpSgFKUoBSlKAxfg/Y1QvJv7zov/Lrn/yDV/8AvVZ8u+X7lm8r3McbNhrFrFixdWum5mRAw26cTPzms9WEnOLRtw9WMaU4v1LNSlK0GIUpUE/w+/8Av2oDneYWsjTO2oYpbUq2SzmrqwNs24Bl8oxEHftXy7UeaBDC4Gt6jMXPU0RspdLxij6iwTicUIXZiJJJ7Va/OfmPS3dKbZGpZXZDbuWLUK9y24ZVW5cGPugSQR8pqg+I+dEbRr4b8KLzq4VigMNixLvbTdxdO/VJ3Zj3rDWlmmkmdvCU9Oi5TT3fw/6/sW7yx45nqvV1Ny81y3+AB+Ci27N420ttdtqzG6bt4oC1uQpRZgTX0ivingOvUahLq2SiDV2rNuzfZ2ZEd7S4XAT1lWZbqlpIZF+VfazVmFleLXQy/iNJQmmr2aur82FKUrUc4UpSgFKUoBVN/al+52v7zb/lu1cqp37TAXs6eyitcu3L4ZLaDJ3W2reoQOIXNZJI5FU4jenJex7gm9l7nA8S/db/APar/wDVXF1370/9sP5hXb8QtXjZuW/hNUHd1YA2gBEp3yge01x/EbDrqGN229klxctpdUrcvDMdNlVyzbb2yNjNfPulN7JGeOFrLdxfyKz5n9+s/rXv57Vdj9jv7/pP7HVVr8w+W9azag/B6gC410pKKJDNbInq22U10f2deD39FrdG2qsvZVlv2lZwMWuXd0UMCdz9Y3ro0NrL3/g6caU1SV13Y+z1NRU11TCKUpQClKUApSlAKUpQCoqaUApSlAK1avTi5be23tuIyNGxxcFTB+xrbShKdip6fyV+GLN/UvetJJtKLYtm20YqweWnEbgQBO8dq7HhHl/TaYD0rSBpyLlQ1wvGJcvEhj3iOTXUpVcaUI8IuqYmrU80mc+74Jp21A1DWUa8vDkSZAgGOCYMTE/XYV0KUr2klwVOTfIpSlSeRSlKAUpSgIqt+ZELa3RgAGdLr9izIDtpeWXcfwqy1WvNmlc3tNcFq7dti3qrN0WJN1RqVtBXCggsv4ZBjcZCqa6bg0jThJKNVNlK0Wsa2Rg11Db1SWtTpXu+paT4gi2ptOVJYSVcS3YiBtWNsMniGi0+WSWfEG9MEtst7T272JaSenOB9BXpbS3AyhPDdQLVi4LllFs4tdu4lTcck4oBOQnqyAM1q0nhWrN3T6g6S/nZvHU6gHK2zFwLa2dOGkuURRxAIUVy4U53vY7s61PLbMhrNQ1q9q1Rrli9aT1/SW8z6fUWLblmaWUsjEZIRtyOQJr3oCmrQKx9O/d0l/DchHF5EMEngzOwG9ebXeHNk9u1oNT6Dn1Lrmw3q3nW56q2TJ2UksCzSMSQK9Phej1V7VI76W9aJv2jFwFbVjT6ch4BnFndgDCgf9qmFOedOxFWtT05RTR9IFTUVNdk+aFK1+sv6l/zr/vT1l/Wv+Zf96i6PWV9DZSsBdX9S/5l2++9BeX9S/5l/wB6XRGVmdKRSpIFKUoBSlKAUpSgFKVBP2343G/2HehJNKVBIHJA+5A3/jQgmlKgn57ffb/vQE0qBU0ApSlAKUpQClKUApSlAKUpQClKUB80t+XdMBbU6XTMFYmfTUEAT6asIJuSDDSYkTHAEHy/puBprJZOpXfT2cSzZQGVAMwsjpI/T33rpTkGa2wYxgAWPphkY5SBww3BP9EDtUkibgRpf3YuxOOQhBA3VDjMD+lXzepLqYNap1fzOanl7TYBV06WsSUJC+m1y2elwXQ5MrjjMn6ism8B00kfDW+o5hktWrRtFMIVbiBXUkjIcn3CQIFdEMMiMpYqGwLTA3WVXkKWEE9yKi2RkuTdbJ7A3T0RmyKd9iwk/wBWaakuo1qn6mZeB+Otpri2dReNywWZLd64pyt3ZGNq9dJ6gQSBciDIBNXeqI0HEXCsupTCZtsRLnFGHUwVZnsAaz8K8VuaIhLmd7Ssyqrl2uXdOCqIisCOq3kDuNxIrpYbFp+GZsp1lU8L5+/9l4pQ0rpHsUpSgFKUoCKoHnDUEavUPtlp18P9Jok2/Vv3fVwPKZqArYxIABr6BXz3zjaPxOsHdx4Xjvz/AMzeH+tZsU3l2N2Ay6niPoTcmqh53bK4iMAyjSau6AwyAu21QW3CnbJZMNyJMVcG5NU/zqv4qt2+B1q898bZilfNpqx5wijrWfG5YfAr5uaXTuxlms2yTJJJKiSSdyTzXg81GRpLZAZLurtpcU7q6YuSjLwykgSDI2Fe3y9bK6PSg7EWLc/5BXj8zr1aE9l1tqfpK3BUzctH32FJR/Me13/Jq8iXy+iWfy3byL8gqXXCqB2AEAAbAAAVYarnkBCNEJ73tQR9jeuRVjr3Qvpq5ViUtWWXi4pSkVaUClKUApSlAKUpQClKUApSlAUVyyiADcY5EZYoo3kKzgQogwDBJjffesmJGeJzb3KrFUgEdKyASFJBOTAnqPMVjgUyKjIRIQe4uzEs3qM0QQR07AQYO4FZFSubQHP5cVVWKqOlCxMMZyIJgdQECJPzJze++hIO56pJAIU4jHaDBAkgnue/EcVFsmQWbEsolJVgpHvKtAZ/cATxsuwJqQm5YwdgB0gMANypf80tv2A+vNRbUkhiAvSAFKguhbdwbgJmekYjaV5M7CCEJlSxCEgj0wysMuZDQCxCg7DaCdtprH0wWyYKpIa2RKsLiEnAFiAeJbAd3I6uayQFsWIxgHpZVZlYmMhcBIHTIgczzyKQWIJEBS3SyqxJBhHVgejgniSGAOMGhPBn4Z5guaa8lnUG22nd1S3dyW02nBVvTt3LSriUlAiv08iZq7RVEvWBcyVkGLEpcDKretbxMAEGVEttO+zbCZrLw7xu5ojjfLXNJ+Rwgy0oLwFusXLPbVSOuJEb/OuphcXfwzN9KqqnhfP3/svNKxtuGUMpDKwBUgggg7ggjYgjuKyrpFgpSlCBWi7o7bujvbRntz6bsilky2ODESs/St9KWJTsK0arSW7oAu20uBWDKHUOAy+1hI2I+db6UsL2Fa9RYW4rI6q6MIZXAZWB7FTsRWylAYWrYVQqgKqgBQBAAGwAA4AHaub5j8cTR2c2GTMStpBt6jgFoLQcQACSewB5rq18p8+eIetrXUGUsAW1+jnquyD3BxAPyJG9Z8TW0qbkib2TbPL4p5o1V6c77W1JEJZPoqCOMbu1wz8i2/yrx2PF9RbdWXVagMJjK+10cQfwrhKtz3BjmvDdtKwAYZAEET8xwal7SllYiWWcT3GXP+NcJ4io3dyZVqy69+h9E8pecmuutjUxm0LbuqD+I3GNxQIV25kQp3ECN7rXwkE7FfcCCv8AWUgrv9wP8TX2fwHX/EaWxekE3LaloBAzG1wAHgBww/hXWwOIdWLUuUe1LNG576UpW8ClKUApSlAKUpQFDDi2sECSzsFtKxLb5Ehe7by3zMxWZXE3HKgngG2CzMiDpU/qaS0AfMVDXCgYsSUAyndnksejBV9qjGDueZ4mpbpNx2ERtILPKIJBw7NJYQoJMDc9vmTmskW+ouQJxCggHPH3FG/9R2AqETJlcqB0QpZStxM4Lq07KNkkcyu/FSF6mYj8oAILEld2MpwCD8tz/wBqi2MmVgNsOgksp/EgsGtmANgu53G/G8iAq5FGKwACRmpW4jmUmOFlCw+e9IyKnHZWYw6kMGQwjp2j3GTyCCKhOsowHSAWUkuhDGUg29gRBPu4MbcGmWZWBKqzSSXRg9swsLAzBOXO0Qd5oO/uS657FZUP1B1O4UZK1vsYbE5cbN3FGBZtgRiROQYI6uOuBw5A2E7Ak1i/V0gSA8PJZCMRkCse/qwHMEE7mIqbpDZLE7qHksnS25KsOTHy77EihKPT4d498JhZu2z8MAq2rqZXDaJYKLd4HZF6gFI2AWKuJFULV21uZKUFw4wVfJUKXTDAmIJhT8yI7TW7w3xttFhavEvpQCFvMWe7ZCqzY3AqGU4AYnbgz26mFxX+EzdRqqokn5vv/f3LvSsbdwMoZSGVgCpUggg8EEcj61lXSRaKUpQgUpSgFKUoCbYkgfWvhDalrpa65l7jM7kAAFiYMAcbAV94te4fcV8B0f8A01+x/mNcz8T8sSJ+T9/9m2oZgASTAG5J7AVNabm7qvYdbfwMID8t+of1YrjxV2UxV2TLngBB9ep/uFiFMflaYrseE+YNXprVu1bvyluYVrVreWLkMwWYJJ43g7VyryZKykkSIlTBH2PasLlgEKJYYlSCDBOIgZHv9ashVlDyux7jUa42/Y+leXfPIvXFt6hFtMxhHRibbMxAVCGEoTMAkwTtXr85a+/ba2ti6bX/AC2tvsQltyzaVLTIpzUwpLtMQfrXzAidjwf95/2q429S2vHhwd2Fw6bX273ptbDuV+FtvmCpFv1FOcASAwg9z0qGLc4NS5Rswlqs0rHYs/EMVHxuoLEKTFnRx1KGPNrYb1ybniWsF7R2/jHI1Os1GmY+hppVbBxV16Pce8yPkBW3XDUWrz201d8Klzw5BtYJx1d1rVwZelJhVEE968nmLwc2tZ4Uqam/1au80k2SUuOodmX8PlieDI+QFeoTmvNI7E6VJ+WNrcnR8L1epu2ldtZfyZ7ywlnSRFq/dsrE2yZItgn6k1sTV6q3fZW1TutvVaS0Va1pxmmqVGfJkQEEZbYxwOa8Wu0t3Sgpa1N9Aui1mpC/gNF2263PcbUkFrzkj67bV7NX4UbfoXTqL1xruq0TXFc2sXIKopIVARAiII4EzSE55rt7Pg81aNPJZR3XJdKmoFTXTOCUUXAiMzkqAWJLvlALbHIcDcQvYbVLNj6jPKhdt2lcUElwo9vJBHPSD8qLcgMzEqJP/UKKEA6ZBB9re4En83bimUF2YlVXbrwVAFEtcVuYMwciIwOw5PzJzLcmQPUxMgYiDlKke4th+UjiTyKxttmysJKlAVIbpfP5pzIABDH9R+tZAnImWCgDnHBp6i6nmQDBmBtsO9QjZMCpYrjIIwNu5nwQw6iQBO0LD9+yw779yFfMoyyVgsGDQrH2YlOWHJHYECnqZFcSSoZpZWiGtmMGXlgTkCOOnep9TJlKklYLZLg1t+VCFpJmeoY/p3PYwbmRXEkiTkyFGUens1tzO0naAJBUyV7hbv5hny6VJMPi5VsShUZQe5k4ggdmpdfKVUkkFQ2L4NbD75A/beByKO8wFYzlixTA4YjIh54kQsRPWOJkLzyCFJmVU4YlreW+RDbARvwduAaBegvXJDqN2gSqtgyrcJXINwp2JH9Wl9yAVQy4XLHpl0UgFSW2AbgtyJmpv3NmCklo4tlDcXOVDhWMbbnfY4nY8VNy7iCPewUsFUrm4G0qpI5PfYSaEr0I8M113SRZsWluWAcsWY22tq5MrbuEYMA2+LGQGjgCuz4T5rs3nS063dPeYMRbvIyA4GCEvEBLm3V09vtXEZQAgZi7KMl6gr3Gtjc4jEMd9x7ZYcbVo12jS9b9O9gyu4IW8qtEiWRAIIcKHhgSV3MkCttLGTjs90aoYn0mr+/r/Z9BNKofhviV/SJiivqEeWt2LtyL9mILp6xyFzkkKx27MRXe0HmzT3HFt89PcL+mqX1CFmIDLiylkMjjqnY10qeIhNbM0q0t4u53qUilXkCvJ4p4lb09s3LzYqCBsCzMx4VUG7MfkK9dfJvO3iZ1GsfkJYJtID+pSfVaN4JJgERKjeqMTX0oZidkrs7Os/aM+Q+H06wCd79wgsJ6SqoCV+obfj61QLQuIoBVHj9LFTzMnIfXtW10bJCGhROSxOcjbftHNArZk5SpAAWOCOWy7z8q4dXETq+Zo8OpdW2+BNtww2nYwQwKsO4lTuNqKkMzfqC/wxn/AHrXqDjD/KFb6q7AfxIYiPlLVvIqh7K69St8XXqRSlK8ngV3PKrw9656j22swyenbS611tYFtG0EYETGjUg9gWJ2FcOvV5YY/wDEgPy/DFo7ZI/Q0fMZNB7ZGr8NPLJv2ZfQqOm3JdDra+3rLl9iNVYQu+mYJctg3AdKz3rGRtjAkw522IH0Ndg6Vb7Lfvau5YuaJjehrGngZgD1MlWLqmMduGleRUeIPjjiqG7cdUQsoMGCC57kIhdokSJAImufrPD7P4vrjUX29IG4we4guJniqBLTKhIO+IA23JJJrVTr73kiyl+IVHvJ89O+DDx06q7ckam3aDae5Yx1NpBdKX2tq5xtiFk+mAD1Akg13fCbT3blm3qb7K9spcgWrIt3vhYaFuAZKAYOJOUCeJrl6278O34sXlaVslwufrAhk04eN88VKkjY25JJIjK5oQXtnUNduXSHxNt3sra6JuKPTYGDwMixJETFTGs003wFjqt7yez6d/O53NZ5tbZrCWhbJhbmod0F2FZpREUsBCOwJ9ygMNq9PhnmRiyLqERMyAl20zNZLPHpo2QDIWmAx2JgDcianbVLFq0+/wAJCzbvAN8KjIfxAzS22WBUlv8AqQCoEVlc04u20fUC5gWtenYtkoLRZlW25ZCGYjkmcQDssiasWLnmu3sV6u66d/X6HVtHLKZILEBWTGMdjz7gSCQTyIjaiSWfkgQuLJG4EsQx96nICeJUj51iALgcHF0JKgYk+3ZlcH3dQnbb/WpMXDcBxdfYylSTkRLq07MCGXj5nc9uec7r339CVJLncwABBSASd8lf8wjpgbA/WknMASAF3GHSctlxucSsHpH6hMbUBlmWVIVQCsGQzcb+3ErGw+v2qLfSyouKhE9gUgqNhbxjpUDFhHPHEbgS2zKo2ABJATpI4Ch+EIYhoG5AO3ejndQNpJJhMlIXdlLcITIg8mDHesVARktpigALFMSOjcDCIVesgme07bzQgKVVcVLMzkYnqE5XCIgBiWBk8yeaAyuzsB0lmG4TIfqbPsJCkZHuREmBS/xt0liAGCepBJgFh3A33Ow5rFwFjHFWuPO6nrMS5MRLFUO5+Q54peUKCVxRrhVQzKSGb2plju0DYb7UC9DPUGFYiQSIBVPUIJ2U4D3AEzB2ieNzU3DiCxBOI3xUsxjkKo3MnfEVhfAUO4xViAuZUncEi2Gx3YBm4HzPE1lcCrNxgBipDPjwvLCeYkTFCFbYlQQoLdRVdyFgkgdWKjgmPaPoKiypIWTkeZK4HeY6PykAgfPY1ASArXApZFMsqmBIBuYzJUHHjeYHNLVvIIWxcg5KQpgZSFZcpKnBgCfqfnFCSLQLp7nGe46fRdVO6gqdww433+lYai0LyMGUMh9tu4jIA6M3UfzAEhYIHAkTlWVkC4qk4uC2aEKYAHsaG3DCedv4UVRcBnG4hbpGJ/8A1n8wbkh0JkQNh8pM3sTe2/ffyHhGsv6UkKX1FgDH0rjEXUdY3sXbkB7Zk+49tiTXvHnSFBbRaoZLKgKjsW6YRwpPpEgnd4AxM14CoueorY3EJwK4k7gdavOzST22+9SoDGCfUZLkyyiVYglYgASFaARvHJkmtUMZUirGpYqX+SudL/xiQSfg7zYuFIS5YchiRsQG7ZAn5AzXzTTeGahbaeraubHF3H4rEiZuemsu6kj3D5g8Vew/XAYyq7rAiWMqxaJmFYQDG5kcVqFhAGskDHBYtFFCJb9sARBBZZgzH2quriHVVpkfmbqziU0eHX4J9A5BA5T1LZuAEEgYcyYIjmRFD4bqBlOnfpAJ6lJIImEA3cjuBvO1Xe43UoyIJliIBzUQCCSNhLKdiD/CawxCsBOPqZdAUAM+7u5MTkVB5MGPnVFo9DxrL9JSj4ZecFVtHqDhPUZbTOq9OfpP1KN1aDuARUabwvUlbY+HcEpyzou6QpDTwSdwDyN6uzqFRUU+kJVExUQI4VVIIAhSPkB8jFTdAVs/ZLKGIUficrbRmgmFLyIiPsTU+HoTrp+hSk8PvEAi04nEfifgH1HE+mBcALEHbIdJI2NP+G6jKPh39+M5pj7cssuMe2XGW3NXZsbasdkWWLELtk56mIA3JYyfvWF61C5MxDW1g3cVLhRBuflgZYbgD7cCFodBrRfoUs6G91TZdcci5ci3bUKYBF1um4Dz0zA5rb4ZotRY1hvNprjKtjCEdGJNx9sexiJI5A3q6IgBLADqgsQPcAOnI94BgVqt2g6Kcsz77blVyQsDg6grAKhoBI+8yalOK3SH5hb+Hb9zmazVXGu2ANNeyt3WYjpKFGs3EyF8fhghiBiTO4r0L4rcOJXTXWDKWVku2mUgCQcgdspgfOvdZCti6wxxKh4his9Q4kAsskcSPtWKqtwOD+IjNGDKMRhAZIiWGQned+Noqc0eh4dSPDjx8Su+YWu310oGmvIU1Fq+JAuZYEA22KSLTQ5MvC9Bk1138UubxprjdeJwu2WxYmDlB2Anc9pr2IA2xPqMjnqZRkrmeIAEhXxkdu5JNZAyzAMekBWSBEv1BiYknHaAYg770cla1uCZVItKOXj4+pXvMOouX9Jet/DXk9QFJgXSpUkybVuXxJSAwEdQPBmvfb8SuLbH/LXCyW0yVblouOgQMAZkwYHevathOq0YKgKRbKKFtoNkAAEQGQkTJH0EVtdutRkQYLFYHUo6dyRtDMDsQZ+k0clxYOpFrLl9/U0LeW6biGGG3BcHEANkxgYieCDBHfkVjqtdbg+oy+m69JDNLghswCNgNtipmTG21U65e5A9p5BCwCQAxUDZeIHcCs11ZBmOqBJzaTjuD8tiEMcdA+ZqnORplxXWKzhAQwKjGMiSSYIWBBUCJIMg8xzUfFpbCAMotrKE5MxV1wVU4IJ3M5Gdu+5FMF+IjmAGBC4NiZWV78kmeTvS1qIxkSVBAObCAeRA+mf+c/IUzjTLfb11tRbW2wKEkcuxEBiAuxycn8rEEiSJgCtz3FtggFRD5XAWY4hyWZjzG/AMLvG21UttQTvuGk7iN1YQQx5bsBPaahL8cgHqzABKBW+YC/YfbER3pnJ0y3DxC0AzW3UlnBeWeOrGWaAcREdguW2xmvQ9wKGKRm65BXLgsFGMlN2AA5gff51S21JMncHYqQZKlTPuO8EljA7kdhWC3uZEgqAQCVmOGMcmZP170zEaZcP+IWpuNbdWfH5v1Y54jFZMTMlQTG+4ivRbuoSjyAWGCtJAaYaEB2bfgxP+lUp9TlsQcYYROREgAFS3t2VF27L9axGoMgnfnLsXDbEMw3iNvoOKZxplvta+0WTN1FxQQQGbpZgpdQDGXYDITII2M1stahHQO5AwYkmXVVJLJBLBZOPKsNifsapy6mAoA2BEiS4IHPS23Jdh8i3yFYG8doJ6SCpMFlCziMv4z996ZydMuV7WW8sbrKrBwQMmHBhGYmPueV+4rJLy3c1MEKQdi4hUxYFzAx33EEggd9xVOOp6SFXGST73PPMgneR079hWF29Mge0zswGxaMioGy7iBHbamcjTLjq9bbhhdZcHXpIZ5dcZaCI77DEn+B2raurV7hQEMCojHIlsiweCBGAEdSnYkgxtVNXWEEmDkYls2kleD8tmho4kRxWHrxEbbDIQuBKyFIXjg9+8mmcaZdDrUTHrT0wCuWTGHBVQnBHBMyZETBEkarGutgWltsCkGPexEDpVdjk/zVjlG+9VC3fiJGUDGS7jpJHTtwIyHz6z3FDqSd5OUmTA6lbchu7Gfn2gUzjTLpcvLaEAqFVj6ksxKBsmnvuTxMDfbsK1DX2gDg6wbnXLMQMiMmJ3ido4WdtqqCaiO35iwglQrH9KjbkKf/SBWTak7kSpBXCDJWNozPUREkD5maZydMubXAobGA7hXKsXBI6VLFIJUBRwBEjeNzWhvErQFx7bqz4Dkv1Y5YyFBIA3yKjYbmdqqC3eQQCCACBKA48E48mJ/wAxPNZ3NVl7piCOcjPzDNxMKDHZfrTONMuq3UkOD1MCqElhnjLQg7775AEkHuK0W9faLIS6+oFIhS2xOBdVG2RmAJGWxGxkVTxqDMtvMhvyl8tzkw35/wBIrL4r2iIUQCJykAQIDbAjJyD2L/QUzjTLjZvo6rcYqMT7gWCBn6SAWiTECCJB+VYPrbeQF1lV1eQCzrBlgrNMcrJM7bjkQapwvtKwfaRifzALsBlzEdvnWXxMLCrjvt1Mw3MkFTsQQEBnsg+dM5GmXJNQtzPI+xsju64i2QylyYg98eCPmJrDVa231LdZcGAxhnl0xUzIj8xgYk7D5yBTrl6ZA9vYMASJIJiPbuO3batg1ZGRAIZuWzaSQIy5jnIxx1EcUzk6ZcfiluO1uQwZQBiXlg2WZkCAmwAZTySNjEn1qCJZPTIKhsieuccQeNhM7zPbvVLN/wCW0gZKQuGQBUEL22P3mTWVvURErJC4zmwlf07HiOnamcjTLdY1yD0ltsCmPTGbNIxxVdjJj3AnICDvvWb3ktKACoRCQ8szFNiQO+5P6iOduwqmfEHYyct8iQIYEhuofmJPM9gBRNREbSQSVOTLiT8gNuYP8AOKZhpmmlKV4LRSlKAUpSgFKUoBSlKEilKUApSlCBSlKAUpSgFKUoBSlKAUpSgFKUoBSlKAUpSgFKUo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://scienceandvalues.files.wordpress.com/2010/02/flow_graph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5133377" y="2895600"/>
            <a:ext cx="3401023" cy="306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213</TotalTime>
  <Words>618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Starting your game design  Advanced Game Design &amp; Development</vt:lpstr>
      <vt:lpstr>Games in a 3d world</vt:lpstr>
      <vt:lpstr>Where do I start</vt:lpstr>
      <vt:lpstr>The Adventure genre</vt:lpstr>
      <vt:lpstr>Your project</vt:lpstr>
      <vt:lpstr>Style</vt:lpstr>
      <vt:lpstr>Core mechanics</vt:lpstr>
      <vt:lpstr>Fun features</vt:lpstr>
      <vt:lpstr>Generic Fun features</vt:lpstr>
      <vt:lpstr>Generic Fun features</vt:lpstr>
      <vt:lpstr>Adventure specific fun features</vt:lpstr>
      <vt:lpstr>A couple of tips</vt:lpstr>
      <vt:lpstr>Game Design document (GDD)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vs 3D Game Design Advanced Game Design and Development</dc:title>
  <dc:creator>Danny</dc:creator>
  <cp:lastModifiedBy>aaron ratcliffe</cp:lastModifiedBy>
  <cp:revision>34</cp:revision>
  <dcterms:created xsi:type="dcterms:W3CDTF">2006-08-16T00:00:00Z</dcterms:created>
  <dcterms:modified xsi:type="dcterms:W3CDTF">2016-01-11T17:37:19Z</dcterms:modified>
</cp:coreProperties>
</file>