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roxima Nova"/>
      <p:regular r:id="rId13"/>
      <p:bold r:id="rId14"/>
      <p:italic r:id="rId15"/>
      <p:boldItalic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Hezel2lMfWLExSxvIiDC2m06i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CenturyGothic-regular.fntdata"/><Relationship Id="rId16" Type="http://schemas.openxmlformats.org/officeDocument/2006/relationships/font" Target="fonts/ProximaNova-boldItalic.fntdata"/><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ab08bc2c3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fab08bc2c3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fab08bc2c3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ab08bc2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fab08bc2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b08bc2c3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b08bc2c3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fab08bc2c3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ab08bc2c3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ab08bc2c3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fab08bc2c3_5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b08bc2c3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fab08bc2c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ab08bc2c3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fab08bc2c3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53278f19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53278f19_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f653278f19_5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5.jp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2.png"/><Relationship Id="rId15" Type="http://schemas.openxmlformats.org/officeDocument/2006/relationships/image" Target="../media/image16.png"/><Relationship Id="rId14" Type="http://schemas.openxmlformats.org/officeDocument/2006/relationships/image" Target="../media/image18.png"/><Relationship Id="rId17" Type="http://schemas.openxmlformats.org/officeDocument/2006/relationships/image" Target="../media/image23.png"/><Relationship Id="rId16"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14.png"/><Relationship Id="rId18" Type="http://schemas.openxmlformats.org/officeDocument/2006/relationships/image" Target="../media/image25.png"/><Relationship Id="rId7" Type="http://schemas.openxmlformats.org/officeDocument/2006/relationships/image" Target="../media/image11.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drive.google.com/file/d/1PD5Ex4BbvBjfRGhUDG_EPHHJCLYA0l35/view" TargetMode="Externa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fab08bc2c3_0_103"/>
          <p:cNvSpPr txBox="1"/>
          <p:nvPr/>
        </p:nvSpPr>
        <p:spPr>
          <a:xfrm>
            <a:off x="152400" y="152400"/>
            <a:ext cx="3000000" cy="8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MX" sz="1700">
                <a:solidFill>
                  <a:srgbClr val="783F04"/>
                </a:solidFill>
              </a:rPr>
              <a:t>The </a:t>
            </a:r>
            <a:r>
              <a:rPr b="1" lang="es-MX" sz="2300">
                <a:solidFill>
                  <a:srgbClr val="783F04"/>
                </a:solidFill>
              </a:rPr>
              <a:t>Coconuts</a:t>
            </a:r>
            <a:endParaRPr b="1" sz="2300">
              <a:solidFill>
                <a:srgbClr val="FFFFFF"/>
              </a:solidFill>
            </a:endParaRPr>
          </a:p>
          <a:p>
            <a:pPr indent="457200" lvl="0" marL="0" rtl="0" algn="l">
              <a:lnSpc>
                <a:spcPct val="115000"/>
              </a:lnSpc>
              <a:spcBef>
                <a:spcPts val="0"/>
              </a:spcBef>
              <a:spcAft>
                <a:spcPts val="0"/>
              </a:spcAft>
              <a:buNone/>
            </a:pPr>
            <a:r>
              <a:rPr b="1" lang="es-MX" sz="1700">
                <a:solidFill>
                  <a:srgbClr val="783F04"/>
                </a:solidFill>
              </a:rPr>
              <a:t> 		Team</a:t>
            </a:r>
            <a:endParaRPr sz="1100">
              <a:solidFill>
                <a:schemeClr val="dk1"/>
              </a:solidFill>
            </a:endParaRPr>
          </a:p>
        </p:txBody>
      </p:sp>
      <p:pic>
        <p:nvPicPr>
          <p:cNvPr id="90" name="Google Shape;90;gfab08bc2c3_0_103"/>
          <p:cNvPicPr preferRelativeResize="0"/>
          <p:nvPr/>
        </p:nvPicPr>
        <p:blipFill>
          <a:blip r:embed="rId3">
            <a:alphaModFix/>
          </a:blip>
          <a:stretch>
            <a:fillRect/>
          </a:stretch>
        </p:blipFill>
        <p:spPr>
          <a:xfrm>
            <a:off x="690375" y="1005900"/>
            <a:ext cx="1924050" cy="1924050"/>
          </a:xfrm>
          <a:prstGeom prst="rect">
            <a:avLst/>
          </a:prstGeom>
          <a:noFill/>
          <a:ln>
            <a:noFill/>
          </a:ln>
        </p:spPr>
      </p:pic>
      <p:sp>
        <p:nvSpPr>
          <p:cNvPr id="91" name="Google Shape;91;gfab08bc2c3_0_103"/>
          <p:cNvSpPr txBox="1"/>
          <p:nvPr/>
        </p:nvSpPr>
        <p:spPr>
          <a:xfrm>
            <a:off x="3238500" y="1276350"/>
            <a:ext cx="3000000" cy="8466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s-MX" sz="2000">
                <a:solidFill>
                  <a:srgbClr val="1C4587"/>
                </a:solidFill>
              </a:rPr>
              <a:t>Reto Onboarding Digital</a:t>
            </a:r>
            <a:endParaRPr/>
          </a:p>
        </p:txBody>
      </p:sp>
      <p:pic>
        <p:nvPicPr>
          <p:cNvPr id="92" name="Google Shape;92;gfab08bc2c3_0_103"/>
          <p:cNvPicPr preferRelativeResize="0"/>
          <p:nvPr/>
        </p:nvPicPr>
        <p:blipFill>
          <a:blip r:embed="rId4">
            <a:alphaModFix/>
          </a:blip>
          <a:stretch>
            <a:fillRect/>
          </a:stretch>
        </p:blipFill>
        <p:spPr>
          <a:xfrm>
            <a:off x="6695700" y="396300"/>
            <a:ext cx="4533900" cy="2533650"/>
          </a:xfrm>
          <a:prstGeom prst="rect">
            <a:avLst/>
          </a:prstGeom>
          <a:noFill/>
          <a:ln>
            <a:noFill/>
          </a:ln>
        </p:spPr>
      </p:pic>
      <p:sp>
        <p:nvSpPr>
          <p:cNvPr id="93" name="Google Shape;93;gfab08bc2c3_0_103"/>
          <p:cNvSpPr txBox="1"/>
          <p:nvPr/>
        </p:nvSpPr>
        <p:spPr>
          <a:xfrm>
            <a:off x="5429250" y="3409950"/>
            <a:ext cx="60579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MX" sz="1100">
                <a:solidFill>
                  <a:schemeClr val="dk1"/>
                </a:solidFill>
              </a:rPr>
              <a:t>Problemática :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Actualmente solo un asesor te acompaña en el proceso de onboarding  * Dependencia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Autenticación (es la persona que dice ser ) * Proceso 1</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Diligenciando entrega de documentación ( existencia de la empresa ) * Proceso 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Revisión que buscará hacer match de todo lo recabado.</a:t>
            </a:r>
            <a:endParaRPr sz="1100">
              <a:solidFill>
                <a:schemeClr val="dk1"/>
              </a:solidFill>
            </a:endParaRPr>
          </a:p>
          <a:p>
            <a:pPr indent="0" lvl="0" marL="0" rtl="0" algn="l">
              <a:lnSpc>
                <a:spcPct val="115000"/>
              </a:lnSpc>
              <a:spcBef>
                <a:spcPts val="0"/>
              </a:spcBef>
              <a:spcAft>
                <a:spcPts val="0"/>
              </a:spcAft>
              <a:buNone/>
            </a:pPr>
            <a:r>
              <a:rPr lang="es-MX" sz="1100">
                <a:solidFill>
                  <a:schemeClr val="dk1"/>
                </a:solidFill>
              </a:rPr>
              <a:t>Reto :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Abrir productos al open market  ( disponibilidad )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Atraer nuevos clientes pymes (engagement) medio =&gt; contratacion </a:t>
            </a:r>
            <a:r>
              <a:rPr b="1" lang="es-MX" sz="1100">
                <a:solidFill>
                  <a:schemeClr val="dk1"/>
                </a:solidFill>
              </a:rPr>
              <a:t>cuenta</a:t>
            </a:r>
            <a:r>
              <a:rPr lang="es-MX" sz="1100">
                <a:solidFill>
                  <a:schemeClr val="dk1"/>
                </a:solidFill>
              </a:rPr>
              <a:t> </a:t>
            </a:r>
            <a:r>
              <a:rPr b="1" lang="es-MX" sz="1100">
                <a:solidFill>
                  <a:srgbClr val="1155CC"/>
                </a:solidFill>
              </a:rPr>
              <a:t>ahorros</a:t>
            </a:r>
            <a:r>
              <a:rPr lang="es-MX" sz="1100">
                <a:solidFill>
                  <a:schemeClr val="dk1"/>
                </a:solidFill>
              </a:rPr>
              <a:t> / </a:t>
            </a:r>
            <a:r>
              <a:rPr b="1" lang="es-MX" sz="1100">
                <a:solidFill>
                  <a:srgbClr val="351C75"/>
                </a:solidFill>
              </a:rPr>
              <a:t>corriente</a:t>
            </a:r>
            <a:endParaRPr b="1" sz="1100">
              <a:solidFill>
                <a:srgbClr val="351C75"/>
              </a:solidFill>
            </a:endParaRPr>
          </a:p>
          <a:p>
            <a:pPr indent="-298450" lvl="0" marL="457200" rtl="0" algn="l">
              <a:lnSpc>
                <a:spcPct val="115000"/>
              </a:lnSpc>
              <a:spcBef>
                <a:spcPts val="0"/>
              </a:spcBef>
              <a:spcAft>
                <a:spcPts val="0"/>
              </a:spcAft>
              <a:buClr>
                <a:schemeClr val="dk1"/>
              </a:buClr>
              <a:buSzPts val="1100"/>
              <a:buChar char="●"/>
            </a:pPr>
            <a:r>
              <a:rPr lang="es-MX" sz="1100">
                <a:solidFill>
                  <a:schemeClr val="dk1"/>
                </a:solidFill>
              </a:rPr>
              <a:t>Incentivar a los no clientes mediante canales digitales </a:t>
            </a:r>
            <a:endParaRPr/>
          </a:p>
        </p:txBody>
      </p:sp>
      <p:pic>
        <p:nvPicPr>
          <p:cNvPr id="94" name="Google Shape;94;gfab08bc2c3_0_103"/>
          <p:cNvPicPr preferRelativeResize="0"/>
          <p:nvPr/>
        </p:nvPicPr>
        <p:blipFill>
          <a:blip r:embed="rId5">
            <a:alphaModFix/>
          </a:blip>
          <a:stretch>
            <a:fillRect/>
          </a:stretch>
        </p:blipFill>
        <p:spPr>
          <a:xfrm>
            <a:off x="290325" y="3927225"/>
            <a:ext cx="400050" cy="352425"/>
          </a:xfrm>
          <a:prstGeom prst="rect">
            <a:avLst/>
          </a:prstGeom>
          <a:noFill/>
          <a:ln>
            <a:noFill/>
          </a:ln>
        </p:spPr>
      </p:pic>
      <p:pic>
        <p:nvPicPr>
          <p:cNvPr id="95" name="Google Shape;95;gfab08bc2c3_0_103"/>
          <p:cNvPicPr preferRelativeResize="0"/>
          <p:nvPr/>
        </p:nvPicPr>
        <p:blipFill>
          <a:blip r:embed="rId6">
            <a:alphaModFix/>
          </a:blip>
          <a:stretch>
            <a:fillRect/>
          </a:stretch>
        </p:blipFill>
        <p:spPr>
          <a:xfrm>
            <a:off x="247450" y="4466988"/>
            <a:ext cx="485775" cy="590550"/>
          </a:xfrm>
          <a:prstGeom prst="rect">
            <a:avLst/>
          </a:prstGeom>
          <a:noFill/>
          <a:ln>
            <a:noFill/>
          </a:ln>
        </p:spPr>
      </p:pic>
      <p:sp>
        <p:nvSpPr>
          <p:cNvPr id="96" name="Google Shape;96;gfab08bc2c3_0_103"/>
          <p:cNvSpPr txBox="1"/>
          <p:nvPr/>
        </p:nvSpPr>
        <p:spPr>
          <a:xfrm>
            <a:off x="690375" y="3638550"/>
            <a:ext cx="4533900" cy="14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s-MX" sz="1200"/>
              <a:t>[ Paulina Galeano ] * ( UX Design )</a:t>
            </a:r>
            <a:endParaRPr sz="1200"/>
          </a:p>
          <a:p>
            <a:pPr indent="0" lvl="0" marL="0" rtl="0" algn="l">
              <a:lnSpc>
                <a:spcPct val="115000"/>
              </a:lnSpc>
              <a:spcBef>
                <a:spcPts val="0"/>
              </a:spcBef>
              <a:spcAft>
                <a:spcPts val="0"/>
              </a:spcAft>
              <a:buNone/>
            </a:pPr>
            <a:r>
              <a:rPr lang="es-MX" sz="1200"/>
              <a:t>[ Andrea Copto ] * ( UX Design )</a:t>
            </a:r>
            <a:endParaRPr sz="1200"/>
          </a:p>
          <a:p>
            <a:pPr indent="0" lvl="0" marL="0" rtl="0" algn="l">
              <a:lnSpc>
                <a:spcPct val="115000"/>
              </a:lnSpc>
              <a:spcBef>
                <a:spcPts val="0"/>
              </a:spcBef>
              <a:spcAft>
                <a:spcPts val="0"/>
              </a:spcAft>
              <a:buNone/>
            </a:pPr>
            <a:r>
              <a:rPr lang="es-MX" sz="1200"/>
              <a:t>[ Yazmin Ramos ] * ( Product management, UX Design )</a:t>
            </a:r>
            <a:endParaRPr sz="1200"/>
          </a:p>
          <a:p>
            <a:pPr indent="0" lvl="0" marL="0" rtl="0" algn="l">
              <a:lnSpc>
                <a:spcPct val="115000"/>
              </a:lnSpc>
              <a:spcBef>
                <a:spcPts val="0"/>
              </a:spcBef>
              <a:spcAft>
                <a:spcPts val="0"/>
              </a:spcAft>
              <a:buNone/>
            </a:pPr>
            <a:r>
              <a:rPr lang="es-MX" sz="1200"/>
              <a:t>[ Natalia Popova ] * ( Product management, UX Design )</a:t>
            </a:r>
            <a:endParaRPr sz="1200"/>
          </a:p>
          <a:p>
            <a:pPr indent="0" lvl="0" marL="0" rtl="0" algn="l">
              <a:lnSpc>
                <a:spcPct val="115000"/>
              </a:lnSpc>
              <a:spcBef>
                <a:spcPts val="0"/>
              </a:spcBef>
              <a:spcAft>
                <a:spcPts val="0"/>
              </a:spcAft>
              <a:buNone/>
            </a:pPr>
            <a:r>
              <a:rPr lang="es-MX" sz="1200"/>
              <a:t>[ Alan Rodriguez ] * ( Web App Full Stack, backend, frontend )</a:t>
            </a:r>
            <a:endParaRPr sz="1200"/>
          </a:p>
          <a:p>
            <a:pPr indent="0" lvl="0" marL="0" rtl="0" algn="l">
              <a:lnSpc>
                <a:spcPct val="115000"/>
              </a:lnSpc>
              <a:spcBef>
                <a:spcPts val="0"/>
              </a:spcBef>
              <a:spcAft>
                <a:spcPts val="0"/>
              </a:spcAft>
              <a:buNone/>
            </a:pPr>
            <a:r>
              <a:rPr lang="es-MX" sz="1200"/>
              <a:t>[ Rodrigo Martinez ] * ( Data Science, Mobile and backend developer )</a:t>
            </a:r>
            <a:endParaRPr sz="1200"/>
          </a:p>
          <a:p>
            <a:pPr indent="0" lvl="0" marL="457200" rtl="0" algn="l">
              <a:lnSpc>
                <a:spcPct val="115000"/>
              </a:lnSpc>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
          <p:cNvGrpSpPr/>
          <p:nvPr/>
        </p:nvGrpSpPr>
        <p:grpSpPr>
          <a:xfrm>
            <a:off x="1939637" y="6217800"/>
            <a:ext cx="9144000" cy="640200"/>
            <a:chOff x="0" y="4503275"/>
            <a:chExt cx="9144000" cy="640200"/>
          </a:xfrm>
        </p:grpSpPr>
        <p:sp>
          <p:nvSpPr>
            <p:cNvPr id="102" name="Google Shape;102;p1"/>
            <p:cNvSpPr/>
            <p:nvPr/>
          </p:nvSpPr>
          <p:spPr>
            <a:xfrm>
              <a:off x="0" y="4503275"/>
              <a:ext cx="9144000" cy="640200"/>
            </a:xfrm>
            <a:prstGeom prst="rect">
              <a:avLst/>
            </a:prstGeom>
            <a:solidFill>
              <a:srgbClr val="07214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03" name="Google Shape;103;p1"/>
            <p:cNvPicPr preferRelativeResize="0"/>
            <p:nvPr/>
          </p:nvPicPr>
          <p:blipFill rotWithShape="1">
            <a:blip r:embed="rId3">
              <a:alphaModFix/>
            </a:blip>
            <a:srcRect b="28835" l="0" r="43921" t="0"/>
            <a:stretch/>
          </p:blipFill>
          <p:spPr>
            <a:xfrm>
              <a:off x="4150680" y="4715093"/>
              <a:ext cx="680370" cy="222900"/>
            </a:xfrm>
            <a:prstGeom prst="rect">
              <a:avLst/>
            </a:prstGeom>
            <a:noFill/>
            <a:ln>
              <a:noFill/>
            </a:ln>
          </p:spPr>
        </p:pic>
      </p:grpSp>
      <p:grpSp>
        <p:nvGrpSpPr>
          <p:cNvPr id="104" name="Google Shape;104;p1"/>
          <p:cNvGrpSpPr/>
          <p:nvPr/>
        </p:nvGrpSpPr>
        <p:grpSpPr>
          <a:xfrm>
            <a:off x="304800" y="1019892"/>
            <a:ext cx="12038260" cy="5000864"/>
            <a:chOff x="304800" y="1019892"/>
            <a:chExt cx="12038260" cy="5000864"/>
          </a:xfrm>
        </p:grpSpPr>
        <p:sp>
          <p:nvSpPr>
            <p:cNvPr id="105" name="Google Shape;105;p1"/>
            <p:cNvSpPr/>
            <p:nvPr/>
          </p:nvSpPr>
          <p:spPr>
            <a:xfrm>
              <a:off x="304800" y="1050388"/>
              <a:ext cx="11713601" cy="4961929"/>
            </a:xfrm>
            <a:prstGeom prst="rect">
              <a:avLst/>
            </a:prstGeom>
            <a:noFill/>
            <a:ln cap="flat" cmpd="sng" w="19050">
              <a:solidFill>
                <a:schemeClr val="dk2"/>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6" name="Google Shape;106;p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7" name="Google Shape;107;p1"/>
            <p:cNvSpPr/>
            <p:nvPr/>
          </p:nvSpPr>
          <p:spPr>
            <a:xfrm>
              <a:off x="5977217" y="3244334"/>
              <a:ext cx="2904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MX"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8" name="Google Shape;108;p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MX"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9" name="Google Shape;109;p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MX"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0" name="Google Shape;110;p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MX"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1" name="Google Shape;111;p1"/>
            <p:cNvSpPr txBox="1"/>
            <p:nvPr/>
          </p:nvSpPr>
          <p:spPr>
            <a:xfrm>
              <a:off x="442535" y="1024550"/>
              <a:ext cx="1768000" cy="276937"/>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a:solidFill>
                    <a:schemeClr val="accent1"/>
                  </a:solidFill>
                  <a:latin typeface="Century Gothic"/>
                  <a:ea typeface="Century Gothic"/>
                  <a:cs typeface="Century Gothic"/>
                  <a:sym typeface="Century Gothic"/>
                </a:rPr>
                <a:t>Aliados Clave</a:t>
              </a:r>
              <a:endParaRPr b="1" sz="1600">
                <a:solidFill>
                  <a:schemeClr val="accent1"/>
                </a:solidFill>
                <a:latin typeface="Century Gothic"/>
                <a:ea typeface="Century Gothic"/>
                <a:cs typeface="Century Gothic"/>
                <a:sym typeface="Century Gothic"/>
              </a:endParaRPr>
            </a:p>
          </p:txBody>
        </p:sp>
        <p:sp>
          <p:nvSpPr>
            <p:cNvPr id="112" name="Google Shape;112;p1"/>
            <p:cNvSpPr txBox="1"/>
            <p:nvPr/>
          </p:nvSpPr>
          <p:spPr>
            <a:xfrm>
              <a:off x="2903800" y="1019902"/>
              <a:ext cx="2266800" cy="276337"/>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u="none">
                  <a:solidFill>
                    <a:schemeClr val="accent1"/>
                  </a:solidFill>
                  <a:latin typeface="Century Gothic"/>
                  <a:ea typeface="Century Gothic"/>
                  <a:cs typeface="Century Gothic"/>
                  <a:sym typeface="Century Gothic"/>
                </a:rPr>
                <a:t>Actividades Clave</a:t>
              </a:r>
              <a:endParaRPr b="1" sz="1600" u="none">
                <a:solidFill>
                  <a:schemeClr val="accent1"/>
                </a:solidFill>
                <a:latin typeface="Century Gothic"/>
                <a:ea typeface="Century Gothic"/>
                <a:cs typeface="Century Gothic"/>
                <a:sym typeface="Century Gothic"/>
              </a:endParaRPr>
            </a:p>
          </p:txBody>
        </p:sp>
        <p:sp>
          <p:nvSpPr>
            <p:cNvPr id="113" name="Google Shape;113;p1"/>
            <p:cNvSpPr txBox="1"/>
            <p:nvPr/>
          </p:nvSpPr>
          <p:spPr>
            <a:xfrm>
              <a:off x="5219533" y="1019902"/>
              <a:ext cx="2266800" cy="276337"/>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a:solidFill>
                    <a:schemeClr val="accent1"/>
                  </a:solidFill>
                  <a:latin typeface="Century Gothic"/>
                  <a:ea typeface="Century Gothic"/>
                  <a:cs typeface="Century Gothic"/>
                  <a:sym typeface="Century Gothic"/>
                </a:rPr>
                <a:t>Propuesta de valor</a:t>
              </a:r>
              <a:endParaRPr b="1" sz="1600">
                <a:solidFill>
                  <a:schemeClr val="accent1"/>
                </a:solidFill>
                <a:latin typeface="Century Gothic"/>
                <a:ea typeface="Century Gothic"/>
                <a:cs typeface="Century Gothic"/>
                <a:sym typeface="Century Gothic"/>
              </a:endParaRPr>
            </a:p>
          </p:txBody>
        </p:sp>
        <p:sp>
          <p:nvSpPr>
            <p:cNvPr id="114" name="Google Shape;114;p1"/>
            <p:cNvSpPr txBox="1"/>
            <p:nvPr/>
          </p:nvSpPr>
          <p:spPr>
            <a:xfrm>
              <a:off x="7536401" y="1019892"/>
              <a:ext cx="2443500" cy="30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500">
                  <a:solidFill>
                    <a:schemeClr val="accent1"/>
                  </a:solidFill>
                  <a:latin typeface="Century Gothic"/>
                  <a:ea typeface="Century Gothic"/>
                  <a:cs typeface="Century Gothic"/>
                  <a:sym typeface="Century Gothic"/>
                </a:rPr>
                <a:t>Relación c</a:t>
              </a:r>
              <a:r>
                <a:rPr b="1" lang="es-MX" sz="1500">
                  <a:solidFill>
                    <a:schemeClr val="accent1"/>
                  </a:solidFill>
                  <a:latin typeface="Century Gothic"/>
                  <a:ea typeface="Century Gothic"/>
                  <a:cs typeface="Century Gothic"/>
                  <a:sym typeface="Century Gothic"/>
                </a:rPr>
                <a:t>on </a:t>
              </a:r>
              <a:r>
                <a:rPr b="1" lang="es-MX" sz="1500">
                  <a:solidFill>
                    <a:schemeClr val="accent1"/>
                  </a:solidFill>
                  <a:latin typeface="Century Gothic"/>
                  <a:ea typeface="Century Gothic"/>
                  <a:cs typeface="Century Gothic"/>
                  <a:sym typeface="Century Gothic"/>
                </a:rPr>
                <a:t>Clientes</a:t>
              </a:r>
              <a:endParaRPr b="1" sz="1500">
                <a:solidFill>
                  <a:schemeClr val="accent1"/>
                </a:solidFill>
                <a:latin typeface="Century Gothic"/>
                <a:ea typeface="Century Gothic"/>
                <a:cs typeface="Century Gothic"/>
                <a:sym typeface="Century Gothic"/>
              </a:endParaRPr>
            </a:p>
          </p:txBody>
        </p:sp>
        <p:sp>
          <p:nvSpPr>
            <p:cNvPr id="115" name="Google Shape;115;p1"/>
            <p:cNvSpPr txBox="1"/>
            <p:nvPr/>
          </p:nvSpPr>
          <p:spPr>
            <a:xfrm>
              <a:off x="9836116" y="1019892"/>
              <a:ext cx="2506944" cy="350708"/>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a:solidFill>
                    <a:schemeClr val="accent1"/>
                  </a:solidFill>
                  <a:latin typeface="Century Gothic"/>
                  <a:ea typeface="Century Gothic"/>
                  <a:cs typeface="Century Gothic"/>
                  <a:sym typeface="Century Gothic"/>
                </a:rPr>
                <a:t>Segmento</a:t>
              </a:r>
              <a:r>
                <a:rPr b="1" lang="es-MX" sz="1600">
                  <a:solidFill>
                    <a:schemeClr val="accent1"/>
                  </a:solidFill>
                  <a:latin typeface="Arial"/>
                  <a:ea typeface="Arial"/>
                  <a:cs typeface="Arial"/>
                  <a:sym typeface="Arial"/>
                </a:rPr>
                <a:t> </a:t>
              </a:r>
              <a:endParaRPr/>
            </a:p>
          </p:txBody>
        </p:sp>
        <p:sp>
          <p:nvSpPr>
            <p:cNvPr id="116" name="Google Shape;116;p1"/>
            <p:cNvSpPr txBox="1"/>
            <p:nvPr/>
          </p:nvSpPr>
          <p:spPr>
            <a:xfrm>
              <a:off x="7635153" y="3528241"/>
              <a:ext cx="2368400" cy="276937"/>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a:solidFill>
                    <a:schemeClr val="accent1"/>
                  </a:solidFill>
                  <a:latin typeface="Century Gothic"/>
                  <a:ea typeface="Century Gothic"/>
                  <a:cs typeface="Century Gothic"/>
                  <a:sym typeface="Century Gothic"/>
                </a:rPr>
                <a:t>Canales</a:t>
              </a:r>
              <a:endParaRPr b="1" sz="1600">
                <a:solidFill>
                  <a:schemeClr val="accent1"/>
                </a:solidFill>
                <a:latin typeface="Century Gothic"/>
                <a:ea typeface="Century Gothic"/>
                <a:cs typeface="Century Gothic"/>
                <a:sym typeface="Century Gothic"/>
              </a:endParaRPr>
            </a:p>
          </p:txBody>
        </p:sp>
        <p:sp>
          <p:nvSpPr>
            <p:cNvPr id="117" name="Google Shape;117;p1"/>
            <p:cNvSpPr txBox="1"/>
            <p:nvPr/>
          </p:nvSpPr>
          <p:spPr>
            <a:xfrm>
              <a:off x="2944333" y="3519368"/>
              <a:ext cx="2218000" cy="277837"/>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s-MX" sz="1600">
                  <a:solidFill>
                    <a:schemeClr val="accent1"/>
                  </a:solidFill>
                  <a:latin typeface="Century Gothic"/>
                  <a:ea typeface="Century Gothic"/>
                  <a:cs typeface="Century Gothic"/>
                  <a:sym typeface="Century Gothic"/>
                </a:rPr>
                <a:t>Recursos Clave</a:t>
              </a:r>
              <a:endParaRPr b="1" sz="1600">
                <a:solidFill>
                  <a:schemeClr val="accent1"/>
                </a:solidFill>
                <a:latin typeface="Century Gothic"/>
                <a:ea typeface="Century Gothic"/>
                <a:cs typeface="Century Gothic"/>
                <a:sym typeface="Century Gothic"/>
              </a:endParaRPr>
            </a:p>
          </p:txBody>
        </p:sp>
        <p:cxnSp>
          <p:nvCxnSpPr>
            <p:cNvPr id="118" name="Google Shape;118;p1"/>
            <p:cNvCxnSpPr/>
            <p:nvPr/>
          </p:nvCxnSpPr>
          <p:spPr>
            <a:xfrm flipH="1">
              <a:off x="2890819" y="1050356"/>
              <a:ext cx="15300" cy="4970400"/>
            </a:xfrm>
            <a:prstGeom prst="straightConnector1">
              <a:avLst/>
            </a:prstGeom>
            <a:noFill/>
            <a:ln cap="flat" cmpd="sng" w="19050">
              <a:solidFill>
                <a:schemeClr val="dk2"/>
              </a:solidFill>
              <a:prstDash val="solid"/>
              <a:round/>
              <a:headEnd len="sm" w="sm" type="none"/>
              <a:tailEnd len="sm" w="sm" type="none"/>
            </a:ln>
          </p:spPr>
        </p:cxnSp>
        <p:cxnSp>
          <p:nvCxnSpPr>
            <p:cNvPr id="119" name="Google Shape;119;p1"/>
            <p:cNvCxnSpPr/>
            <p:nvPr/>
          </p:nvCxnSpPr>
          <p:spPr>
            <a:xfrm flipH="1">
              <a:off x="5159534" y="1050388"/>
              <a:ext cx="13600" cy="4969729"/>
            </a:xfrm>
            <a:prstGeom prst="straightConnector1">
              <a:avLst/>
            </a:prstGeom>
            <a:noFill/>
            <a:ln cap="flat" cmpd="sng" w="19050">
              <a:solidFill>
                <a:schemeClr val="dk2"/>
              </a:solidFill>
              <a:prstDash val="solid"/>
              <a:round/>
              <a:headEnd len="sm" w="sm" type="none"/>
              <a:tailEnd len="sm" w="sm" type="none"/>
            </a:ln>
          </p:spPr>
        </p:cxnSp>
        <p:cxnSp>
          <p:nvCxnSpPr>
            <p:cNvPr id="120" name="Google Shape;120;p1"/>
            <p:cNvCxnSpPr/>
            <p:nvPr/>
          </p:nvCxnSpPr>
          <p:spPr>
            <a:xfrm>
              <a:off x="7628282" y="1050356"/>
              <a:ext cx="47100" cy="4970400"/>
            </a:xfrm>
            <a:prstGeom prst="straightConnector1">
              <a:avLst/>
            </a:prstGeom>
            <a:noFill/>
            <a:ln cap="flat" cmpd="sng" w="19050">
              <a:solidFill>
                <a:schemeClr val="dk2"/>
              </a:solidFill>
              <a:prstDash val="solid"/>
              <a:round/>
              <a:headEnd len="sm" w="sm" type="none"/>
              <a:tailEnd len="sm" w="sm" type="none"/>
            </a:ln>
          </p:spPr>
        </p:cxnSp>
        <p:cxnSp>
          <p:nvCxnSpPr>
            <p:cNvPr id="121" name="Google Shape;121;p1"/>
            <p:cNvCxnSpPr/>
            <p:nvPr/>
          </p:nvCxnSpPr>
          <p:spPr>
            <a:xfrm>
              <a:off x="9857078" y="1042102"/>
              <a:ext cx="11400" cy="4978500"/>
            </a:xfrm>
            <a:prstGeom prst="straightConnector1">
              <a:avLst/>
            </a:prstGeom>
            <a:noFill/>
            <a:ln cap="flat" cmpd="sng" w="19050">
              <a:solidFill>
                <a:schemeClr val="dk2"/>
              </a:solidFill>
              <a:prstDash val="solid"/>
              <a:round/>
              <a:headEnd len="sm" w="sm" type="none"/>
              <a:tailEnd len="sm" w="sm" type="none"/>
            </a:ln>
          </p:spPr>
        </p:cxnSp>
        <p:cxnSp>
          <p:nvCxnSpPr>
            <p:cNvPr id="122" name="Google Shape;122;p1"/>
            <p:cNvCxnSpPr/>
            <p:nvPr/>
          </p:nvCxnSpPr>
          <p:spPr>
            <a:xfrm flipH="1" rot="10800000">
              <a:off x="7628466" y="3204233"/>
              <a:ext cx="2266800" cy="6760"/>
            </a:xfrm>
            <a:prstGeom prst="straightConnector1">
              <a:avLst/>
            </a:prstGeom>
            <a:noFill/>
            <a:ln cap="flat" cmpd="sng" w="19050">
              <a:solidFill>
                <a:schemeClr val="dk2"/>
              </a:solidFill>
              <a:prstDash val="solid"/>
              <a:round/>
              <a:headEnd len="sm" w="sm" type="none"/>
              <a:tailEnd len="sm" w="sm" type="none"/>
            </a:ln>
          </p:spPr>
        </p:cxnSp>
        <p:cxnSp>
          <p:nvCxnSpPr>
            <p:cNvPr id="123" name="Google Shape;123;p1"/>
            <p:cNvCxnSpPr/>
            <p:nvPr/>
          </p:nvCxnSpPr>
          <p:spPr>
            <a:xfrm flipH="1" rot="10800000">
              <a:off x="2906184" y="3204233"/>
              <a:ext cx="2266800" cy="6760"/>
            </a:xfrm>
            <a:prstGeom prst="straightConnector1">
              <a:avLst/>
            </a:prstGeom>
            <a:noFill/>
            <a:ln cap="flat" cmpd="sng" w="19050">
              <a:solidFill>
                <a:schemeClr val="dk2"/>
              </a:solidFill>
              <a:prstDash val="solid"/>
              <a:round/>
              <a:headEnd len="sm" w="sm" type="none"/>
              <a:tailEnd len="sm" w="sm" type="none"/>
            </a:ln>
          </p:spPr>
        </p:cxnSp>
      </p:grpSp>
      <p:sp>
        <p:nvSpPr>
          <p:cNvPr id="124" name="Google Shape;124;p1"/>
          <p:cNvSpPr txBox="1"/>
          <p:nvPr/>
        </p:nvSpPr>
        <p:spPr>
          <a:xfrm>
            <a:off x="450250" y="1370600"/>
            <a:ext cx="2346300" cy="1387200"/>
          </a:xfrm>
          <a:prstGeom prst="rect">
            <a:avLst/>
          </a:prstGeom>
          <a:noFill/>
          <a:ln>
            <a:noFill/>
          </a:ln>
        </p:spPr>
        <p:txBody>
          <a:bodyPr anchorCtr="0" anchor="t" bIns="121900" lIns="121900" spcFirstLastPara="1" rIns="121900" wrap="square" tIns="121900">
            <a:noAutofit/>
          </a:bodyPr>
          <a:lstStyle/>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Pymes</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Cámaras de Comercio</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DIAN</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Amazon</a:t>
            </a:r>
            <a:endParaRPr sz="1067">
              <a:solidFill>
                <a:srgbClr val="434343"/>
              </a:solidFill>
            </a:endParaRPr>
          </a:p>
          <a:p>
            <a:pPr indent="0" lvl="0" marL="0" marR="0" rtl="0" algn="just">
              <a:lnSpc>
                <a:spcPct val="115000"/>
              </a:lnSpc>
              <a:spcBef>
                <a:spcPts val="0"/>
              </a:spcBef>
              <a:spcAft>
                <a:spcPts val="0"/>
              </a:spcAft>
              <a:buNone/>
            </a:pPr>
            <a:r>
              <a:t/>
            </a:r>
            <a:endParaRPr sz="1067">
              <a:solidFill>
                <a:srgbClr val="434343"/>
              </a:solidFill>
              <a:latin typeface="Arial"/>
              <a:ea typeface="Arial"/>
              <a:cs typeface="Arial"/>
              <a:sym typeface="Arial"/>
            </a:endParaRPr>
          </a:p>
        </p:txBody>
      </p:sp>
      <p:sp>
        <p:nvSpPr>
          <p:cNvPr id="125" name="Google Shape;125;p1"/>
          <p:cNvSpPr txBox="1"/>
          <p:nvPr/>
        </p:nvSpPr>
        <p:spPr>
          <a:xfrm>
            <a:off x="2944325" y="286775"/>
            <a:ext cx="713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rgbClr val="002060"/>
                </a:solidFill>
                <a:latin typeface="Proxima Nova"/>
                <a:ea typeface="Proxima Nova"/>
                <a:cs typeface="Proxima Nova"/>
                <a:sym typeface="Proxima Nova"/>
              </a:rPr>
              <a:t>DIGITAL PYME ONBOARDING - BUSINESS MODEL CANVAS</a:t>
            </a:r>
            <a:endParaRPr b="1" sz="1800">
              <a:solidFill>
                <a:srgbClr val="002060"/>
              </a:solidFill>
              <a:latin typeface="Proxima Nova"/>
              <a:ea typeface="Proxima Nova"/>
              <a:cs typeface="Proxima Nova"/>
              <a:sym typeface="Proxima Nova"/>
            </a:endParaRPr>
          </a:p>
        </p:txBody>
      </p:sp>
      <p:sp>
        <p:nvSpPr>
          <p:cNvPr id="126" name="Google Shape;126;p1"/>
          <p:cNvSpPr txBox="1"/>
          <p:nvPr/>
        </p:nvSpPr>
        <p:spPr>
          <a:xfrm>
            <a:off x="5214488" y="1476050"/>
            <a:ext cx="2368500" cy="3427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s-MX" sz="1067">
                <a:solidFill>
                  <a:srgbClr val="434343"/>
                </a:solidFill>
                <a:latin typeface="Arial"/>
                <a:ea typeface="Arial"/>
                <a:cs typeface="Arial"/>
                <a:sym typeface="Arial"/>
              </a:rPr>
              <a:t>Habilitar una plataforma enfocada al segmento PyMe que le permita tener una experiencia positiva del ecosistema financiero a </a:t>
            </a:r>
            <a:r>
              <a:rPr lang="es-MX" sz="1067">
                <a:solidFill>
                  <a:srgbClr val="434343"/>
                </a:solidFill>
              </a:rPr>
              <a:t>través</a:t>
            </a:r>
            <a:r>
              <a:rPr lang="es-MX" sz="1067">
                <a:solidFill>
                  <a:srgbClr val="434343"/>
                </a:solidFill>
                <a:latin typeface="Arial"/>
                <a:ea typeface="Arial"/>
                <a:cs typeface="Arial"/>
                <a:sym typeface="Arial"/>
              </a:rPr>
              <a:t> de una aplicación web de manera sencilla e intuitiva que le facilite las tareas financieras de su día a día.</a:t>
            </a:r>
            <a:r>
              <a:rPr lang="es-MX" sz="1067">
                <a:solidFill>
                  <a:srgbClr val="434343"/>
                </a:solidFill>
                <a:latin typeface="Arial"/>
                <a:ea typeface="Arial"/>
                <a:cs typeface="Arial"/>
                <a:sym typeface="Arial"/>
              </a:rPr>
              <a:t>  </a:t>
            </a:r>
            <a:endParaRPr sz="1067">
              <a:solidFill>
                <a:srgbClr val="434343"/>
              </a:solidFill>
              <a:latin typeface="Arial"/>
              <a:ea typeface="Arial"/>
              <a:cs typeface="Arial"/>
              <a:sym typeface="Arial"/>
            </a:endParaRPr>
          </a:p>
        </p:txBody>
      </p:sp>
      <p:sp>
        <p:nvSpPr>
          <p:cNvPr id="127" name="Google Shape;127;p1"/>
          <p:cNvSpPr txBox="1"/>
          <p:nvPr/>
        </p:nvSpPr>
        <p:spPr>
          <a:xfrm>
            <a:off x="7738150" y="3987200"/>
            <a:ext cx="1941600" cy="640200"/>
          </a:xfrm>
          <a:prstGeom prst="rect">
            <a:avLst/>
          </a:prstGeom>
          <a:noFill/>
          <a:ln>
            <a:noFill/>
          </a:ln>
        </p:spPr>
        <p:txBody>
          <a:bodyPr anchorCtr="0" anchor="t" bIns="121900" lIns="121900" spcFirstLastPara="1" rIns="121900" wrap="square" tIns="121900">
            <a:noAutofit/>
          </a:bodyPr>
          <a:lstStyle/>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Web</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Móvil</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E-mail</a:t>
            </a:r>
            <a:endParaRPr sz="1067">
              <a:solidFill>
                <a:srgbClr val="434343"/>
              </a:solidFill>
            </a:endParaRPr>
          </a:p>
          <a:p>
            <a:pPr indent="0" lvl="0" marL="0" marR="0" rtl="0" algn="l">
              <a:lnSpc>
                <a:spcPct val="115000"/>
              </a:lnSpc>
              <a:spcBef>
                <a:spcPts val="0"/>
              </a:spcBef>
              <a:spcAft>
                <a:spcPts val="0"/>
              </a:spcAft>
              <a:buNone/>
            </a:pPr>
            <a:r>
              <a:t/>
            </a:r>
            <a:endParaRPr sz="1067">
              <a:solidFill>
                <a:srgbClr val="434343"/>
              </a:solidFill>
              <a:latin typeface="Arial"/>
              <a:ea typeface="Arial"/>
              <a:cs typeface="Arial"/>
              <a:sym typeface="Arial"/>
            </a:endParaRPr>
          </a:p>
        </p:txBody>
      </p:sp>
      <p:sp>
        <p:nvSpPr>
          <p:cNvPr id="128" name="Google Shape;128;p1"/>
          <p:cNvSpPr txBox="1"/>
          <p:nvPr/>
        </p:nvSpPr>
        <p:spPr>
          <a:xfrm>
            <a:off x="10187600" y="3050000"/>
            <a:ext cx="1521900" cy="3693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s-MX" sz="1067">
                <a:solidFill>
                  <a:srgbClr val="434343"/>
                </a:solidFill>
              </a:rPr>
              <a:t>Clientes Pyme</a:t>
            </a:r>
            <a:endParaRPr/>
          </a:p>
          <a:p>
            <a:pPr indent="0" lvl="0" marL="0" marR="0" rtl="0" algn="just">
              <a:lnSpc>
                <a:spcPct val="115000"/>
              </a:lnSpc>
              <a:spcBef>
                <a:spcPts val="0"/>
              </a:spcBef>
              <a:spcAft>
                <a:spcPts val="0"/>
              </a:spcAft>
              <a:buNone/>
            </a:pPr>
            <a:r>
              <a:t/>
            </a:r>
            <a:endParaRPr sz="1067">
              <a:solidFill>
                <a:srgbClr val="434343"/>
              </a:solidFill>
              <a:latin typeface="Arial"/>
              <a:ea typeface="Arial"/>
              <a:cs typeface="Arial"/>
              <a:sym typeface="Arial"/>
            </a:endParaRPr>
          </a:p>
        </p:txBody>
      </p:sp>
      <p:sp>
        <p:nvSpPr>
          <p:cNvPr id="129" name="Google Shape;129;p1"/>
          <p:cNvSpPr txBox="1"/>
          <p:nvPr/>
        </p:nvSpPr>
        <p:spPr>
          <a:xfrm>
            <a:off x="2813726" y="1370600"/>
            <a:ext cx="2217900" cy="1679400"/>
          </a:xfrm>
          <a:prstGeom prst="rect">
            <a:avLst/>
          </a:prstGeom>
          <a:noFill/>
          <a:ln>
            <a:noFill/>
          </a:ln>
        </p:spPr>
        <p:txBody>
          <a:bodyPr anchorCtr="0" anchor="t" bIns="121900" lIns="121900" spcFirstLastPara="1" rIns="121900" wrap="square" tIns="121900">
            <a:noAutofit/>
          </a:bodyPr>
          <a:lstStyle/>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Contratar la cuenta Digital</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Utilizar los productos/servicios de la cuenta digital</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Consultar el estado de mis productos</a:t>
            </a:r>
            <a:endParaRPr sz="1067">
              <a:solidFill>
                <a:srgbClr val="434343"/>
              </a:solidFill>
            </a:endParaRPr>
          </a:p>
          <a:p>
            <a:pPr indent="-296354" lvl="0" marL="457200" marR="0" rtl="0" algn="l">
              <a:lnSpc>
                <a:spcPct val="115000"/>
              </a:lnSpc>
              <a:spcBef>
                <a:spcPts val="0"/>
              </a:spcBef>
              <a:spcAft>
                <a:spcPts val="0"/>
              </a:spcAft>
              <a:buClr>
                <a:srgbClr val="434343"/>
              </a:buClr>
              <a:buSzPts val="1067"/>
              <a:buChar char="●"/>
            </a:pPr>
            <a:r>
              <a:rPr lang="es-MX" sz="1067">
                <a:solidFill>
                  <a:srgbClr val="434343"/>
                </a:solidFill>
              </a:rPr>
              <a:t>Cargar la documentación y firma </a:t>
            </a:r>
            <a:r>
              <a:rPr lang="es-MX" sz="1067">
                <a:solidFill>
                  <a:srgbClr val="434343"/>
                </a:solidFill>
              </a:rPr>
              <a:t>electrónica</a:t>
            </a:r>
            <a:endParaRPr sz="1067">
              <a:solidFill>
                <a:srgbClr val="434343"/>
              </a:solidFill>
            </a:endParaRPr>
          </a:p>
          <a:p>
            <a:pPr indent="0" lvl="0" marL="0" marR="0" rtl="0" algn="l">
              <a:lnSpc>
                <a:spcPct val="115000"/>
              </a:lnSpc>
              <a:spcBef>
                <a:spcPts val="0"/>
              </a:spcBef>
              <a:spcAft>
                <a:spcPts val="0"/>
              </a:spcAft>
              <a:buNone/>
            </a:pPr>
            <a:r>
              <a:t/>
            </a:r>
            <a:endParaRPr sz="1067">
              <a:solidFill>
                <a:srgbClr val="434343"/>
              </a:solidFill>
              <a:latin typeface="Arial"/>
              <a:ea typeface="Arial"/>
              <a:cs typeface="Arial"/>
              <a:sym typeface="Arial"/>
            </a:endParaRPr>
          </a:p>
        </p:txBody>
      </p:sp>
      <p:sp>
        <p:nvSpPr>
          <p:cNvPr id="130" name="Google Shape;130;p1"/>
          <p:cNvSpPr txBox="1"/>
          <p:nvPr/>
        </p:nvSpPr>
        <p:spPr>
          <a:xfrm>
            <a:off x="2944325" y="3854475"/>
            <a:ext cx="2087400" cy="1387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1"/>
              </a:buClr>
              <a:buSzPts val="1800"/>
              <a:buFont typeface="Noto Sans Symbols"/>
              <a:buChar char="▪"/>
            </a:pPr>
            <a:r>
              <a:rPr lang="es-MX" sz="1067">
                <a:solidFill>
                  <a:srgbClr val="434343"/>
                </a:solidFill>
                <a:latin typeface="Arial"/>
                <a:ea typeface="Arial"/>
                <a:cs typeface="Arial"/>
                <a:sym typeface="Arial"/>
              </a:rPr>
              <a:t>RUT</a:t>
            </a:r>
            <a:endParaRPr/>
          </a:p>
          <a:p>
            <a:pPr indent="0" lvl="0" marL="0" marR="0" rtl="0" algn="l">
              <a:lnSpc>
                <a:spcPct val="115000"/>
              </a:lnSpc>
              <a:spcBef>
                <a:spcPts val="0"/>
              </a:spcBef>
              <a:spcAft>
                <a:spcPts val="0"/>
              </a:spcAft>
              <a:buClr>
                <a:schemeClr val="dk1"/>
              </a:buClr>
              <a:buSzPts val="1800"/>
              <a:buFont typeface="Noto Sans Symbols"/>
              <a:buChar char="▪"/>
            </a:pPr>
            <a:r>
              <a:rPr lang="es-MX" sz="1067">
                <a:solidFill>
                  <a:srgbClr val="434343"/>
                </a:solidFill>
              </a:rPr>
              <a:t>Certificado </a:t>
            </a:r>
            <a:r>
              <a:rPr lang="es-MX" sz="1067">
                <a:solidFill>
                  <a:srgbClr val="434343"/>
                </a:solidFill>
                <a:latin typeface="Arial"/>
                <a:ea typeface="Arial"/>
                <a:cs typeface="Arial"/>
                <a:sym typeface="Arial"/>
              </a:rPr>
              <a:t>Cámara de Comercio</a:t>
            </a:r>
            <a:endParaRPr/>
          </a:p>
          <a:p>
            <a:pPr indent="0" lvl="0" marL="0" marR="0" rtl="0" algn="l">
              <a:lnSpc>
                <a:spcPct val="115000"/>
              </a:lnSpc>
              <a:spcBef>
                <a:spcPts val="0"/>
              </a:spcBef>
              <a:spcAft>
                <a:spcPts val="0"/>
              </a:spcAft>
              <a:buClr>
                <a:schemeClr val="dk1"/>
              </a:buClr>
              <a:buSzPts val="1800"/>
              <a:buFont typeface="Noto Sans Symbols"/>
              <a:buChar char="▪"/>
            </a:pPr>
            <a:r>
              <a:rPr lang="es-MX" sz="1067">
                <a:solidFill>
                  <a:srgbClr val="434343"/>
                </a:solidFill>
                <a:latin typeface="Arial"/>
                <a:ea typeface="Arial"/>
                <a:cs typeface="Arial"/>
                <a:sym typeface="Arial"/>
              </a:rPr>
              <a:t>AWS</a:t>
            </a:r>
            <a:endParaRPr/>
          </a:p>
          <a:p>
            <a:pPr indent="0" lvl="0" marL="0" marR="0" rtl="0" algn="l">
              <a:lnSpc>
                <a:spcPct val="115000"/>
              </a:lnSpc>
              <a:spcBef>
                <a:spcPts val="0"/>
              </a:spcBef>
              <a:spcAft>
                <a:spcPts val="0"/>
              </a:spcAft>
              <a:buNone/>
            </a:pPr>
            <a:r>
              <a:t/>
            </a:r>
            <a:endParaRPr sz="1067">
              <a:solidFill>
                <a:srgbClr val="434343"/>
              </a:solidFill>
              <a:latin typeface="Arial"/>
              <a:ea typeface="Arial"/>
              <a:cs typeface="Arial"/>
              <a:sym typeface="Arial"/>
            </a:endParaRPr>
          </a:p>
        </p:txBody>
      </p:sp>
      <p:sp>
        <p:nvSpPr>
          <p:cNvPr id="131" name="Google Shape;131;p1"/>
          <p:cNvSpPr txBox="1"/>
          <p:nvPr/>
        </p:nvSpPr>
        <p:spPr>
          <a:xfrm>
            <a:off x="7765875" y="1476050"/>
            <a:ext cx="1521900" cy="3693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s-MX" sz="1067">
                <a:solidFill>
                  <a:srgbClr val="434343"/>
                </a:solidFill>
              </a:rPr>
              <a:t>Digital</a:t>
            </a:r>
            <a:endParaRPr/>
          </a:p>
          <a:p>
            <a:pPr indent="0" lvl="0" marL="0" marR="0" rtl="0" algn="just">
              <a:lnSpc>
                <a:spcPct val="115000"/>
              </a:lnSpc>
              <a:spcBef>
                <a:spcPts val="0"/>
              </a:spcBef>
              <a:spcAft>
                <a:spcPts val="0"/>
              </a:spcAft>
              <a:buNone/>
            </a:pPr>
            <a:r>
              <a:t/>
            </a:r>
            <a:endParaRPr sz="1067">
              <a:solidFill>
                <a:srgbClr val="434343"/>
              </a:solidFill>
              <a:latin typeface="Arial"/>
              <a:ea typeface="Arial"/>
              <a:cs typeface="Arial"/>
              <a:sym typeface="Arial"/>
            </a:endParaRPr>
          </a:p>
        </p:txBody>
      </p:sp>
      <p:pic>
        <p:nvPicPr>
          <p:cNvPr id="132" name="Google Shape;132;p1"/>
          <p:cNvPicPr preferRelativeResize="0"/>
          <p:nvPr/>
        </p:nvPicPr>
        <p:blipFill>
          <a:blip r:embed="rId4">
            <a:alphaModFix/>
          </a:blip>
          <a:stretch>
            <a:fillRect/>
          </a:stretch>
        </p:blipFill>
        <p:spPr>
          <a:xfrm>
            <a:off x="5708401" y="3691775"/>
            <a:ext cx="1231049" cy="1231049"/>
          </a:xfrm>
          <a:prstGeom prst="rect">
            <a:avLst/>
          </a:prstGeom>
          <a:noFill/>
          <a:ln>
            <a:noFill/>
          </a:ln>
        </p:spPr>
      </p:pic>
      <p:pic>
        <p:nvPicPr>
          <p:cNvPr id="133" name="Google Shape;133;p1"/>
          <p:cNvPicPr preferRelativeResize="0"/>
          <p:nvPr/>
        </p:nvPicPr>
        <p:blipFill>
          <a:blip r:embed="rId5">
            <a:alphaModFix/>
          </a:blip>
          <a:stretch>
            <a:fillRect/>
          </a:stretch>
        </p:blipFill>
        <p:spPr>
          <a:xfrm>
            <a:off x="708575" y="3769875"/>
            <a:ext cx="1231049" cy="1231049"/>
          </a:xfrm>
          <a:prstGeom prst="rect">
            <a:avLst/>
          </a:prstGeom>
          <a:noFill/>
          <a:ln>
            <a:noFill/>
          </a:ln>
        </p:spPr>
      </p:pic>
      <p:pic>
        <p:nvPicPr>
          <p:cNvPr id="134" name="Google Shape;134;p1"/>
          <p:cNvPicPr preferRelativeResize="0"/>
          <p:nvPr/>
        </p:nvPicPr>
        <p:blipFill>
          <a:blip r:embed="rId6">
            <a:alphaModFix/>
          </a:blip>
          <a:stretch>
            <a:fillRect/>
          </a:stretch>
        </p:blipFill>
        <p:spPr>
          <a:xfrm>
            <a:off x="3365635" y="4980050"/>
            <a:ext cx="1066650" cy="1066650"/>
          </a:xfrm>
          <a:prstGeom prst="rect">
            <a:avLst/>
          </a:prstGeom>
          <a:noFill/>
          <a:ln>
            <a:noFill/>
          </a:ln>
        </p:spPr>
      </p:pic>
      <p:pic>
        <p:nvPicPr>
          <p:cNvPr id="135" name="Google Shape;135;p1"/>
          <p:cNvPicPr preferRelativeResize="0"/>
          <p:nvPr/>
        </p:nvPicPr>
        <p:blipFill>
          <a:blip r:embed="rId7">
            <a:alphaModFix/>
          </a:blip>
          <a:stretch>
            <a:fillRect/>
          </a:stretch>
        </p:blipFill>
        <p:spPr>
          <a:xfrm>
            <a:off x="8093424" y="2135718"/>
            <a:ext cx="1231049" cy="1229007"/>
          </a:xfrm>
          <a:prstGeom prst="rect">
            <a:avLst/>
          </a:prstGeom>
          <a:noFill/>
          <a:ln>
            <a:noFill/>
          </a:ln>
        </p:spPr>
      </p:pic>
      <p:pic>
        <p:nvPicPr>
          <p:cNvPr id="136" name="Google Shape;136;p1"/>
          <p:cNvPicPr preferRelativeResize="0"/>
          <p:nvPr/>
        </p:nvPicPr>
        <p:blipFill>
          <a:blip r:embed="rId8">
            <a:alphaModFix/>
          </a:blip>
          <a:stretch>
            <a:fillRect/>
          </a:stretch>
        </p:blipFill>
        <p:spPr>
          <a:xfrm>
            <a:off x="8215575" y="4627400"/>
            <a:ext cx="1231050" cy="1231050"/>
          </a:xfrm>
          <a:prstGeom prst="rect">
            <a:avLst/>
          </a:prstGeom>
          <a:noFill/>
          <a:ln>
            <a:noFill/>
          </a:ln>
        </p:spPr>
      </p:pic>
      <p:pic>
        <p:nvPicPr>
          <p:cNvPr id="137" name="Google Shape;137;p1"/>
          <p:cNvPicPr preferRelativeResize="0"/>
          <p:nvPr/>
        </p:nvPicPr>
        <p:blipFill rotWithShape="1">
          <a:blip r:embed="rId9">
            <a:alphaModFix/>
          </a:blip>
          <a:srcRect b="0" l="0" r="0" t="0"/>
          <a:stretch/>
        </p:blipFill>
        <p:spPr>
          <a:xfrm>
            <a:off x="10187601" y="3419300"/>
            <a:ext cx="1167126" cy="1586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gfab08bc2c3_0_0"/>
          <p:cNvGrpSpPr/>
          <p:nvPr/>
        </p:nvGrpSpPr>
        <p:grpSpPr>
          <a:xfrm>
            <a:off x="1939637" y="6217800"/>
            <a:ext cx="9144000" cy="640200"/>
            <a:chOff x="0" y="4503275"/>
            <a:chExt cx="9144000" cy="640200"/>
          </a:xfrm>
        </p:grpSpPr>
        <p:sp>
          <p:nvSpPr>
            <p:cNvPr id="143" name="Google Shape;143;gfab08bc2c3_0_0"/>
            <p:cNvSpPr/>
            <p:nvPr/>
          </p:nvSpPr>
          <p:spPr>
            <a:xfrm>
              <a:off x="0" y="4503275"/>
              <a:ext cx="9144000" cy="640200"/>
            </a:xfrm>
            <a:prstGeom prst="rect">
              <a:avLst/>
            </a:prstGeom>
            <a:solidFill>
              <a:srgbClr val="07214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44" name="Google Shape;144;gfab08bc2c3_0_0"/>
            <p:cNvPicPr preferRelativeResize="0"/>
            <p:nvPr/>
          </p:nvPicPr>
          <p:blipFill rotWithShape="1">
            <a:blip r:embed="rId3">
              <a:alphaModFix/>
            </a:blip>
            <a:srcRect b="28835" l="0" r="43921" t="0"/>
            <a:stretch/>
          </p:blipFill>
          <p:spPr>
            <a:xfrm>
              <a:off x="4150680" y="4715093"/>
              <a:ext cx="680370" cy="222900"/>
            </a:xfrm>
            <a:prstGeom prst="rect">
              <a:avLst/>
            </a:prstGeom>
            <a:noFill/>
            <a:ln>
              <a:noFill/>
            </a:ln>
          </p:spPr>
        </p:pic>
      </p:grpSp>
      <p:sp>
        <p:nvSpPr>
          <p:cNvPr id="145" name="Google Shape;145;gfab08bc2c3_0_0"/>
          <p:cNvSpPr txBox="1"/>
          <p:nvPr/>
        </p:nvSpPr>
        <p:spPr>
          <a:xfrm>
            <a:off x="2210425" y="406400"/>
            <a:ext cx="8991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rgbClr val="002060"/>
                </a:solidFill>
                <a:latin typeface="Proxima Nova"/>
                <a:ea typeface="Proxima Nova"/>
                <a:cs typeface="Proxima Nova"/>
                <a:sym typeface="Proxima Nova"/>
              </a:rPr>
              <a:t>DIGITAL PYME ONBOARDING - </a:t>
            </a:r>
            <a:r>
              <a:rPr b="1" lang="es-MX" sz="1800">
                <a:solidFill>
                  <a:srgbClr val="002060"/>
                </a:solidFill>
                <a:latin typeface="Proxima Nova"/>
                <a:ea typeface="Proxima Nova"/>
                <a:cs typeface="Proxima Nova"/>
                <a:sym typeface="Proxima Nova"/>
              </a:rPr>
              <a:t>DIAGRAMA GENERAL DE LA SOLUCIÓN</a:t>
            </a:r>
            <a:endParaRPr b="1" sz="1800">
              <a:solidFill>
                <a:srgbClr val="002060"/>
              </a:solidFill>
              <a:latin typeface="Proxima Nova"/>
              <a:ea typeface="Proxima Nova"/>
              <a:cs typeface="Proxima Nova"/>
              <a:sym typeface="Proxima Nova"/>
            </a:endParaRPr>
          </a:p>
        </p:txBody>
      </p:sp>
      <p:sp>
        <p:nvSpPr>
          <p:cNvPr id="146" name="Google Shape;146;gfab08bc2c3_0_0"/>
          <p:cNvSpPr txBox="1"/>
          <p:nvPr/>
        </p:nvSpPr>
        <p:spPr>
          <a:xfrm>
            <a:off x="190500" y="1257300"/>
            <a:ext cx="1733700" cy="400200"/>
          </a:xfrm>
          <a:prstGeom prst="rect">
            <a:avLst/>
          </a:prstGeom>
          <a:solidFill>
            <a:srgbClr val="88888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a:solidFill>
                  <a:schemeClr val="lt1"/>
                </a:solidFill>
                <a:latin typeface="Calibri"/>
                <a:ea typeface="Calibri"/>
                <a:cs typeface="Calibri"/>
                <a:sym typeface="Calibri"/>
              </a:rPr>
              <a:t>Internet</a:t>
            </a:r>
            <a:endParaRPr b="1">
              <a:solidFill>
                <a:schemeClr val="lt1"/>
              </a:solidFill>
              <a:latin typeface="Calibri"/>
              <a:ea typeface="Calibri"/>
              <a:cs typeface="Calibri"/>
              <a:sym typeface="Calibri"/>
            </a:endParaRPr>
          </a:p>
        </p:txBody>
      </p:sp>
      <p:sp>
        <p:nvSpPr>
          <p:cNvPr id="147" name="Google Shape;147;gfab08bc2c3_0_0"/>
          <p:cNvSpPr txBox="1"/>
          <p:nvPr/>
        </p:nvSpPr>
        <p:spPr>
          <a:xfrm>
            <a:off x="2914650" y="1257300"/>
            <a:ext cx="14097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a:solidFill>
                  <a:schemeClr val="lt1"/>
                </a:solidFill>
                <a:latin typeface="Calibri"/>
                <a:ea typeface="Calibri"/>
                <a:cs typeface="Calibri"/>
                <a:sym typeface="Calibri"/>
              </a:rPr>
              <a:t>AWS</a:t>
            </a:r>
            <a:endParaRPr b="1">
              <a:solidFill>
                <a:schemeClr val="lt1"/>
              </a:solidFill>
              <a:latin typeface="Calibri"/>
              <a:ea typeface="Calibri"/>
              <a:cs typeface="Calibri"/>
              <a:sym typeface="Calibri"/>
            </a:endParaRPr>
          </a:p>
        </p:txBody>
      </p:sp>
      <p:sp>
        <p:nvSpPr>
          <p:cNvPr id="148" name="Google Shape;148;gfab08bc2c3_0_0"/>
          <p:cNvSpPr txBox="1"/>
          <p:nvPr/>
        </p:nvSpPr>
        <p:spPr>
          <a:xfrm>
            <a:off x="5505450" y="1257300"/>
            <a:ext cx="6324600" cy="400200"/>
          </a:xfrm>
          <a:prstGeom prst="rect">
            <a:avLst/>
          </a:prstGeom>
          <a:solidFill>
            <a:srgbClr val="07376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a:solidFill>
                  <a:schemeClr val="lt1"/>
                </a:solidFill>
                <a:latin typeface="Calibri"/>
                <a:ea typeface="Calibri"/>
                <a:cs typeface="Calibri"/>
                <a:sym typeface="Calibri"/>
              </a:rPr>
              <a:t>       BBVA</a:t>
            </a:r>
            <a:endParaRPr b="1">
              <a:solidFill>
                <a:schemeClr val="lt1"/>
              </a:solidFill>
              <a:latin typeface="Calibri"/>
              <a:ea typeface="Calibri"/>
              <a:cs typeface="Calibri"/>
              <a:sym typeface="Calibri"/>
            </a:endParaRPr>
          </a:p>
        </p:txBody>
      </p:sp>
      <p:pic>
        <p:nvPicPr>
          <p:cNvPr id="149" name="Google Shape;149;gfab08bc2c3_0_0"/>
          <p:cNvPicPr preferRelativeResize="0"/>
          <p:nvPr/>
        </p:nvPicPr>
        <p:blipFill rotWithShape="1">
          <a:blip r:embed="rId4">
            <a:alphaModFix/>
          </a:blip>
          <a:srcRect b="0" l="0" r="0" t="0"/>
          <a:stretch/>
        </p:blipFill>
        <p:spPr>
          <a:xfrm>
            <a:off x="84876" y="2282138"/>
            <a:ext cx="1167126" cy="1586749"/>
          </a:xfrm>
          <a:prstGeom prst="rect">
            <a:avLst/>
          </a:prstGeom>
          <a:noFill/>
          <a:ln>
            <a:noFill/>
          </a:ln>
        </p:spPr>
      </p:pic>
      <p:pic>
        <p:nvPicPr>
          <p:cNvPr id="150" name="Google Shape;150;gfab08bc2c3_0_0"/>
          <p:cNvPicPr preferRelativeResize="0"/>
          <p:nvPr/>
        </p:nvPicPr>
        <p:blipFill>
          <a:blip r:embed="rId5">
            <a:alphaModFix/>
          </a:blip>
          <a:stretch>
            <a:fillRect/>
          </a:stretch>
        </p:blipFill>
        <p:spPr>
          <a:xfrm>
            <a:off x="7318350" y="2215298"/>
            <a:ext cx="992749" cy="895350"/>
          </a:xfrm>
          <a:prstGeom prst="rect">
            <a:avLst/>
          </a:prstGeom>
          <a:noFill/>
          <a:ln>
            <a:noFill/>
          </a:ln>
        </p:spPr>
      </p:pic>
      <p:pic>
        <p:nvPicPr>
          <p:cNvPr id="151" name="Google Shape;151;gfab08bc2c3_0_0"/>
          <p:cNvPicPr preferRelativeResize="0"/>
          <p:nvPr/>
        </p:nvPicPr>
        <p:blipFill>
          <a:blip r:embed="rId6">
            <a:alphaModFix/>
          </a:blip>
          <a:stretch>
            <a:fillRect/>
          </a:stretch>
        </p:blipFill>
        <p:spPr>
          <a:xfrm>
            <a:off x="3179200" y="2698063"/>
            <a:ext cx="992750" cy="640200"/>
          </a:xfrm>
          <a:prstGeom prst="rect">
            <a:avLst/>
          </a:prstGeom>
          <a:noFill/>
          <a:ln>
            <a:noFill/>
          </a:ln>
        </p:spPr>
      </p:pic>
      <p:pic>
        <p:nvPicPr>
          <p:cNvPr id="152" name="Google Shape;152;gfab08bc2c3_0_0"/>
          <p:cNvPicPr preferRelativeResize="0"/>
          <p:nvPr/>
        </p:nvPicPr>
        <p:blipFill>
          <a:blip r:embed="rId7">
            <a:alphaModFix/>
          </a:blip>
          <a:stretch>
            <a:fillRect/>
          </a:stretch>
        </p:blipFill>
        <p:spPr>
          <a:xfrm>
            <a:off x="1252000" y="2698063"/>
            <a:ext cx="882224" cy="754875"/>
          </a:xfrm>
          <a:prstGeom prst="rect">
            <a:avLst/>
          </a:prstGeom>
          <a:noFill/>
          <a:ln>
            <a:noFill/>
          </a:ln>
        </p:spPr>
      </p:pic>
      <p:pic>
        <p:nvPicPr>
          <p:cNvPr id="153" name="Google Shape;153;gfab08bc2c3_0_0"/>
          <p:cNvPicPr preferRelativeResize="0"/>
          <p:nvPr/>
        </p:nvPicPr>
        <p:blipFill>
          <a:blip r:embed="rId8">
            <a:alphaModFix/>
          </a:blip>
          <a:stretch>
            <a:fillRect/>
          </a:stretch>
        </p:blipFill>
        <p:spPr>
          <a:xfrm>
            <a:off x="8039100" y="3137900"/>
            <a:ext cx="1076325" cy="895350"/>
          </a:xfrm>
          <a:prstGeom prst="rect">
            <a:avLst/>
          </a:prstGeom>
          <a:noFill/>
          <a:ln>
            <a:noFill/>
          </a:ln>
        </p:spPr>
      </p:pic>
      <p:pic>
        <p:nvPicPr>
          <p:cNvPr id="154" name="Google Shape;154;gfab08bc2c3_0_0"/>
          <p:cNvPicPr preferRelativeResize="0"/>
          <p:nvPr/>
        </p:nvPicPr>
        <p:blipFill>
          <a:blip r:embed="rId9">
            <a:alphaModFix/>
          </a:blip>
          <a:stretch>
            <a:fillRect/>
          </a:stretch>
        </p:blipFill>
        <p:spPr>
          <a:xfrm>
            <a:off x="8039100" y="4033250"/>
            <a:ext cx="647700" cy="369300"/>
          </a:xfrm>
          <a:prstGeom prst="rect">
            <a:avLst/>
          </a:prstGeom>
          <a:noFill/>
          <a:ln>
            <a:noFill/>
          </a:ln>
        </p:spPr>
      </p:pic>
      <p:pic>
        <p:nvPicPr>
          <p:cNvPr id="155" name="Google Shape;155;gfab08bc2c3_0_0"/>
          <p:cNvPicPr preferRelativeResize="0"/>
          <p:nvPr/>
        </p:nvPicPr>
        <p:blipFill>
          <a:blip r:embed="rId10">
            <a:alphaModFix/>
          </a:blip>
          <a:stretch>
            <a:fillRect/>
          </a:stretch>
        </p:blipFill>
        <p:spPr>
          <a:xfrm>
            <a:off x="9314675" y="2909300"/>
            <a:ext cx="882225" cy="640200"/>
          </a:xfrm>
          <a:prstGeom prst="rect">
            <a:avLst/>
          </a:prstGeom>
          <a:noFill/>
          <a:ln>
            <a:noFill/>
          </a:ln>
        </p:spPr>
      </p:pic>
      <p:pic>
        <p:nvPicPr>
          <p:cNvPr id="156" name="Google Shape;156;gfab08bc2c3_0_0"/>
          <p:cNvPicPr preferRelativeResize="0"/>
          <p:nvPr/>
        </p:nvPicPr>
        <p:blipFill>
          <a:blip r:embed="rId11">
            <a:alphaModFix/>
          </a:blip>
          <a:stretch>
            <a:fillRect/>
          </a:stretch>
        </p:blipFill>
        <p:spPr>
          <a:xfrm>
            <a:off x="340750" y="3728350"/>
            <a:ext cx="752475" cy="640200"/>
          </a:xfrm>
          <a:prstGeom prst="rect">
            <a:avLst/>
          </a:prstGeom>
          <a:noFill/>
          <a:ln>
            <a:noFill/>
          </a:ln>
        </p:spPr>
      </p:pic>
      <p:pic>
        <p:nvPicPr>
          <p:cNvPr id="157" name="Google Shape;157;gfab08bc2c3_0_0"/>
          <p:cNvPicPr preferRelativeResize="0"/>
          <p:nvPr/>
        </p:nvPicPr>
        <p:blipFill>
          <a:blip r:embed="rId12">
            <a:alphaModFix/>
          </a:blip>
          <a:stretch>
            <a:fillRect/>
          </a:stretch>
        </p:blipFill>
        <p:spPr>
          <a:xfrm>
            <a:off x="8677275" y="4017950"/>
            <a:ext cx="752475" cy="460800"/>
          </a:xfrm>
          <a:prstGeom prst="rect">
            <a:avLst/>
          </a:prstGeom>
          <a:noFill/>
          <a:ln>
            <a:noFill/>
          </a:ln>
        </p:spPr>
      </p:pic>
      <p:cxnSp>
        <p:nvCxnSpPr>
          <p:cNvPr id="158" name="Google Shape;158;gfab08bc2c3_0_0"/>
          <p:cNvCxnSpPr/>
          <p:nvPr/>
        </p:nvCxnSpPr>
        <p:spPr>
          <a:xfrm flipH="1">
            <a:off x="2438250" y="1314450"/>
            <a:ext cx="19200" cy="41148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gfab08bc2c3_0_0"/>
          <p:cNvCxnSpPr/>
          <p:nvPr/>
        </p:nvCxnSpPr>
        <p:spPr>
          <a:xfrm flipH="1">
            <a:off x="4952850" y="1314450"/>
            <a:ext cx="19200" cy="4114800"/>
          </a:xfrm>
          <a:prstGeom prst="straightConnector1">
            <a:avLst/>
          </a:prstGeom>
          <a:noFill/>
          <a:ln cap="flat" cmpd="sng" w="9525">
            <a:solidFill>
              <a:schemeClr val="dk2"/>
            </a:solidFill>
            <a:prstDash val="solid"/>
            <a:round/>
            <a:headEnd len="med" w="med" type="none"/>
            <a:tailEnd len="med" w="med" type="none"/>
          </a:ln>
        </p:spPr>
      </p:cxnSp>
      <p:pic>
        <p:nvPicPr>
          <p:cNvPr id="160" name="Google Shape;160;gfab08bc2c3_0_0"/>
          <p:cNvPicPr preferRelativeResize="0"/>
          <p:nvPr/>
        </p:nvPicPr>
        <p:blipFill>
          <a:blip r:embed="rId5">
            <a:alphaModFix/>
          </a:blip>
          <a:stretch>
            <a:fillRect/>
          </a:stretch>
        </p:blipFill>
        <p:spPr>
          <a:xfrm>
            <a:off x="10499700" y="2139098"/>
            <a:ext cx="992749" cy="895350"/>
          </a:xfrm>
          <a:prstGeom prst="rect">
            <a:avLst/>
          </a:prstGeom>
          <a:noFill/>
          <a:ln>
            <a:noFill/>
          </a:ln>
        </p:spPr>
      </p:pic>
      <p:pic>
        <p:nvPicPr>
          <p:cNvPr id="161" name="Google Shape;161;gfab08bc2c3_0_0"/>
          <p:cNvPicPr preferRelativeResize="0"/>
          <p:nvPr/>
        </p:nvPicPr>
        <p:blipFill>
          <a:blip r:embed="rId13">
            <a:alphaModFix/>
          </a:blip>
          <a:stretch>
            <a:fillRect/>
          </a:stretch>
        </p:blipFill>
        <p:spPr>
          <a:xfrm>
            <a:off x="10730450" y="3110650"/>
            <a:ext cx="889800" cy="640200"/>
          </a:xfrm>
          <a:prstGeom prst="rect">
            <a:avLst/>
          </a:prstGeom>
          <a:noFill/>
          <a:ln>
            <a:noFill/>
          </a:ln>
        </p:spPr>
      </p:pic>
      <p:sp>
        <p:nvSpPr>
          <p:cNvPr id="162" name="Google Shape;162;gfab08bc2c3_0_0"/>
          <p:cNvSpPr txBox="1"/>
          <p:nvPr/>
        </p:nvSpPr>
        <p:spPr>
          <a:xfrm>
            <a:off x="10844750" y="3112750"/>
            <a:ext cx="9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solidFill>
                  <a:schemeClr val="dk1"/>
                </a:solidFill>
                <a:latin typeface="Calibri"/>
                <a:ea typeface="Calibri"/>
                <a:cs typeface="Calibri"/>
                <a:sym typeface="Calibri"/>
              </a:rPr>
              <a:t>Cuenta Digital</a:t>
            </a:r>
            <a:endParaRPr b="1">
              <a:solidFill>
                <a:schemeClr val="dk1"/>
              </a:solidFill>
              <a:latin typeface="Calibri"/>
              <a:ea typeface="Calibri"/>
              <a:cs typeface="Calibri"/>
              <a:sym typeface="Calibri"/>
            </a:endParaRPr>
          </a:p>
        </p:txBody>
      </p:sp>
      <p:pic>
        <p:nvPicPr>
          <p:cNvPr id="163" name="Google Shape;163;gfab08bc2c3_0_0"/>
          <p:cNvPicPr preferRelativeResize="0"/>
          <p:nvPr/>
        </p:nvPicPr>
        <p:blipFill>
          <a:blip r:embed="rId14">
            <a:alphaModFix/>
          </a:blip>
          <a:stretch>
            <a:fillRect/>
          </a:stretch>
        </p:blipFill>
        <p:spPr>
          <a:xfrm>
            <a:off x="6140663" y="3112750"/>
            <a:ext cx="882225" cy="615600"/>
          </a:xfrm>
          <a:prstGeom prst="rect">
            <a:avLst/>
          </a:prstGeom>
          <a:noFill/>
          <a:ln>
            <a:noFill/>
          </a:ln>
        </p:spPr>
      </p:pic>
      <p:pic>
        <p:nvPicPr>
          <p:cNvPr id="164" name="Google Shape;164;gfab08bc2c3_0_0"/>
          <p:cNvPicPr preferRelativeResize="0"/>
          <p:nvPr/>
        </p:nvPicPr>
        <p:blipFill>
          <a:blip r:embed="rId15">
            <a:alphaModFix/>
          </a:blip>
          <a:stretch>
            <a:fillRect/>
          </a:stretch>
        </p:blipFill>
        <p:spPr>
          <a:xfrm>
            <a:off x="1182163" y="3747213"/>
            <a:ext cx="1167125" cy="754875"/>
          </a:xfrm>
          <a:prstGeom prst="rect">
            <a:avLst/>
          </a:prstGeom>
          <a:noFill/>
          <a:ln>
            <a:noFill/>
          </a:ln>
        </p:spPr>
      </p:pic>
      <p:pic>
        <p:nvPicPr>
          <p:cNvPr id="165" name="Google Shape;165;gfab08bc2c3_0_0"/>
          <p:cNvPicPr preferRelativeResize="0"/>
          <p:nvPr/>
        </p:nvPicPr>
        <p:blipFill>
          <a:blip r:embed="rId16">
            <a:alphaModFix/>
          </a:blip>
          <a:stretch>
            <a:fillRect/>
          </a:stretch>
        </p:blipFill>
        <p:spPr>
          <a:xfrm>
            <a:off x="6188713" y="3700828"/>
            <a:ext cx="1167125" cy="157872"/>
          </a:xfrm>
          <a:prstGeom prst="rect">
            <a:avLst/>
          </a:prstGeom>
          <a:noFill/>
          <a:ln>
            <a:noFill/>
          </a:ln>
        </p:spPr>
      </p:pic>
      <p:pic>
        <p:nvPicPr>
          <p:cNvPr id="166" name="Google Shape;166;gfab08bc2c3_0_0"/>
          <p:cNvPicPr preferRelativeResize="0"/>
          <p:nvPr/>
        </p:nvPicPr>
        <p:blipFill>
          <a:blip r:embed="rId17">
            <a:alphaModFix/>
          </a:blip>
          <a:stretch>
            <a:fillRect/>
          </a:stretch>
        </p:blipFill>
        <p:spPr>
          <a:xfrm>
            <a:off x="5962650" y="4229075"/>
            <a:ext cx="972025" cy="460800"/>
          </a:xfrm>
          <a:prstGeom prst="rect">
            <a:avLst/>
          </a:prstGeom>
          <a:noFill/>
          <a:ln>
            <a:noFill/>
          </a:ln>
        </p:spPr>
      </p:pic>
      <p:pic>
        <p:nvPicPr>
          <p:cNvPr id="167" name="Google Shape;167;gfab08bc2c3_0_0"/>
          <p:cNvPicPr preferRelativeResize="0"/>
          <p:nvPr/>
        </p:nvPicPr>
        <p:blipFill rotWithShape="1">
          <a:blip r:embed="rId18">
            <a:alphaModFix/>
          </a:blip>
          <a:srcRect b="33796" l="31992" r="32573" t="41226"/>
          <a:stretch/>
        </p:blipFill>
        <p:spPr>
          <a:xfrm>
            <a:off x="10730438" y="4229075"/>
            <a:ext cx="972025" cy="46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fab08bc2c3_7_0"/>
          <p:cNvPicPr preferRelativeResize="0"/>
          <p:nvPr/>
        </p:nvPicPr>
        <p:blipFill>
          <a:blip r:embed="rId3">
            <a:alphaModFix/>
          </a:blip>
          <a:stretch>
            <a:fillRect/>
          </a:stretch>
        </p:blipFill>
        <p:spPr>
          <a:xfrm>
            <a:off x="3968725" y="80350"/>
            <a:ext cx="7934325" cy="6496050"/>
          </a:xfrm>
          <a:prstGeom prst="rect">
            <a:avLst/>
          </a:prstGeom>
          <a:noFill/>
          <a:ln>
            <a:noFill/>
          </a:ln>
        </p:spPr>
      </p:pic>
      <p:sp>
        <p:nvSpPr>
          <p:cNvPr id="174" name="Google Shape;174;gfab08bc2c3_7_0"/>
          <p:cNvSpPr txBox="1"/>
          <p:nvPr/>
        </p:nvSpPr>
        <p:spPr>
          <a:xfrm>
            <a:off x="173375" y="80350"/>
            <a:ext cx="3390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rgbClr val="002060"/>
                </a:solidFill>
                <a:latin typeface="Proxima Nova"/>
                <a:ea typeface="Proxima Nova"/>
                <a:cs typeface="Proxima Nova"/>
                <a:sym typeface="Proxima Nova"/>
              </a:rPr>
              <a:t>DIGITAL PYME ONBOARDING</a:t>
            </a:r>
            <a:br>
              <a:rPr b="1" lang="es-MX" sz="1800">
                <a:solidFill>
                  <a:srgbClr val="002060"/>
                </a:solidFill>
                <a:latin typeface="Proxima Nova"/>
                <a:ea typeface="Proxima Nova"/>
                <a:cs typeface="Proxima Nova"/>
                <a:sym typeface="Proxima Nova"/>
              </a:rPr>
            </a:br>
            <a:r>
              <a:rPr b="1" lang="es-MX" sz="1800">
                <a:solidFill>
                  <a:srgbClr val="002060"/>
                </a:solidFill>
                <a:latin typeface="Proxima Nova"/>
                <a:ea typeface="Proxima Nova"/>
                <a:cs typeface="Proxima Nova"/>
                <a:sym typeface="Proxima Nova"/>
              </a:rPr>
              <a:t> - ARQUITECTURA AWS</a:t>
            </a:r>
            <a:endParaRPr b="1" sz="1800">
              <a:solidFill>
                <a:srgbClr val="002060"/>
              </a:solidFill>
              <a:latin typeface="Proxima Nova"/>
              <a:ea typeface="Proxima Nova"/>
              <a:cs typeface="Proxima Nova"/>
              <a:sym typeface="Proxima Nova"/>
            </a:endParaRPr>
          </a:p>
        </p:txBody>
      </p:sp>
      <p:sp>
        <p:nvSpPr>
          <p:cNvPr id="175" name="Google Shape;175;gfab08bc2c3_7_0"/>
          <p:cNvSpPr txBox="1"/>
          <p:nvPr/>
        </p:nvSpPr>
        <p:spPr>
          <a:xfrm>
            <a:off x="268000" y="1099625"/>
            <a:ext cx="33906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accent5"/>
                </a:solidFill>
                <a:latin typeface="Proxima Nova"/>
                <a:ea typeface="Proxima Nova"/>
                <a:cs typeface="Proxima Nova"/>
                <a:sym typeface="Proxima Nova"/>
              </a:rPr>
              <a:t>En github tenemos el frontend en angular con typescript y el backend con golang, por otro lado en aws contamos con un </a:t>
            </a:r>
            <a:r>
              <a:rPr b="1" lang="es-MX" sz="1800">
                <a:solidFill>
                  <a:schemeClr val="accent5"/>
                </a:solidFill>
                <a:latin typeface="Proxima Nova"/>
                <a:ea typeface="Proxima Nova"/>
                <a:cs typeface="Proxima Nova"/>
                <a:sym typeface="Proxima Nova"/>
              </a:rPr>
              <a:t>circuito</a:t>
            </a:r>
            <a:r>
              <a:rPr b="1" lang="es-MX" sz="1800">
                <a:solidFill>
                  <a:schemeClr val="accent5"/>
                </a:solidFill>
                <a:latin typeface="Proxima Nova"/>
                <a:ea typeface="Proxima Nova"/>
                <a:cs typeface="Proxima Nova"/>
                <a:sym typeface="Proxima Nova"/>
              </a:rPr>
              <a:t> de integración continua mediante los servicios codebuild, codepipeline, codedeploy,s3 una vez concretado el circuito se despliega en las instancias EC2, trabajar</a:t>
            </a:r>
            <a:r>
              <a:rPr b="1" lang="es-MX" sz="1800">
                <a:solidFill>
                  <a:schemeClr val="accent5"/>
                </a:solidFill>
                <a:latin typeface="Proxima Nova"/>
                <a:ea typeface="Proxima Nova"/>
                <a:cs typeface="Proxima Nova"/>
                <a:sym typeface="Proxima Nova"/>
              </a:rPr>
              <a:t>e</a:t>
            </a:r>
            <a:r>
              <a:rPr b="1" lang="es-MX" sz="1800">
                <a:solidFill>
                  <a:schemeClr val="accent5"/>
                </a:solidFill>
                <a:latin typeface="Proxima Nova"/>
                <a:ea typeface="Proxima Nova"/>
                <a:cs typeface="Proxima Nova"/>
                <a:sym typeface="Proxima Nova"/>
              </a:rPr>
              <a:t>mos en un tablero de analytics para retroalimentar UX de la página web app, dentro  de las funcionalidades principales de la web app está el enrolamiento de la pyme de forma digital e interacción con tablero pyme.</a:t>
            </a:r>
            <a:endParaRPr b="1" sz="1800">
              <a:solidFill>
                <a:schemeClr val="accent5"/>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fab08bc2c3_5_11"/>
          <p:cNvPicPr preferRelativeResize="0"/>
          <p:nvPr/>
        </p:nvPicPr>
        <p:blipFill>
          <a:blip r:embed="rId3">
            <a:alphaModFix/>
          </a:blip>
          <a:stretch>
            <a:fillRect/>
          </a:stretch>
        </p:blipFill>
        <p:spPr>
          <a:xfrm>
            <a:off x="3968725" y="80350"/>
            <a:ext cx="7934325" cy="6496050"/>
          </a:xfrm>
          <a:prstGeom prst="rect">
            <a:avLst/>
          </a:prstGeom>
          <a:noFill/>
          <a:ln>
            <a:noFill/>
          </a:ln>
        </p:spPr>
      </p:pic>
      <p:sp>
        <p:nvSpPr>
          <p:cNvPr id="182" name="Google Shape;182;gfab08bc2c3_5_11"/>
          <p:cNvSpPr txBox="1"/>
          <p:nvPr/>
        </p:nvSpPr>
        <p:spPr>
          <a:xfrm>
            <a:off x="118575" y="3075000"/>
            <a:ext cx="3780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000">
                <a:solidFill>
                  <a:srgbClr val="002060"/>
                </a:solidFill>
                <a:latin typeface="Proxima Nova"/>
                <a:ea typeface="Proxima Nova"/>
                <a:cs typeface="Proxima Nova"/>
                <a:sym typeface="Proxima Nova"/>
              </a:rPr>
              <a:t>DIGITAL PYME ONBOARDING</a:t>
            </a:r>
            <a:br>
              <a:rPr b="1" lang="es-MX" sz="2000">
                <a:solidFill>
                  <a:srgbClr val="002060"/>
                </a:solidFill>
                <a:latin typeface="Proxima Nova"/>
                <a:ea typeface="Proxima Nova"/>
                <a:cs typeface="Proxima Nova"/>
                <a:sym typeface="Proxima Nova"/>
              </a:rPr>
            </a:br>
            <a:r>
              <a:rPr b="1" lang="es-MX" sz="2000">
                <a:solidFill>
                  <a:srgbClr val="002060"/>
                </a:solidFill>
                <a:latin typeface="Proxima Nova"/>
                <a:ea typeface="Proxima Nova"/>
                <a:cs typeface="Proxima Nova"/>
                <a:sym typeface="Proxima Nova"/>
              </a:rPr>
              <a:t> - ARQUITECTURA AWS -</a:t>
            </a:r>
            <a:endParaRPr b="1" sz="2000">
              <a:solidFill>
                <a:srgbClr val="00206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gfab08bc2c3_0_76"/>
          <p:cNvGrpSpPr/>
          <p:nvPr/>
        </p:nvGrpSpPr>
        <p:grpSpPr>
          <a:xfrm>
            <a:off x="1939637" y="6217800"/>
            <a:ext cx="9144000" cy="640200"/>
            <a:chOff x="0" y="4503275"/>
            <a:chExt cx="9144000" cy="640200"/>
          </a:xfrm>
        </p:grpSpPr>
        <p:sp>
          <p:nvSpPr>
            <p:cNvPr id="188" name="Google Shape;188;gfab08bc2c3_0_76"/>
            <p:cNvSpPr/>
            <p:nvPr/>
          </p:nvSpPr>
          <p:spPr>
            <a:xfrm>
              <a:off x="0" y="4503275"/>
              <a:ext cx="9144000" cy="640200"/>
            </a:xfrm>
            <a:prstGeom prst="rect">
              <a:avLst/>
            </a:prstGeom>
            <a:solidFill>
              <a:srgbClr val="07214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89" name="Google Shape;189;gfab08bc2c3_0_76"/>
            <p:cNvPicPr preferRelativeResize="0"/>
            <p:nvPr/>
          </p:nvPicPr>
          <p:blipFill rotWithShape="1">
            <a:blip r:embed="rId3">
              <a:alphaModFix/>
            </a:blip>
            <a:srcRect b="28835" l="0" r="43921" t="0"/>
            <a:stretch/>
          </p:blipFill>
          <p:spPr>
            <a:xfrm>
              <a:off x="4150680" y="4715093"/>
              <a:ext cx="680370" cy="222900"/>
            </a:xfrm>
            <a:prstGeom prst="rect">
              <a:avLst/>
            </a:prstGeom>
            <a:noFill/>
            <a:ln>
              <a:noFill/>
            </a:ln>
          </p:spPr>
        </p:pic>
      </p:grpSp>
      <p:sp>
        <p:nvSpPr>
          <p:cNvPr id="190" name="Google Shape;190;gfab08bc2c3_0_76"/>
          <p:cNvSpPr txBox="1"/>
          <p:nvPr/>
        </p:nvSpPr>
        <p:spPr>
          <a:xfrm>
            <a:off x="2210425" y="406400"/>
            <a:ext cx="8991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s-MX" sz="1800">
                <a:solidFill>
                  <a:srgbClr val="002060"/>
                </a:solidFill>
                <a:latin typeface="Proxima Nova"/>
                <a:ea typeface="Proxima Nova"/>
                <a:cs typeface="Proxima Nova"/>
                <a:sym typeface="Proxima Nova"/>
              </a:rPr>
              <a:t>DIGITAL PYME ONBOARDING - ÁREA DE TRABAJO</a:t>
            </a:r>
            <a:endParaRPr b="1" sz="1800">
              <a:solidFill>
                <a:srgbClr val="002060"/>
              </a:solidFill>
              <a:latin typeface="Proxima Nova"/>
              <a:ea typeface="Proxima Nova"/>
              <a:cs typeface="Proxima Nova"/>
              <a:sym typeface="Proxima Nova"/>
            </a:endParaRPr>
          </a:p>
        </p:txBody>
      </p:sp>
      <p:sp>
        <p:nvSpPr>
          <p:cNvPr id="191" name="Google Shape;191;gfab08bc2c3_0_76"/>
          <p:cNvSpPr txBox="1"/>
          <p:nvPr/>
        </p:nvSpPr>
        <p:spPr>
          <a:xfrm>
            <a:off x="1333500" y="13525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ENTORNO COLABORATIVO</a:t>
            </a:r>
            <a:endParaRPr b="1">
              <a:latin typeface="Century Gothic"/>
              <a:ea typeface="Century Gothic"/>
              <a:cs typeface="Century Gothic"/>
              <a:sym typeface="Century Gothic"/>
            </a:endParaRPr>
          </a:p>
        </p:txBody>
      </p:sp>
      <p:sp>
        <p:nvSpPr>
          <p:cNvPr id="192" name="Google Shape;192;gfab08bc2c3_0_76"/>
          <p:cNvSpPr txBox="1"/>
          <p:nvPr/>
        </p:nvSpPr>
        <p:spPr>
          <a:xfrm>
            <a:off x="1485900" y="1695450"/>
            <a:ext cx="9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https://www.figma.com/file/ssdipqJre06KKHxNCdG9bZ/Hackaton-BBVA?node-id=0%3A1</a:t>
            </a:r>
            <a:endParaRPr/>
          </a:p>
        </p:txBody>
      </p:sp>
      <p:sp>
        <p:nvSpPr>
          <p:cNvPr id="193" name="Google Shape;193;gfab08bc2c3_0_76"/>
          <p:cNvSpPr txBox="1"/>
          <p:nvPr/>
        </p:nvSpPr>
        <p:spPr>
          <a:xfrm>
            <a:off x="1333500" y="24193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WIREFRAME</a:t>
            </a:r>
            <a:endParaRPr b="1">
              <a:latin typeface="Century Gothic"/>
              <a:ea typeface="Century Gothic"/>
              <a:cs typeface="Century Gothic"/>
              <a:sym typeface="Century Gothic"/>
            </a:endParaRPr>
          </a:p>
        </p:txBody>
      </p:sp>
      <p:sp>
        <p:nvSpPr>
          <p:cNvPr id="194" name="Google Shape;194;gfab08bc2c3_0_76"/>
          <p:cNvSpPr txBox="1"/>
          <p:nvPr/>
        </p:nvSpPr>
        <p:spPr>
          <a:xfrm>
            <a:off x="1409700" y="2781300"/>
            <a:ext cx="73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https://www.figma.com/file/nzpreJSCrFgrShSaH3PDbN/Digital-PyMe?node-id=0%3A1</a:t>
            </a:r>
            <a:endParaRPr/>
          </a:p>
        </p:txBody>
      </p:sp>
      <p:sp>
        <p:nvSpPr>
          <p:cNvPr id="195" name="Google Shape;195;gfab08bc2c3_0_76"/>
          <p:cNvSpPr txBox="1"/>
          <p:nvPr/>
        </p:nvSpPr>
        <p:spPr>
          <a:xfrm>
            <a:off x="1333500" y="34861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GITHUB</a:t>
            </a:r>
            <a:endParaRPr b="1">
              <a:latin typeface="Century Gothic"/>
              <a:ea typeface="Century Gothic"/>
              <a:cs typeface="Century Gothic"/>
              <a:sym typeface="Century Gothic"/>
            </a:endParaRPr>
          </a:p>
        </p:txBody>
      </p:sp>
      <p:sp>
        <p:nvSpPr>
          <p:cNvPr id="196" name="Google Shape;196;gfab08bc2c3_0_76"/>
          <p:cNvSpPr txBox="1"/>
          <p:nvPr/>
        </p:nvSpPr>
        <p:spPr>
          <a:xfrm>
            <a:off x="1485900" y="3924300"/>
            <a:ext cx="73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a:t>
            </a:r>
            <a:r>
              <a:rPr lang="es-MX"/>
              <a:t>tps://</a:t>
            </a:r>
            <a:r>
              <a:rPr lang="es-MX"/>
              <a:t>github.com/AlanRodriguezGomez/bbva-hackathon-2021</a:t>
            </a:r>
            <a:endParaRPr/>
          </a:p>
        </p:txBody>
      </p:sp>
      <p:sp>
        <p:nvSpPr>
          <p:cNvPr id="197" name="Google Shape;197;gfab08bc2c3_0_76"/>
          <p:cNvSpPr txBox="1"/>
          <p:nvPr/>
        </p:nvSpPr>
        <p:spPr>
          <a:xfrm>
            <a:off x="1333500" y="44767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PROTOTIPO</a:t>
            </a:r>
            <a:endParaRPr b="1">
              <a:latin typeface="Century Gothic"/>
              <a:ea typeface="Century Gothic"/>
              <a:cs typeface="Century Gothic"/>
              <a:sym typeface="Century Gothic"/>
            </a:endParaRPr>
          </a:p>
        </p:txBody>
      </p:sp>
      <p:sp>
        <p:nvSpPr>
          <p:cNvPr id="198" name="Google Shape;198;gfab08bc2c3_0_76"/>
          <p:cNvSpPr txBox="1"/>
          <p:nvPr/>
        </p:nvSpPr>
        <p:spPr>
          <a:xfrm>
            <a:off x="1562100" y="4914900"/>
            <a:ext cx="73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http://ec2-3-86-208-180.compute-1.amazonaws.com/landing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gfab08bc2c3_0_147"/>
          <p:cNvGrpSpPr/>
          <p:nvPr/>
        </p:nvGrpSpPr>
        <p:grpSpPr>
          <a:xfrm>
            <a:off x="1939637" y="6217800"/>
            <a:ext cx="9144000" cy="640200"/>
            <a:chOff x="0" y="4503275"/>
            <a:chExt cx="9144000" cy="640200"/>
          </a:xfrm>
        </p:grpSpPr>
        <p:sp>
          <p:nvSpPr>
            <p:cNvPr id="204" name="Google Shape;204;gfab08bc2c3_0_147"/>
            <p:cNvSpPr/>
            <p:nvPr/>
          </p:nvSpPr>
          <p:spPr>
            <a:xfrm>
              <a:off x="0" y="4503275"/>
              <a:ext cx="9144000" cy="640200"/>
            </a:xfrm>
            <a:prstGeom prst="rect">
              <a:avLst/>
            </a:prstGeom>
            <a:solidFill>
              <a:srgbClr val="07214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5" name="Google Shape;205;gfab08bc2c3_0_147"/>
            <p:cNvPicPr preferRelativeResize="0"/>
            <p:nvPr/>
          </p:nvPicPr>
          <p:blipFill rotWithShape="1">
            <a:blip r:embed="rId3">
              <a:alphaModFix/>
            </a:blip>
            <a:srcRect b="28835" l="0" r="43921" t="0"/>
            <a:stretch/>
          </p:blipFill>
          <p:spPr>
            <a:xfrm>
              <a:off x="4150680" y="4715093"/>
              <a:ext cx="680370" cy="222900"/>
            </a:xfrm>
            <a:prstGeom prst="rect">
              <a:avLst/>
            </a:prstGeom>
            <a:noFill/>
            <a:ln>
              <a:noFill/>
            </a:ln>
          </p:spPr>
        </p:pic>
      </p:grpSp>
      <p:sp>
        <p:nvSpPr>
          <p:cNvPr id="206" name="Google Shape;206;gfab08bc2c3_0_147"/>
          <p:cNvSpPr txBox="1"/>
          <p:nvPr/>
        </p:nvSpPr>
        <p:spPr>
          <a:xfrm>
            <a:off x="2210425" y="406400"/>
            <a:ext cx="8991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MX" sz="1800">
                <a:solidFill>
                  <a:srgbClr val="002060"/>
                </a:solidFill>
                <a:latin typeface="Proxima Nova"/>
                <a:ea typeface="Proxima Nova"/>
                <a:cs typeface="Proxima Nova"/>
                <a:sym typeface="Proxima Nova"/>
              </a:rPr>
              <a:t>DIGITAL PYME ONBOARDING - ÁREA DE TRABAJO</a:t>
            </a:r>
            <a:endParaRPr b="1" sz="1800">
              <a:solidFill>
                <a:srgbClr val="002060"/>
              </a:solidFill>
              <a:latin typeface="Proxima Nova"/>
              <a:ea typeface="Proxima Nova"/>
              <a:cs typeface="Proxima Nova"/>
              <a:sym typeface="Proxima Nova"/>
            </a:endParaRPr>
          </a:p>
        </p:txBody>
      </p:sp>
      <p:sp>
        <p:nvSpPr>
          <p:cNvPr id="207" name="Google Shape;207;gfab08bc2c3_0_147"/>
          <p:cNvSpPr txBox="1"/>
          <p:nvPr/>
        </p:nvSpPr>
        <p:spPr>
          <a:xfrm>
            <a:off x="1333500" y="13525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INSCRIPCIÓN AL RETO</a:t>
            </a:r>
            <a:endParaRPr b="1">
              <a:latin typeface="Century Gothic"/>
              <a:ea typeface="Century Gothic"/>
              <a:cs typeface="Century Gothic"/>
              <a:sym typeface="Century Gothic"/>
            </a:endParaRPr>
          </a:p>
        </p:txBody>
      </p:sp>
      <p:sp>
        <p:nvSpPr>
          <p:cNvPr id="208" name="Google Shape;208;gfab08bc2c3_0_147"/>
          <p:cNvSpPr txBox="1"/>
          <p:nvPr/>
        </p:nvSpPr>
        <p:spPr>
          <a:xfrm>
            <a:off x="1485900" y="1695450"/>
            <a:ext cx="9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https://docs.google.com/document/d/1X0UF-9PTzsjLoPetSf-i--Laq9Sbh1-dkmmWhBPnP1Q/edit</a:t>
            </a:r>
            <a:endParaRPr/>
          </a:p>
        </p:txBody>
      </p:sp>
      <p:sp>
        <p:nvSpPr>
          <p:cNvPr id="209" name="Google Shape;209;gfab08bc2c3_0_147"/>
          <p:cNvSpPr txBox="1"/>
          <p:nvPr/>
        </p:nvSpPr>
        <p:spPr>
          <a:xfrm>
            <a:off x="1333500" y="24193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a:latin typeface="Century Gothic"/>
                <a:ea typeface="Century Gothic"/>
                <a:cs typeface="Century Gothic"/>
                <a:sym typeface="Century Gothic"/>
              </a:rPr>
              <a:t>VIDEO CONTENT</a:t>
            </a:r>
            <a:endParaRPr b="1">
              <a:latin typeface="Century Gothic"/>
              <a:ea typeface="Century Gothic"/>
              <a:cs typeface="Century Gothic"/>
              <a:sym typeface="Century Gothic"/>
            </a:endParaRPr>
          </a:p>
        </p:txBody>
      </p:sp>
      <p:sp>
        <p:nvSpPr>
          <p:cNvPr id="210" name="Google Shape;210;gfab08bc2c3_0_147"/>
          <p:cNvSpPr txBox="1"/>
          <p:nvPr/>
        </p:nvSpPr>
        <p:spPr>
          <a:xfrm>
            <a:off x="1409700" y="2781300"/>
            <a:ext cx="83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t>https://drive.google.com/file/d/1PD5Ex4BbvBjfRGhUDG_EPHHJCLYA0l35/view?usp=sharing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f653278f19_5_1" title="The Coconuts.mp4">
            <a:hlinkClick r:id="rId3"/>
          </p:cNvPr>
          <p:cNvPicPr preferRelativeResize="0"/>
          <p:nvPr/>
        </p:nvPicPr>
        <p:blipFill>
          <a:blip r:embed="rId4">
            <a:alphaModFix/>
          </a:blip>
          <a:stretch>
            <a:fillRect/>
          </a:stretch>
        </p:blipFill>
        <p:spPr>
          <a:xfrm>
            <a:off x="3433175" y="226475"/>
            <a:ext cx="8540050" cy="6405050"/>
          </a:xfrm>
          <a:prstGeom prst="rect">
            <a:avLst/>
          </a:prstGeom>
          <a:noFill/>
          <a:ln>
            <a:noFill/>
          </a:ln>
        </p:spPr>
      </p:pic>
      <p:sp>
        <p:nvSpPr>
          <p:cNvPr id="217" name="Google Shape;217;gf653278f19_5_1"/>
          <p:cNvSpPr txBox="1"/>
          <p:nvPr/>
        </p:nvSpPr>
        <p:spPr>
          <a:xfrm>
            <a:off x="219025" y="2921100"/>
            <a:ext cx="2648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000">
                <a:solidFill>
                  <a:srgbClr val="002060"/>
                </a:solidFill>
                <a:latin typeface="Proxima Nova"/>
                <a:ea typeface="Proxima Nova"/>
                <a:cs typeface="Proxima Nova"/>
                <a:sym typeface="Proxima Nova"/>
              </a:rPr>
              <a:t>DIGITAL PYME ONBOARDING</a:t>
            </a:r>
            <a:br>
              <a:rPr b="1" lang="es-MX" sz="2000">
                <a:solidFill>
                  <a:srgbClr val="002060"/>
                </a:solidFill>
                <a:latin typeface="Proxima Nova"/>
                <a:ea typeface="Proxima Nova"/>
                <a:cs typeface="Proxima Nova"/>
                <a:sym typeface="Proxima Nova"/>
              </a:rPr>
            </a:br>
            <a:r>
              <a:rPr b="1" lang="es-MX" sz="2000">
                <a:solidFill>
                  <a:srgbClr val="002060"/>
                </a:solidFill>
                <a:latin typeface="Proxima Nova"/>
                <a:ea typeface="Proxima Nova"/>
                <a:cs typeface="Proxima Nova"/>
                <a:sym typeface="Proxima Nova"/>
              </a:rPr>
              <a:t> - VIDEO -</a:t>
            </a:r>
            <a:endParaRPr b="1" sz="2000">
              <a:solidFill>
                <a:srgbClr val="00206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2021-10-23T15:36:49Z</dcterms:created>
  <dc:creator>Ramos Benitez Yazmin Berenice</dc:creator>
</cp:coreProperties>
</file>