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58" r:id="rId2"/>
    <p:sldId id="359" r:id="rId3"/>
    <p:sldId id="360" r:id="rId4"/>
    <p:sldId id="361" r:id="rId5"/>
    <p:sldId id="292" r:id="rId6"/>
    <p:sldId id="333" r:id="rId7"/>
    <p:sldId id="337" r:id="rId8"/>
    <p:sldId id="336" r:id="rId9"/>
    <p:sldId id="342" r:id="rId10"/>
    <p:sldId id="344" r:id="rId11"/>
    <p:sldId id="334" r:id="rId12"/>
    <p:sldId id="340" r:id="rId13"/>
    <p:sldId id="341" r:id="rId14"/>
    <p:sldId id="300" r:id="rId15"/>
    <p:sldId id="297" r:id="rId16"/>
    <p:sldId id="326" r:id="rId17"/>
    <p:sldId id="328" r:id="rId18"/>
    <p:sldId id="325" r:id="rId19"/>
    <p:sldId id="370" r:id="rId20"/>
    <p:sldId id="327" r:id="rId21"/>
    <p:sldId id="330" r:id="rId22"/>
    <p:sldId id="329" r:id="rId23"/>
    <p:sldId id="332" r:id="rId24"/>
    <p:sldId id="354" r:id="rId25"/>
    <p:sldId id="353" r:id="rId26"/>
    <p:sldId id="364" r:id="rId27"/>
    <p:sldId id="365" r:id="rId28"/>
    <p:sldId id="371" r:id="rId29"/>
    <p:sldId id="366" r:id="rId30"/>
    <p:sldId id="363" r:id="rId31"/>
    <p:sldId id="355" r:id="rId32"/>
    <p:sldId id="372" r:id="rId33"/>
    <p:sldId id="356" r:id="rId34"/>
    <p:sldId id="367" r:id="rId35"/>
    <p:sldId id="373" r:id="rId36"/>
    <p:sldId id="357" r:id="rId37"/>
    <p:sldId id="368" r:id="rId38"/>
    <p:sldId id="374" r:id="rId39"/>
    <p:sldId id="375" r:id="rId40"/>
    <p:sldId id="369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45" r:id="rId53"/>
    <p:sldId id="38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00" autoAdjust="0"/>
  </p:normalViewPr>
  <p:slideViewPr>
    <p:cSldViewPr snapToGrid="0">
      <p:cViewPr>
        <p:scale>
          <a:sx n="40" d="100"/>
          <a:sy n="40" d="100"/>
        </p:scale>
        <p:origin x="-120" y="-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BB08-BD74-4E7C-829E-78BD373A6D4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72CF3-F7D3-494D-AFE8-044D483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12:00 – 12:10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07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2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8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9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0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12:10 – 12:12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3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45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3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5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53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6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5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6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8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9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12:12-12:13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1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5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4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7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4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12:13-12:15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67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760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0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96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9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1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895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24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5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7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2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3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843D1-DF04-44B8-83EE-3D2D5757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D2F1D-5BB9-449A-BB8A-EF1501E57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CC0579-2D07-439D-85D0-48F3EE25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AF2C3F-F4C4-4ED9-B99C-5B053C1A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78A1AD-A447-47B6-B8BF-E35843C5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65E310-C87E-4CBA-B745-C3C880F8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5061D2-BADF-40D9-9044-E8D66D82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B8600C-F94B-490E-B1F2-B53EB81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D4B3C6-AE33-4B71-8887-3D3ACFE6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A8155A-2597-41B6-9351-4756ECF7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8BC3BA-3C62-45CB-9B7D-C383A4F9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24490D-5100-4605-B1AD-E6095F45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89728B-B5D2-4374-8FDF-F18639D4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E762EB-A82F-4808-A7F8-FD7C6AC7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B58715-DC29-4AF4-9D31-0BA357E2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-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3416A1-2938-4C4D-A346-0BC7D215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AA92386-D77A-453E-A1B3-3F5FDAE5AC7A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B67E105-440B-4A53-AE8C-1534040980D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67505" y="6250955"/>
            <a:ext cx="4132385" cy="483336"/>
          </a:xfrm>
        </p:spPr>
        <p:txBody>
          <a:bodyPr>
            <a:normAutofit/>
          </a:bodyPr>
          <a:lstStyle>
            <a:lvl1pPr marL="0" indent="0" algn="r">
              <a:buNone/>
              <a:defRPr sz="3200" u="sng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Now: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0EA34343-5C2C-420E-8AD4-9A039090F8F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21415" y="6260124"/>
            <a:ext cx="4132385" cy="48333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Up Next: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="" xmlns:a16="http://schemas.microsoft.com/office/drawing/2014/main" id="{6AFCE2CC-13B2-435C-9659-2BFEAE586296}"/>
              </a:ext>
            </a:extLst>
          </p:cNvPr>
          <p:cNvSpPr/>
          <p:nvPr userDrawn="1"/>
        </p:nvSpPr>
        <p:spPr>
          <a:xfrm>
            <a:off x="5931877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="" xmlns:a16="http://schemas.microsoft.com/office/drawing/2014/main" id="{499A6AD5-96B4-4A6F-BBE3-671FDC7ACDC7}"/>
              </a:ext>
            </a:extLst>
          </p:cNvPr>
          <p:cNvSpPr/>
          <p:nvPr userDrawn="1"/>
        </p:nvSpPr>
        <p:spPr>
          <a:xfrm>
            <a:off x="5591906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="" xmlns:a16="http://schemas.microsoft.com/office/drawing/2014/main" id="{9C433D08-AB62-4699-AC9E-734DC196C8B3}"/>
              </a:ext>
            </a:extLst>
          </p:cNvPr>
          <p:cNvSpPr/>
          <p:nvPr userDrawn="1"/>
        </p:nvSpPr>
        <p:spPr>
          <a:xfrm>
            <a:off x="6271848" y="6263792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6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30A8A15-B6AB-445A-B7EF-E019A404D118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93C2DF4C-6CFF-4147-9FE0-26B71222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49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A57372-CF5D-44F2-899B-57695956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7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E877F9-E0ED-4E61-8322-D7C25CE8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B89BE-BDBF-4F42-8636-0F3CDAEF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8A5AF3-EBAD-497A-B78A-D6123AE6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6846A8-6E8B-4625-BBFD-A70A091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D89F70-EF87-475B-A06F-44A21D0C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57FC0-6EAD-4B23-B5E1-B0058E58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328FA7-2661-49FB-AF04-41D7D4D3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6EEE09-A364-4671-A745-A5DDC4D3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8C7B5C-BDD4-42BF-9CD1-AEFBF7DB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7369B8-74F9-4EAA-B9DD-39CC4CC8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6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832E9-5D14-4DA5-908A-720AA673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B9B3AE-921B-4677-B8E0-8CA27639F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FB1AEBE-B1E0-4F4F-A9CE-70B32A07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80DF689-582A-4775-8906-9CC851A1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03E49F6-F569-4112-A3C3-30BE6E24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773BA6-84E9-4458-8B44-E0527376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13BC19-FE63-462A-8D7B-4343557F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8F4F8C-4164-4505-97D0-E0CBE612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F0390E-A008-445E-823E-DB6C67C7D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FFC4F44-117A-4BA3-A04B-28810F901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AED420-2AE3-4D8D-B416-4F4E92E65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C8A8A37-914C-40C5-8FCE-BEE8A881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4574809-2E86-4E10-8C16-4FFDDCB8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D685D74-B59E-4C21-B66D-BDF842E6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ECE8EC-996B-4C35-A0AA-FFDEE44D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19BE8F-06F4-4DD8-B40D-CF2E115D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B2E2A4-B62F-4E85-A8B9-BD727B3B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82AFF9-778F-4E6A-852A-6F6F7789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463FCD8-F160-4201-BC1D-4339B77D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1BFB5BB-F528-4231-BE8A-133D4B1D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39F8E1-C058-4339-9456-A9607255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352D4-1745-4C92-BB2E-9851A3CC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935F36-6915-4314-AE2A-B78DED61C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D570F7-2564-4F87-9556-7FD70F73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8F7A0E-8BD0-442D-8563-084ED0A9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65CABC-1D50-49DD-87A2-9C03E6B6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AC33B0-54B1-4307-BF08-8E1937C3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C1635F-5D24-4AF6-B79D-0AEE7576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B51771-A128-43E0-BAF2-C8FBA90A2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CE0E278-77B4-48A3-BB6C-4B8380568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FC842FC-79D0-467A-BF78-512A884C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DA7B91-4BAF-4356-83BA-CE561BE2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A122CB-21A0-4EA2-9A77-5FABD69A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1475F8D-AAE9-45C1-9DEF-51F1AA10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BB298F-EEB5-4E0A-B2A8-83D7F4D02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D30E55-8468-48F0-AF8E-34F321049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AA6B-135B-4D8D-99BE-1003EC53270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A5B97D-8B2D-4B7D-893B-F3A4A5EE1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91650A-8A31-4DD9-ACB4-9E6997BC5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GPLD6NFrl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2494A2-200E-46D1-8979-E5F29F52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450" y="1402080"/>
            <a:ext cx="5962650" cy="4774883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Welcome!</a:t>
            </a:r>
          </a:p>
          <a:p>
            <a:r>
              <a:rPr lang="en-US" sz="4000" dirty="0" smtClean="0"/>
              <a:t>Feel free to come up and ask questions on anything!</a:t>
            </a:r>
          </a:p>
          <a:p>
            <a:r>
              <a:rPr lang="en-US" sz="4000" dirty="0" smtClean="0"/>
              <a:t>Otherwise, open </a:t>
            </a:r>
            <a:r>
              <a:rPr lang="en-US" sz="4000" dirty="0" err="1" smtClean="0"/>
              <a:t>Stata</a:t>
            </a:r>
            <a:r>
              <a:rPr lang="en-US" sz="4000" dirty="0" smtClean="0"/>
              <a:t> and download the do-files and data for the session</a:t>
            </a:r>
          </a:p>
          <a:p>
            <a:r>
              <a:rPr lang="en-US" sz="4400" dirty="0" smtClean="0"/>
              <a:t>Take your nametag from the stack going around</a:t>
            </a:r>
            <a:endParaRPr lang="en-US" sz="4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CA2494A2-200E-46D1-8979-E5F29F52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078" y="347345"/>
            <a:ext cx="11129962" cy="1115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PP 297 – 001: </a:t>
            </a:r>
            <a:r>
              <a:rPr lang="en-US" sz="4400" b="1" dirty="0" err="1" smtClean="0"/>
              <a:t>Stata</a:t>
            </a:r>
            <a:r>
              <a:rPr lang="en-US" sz="4400" b="1" dirty="0" smtClean="0"/>
              <a:t> for Policy Analysts</a:t>
            </a:r>
            <a:endParaRPr lang="en-US" sz="44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1" y="1214437"/>
            <a:ext cx="5621755" cy="522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4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Stored Statistics (e-class)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Coefficients and standard errors are a special case and can be accessed </a:t>
            </a:r>
            <a:r>
              <a:rPr lang="en-US" sz="3500" dirty="0" smtClean="0">
                <a:cs typeface="Georgia"/>
              </a:rPr>
              <a:t>with either </a:t>
            </a:r>
            <a:r>
              <a:rPr lang="en-US" sz="3500" b="1" dirty="0" smtClean="0">
                <a:solidFill>
                  <a:srgbClr val="0070C0"/>
                </a:solidFill>
                <a:cs typeface="Georgia"/>
              </a:rPr>
              <a:t>matrix list </a:t>
            </a:r>
            <a:r>
              <a:rPr lang="en-US" sz="3500" b="1" dirty="0" smtClean="0">
                <a:solidFill>
                  <a:srgbClr val="7030A0"/>
                </a:solidFill>
                <a:cs typeface="Georgia"/>
              </a:rPr>
              <a:t>e(b) </a:t>
            </a:r>
            <a:r>
              <a:rPr lang="en-US" sz="3500" dirty="0" smtClean="0">
                <a:cs typeface="Georgia"/>
              </a:rPr>
              <a:t>or </a:t>
            </a:r>
            <a:r>
              <a:rPr lang="en-US" sz="3500" b="1" dirty="0" smtClean="0">
                <a:solidFill>
                  <a:srgbClr val="0070C0"/>
                </a:solidFill>
                <a:cs typeface="Georgia"/>
              </a:rPr>
              <a:t>display</a:t>
            </a:r>
            <a:r>
              <a:rPr lang="en-US" sz="3500" b="1" dirty="0" smtClean="0">
                <a:solidFill>
                  <a:schemeClr val="accent5"/>
                </a:solidFill>
                <a:cs typeface="Georgia"/>
              </a:rPr>
              <a:t> </a:t>
            </a:r>
            <a:r>
              <a:rPr lang="en-US" sz="3500" b="1" dirty="0">
                <a:solidFill>
                  <a:srgbClr val="7030A0"/>
                </a:solidFill>
                <a:cs typeface="Georgia"/>
              </a:rPr>
              <a:t>_b[</a:t>
            </a:r>
            <a:r>
              <a:rPr lang="en-US" sz="3500" b="1" dirty="0" err="1">
                <a:solidFill>
                  <a:srgbClr val="C00000"/>
                </a:solidFill>
                <a:cs typeface="Georgia"/>
              </a:rPr>
              <a:t>varname</a:t>
            </a:r>
            <a:r>
              <a:rPr lang="en-US" sz="3500" b="1" dirty="0">
                <a:solidFill>
                  <a:srgbClr val="7030A0"/>
                </a:solidFill>
                <a:cs typeface="Georgia"/>
              </a:rPr>
              <a:t>]</a:t>
            </a:r>
            <a:r>
              <a:rPr lang="en-US" sz="3500" b="1" dirty="0">
                <a:solidFill>
                  <a:schemeClr val="accent5"/>
                </a:solidFill>
                <a:cs typeface="Georgia"/>
              </a:rPr>
              <a:t> </a:t>
            </a:r>
            <a:r>
              <a:rPr lang="en-US" sz="3500" dirty="0">
                <a:cs typeface="Georgia"/>
              </a:rPr>
              <a:t>and </a:t>
            </a:r>
            <a:r>
              <a:rPr lang="en-US" sz="3500" b="1" dirty="0" smtClean="0">
                <a:solidFill>
                  <a:srgbClr val="0070C0"/>
                </a:solidFill>
                <a:cs typeface="Georgia"/>
              </a:rPr>
              <a:t>display</a:t>
            </a:r>
            <a:r>
              <a:rPr lang="en-US" sz="3500" b="1" dirty="0" smtClean="0">
                <a:solidFill>
                  <a:schemeClr val="accent5"/>
                </a:solidFill>
                <a:cs typeface="Georgia"/>
              </a:rPr>
              <a:t> </a:t>
            </a:r>
            <a:r>
              <a:rPr lang="en-US" sz="3500" b="1" dirty="0" smtClean="0">
                <a:solidFill>
                  <a:srgbClr val="7030A0"/>
                </a:solidFill>
                <a:cs typeface="Georgia"/>
              </a:rPr>
              <a:t>_se[</a:t>
            </a:r>
            <a:r>
              <a:rPr lang="en-US" sz="3500" b="1" dirty="0" err="1" smtClean="0">
                <a:solidFill>
                  <a:srgbClr val="C00000"/>
                </a:solidFill>
                <a:cs typeface="Georgia"/>
              </a:rPr>
              <a:t>varname</a:t>
            </a:r>
            <a:r>
              <a:rPr lang="en-US" sz="3500" b="1" dirty="0">
                <a:solidFill>
                  <a:srgbClr val="7030A0"/>
                </a:solidFill>
                <a:cs typeface="Georgia"/>
              </a:rPr>
              <a:t>]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>
                <a:cs typeface="Georgia"/>
              </a:rPr>
              <a:t>Ex.: </a:t>
            </a:r>
            <a:r>
              <a:rPr lang="en-US" sz="3500" b="1" dirty="0">
                <a:solidFill>
                  <a:srgbClr val="0070C0"/>
                </a:solidFill>
                <a:cs typeface="Georgia"/>
              </a:rPr>
              <a:t>display </a:t>
            </a:r>
            <a:r>
              <a:rPr lang="en-US" sz="3500" b="1" dirty="0">
                <a:solidFill>
                  <a:srgbClr val="7030A0"/>
                </a:solidFill>
                <a:cs typeface="Georgia"/>
              </a:rPr>
              <a:t>_</a:t>
            </a:r>
            <a:r>
              <a:rPr lang="en-US" sz="3500" b="1" dirty="0" smtClean="0">
                <a:solidFill>
                  <a:srgbClr val="7030A0"/>
                </a:solidFill>
                <a:cs typeface="Georgia"/>
              </a:rPr>
              <a:t>b[</a:t>
            </a:r>
            <a:r>
              <a:rPr lang="en-US" sz="3500" b="1" dirty="0" smtClean="0">
                <a:solidFill>
                  <a:srgbClr val="C00000"/>
                </a:solidFill>
                <a:cs typeface="Georgia"/>
              </a:rPr>
              <a:t>perc_refugees2018</a:t>
            </a:r>
            <a:r>
              <a:rPr lang="en-US" sz="3500" b="1" dirty="0" smtClean="0">
                <a:solidFill>
                  <a:srgbClr val="7030A0"/>
                </a:solidFill>
                <a:cs typeface="Georgia"/>
              </a:rPr>
              <a:t>]</a:t>
            </a:r>
            <a:endParaRPr lang="en-US" sz="3500" b="1" dirty="0">
              <a:solidFill>
                <a:srgbClr val="7030A0"/>
              </a:solidFill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Constants can be accessed in a similar </a:t>
            </a:r>
            <a:r>
              <a:rPr lang="en-US" sz="3500" dirty="0" smtClean="0">
                <a:cs typeface="Georgia"/>
              </a:rPr>
              <a:t>way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 smtClean="0">
                <a:cs typeface="Georgia"/>
              </a:rPr>
              <a:t>Ex.: </a:t>
            </a:r>
            <a:r>
              <a:rPr lang="en-US" sz="3500" b="1" dirty="0" smtClean="0">
                <a:solidFill>
                  <a:srgbClr val="0070C0"/>
                </a:solidFill>
                <a:cs typeface="Georgia"/>
              </a:rPr>
              <a:t>display </a:t>
            </a:r>
            <a:r>
              <a:rPr lang="en-US" sz="3500" b="1" dirty="0" smtClean="0">
                <a:solidFill>
                  <a:srgbClr val="7030A0"/>
                </a:solidFill>
                <a:cs typeface="Georgia"/>
              </a:rPr>
              <a:t>_b[</a:t>
            </a:r>
            <a:r>
              <a:rPr lang="en-US" sz="3500" b="1" dirty="0" smtClean="0">
                <a:solidFill>
                  <a:srgbClr val="C00000"/>
                </a:solidFill>
                <a:cs typeface="Georgia"/>
              </a:rPr>
              <a:t>_cons</a:t>
            </a:r>
            <a:r>
              <a:rPr lang="en-US" sz="3500" b="1" dirty="0" smtClean="0">
                <a:solidFill>
                  <a:srgbClr val="7030A0"/>
                </a:solidFill>
                <a:cs typeface="Georgia"/>
              </a:rPr>
              <a:t>]</a:t>
            </a:r>
            <a:endParaRPr lang="en-US" sz="3500" b="1" dirty="0" smtClean="0">
              <a:solidFill>
                <a:srgbClr val="7030A0"/>
              </a:solidFill>
              <a:cs typeface="Georgia"/>
            </a:endParaRP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 smtClean="0">
                <a:cs typeface="Georgia"/>
              </a:rPr>
              <a:t>Ex</a:t>
            </a:r>
            <a:r>
              <a:rPr lang="en-US" sz="3500" b="1" dirty="0">
                <a:cs typeface="Georgia"/>
              </a:rPr>
              <a:t>.: </a:t>
            </a:r>
            <a:r>
              <a:rPr lang="en-US" sz="3500" b="1" dirty="0">
                <a:solidFill>
                  <a:srgbClr val="0070C0"/>
                </a:solidFill>
                <a:cs typeface="Georgia"/>
              </a:rPr>
              <a:t>display </a:t>
            </a:r>
            <a:r>
              <a:rPr lang="en-US" sz="3500" b="1" dirty="0">
                <a:solidFill>
                  <a:srgbClr val="7030A0"/>
                </a:solidFill>
                <a:cs typeface="Georgia"/>
              </a:rPr>
              <a:t>_se[</a:t>
            </a:r>
            <a:r>
              <a:rPr lang="en-US" sz="3500" b="1" dirty="0">
                <a:solidFill>
                  <a:srgbClr val="C00000"/>
                </a:solidFill>
                <a:cs typeface="Georgia"/>
              </a:rPr>
              <a:t>_cons</a:t>
            </a:r>
            <a:r>
              <a:rPr lang="en-US" sz="3500" b="1" dirty="0">
                <a:solidFill>
                  <a:srgbClr val="7030A0"/>
                </a:solidFill>
                <a:cs typeface="Georgia"/>
              </a:rPr>
              <a:t>]</a:t>
            </a:r>
          </a:p>
          <a:p>
            <a:pPr marL="12700" indent="0">
              <a:lnSpc>
                <a:spcPct val="100000"/>
              </a:lnSpc>
              <a:spcBef>
                <a:spcPts val="640"/>
              </a:spcBef>
              <a:buNone/>
              <a:tabLst>
                <a:tab pos="241300" algn="l"/>
              </a:tabLst>
            </a:pPr>
            <a:endParaRPr lang="en-US" sz="3500" dirty="0">
              <a:cs typeface="Georgia"/>
            </a:endParaRPr>
          </a:p>
          <a:p>
            <a:pPr marL="12700" indent="0">
              <a:lnSpc>
                <a:spcPct val="100000"/>
              </a:lnSpc>
              <a:spcBef>
                <a:spcPts val="640"/>
              </a:spcBef>
              <a:buNone/>
              <a:tabLst>
                <a:tab pos="241300" algn="l"/>
              </a:tabLst>
            </a:pPr>
            <a:endParaRPr lang="en-US" sz="35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2749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Stored Statistics (r-class)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406769"/>
            <a:ext cx="10992853" cy="4671951"/>
          </a:xfrm>
        </p:spPr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1) Let’s try doing a detailed summary of the </a:t>
            </a:r>
            <a:r>
              <a:rPr lang="en-US" sz="3500" dirty="0" smtClean="0">
                <a:cs typeface="Georgia"/>
              </a:rPr>
              <a:t>perc_refugees2018 </a:t>
            </a:r>
            <a:r>
              <a:rPr lang="en-US" sz="3500" dirty="0">
                <a:cs typeface="Georgia"/>
              </a:rPr>
              <a:t>variable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>
                <a:solidFill>
                  <a:srgbClr val="0070C0"/>
                </a:solidFill>
                <a:cs typeface="Georgia"/>
              </a:rPr>
              <a:t>sum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 smtClean="0">
                <a:solidFill>
                  <a:srgbClr val="C00000"/>
                </a:solidFill>
                <a:cs typeface="Georgia"/>
              </a:rPr>
              <a:t>perc_refugees2018</a:t>
            </a:r>
            <a:r>
              <a:rPr lang="en-US" sz="3500" b="1" dirty="0" smtClean="0">
                <a:solidFill>
                  <a:srgbClr val="00B0F0"/>
                </a:solidFill>
                <a:cs typeface="Georgia"/>
              </a:rPr>
              <a:t>, </a:t>
            </a:r>
            <a:r>
              <a:rPr lang="en-US" sz="3500" b="1" dirty="0">
                <a:solidFill>
                  <a:srgbClr val="00B0F0"/>
                </a:solidFill>
                <a:cs typeface="Georgia"/>
              </a:rPr>
              <a:t>d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2) Once that’s done, all of the results from the command are stored in r(). We can display those results with: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>
                <a:solidFill>
                  <a:srgbClr val="0070C0"/>
                </a:solidFill>
                <a:cs typeface="Georgia"/>
              </a:rPr>
              <a:t>return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>
                <a:solidFill>
                  <a:srgbClr val="0070C0"/>
                </a:solidFill>
                <a:cs typeface="Georgia"/>
              </a:rPr>
              <a:t>list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The name of each result is how you refer to it in Stata…</a:t>
            </a:r>
          </a:p>
        </p:txBody>
      </p:sp>
    </p:spTree>
    <p:extLst>
      <p:ext uri="{BB962C8B-B14F-4D97-AF65-F5344CB8AC3E}">
        <p14:creationId xmlns:p14="http://schemas.microsoft.com/office/powerpoint/2010/main" val="205197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Stored Statistics (r-class)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406769"/>
            <a:ext cx="11478126" cy="4671951"/>
          </a:xfrm>
        </p:spPr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600" dirty="0">
                <a:cs typeface="Georgia"/>
              </a:rPr>
              <a:t>There’s a ton we can do with these stored results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600" dirty="0">
                <a:cs typeface="Georgia"/>
              </a:rPr>
              <a:t>You can use the </a:t>
            </a:r>
            <a:r>
              <a:rPr lang="en-US" sz="3600" b="1" u="sng" dirty="0">
                <a:solidFill>
                  <a:srgbClr val="0070C0"/>
                </a:solidFill>
                <a:cs typeface="Georgia"/>
              </a:rPr>
              <a:t>di</a:t>
            </a:r>
            <a:r>
              <a:rPr lang="en-US" sz="3600" b="1" dirty="0">
                <a:solidFill>
                  <a:srgbClr val="0070C0"/>
                </a:solidFill>
                <a:cs typeface="Georgia"/>
              </a:rPr>
              <a:t>splay</a:t>
            </a:r>
            <a:r>
              <a:rPr lang="en-US" sz="3600" dirty="0">
                <a:cs typeface="Georgia"/>
              </a:rPr>
              <a:t> </a:t>
            </a:r>
            <a:r>
              <a:rPr lang="en-US" sz="3600" dirty="0" smtClean="0">
                <a:cs typeface="Georgia"/>
              </a:rPr>
              <a:t>command to </a:t>
            </a:r>
            <a:r>
              <a:rPr lang="en-US" sz="3600" dirty="0">
                <a:cs typeface="Georgia"/>
              </a:rPr>
              <a:t>find the range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600" b="1" u="sng" dirty="0">
                <a:solidFill>
                  <a:srgbClr val="0070C0"/>
                </a:solidFill>
                <a:cs typeface="Georgia"/>
              </a:rPr>
              <a:t>di</a:t>
            </a:r>
            <a:r>
              <a:rPr lang="en-US" sz="3600" b="1" dirty="0">
                <a:solidFill>
                  <a:srgbClr val="0070C0"/>
                </a:solidFill>
                <a:cs typeface="Georgia"/>
              </a:rPr>
              <a:t>splay</a:t>
            </a:r>
            <a:r>
              <a:rPr lang="en-US" sz="3600" b="1" dirty="0">
                <a:cs typeface="Georgia"/>
              </a:rPr>
              <a:t> </a:t>
            </a:r>
            <a:r>
              <a:rPr lang="en-US" sz="3600" b="1" dirty="0">
                <a:solidFill>
                  <a:srgbClr val="7030A0"/>
                </a:solidFill>
                <a:cs typeface="Georgia"/>
              </a:rPr>
              <a:t>r(</a:t>
            </a:r>
            <a:r>
              <a:rPr lang="en-US" sz="3600" b="1" dirty="0">
                <a:solidFill>
                  <a:srgbClr val="C00000"/>
                </a:solidFill>
                <a:cs typeface="Georgia"/>
              </a:rPr>
              <a:t>max</a:t>
            </a:r>
            <a:r>
              <a:rPr lang="en-US" sz="3600" b="1" dirty="0">
                <a:solidFill>
                  <a:srgbClr val="7030A0"/>
                </a:solidFill>
                <a:cs typeface="Georgia"/>
              </a:rPr>
              <a:t>) – r(</a:t>
            </a:r>
            <a:r>
              <a:rPr lang="en-US" sz="3600" b="1" dirty="0">
                <a:solidFill>
                  <a:srgbClr val="C00000"/>
                </a:solidFill>
                <a:cs typeface="Georgia"/>
              </a:rPr>
              <a:t>min</a:t>
            </a:r>
            <a:r>
              <a:rPr lang="en-US" sz="3600" b="1" dirty="0">
                <a:solidFill>
                  <a:srgbClr val="7030A0"/>
                </a:solidFill>
                <a:cs typeface="Georgia"/>
              </a:rPr>
              <a:t>)</a:t>
            </a:r>
            <a:r>
              <a:rPr lang="en-US" sz="3600" dirty="0">
                <a:solidFill>
                  <a:srgbClr val="C00000"/>
                </a:solidFill>
                <a:cs typeface="Georgia"/>
              </a:rPr>
              <a:t> 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600" dirty="0">
                <a:cs typeface="Georgia"/>
              </a:rPr>
              <a:t>Maybe we want to keep a certain value for later use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600" b="1" dirty="0">
                <a:solidFill>
                  <a:srgbClr val="0070C0"/>
                </a:solidFill>
                <a:cs typeface="Georgia"/>
              </a:rPr>
              <a:t>gen</a:t>
            </a:r>
            <a:r>
              <a:rPr lang="en-US" sz="3600" b="1" dirty="0">
                <a:cs typeface="Georgia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cs typeface="Georgia"/>
              </a:rPr>
              <a:t>perc_refugees_mean</a:t>
            </a:r>
            <a:r>
              <a:rPr lang="en-US" sz="3600" b="1" dirty="0" smtClean="0">
                <a:solidFill>
                  <a:srgbClr val="C00000"/>
                </a:solidFill>
                <a:cs typeface="Georgia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cs typeface="Georgia"/>
              </a:rPr>
              <a:t>= </a:t>
            </a:r>
            <a:r>
              <a:rPr lang="en-US" sz="3600" b="1" dirty="0">
                <a:solidFill>
                  <a:srgbClr val="7030A0"/>
                </a:solidFill>
                <a:cs typeface="Georgia"/>
              </a:rPr>
              <a:t>.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600" b="1" dirty="0">
                <a:solidFill>
                  <a:srgbClr val="0070C0"/>
                </a:solidFill>
                <a:cs typeface="Georgia"/>
              </a:rPr>
              <a:t>replace</a:t>
            </a:r>
            <a:r>
              <a:rPr lang="en-US" sz="3600" b="1" dirty="0">
                <a:cs typeface="Georgia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cs typeface="Georgia"/>
              </a:rPr>
              <a:t>perc_refugees_mean</a:t>
            </a:r>
            <a:r>
              <a:rPr lang="en-US" sz="3600" b="1" dirty="0" smtClean="0">
                <a:solidFill>
                  <a:srgbClr val="C00000"/>
                </a:solidFill>
                <a:cs typeface="Georgia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cs typeface="Georgia"/>
              </a:rPr>
              <a:t>=</a:t>
            </a:r>
            <a:r>
              <a:rPr lang="en-US" sz="3600" b="1" dirty="0" smtClean="0">
                <a:cs typeface="Georgia"/>
              </a:rPr>
              <a:t> </a:t>
            </a:r>
            <a:r>
              <a:rPr lang="en-US" sz="3600" b="1" dirty="0">
                <a:solidFill>
                  <a:srgbClr val="7030A0"/>
                </a:solidFill>
                <a:cs typeface="Georgia"/>
              </a:rPr>
              <a:t>r(</a:t>
            </a:r>
            <a:r>
              <a:rPr lang="en-US" sz="3600" b="1" dirty="0">
                <a:solidFill>
                  <a:srgbClr val="C00000"/>
                </a:solidFill>
                <a:cs typeface="Georgia"/>
              </a:rPr>
              <a:t>mean</a:t>
            </a:r>
            <a:r>
              <a:rPr lang="en-US" sz="3600" b="1" dirty="0" smtClean="0">
                <a:solidFill>
                  <a:srgbClr val="7030A0"/>
                </a:solidFill>
                <a:cs typeface="Georgia"/>
              </a:rPr>
              <a:t>)</a:t>
            </a:r>
            <a:endParaRPr lang="en-US" sz="3600" b="1" dirty="0">
              <a:solidFill>
                <a:srgbClr val="7030A0"/>
              </a:solidFill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600" dirty="0">
                <a:cs typeface="Georgia"/>
              </a:rPr>
              <a:t>This will record the mean in a new variable in the data browser</a:t>
            </a:r>
          </a:p>
        </p:txBody>
      </p:sp>
    </p:spTree>
    <p:extLst>
      <p:ext uri="{BB962C8B-B14F-4D97-AF65-F5344CB8AC3E}">
        <p14:creationId xmlns:p14="http://schemas.microsoft.com/office/powerpoint/2010/main" val="104484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Stored Statistics (r-class)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406769"/>
            <a:ext cx="11670631" cy="4671951"/>
          </a:xfrm>
        </p:spPr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cs typeface="Georgia"/>
              </a:rPr>
              <a:t>If </a:t>
            </a:r>
            <a:r>
              <a:rPr lang="en-US" sz="3200" dirty="0" smtClean="0">
                <a:cs typeface="Georgia"/>
              </a:rPr>
              <a:t>we </a:t>
            </a:r>
            <a:r>
              <a:rPr lang="en-US" sz="3200" dirty="0">
                <a:cs typeface="Georgia"/>
              </a:rPr>
              <a:t>want to then calculate a percent difference from the </a:t>
            </a:r>
            <a:r>
              <a:rPr lang="en-US" sz="3200" dirty="0" smtClean="0">
                <a:cs typeface="Georgia"/>
              </a:rPr>
              <a:t>mean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cs typeface="Georgia"/>
              </a:rPr>
              <a:t>There’s </a:t>
            </a:r>
            <a:r>
              <a:rPr lang="en-US" sz="3200" dirty="0">
                <a:cs typeface="Georgia"/>
              </a:rPr>
              <a:t>a great Stata trick to refer to that line in an expression!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dirty="0">
                <a:solidFill>
                  <a:srgbClr val="0070C0"/>
                </a:solidFill>
                <a:cs typeface="Georgia"/>
              </a:rPr>
              <a:t>gen</a:t>
            </a:r>
            <a:r>
              <a:rPr lang="en-US" sz="2800" b="1" dirty="0">
                <a:cs typeface="Georgia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cs typeface="Georgia"/>
              </a:rPr>
              <a:t>refugee_mean_diff</a:t>
            </a:r>
            <a:r>
              <a:rPr lang="en-US" sz="2800" b="1" dirty="0" smtClean="0">
                <a:solidFill>
                  <a:srgbClr val="C00000"/>
                </a:solidFill>
                <a:cs typeface="Georgia"/>
              </a:rPr>
              <a:t>  </a:t>
            </a:r>
            <a:r>
              <a:rPr lang="en-US" sz="2800" b="1" dirty="0" smtClean="0">
                <a:solidFill>
                  <a:srgbClr val="7030A0"/>
                </a:solidFill>
                <a:cs typeface="Georgia"/>
              </a:rPr>
              <a:t>=  </a:t>
            </a:r>
            <a:r>
              <a:rPr lang="en-US" sz="2800" b="1" dirty="0">
                <a:solidFill>
                  <a:srgbClr val="7030A0"/>
                </a:solidFill>
                <a:cs typeface="Georgia"/>
              </a:rPr>
              <a:t>.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dirty="0">
                <a:solidFill>
                  <a:srgbClr val="0070C0"/>
                </a:solidFill>
                <a:cs typeface="Georgia"/>
              </a:rPr>
              <a:t>replace</a:t>
            </a:r>
            <a:r>
              <a:rPr lang="en-US" sz="2800" b="1" dirty="0">
                <a:cs typeface="Georgia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cs typeface="Georgia"/>
              </a:rPr>
              <a:t>refugee_mean_diff</a:t>
            </a:r>
            <a:r>
              <a:rPr lang="en-US" sz="2800" b="1" dirty="0">
                <a:solidFill>
                  <a:srgbClr val="C00000"/>
                </a:solidFill>
                <a:cs typeface="Georgia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cs typeface="Georgia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cs typeface="Georgia"/>
              </a:rPr>
              <a:t>= </a:t>
            </a:r>
            <a:r>
              <a:rPr lang="en-US" sz="2800" b="1" dirty="0">
                <a:solidFill>
                  <a:srgbClr val="92D050"/>
                </a:solidFill>
                <a:cs typeface="Georgia"/>
              </a:rPr>
              <a:t>///</a:t>
            </a:r>
          </a:p>
          <a:p>
            <a:pPr marL="12700" indent="0">
              <a:lnSpc>
                <a:spcPct val="100000"/>
              </a:lnSpc>
              <a:spcBef>
                <a:spcPts val="640"/>
              </a:spcBef>
              <a:buNone/>
              <a:tabLst>
                <a:tab pos="241300" algn="l"/>
              </a:tabLst>
            </a:pPr>
            <a:r>
              <a:rPr lang="en-US" sz="2800" b="1" dirty="0">
                <a:cs typeface="Georgia"/>
              </a:rPr>
              <a:t>		</a:t>
            </a:r>
            <a:r>
              <a:rPr lang="en-US" sz="2800" b="1" dirty="0" smtClean="0">
                <a:solidFill>
                  <a:srgbClr val="7030A0"/>
                </a:solidFill>
                <a:cs typeface="Georgia"/>
              </a:rPr>
              <a:t>(</a:t>
            </a:r>
            <a:r>
              <a:rPr lang="en-US" sz="2800" b="1" dirty="0" smtClean="0">
                <a:solidFill>
                  <a:srgbClr val="C00000"/>
                </a:solidFill>
                <a:cs typeface="Georgia"/>
              </a:rPr>
              <a:t>perc_refugees2018 </a:t>
            </a:r>
            <a:r>
              <a:rPr lang="en-US" sz="2800" b="1" dirty="0" smtClean="0">
                <a:solidFill>
                  <a:srgbClr val="7030A0"/>
                </a:solidFill>
                <a:cs typeface="Georgia"/>
              </a:rPr>
              <a:t>–</a:t>
            </a:r>
            <a:r>
              <a:rPr lang="en-US" sz="2800" b="1" dirty="0" smtClean="0">
                <a:cs typeface="Georgia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cs typeface="Georgia"/>
              </a:rPr>
              <a:t>perc_refugees_mean</a:t>
            </a:r>
            <a:r>
              <a:rPr lang="en-US" sz="2800" b="1" dirty="0" smtClean="0">
                <a:solidFill>
                  <a:srgbClr val="7030A0"/>
                </a:solidFill>
                <a:cs typeface="Georgia"/>
              </a:rPr>
              <a:t>) </a:t>
            </a:r>
            <a:r>
              <a:rPr lang="en-US" sz="2800" b="1" dirty="0">
                <a:solidFill>
                  <a:srgbClr val="7030A0"/>
                </a:solidFill>
                <a:cs typeface="Georgia"/>
              </a:rPr>
              <a:t>/ </a:t>
            </a:r>
            <a:r>
              <a:rPr lang="en-US" sz="2800" b="1" dirty="0" smtClean="0">
                <a:solidFill>
                  <a:srgbClr val="C00000"/>
                </a:solidFill>
                <a:cs typeface="Georgia"/>
              </a:rPr>
              <a:t>perc_refugees2018</a:t>
            </a:r>
            <a:endParaRPr lang="en-US" sz="2800" b="1" dirty="0">
              <a:solidFill>
                <a:srgbClr val="C00000"/>
              </a:solidFill>
              <a:cs typeface="Georgia"/>
            </a:endParaRPr>
          </a:p>
          <a:p>
            <a:pPr marL="12700" indent="0">
              <a:lnSpc>
                <a:spcPct val="100000"/>
              </a:lnSpc>
              <a:spcBef>
                <a:spcPts val="640"/>
              </a:spcBef>
              <a:buNone/>
              <a:tabLst>
                <a:tab pos="241300" algn="l"/>
              </a:tabLst>
            </a:pPr>
            <a:endParaRPr lang="en-US" sz="29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8447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utreg</a:t>
            </a:r>
            <a:r>
              <a:rPr lang="en-US" dirty="0" smtClean="0">
                <a:latin typeface="+mn-lt"/>
              </a:rPr>
              <a:t>2 &amp; </a:t>
            </a:r>
            <a:r>
              <a:rPr lang="en-US" dirty="0" err="1" smtClean="0">
                <a:latin typeface="+mn-lt"/>
              </a:rPr>
              <a:t>e</a:t>
            </a:r>
            <a:r>
              <a:rPr lang="en-US" b="1" dirty="0" err="1" smtClean="0">
                <a:latin typeface="+mn-lt"/>
              </a:rPr>
              <a:t>stout</a:t>
            </a:r>
            <a:endParaRPr lang="en-US" b="1" dirty="0"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0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Install </a:t>
            </a:r>
            <a:r>
              <a:rPr lang="en-US" dirty="0" err="1">
                <a:latin typeface="+mn-lt"/>
              </a:rPr>
              <a:t>estout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If you have not already done so, please enter the following line into your command window (it installs the </a:t>
            </a:r>
            <a:r>
              <a:rPr lang="en-US" sz="3500" dirty="0" err="1">
                <a:cs typeface="Georgia"/>
              </a:rPr>
              <a:t>estout</a:t>
            </a:r>
            <a:r>
              <a:rPr lang="en-US" sz="3500" dirty="0">
                <a:cs typeface="Georgia"/>
              </a:rPr>
              <a:t> commands package)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ssc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>
                <a:solidFill>
                  <a:srgbClr val="0070C0"/>
                </a:solidFill>
                <a:cs typeface="Georgia"/>
              </a:rPr>
              <a:t>install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 err="1">
                <a:solidFill>
                  <a:srgbClr val="7030A0"/>
                </a:solidFill>
                <a:cs typeface="Georgia"/>
              </a:rPr>
              <a:t>estout</a:t>
            </a:r>
            <a:r>
              <a:rPr lang="en-US" sz="3500" b="1" dirty="0">
                <a:solidFill>
                  <a:srgbClr val="00B0F0"/>
                </a:solidFill>
                <a:cs typeface="Georgia"/>
              </a:rPr>
              <a:t>, replace</a:t>
            </a:r>
          </a:p>
        </p:txBody>
      </p:sp>
    </p:spTree>
    <p:extLst>
      <p:ext uri="{BB962C8B-B14F-4D97-AF65-F5344CB8AC3E}">
        <p14:creationId xmlns:p14="http://schemas.microsoft.com/office/powerpoint/2010/main" val="198917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esttab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The </a:t>
            </a:r>
            <a:r>
              <a:rPr lang="en-US" sz="3500" dirty="0" err="1">
                <a:cs typeface="Georgia"/>
              </a:rPr>
              <a:t>esttab</a:t>
            </a:r>
            <a:r>
              <a:rPr lang="en-US" sz="3500" dirty="0">
                <a:cs typeface="Georgia"/>
              </a:rPr>
              <a:t> will produce a publication-friendly table based on estimation commands that are stored in r()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Step 1: Enter a regression (any regression)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reg</a:t>
            </a:r>
            <a:r>
              <a:rPr lang="en-US" sz="3500" b="1" dirty="0">
                <a:solidFill>
                  <a:srgbClr val="00B0F0"/>
                </a:solidFill>
                <a:cs typeface="Georgia"/>
              </a:rPr>
              <a:t> </a:t>
            </a:r>
            <a:r>
              <a:rPr lang="en-US" sz="3500" b="1" dirty="0">
                <a:solidFill>
                  <a:srgbClr val="C00000"/>
                </a:solidFill>
                <a:cs typeface="Georgia"/>
              </a:rPr>
              <a:t>unemploy_prop_both2018 </a:t>
            </a:r>
            <a:r>
              <a:rPr lang="en-US" sz="3500" b="1" dirty="0" smtClean="0">
                <a:solidFill>
                  <a:srgbClr val="C00000"/>
                </a:solidFill>
                <a:cs typeface="Georgia"/>
              </a:rPr>
              <a:t>perc_refugees2018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600" dirty="0" smtClean="0">
                <a:cs typeface="Georgia"/>
              </a:rPr>
              <a:t>Step </a:t>
            </a:r>
            <a:r>
              <a:rPr lang="en-US" sz="3600" dirty="0">
                <a:cs typeface="Georgia"/>
              </a:rPr>
              <a:t>2: Enter </a:t>
            </a:r>
            <a:r>
              <a:rPr lang="en-US" sz="3600" b="1" dirty="0" err="1">
                <a:solidFill>
                  <a:srgbClr val="0070C0"/>
                </a:solidFill>
                <a:cs typeface="Georgia"/>
              </a:rPr>
              <a:t>esttab</a:t>
            </a:r>
            <a:endParaRPr lang="en-US" sz="3600" b="1" dirty="0">
              <a:solidFill>
                <a:srgbClr val="0070C0"/>
              </a:solidFill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Step 3: Profit…with a slick regression table</a:t>
            </a:r>
          </a:p>
        </p:txBody>
      </p:sp>
    </p:spTree>
    <p:extLst>
      <p:ext uri="{BB962C8B-B14F-4D97-AF65-F5344CB8AC3E}">
        <p14:creationId xmlns:p14="http://schemas.microsoft.com/office/powerpoint/2010/main" val="411421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Exporting your </a:t>
            </a:r>
            <a:r>
              <a:rPr lang="en-US" dirty="0" err="1">
                <a:latin typeface="+mn-lt"/>
              </a:rPr>
              <a:t>esttab</a:t>
            </a:r>
            <a:r>
              <a:rPr lang="en-US" dirty="0">
                <a:latin typeface="+mn-lt"/>
              </a:rPr>
              <a:t>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You can export your </a:t>
            </a:r>
            <a:r>
              <a:rPr lang="en-US" sz="3500" dirty="0" err="1">
                <a:cs typeface="Georgia"/>
              </a:rPr>
              <a:t>esttab</a:t>
            </a:r>
            <a:r>
              <a:rPr lang="en-US" sz="3500" dirty="0">
                <a:cs typeface="Georgia"/>
              </a:rPr>
              <a:t> results to Excel or Word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Excel: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esttab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>
                <a:solidFill>
                  <a:srgbClr val="00B0F0"/>
                </a:solidFill>
                <a:cs typeface="Georgia"/>
              </a:rPr>
              <a:t>using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>
                <a:solidFill>
                  <a:srgbClr val="7030A0"/>
                </a:solidFill>
                <a:cs typeface="Georgia"/>
              </a:rPr>
              <a:t>test.csv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Word: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esttab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>
                <a:solidFill>
                  <a:srgbClr val="00B0F0"/>
                </a:solidFill>
                <a:cs typeface="Georgia"/>
              </a:rPr>
              <a:t>using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>
                <a:solidFill>
                  <a:srgbClr val="7030A0"/>
                </a:solidFill>
                <a:cs typeface="Georgia"/>
              </a:rPr>
              <a:t>test.rtf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Note: the file extension (.csv vs .rtf) is the distinguishing feature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You can click to open the file directly from the Stata window</a:t>
            </a:r>
          </a:p>
        </p:txBody>
      </p:sp>
    </p:spTree>
    <p:extLst>
      <p:ext uri="{BB962C8B-B14F-4D97-AF65-F5344CB8AC3E}">
        <p14:creationId xmlns:p14="http://schemas.microsoft.com/office/powerpoint/2010/main" val="312382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eststo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What if you want to add multiple models to your output? You can employ the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eststo</a:t>
            </a:r>
            <a:r>
              <a:rPr lang="en-US" sz="3500" dirty="0">
                <a:cs typeface="Georgia"/>
              </a:rPr>
              <a:t> command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1) First model --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eststo</a:t>
            </a:r>
            <a:r>
              <a:rPr lang="en-US" sz="3500" b="1" dirty="0">
                <a:solidFill>
                  <a:srgbClr val="0070C0"/>
                </a:solidFill>
                <a:cs typeface="Georgia"/>
              </a:rPr>
              <a:t>: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reg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cs typeface="Georgia"/>
              </a:rPr>
              <a:t>cancerlung</a:t>
            </a:r>
            <a:r>
              <a:rPr lang="en-US" sz="3500" b="1" dirty="0">
                <a:solidFill>
                  <a:srgbClr val="C00000"/>
                </a:solidFill>
                <a:cs typeface="Georgia"/>
              </a:rPr>
              <a:t> smoke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2) Second model –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eststo</a:t>
            </a:r>
            <a:r>
              <a:rPr lang="en-US" sz="3500" b="1" dirty="0">
                <a:solidFill>
                  <a:srgbClr val="0070C0"/>
                </a:solidFill>
                <a:cs typeface="Georgia"/>
              </a:rPr>
              <a:t>: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reg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cs typeface="Georgia"/>
              </a:rPr>
              <a:t>cancerlung</a:t>
            </a:r>
            <a:r>
              <a:rPr lang="en-US" sz="3500" b="1" dirty="0">
                <a:solidFill>
                  <a:srgbClr val="C00000"/>
                </a:solidFill>
                <a:cs typeface="Georgia"/>
              </a:rPr>
              <a:t> smoke active </a:t>
            </a:r>
            <a:endParaRPr lang="en-US" sz="3500" dirty="0">
              <a:solidFill>
                <a:srgbClr val="C00000"/>
              </a:solidFill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3)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esttab</a:t>
            </a:r>
            <a:endParaRPr lang="en-US" sz="3500" dirty="0"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This will display an (almost) publication ready regression table</a:t>
            </a:r>
          </a:p>
        </p:txBody>
      </p:sp>
    </p:spTree>
    <p:extLst>
      <p:ext uri="{BB962C8B-B14F-4D97-AF65-F5344CB8AC3E}">
        <p14:creationId xmlns:p14="http://schemas.microsoft.com/office/powerpoint/2010/main" val="108015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0" y="259223"/>
            <a:ext cx="9962148" cy="651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32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>
                <a:ea typeface="Georgia" charset="0"/>
                <a:cs typeface="Georgia" charset="0"/>
              </a:rPr>
              <a:t>Due next Monday </a:t>
            </a:r>
            <a:r>
              <a:rPr lang="en-US" b="1" dirty="0" smtClean="0">
                <a:ea typeface="Georgia" charset="0"/>
                <a:cs typeface="Georgia" charset="0"/>
              </a:rPr>
              <a:t>(</a:t>
            </a:r>
            <a:r>
              <a:rPr lang="en-US" b="1" dirty="0" smtClean="0">
                <a:ea typeface="Georgia" charset="0"/>
                <a:cs typeface="Georgia" charset="0"/>
              </a:rPr>
              <a:t>2/25) </a:t>
            </a:r>
            <a:r>
              <a:rPr lang="en-US" b="1" dirty="0" smtClean="0">
                <a:ea typeface="Georgia" charset="0"/>
                <a:cs typeface="Georgia" charset="0"/>
              </a:rPr>
              <a:t>by midnight</a:t>
            </a:r>
          </a:p>
          <a:p>
            <a:pPr marL="0" indent="0" algn="just">
              <a:buNone/>
            </a:pPr>
            <a:r>
              <a:rPr lang="en-US" b="1" dirty="0" smtClean="0">
                <a:ea typeface="Georgia" charset="0"/>
                <a:cs typeface="Georgia" charset="0"/>
              </a:rPr>
              <a:t>Discussion forum on </a:t>
            </a:r>
            <a:r>
              <a:rPr lang="en-US" b="1" dirty="0" err="1" smtClean="0">
                <a:ea typeface="Georgia" charset="0"/>
                <a:cs typeface="Georgia" charset="0"/>
              </a:rPr>
              <a:t>bCourses</a:t>
            </a:r>
            <a:r>
              <a:rPr lang="en-US" b="1" dirty="0" smtClean="0">
                <a:ea typeface="Georgia" charset="0"/>
                <a:cs typeface="Georgia" charset="0"/>
              </a:rPr>
              <a:t> for frequent questions</a:t>
            </a:r>
            <a:endParaRPr lang="en-US" b="1" dirty="0">
              <a:ea typeface="Georgia" charset="0"/>
              <a:cs typeface="Georgia" charset="0"/>
            </a:endParaRPr>
          </a:p>
          <a:p>
            <a:pPr marL="0" indent="0" algn="just">
              <a:buNone/>
            </a:pPr>
            <a:r>
              <a:rPr lang="en-US" b="1" dirty="0">
                <a:ea typeface="Georgia" charset="0"/>
                <a:cs typeface="Georgia" charset="0"/>
              </a:rPr>
              <a:t>Will apply </a:t>
            </a:r>
            <a:r>
              <a:rPr lang="en-US" b="1" dirty="0" smtClean="0">
                <a:ea typeface="Georgia" charset="0"/>
                <a:cs typeface="Georgia" charset="0"/>
              </a:rPr>
              <a:t>all concepts prior to today’s session:</a:t>
            </a:r>
            <a:endParaRPr lang="en-US" b="1" dirty="0" smtClean="0">
              <a:ea typeface="Georgia" charset="0"/>
              <a:cs typeface="Georgia" charset="0"/>
            </a:endParaRPr>
          </a:p>
          <a:p>
            <a:pPr algn="just"/>
            <a:r>
              <a:rPr lang="en-US" sz="3500" b="1" dirty="0" smtClean="0">
                <a:ea typeface="Georgia" charset="0"/>
                <a:cs typeface="Georgia" charset="0"/>
              </a:rPr>
              <a:t>Variable management (gen, replace, </a:t>
            </a:r>
            <a:r>
              <a:rPr lang="en-US" sz="3500" b="1" dirty="0" err="1" smtClean="0">
                <a:ea typeface="Georgia" charset="0"/>
                <a:cs typeface="Georgia" charset="0"/>
              </a:rPr>
              <a:t>egen</a:t>
            </a:r>
            <a:r>
              <a:rPr lang="en-US" sz="3500" b="1" dirty="0" smtClean="0">
                <a:ea typeface="Georgia" charset="0"/>
                <a:cs typeface="Georgia" charset="0"/>
              </a:rPr>
              <a:t>)</a:t>
            </a:r>
          </a:p>
          <a:p>
            <a:pPr algn="just"/>
            <a:r>
              <a:rPr lang="en-US" sz="3500" b="1" dirty="0" smtClean="0">
                <a:ea typeface="Georgia" charset="0"/>
                <a:cs typeface="Georgia" charset="0"/>
              </a:rPr>
              <a:t>t-tests</a:t>
            </a:r>
          </a:p>
          <a:p>
            <a:pPr algn="just"/>
            <a:r>
              <a:rPr lang="en-US" sz="3500" b="1" dirty="0" smtClean="0">
                <a:ea typeface="Georgia" charset="0"/>
                <a:cs typeface="Georgia" charset="0"/>
              </a:rPr>
              <a:t>Correlation</a:t>
            </a:r>
          </a:p>
          <a:p>
            <a:pPr algn="just"/>
            <a:r>
              <a:rPr lang="en-US" sz="3500" b="1" dirty="0" smtClean="0">
                <a:ea typeface="Georgia" charset="0"/>
                <a:cs typeface="Georgia" charset="0"/>
              </a:rPr>
              <a:t>Regressions</a:t>
            </a:r>
          </a:p>
          <a:p>
            <a:pPr algn="just"/>
            <a:r>
              <a:rPr lang="en-US" sz="3500" b="1" dirty="0" smtClean="0">
                <a:ea typeface="Georgia" charset="0"/>
                <a:cs typeface="Georgia" charset="0"/>
              </a:rPr>
              <a:t>Scatterplots</a:t>
            </a:r>
            <a:endParaRPr lang="en-US" sz="3500" b="1" dirty="0"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Problem Set #2 Posted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Questions on Problem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37442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Clearing the results for </a:t>
            </a:r>
            <a:r>
              <a:rPr lang="en-US" dirty="0" err="1">
                <a:latin typeface="+mn-lt"/>
              </a:rPr>
              <a:t>esttab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If you’ve started to add models to your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esttab</a:t>
            </a:r>
            <a:r>
              <a:rPr lang="en-US" sz="3500" dirty="0">
                <a:cs typeface="Georgia"/>
              </a:rPr>
              <a:t> output, but want to start over, you can clear your results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>
                <a:solidFill>
                  <a:srgbClr val="0070C0"/>
                </a:solidFill>
                <a:cs typeface="Georgia"/>
              </a:rPr>
              <a:t>estimate clear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You can check that it worked by using the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estout</a:t>
            </a:r>
            <a:r>
              <a:rPr lang="en-US" sz="3500" dirty="0">
                <a:cs typeface="Georgia"/>
              </a:rPr>
              <a:t> command – this displays what </a:t>
            </a: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esttab</a:t>
            </a:r>
            <a:r>
              <a:rPr lang="en-US" sz="3500" dirty="0">
                <a:cs typeface="Georgia"/>
              </a:rPr>
              <a:t> processes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17429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Formatting your </a:t>
            </a:r>
            <a:r>
              <a:rPr lang="en-US" dirty="0" err="1">
                <a:latin typeface="+mn-lt"/>
              </a:rPr>
              <a:t>esttab</a:t>
            </a:r>
            <a:r>
              <a:rPr lang="en-US" dirty="0">
                <a:latin typeface="+mn-lt"/>
              </a:rPr>
              <a:t>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You can format it to look uber-professional in either Word or Excel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I recommend the second-half of this video (watch later!): </a:t>
            </a:r>
            <a:r>
              <a:rPr lang="en-US" sz="3500" dirty="0">
                <a:cs typeface="Georgia"/>
                <a:hlinkClick r:id="rId3"/>
              </a:rPr>
              <a:t>https://www.youtube.com/watch?v=TGPLD6NFrlQ</a:t>
            </a:r>
            <a:endParaRPr lang="en-US" sz="3500" dirty="0">
              <a:cs typeface="Georgia"/>
            </a:endParaRPr>
          </a:p>
          <a:p>
            <a:pPr marL="12700" indent="0">
              <a:lnSpc>
                <a:spcPct val="100000"/>
              </a:lnSpc>
              <a:spcBef>
                <a:spcPts val="640"/>
              </a:spcBef>
              <a:buNone/>
              <a:tabLst>
                <a:tab pos="241300" algn="l"/>
              </a:tabLst>
            </a:pPr>
            <a:endParaRPr lang="en-US" sz="35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2610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Useful </a:t>
            </a:r>
            <a:r>
              <a:rPr lang="en-US" dirty="0" err="1">
                <a:latin typeface="+mn-lt"/>
              </a:rPr>
              <a:t>esttab</a:t>
            </a:r>
            <a:r>
              <a:rPr lang="en-US" dirty="0">
                <a:latin typeface="+mn-lt"/>
              </a:rPr>
              <a:t>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esttab</a:t>
            </a:r>
            <a:r>
              <a:rPr lang="en-US" sz="3500" b="1" dirty="0">
                <a:solidFill>
                  <a:srgbClr val="00B0F0"/>
                </a:solidFill>
                <a:cs typeface="Georgia"/>
              </a:rPr>
              <a:t>, se   </a:t>
            </a:r>
            <a:r>
              <a:rPr lang="en-US" sz="3500" dirty="0">
                <a:cs typeface="Georgia"/>
              </a:rPr>
              <a:t>replaces the t-statistics with standard errors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esttab</a:t>
            </a:r>
            <a:r>
              <a:rPr lang="en-US" sz="3500" b="1" dirty="0">
                <a:solidFill>
                  <a:srgbClr val="00B0F0"/>
                </a:solidFill>
                <a:cs typeface="Georgia"/>
              </a:rPr>
              <a:t>, </a:t>
            </a:r>
            <a:r>
              <a:rPr lang="en-US" sz="3500" b="1" dirty="0" err="1">
                <a:solidFill>
                  <a:srgbClr val="00B0F0"/>
                </a:solidFill>
                <a:cs typeface="Georgia"/>
              </a:rPr>
              <a:t>ar</a:t>
            </a:r>
            <a:r>
              <a:rPr lang="en-US" sz="3500" b="1" dirty="0">
                <a:solidFill>
                  <a:srgbClr val="00B0F0"/>
                </a:solidFill>
                <a:cs typeface="Georgia"/>
              </a:rPr>
              <a:t>   </a:t>
            </a:r>
            <a:r>
              <a:rPr lang="en-US" sz="3500" dirty="0">
                <a:cs typeface="Georgia"/>
              </a:rPr>
              <a:t>replaces the r^2 with the adj. r^2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esttab</a:t>
            </a:r>
            <a:r>
              <a:rPr lang="en-US" sz="3500" b="1" dirty="0">
                <a:solidFill>
                  <a:srgbClr val="00B0F0"/>
                </a:solidFill>
                <a:cs typeface="Georgia"/>
              </a:rPr>
              <a:t>, </a:t>
            </a:r>
            <a:r>
              <a:rPr lang="en-US" sz="3500" b="1" dirty="0" err="1">
                <a:solidFill>
                  <a:srgbClr val="00B0F0"/>
                </a:solidFill>
                <a:cs typeface="Georgia"/>
              </a:rPr>
              <a:t>nostar</a:t>
            </a:r>
            <a:r>
              <a:rPr lang="en-US" sz="3500" b="1" dirty="0">
                <a:solidFill>
                  <a:srgbClr val="00B0F0"/>
                </a:solidFill>
                <a:cs typeface="Georgia"/>
              </a:rPr>
              <a:t>   </a:t>
            </a:r>
            <a:r>
              <a:rPr lang="en-US" sz="3500" dirty="0">
                <a:cs typeface="Georgia"/>
              </a:rPr>
              <a:t>suppresses the sig. stars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endParaRPr lang="en-US" sz="3500" dirty="0"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See help file for titling and labeling options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endParaRPr lang="en-US" sz="3500" b="1" dirty="0">
              <a:solidFill>
                <a:srgbClr val="7030A0"/>
              </a:solidFill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679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estpost</a:t>
            </a:r>
            <a:r>
              <a:rPr lang="en-US" dirty="0">
                <a:latin typeface="+mn-lt"/>
              </a:rPr>
              <a:t> (bonus)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300" dirty="0">
                <a:cs typeface="Georgia"/>
              </a:rPr>
              <a:t>Use with e-class commands like </a:t>
            </a:r>
            <a:r>
              <a:rPr lang="en-US" sz="3300" b="1" dirty="0">
                <a:solidFill>
                  <a:srgbClr val="0070C0"/>
                </a:solidFill>
                <a:cs typeface="Georgia"/>
              </a:rPr>
              <a:t>summarize</a:t>
            </a:r>
            <a:r>
              <a:rPr lang="en-US" sz="3300" dirty="0">
                <a:cs typeface="Georgia"/>
              </a:rPr>
              <a:t> (see the </a:t>
            </a:r>
            <a:r>
              <a:rPr lang="en-US" sz="3300" dirty="0" err="1">
                <a:cs typeface="Georgia"/>
              </a:rPr>
              <a:t>estpost</a:t>
            </a:r>
            <a:r>
              <a:rPr lang="en-US" sz="3300" dirty="0">
                <a:cs typeface="Georgia"/>
              </a:rPr>
              <a:t> help file for a full list)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300" dirty="0">
                <a:cs typeface="Georgia"/>
              </a:rPr>
              <a:t>Note: If you’ve been using </a:t>
            </a:r>
            <a:r>
              <a:rPr lang="en-US" sz="3300" dirty="0" err="1">
                <a:cs typeface="Georgia"/>
              </a:rPr>
              <a:t>eststo</a:t>
            </a:r>
            <a:r>
              <a:rPr lang="en-US" sz="3300" dirty="0">
                <a:cs typeface="Georgia"/>
              </a:rPr>
              <a:t> with regressions, you should start by doing </a:t>
            </a:r>
            <a:r>
              <a:rPr lang="en-US" sz="3300" b="1" dirty="0">
                <a:solidFill>
                  <a:srgbClr val="0070C0"/>
                </a:solidFill>
                <a:cs typeface="Georgia"/>
              </a:rPr>
              <a:t>estimate clear 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300" dirty="0">
                <a:cs typeface="Georgia"/>
              </a:rPr>
              <a:t>1) </a:t>
            </a:r>
            <a:r>
              <a:rPr lang="en-US" sz="3300" b="1" dirty="0" err="1" smtClean="0">
                <a:solidFill>
                  <a:srgbClr val="0070C0"/>
                </a:solidFill>
                <a:cs typeface="Georgia"/>
              </a:rPr>
              <a:t>estpost</a:t>
            </a:r>
            <a:r>
              <a:rPr lang="en-US" sz="3300" b="1" dirty="0" smtClean="0">
                <a:cs typeface="Georgia"/>
              </a:rPr>
              <a:t> </a:t>
            </a:r>
            <a:r>
              <a:rPr lang="en-US" sz="3300" b="1" dirty="0">
                <a:solidFill>
                  <a:srgbClr val="0070C0"/>
                </a:solidFill>
                <a:cs typeface="Georgia"/>
              </a:rPr>
              <a:t>summarize</a:t>
            </a:r>
            <a:r>
              <a:rPr lang="en-US" sz="3300" b="1" dirty="0">
                <a:cs typeface="Georgia"/>
              </a:rPr>
              <a:t> </a:t>
            </a:r>
            <a:r>
              <a:rPr lang="en-US" sz="3300" b="1" dirty="0" smtClean="0">
                <a:solidFill>
                  <a:srgbClr val="C00000"/>
                </a:solidFill>
                <a:cs typeface="Georgia"/>
              </a:rPr>
              <a:t>unemploy_prop_both2018 </a:t>
            </a:r>
            <a:r>
              <a:rPr lang="en-US" sz="3300" dirty="0" smtClean="0">
                <a:cs typeface="Georgia"/>
              </a:rPr>
              <a:t>this </a:t>
            </a:r>
            <a:r>
              <a:rPr lang="en-US" sz="3300" dirty="0">
                <a:cs typeface="Georgia"/>
              </a:rPr>
              <a:t>will display where each estimation is stored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300" dirty="0">
                <a:cs typeface="Georgia"/>
              </a:rPr>
              <a:t>2) </a:t>
            </a:r>
            <a:r>
              <a:rPr lang="en-US" sz="3300" b="1" dirty="0" err="1">
                <a:solidFill>
                  <a:srgbClr val="0070C0"/>
                </a:solidFill>
                <a:cs typeface="Georgia"/>
              </a:rPr>
              <a:t>esttab</a:t>
            </a:r>
            <a:r>
              <a:rPr lang="en-US" sz="3300" b="1" dirty="0">
                <a:solidFill>
                  <a:srgbClr val="00B0F0"/>
                </a:solidFill>
                <a:cs typeface="Georgia"/>
              </a:rPr>
              <a:t>, cells(“count mean </a:t>
            </a:r>
            <a:r>
              <a:rPr lang="en-US" sz="3300" b="1" dirty="0" err="1">
                <a:solidFill>
                  <a:srgbClr val="00B0F0"/>
                </a:solidFill>
                <a:cs typeface="Georgia"/>
              </a:rPr>
              <a:t>sd</a:t>
            </a:r>
            <a:r>
              <a:rPr lang="en-US" sz="3300" b="1" dirty="0">
                <a:solidFill>
                  <a:srgbClr val="00B0F0"/>
                </a:solidFill>
                <a:cs typeface="Georgia"/>
              </a:rPr>
              <a:t> min max”)</a:t>
            </a:r>
            <a:r>
              <a:rPr lang="en-US" sz="3300" dirty="0">
                <a:cs typeface="Georgia"/>
              </a:rPr>
              <a:t>   use the cells option on </a:t>
            </a:r>
            <a:r>
              <a:rPr lang="en-US" sz="3300" dirty="0" err="1">
                <a:cs typeface="Georgia"/>
              </a:rPr>
              <a:t>esttab</a:t>
            </a:r>
            <a:r>
              <a:rPr lang="en-US" sz="3300" dirty="0">
                <a:cs typeface="Georgia"/>
              </a:rPr>
              <a:t> to specify which results to display </a:t>
            </a:r>
          </a:p>
        </p:txBody>
      </p:sp>
    </p:spTree>
    <p:extLst>
      <p:ext uri="{BB962C8B-B14F-4D97-AF65-F5344CB8AC3E}">
        <p14:creationId xmlns:p14="http://schemas.microsoft.com/office/powerpoint/2010/main" val="336896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Just to mention it…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300" b="1" dirty="0">
                <a:solidFill>
                  <a:srgbClr val="0070C0"/>
                </a:solidFill>
                <a:cs typeface="Georgia"/>
              </a:rPr>
              <a:t>outreg2</a:t>
            </a:r>
            <a:r>
              <a:rPr lang="en-US" sz="3300" dirty="0">
                <a:cs typeface="Georgia"/>
              </a:rPr>
              <a:t> is another command that accomplishes basically the same as the </a:t>
            </a:r>
            <a:r>
              <a:rPr lang="en-US" sz="3300" dirty="0" err="1">
                <a:cs typeface="Georgia"/>
              </a:rPr>
              <a:t>estout</a:t>
            </a:r>
            <a:r>
              <a:rPr lang="en-US" sz="3300" dirty="0">
                <a:cs typeface="Georgia"/>
              </a:rPr>
              <a:t> </a:t>
            </a:r>
            <a:r>
              <a:rPr lang="en-US" sz="3300" dirty="0" smtClean="0">
                <a:cs typeface="Georgia"/>
              </a:rPr>
              <a:t>package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300" dirty="0" smtClean="0">
                <a:cs typeface="Georgia"/>
              </a:rPr>
              <a:t>I included a guide in the do-file, but as you can probably tell it’s more complicated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300" dirty="0" smtClean="0">
                <a:cs typeface="Georgia"/>
              </a:rPr>
              <a:t>The biggest difference is rather than using something like </a:t>
            </a:r>
            <a:r>
              <a:rPr lang="en-US" sz="3300" dirty="0" err="1" smtClean="0">
                <a:cs typeface="Georgia"/>
              </a:rPr>
              <a:t>eststo</a:t>
            </a:r>
            <a:r>
              <a:rPr lang="en-US" sz="3300" dirty="0" smtClean="0">
                <a:cs typeface="Georgia"/>
              </a:rPr>
              <a:t> to build a model prior to export, outreg2 appends models successively onto an external file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300" dirty="0" smtClean="0">
                <a:cs typeface="Georgia"/>
              </a:rPr>
              <a:t>I prefer </a:t>
            </a:r>
            <a:r>
              <a:rPr lang="en-US" sz="3300" dirty="0" err="1" smtClean="0">
                <a:cs typeface="Georgia"/>
              </a:rPr>
              <a:t>estout</a:t>
            </a:r>
            <a:r>
              <a:rPr lang="en-US" sz="3300" dirty="0" smtClean="0">
                <a:cs typeface="Georgia"/>
              </a:rPr>
              <a:t> but you may prefer the outreg2 formatting</a:t>
            </a:r>
            <a:endParaRPr lang="en-US" sz="33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7674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Predicted Values</a:t>
            </a:r>
            <a:endParaRPr lang="en-US" b="1" dirty="0"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6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Predicted Values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Regression models can be used to make predictions about the dependent variable (output) using the independent variables (input)</a:t>
            </a:r>
            <a:endParaRPr lang="en-US" spc="15" dirty="0">
              <a:cs typeface="Georgia"/>
            </a:endParaRP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Making predictions in </a:t>
            </a:r>
            <a:r>
              <a:rPr lang="en-US" spc="15" dirty="0" err="1" smtClean="0">
                <a:cs typeface="Georgia"/>
              </a:rPr>
              <a:t>Stata</a:t>
            </a:r>
            <a:r>
              <a:rPr lang="en-US" spc="15" dirty="0" smtClean="0">
                <a:cs typeface="Georgia"/>
              </a:rPr>
              <a:t> is easy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After running a regression model, use:</a:t>
            </a:r>
            <a:endParaRPr lang="en-US" spc="15" dirty="0">
              <a:cs typeface="Georgia"/>
            </a:endParaRP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smtClean="0">
                <a:solidFill>
                  <a:srgbClr val="0070C0"/>
                </a:solidFill>
                <a:cs typeface="Georgia"/>
              </a:rPr>
              <a:t>predict</a:t>
            </a:r>
            <a:r>
              <a:rPr lang="en-US" spc="15" dirty="0" smtClean="0">
                <a:cs typeface="Georgia"/>
              </a:rPr>
              <a:t> 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err="1" smtClean="0">
                <a:solidFill>
                  <a:srgbClr val="C00000"/>
                </a:solidFill>
                <a:cs typeface="Georgia"/>
              </a:rPr>
              <a:t>new_var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] </a:t>
            </a:r>
            <a:r>
              <a:rPr lang="en-US" b="1" spc="15" dirty="0" smtClean="0">
                <a:solidFill>
                  <a:srgbClr val="7030A0"/>
                </a:solidFill>
                <a:cs typeface="Georgia"/>
              </a:rPr>
              <a:t>[if] [in]</a:t>
            </a:r>
            <a:endParaRPr lang="en-US" spc="15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55421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Predicted Values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smtClean="0">
                <a:solidFill>
                  <a:srgbClr val="0070C0"/>
                </a:solidFill>
                <a:cs typeface="Georgia"/>
              </a:rPr>
              <a:t>predict</a:t>
            </a:r>
            <a:r>
              <a:rPr lang="en-US" spc="15" dirty="0" smtClean="0">
                <a:cs typeface="Georgia"/>
              </a:rPr>
              <a:t> 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err="1" smtClean="0">
                <a:solidFill>
                  <a:srgbClr val="C00000"/>
                </a:solidFill>
                <a:cs typeface="Georgia"/>
              </a:rPr>
              <a:t>new_var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] </a:t>
            </a:r>
            <a:r>
              <a:rPr lang="en-US" b="1" spc="15" dirty="0" smtClean="0">
                <a:solidFill>
                  <a:srgbClr val="7030A0"/>
                </a:solidFill>
                <a:cs typeface="Georgia"/>
              </a:rPr>
              <a:t>[if] [in]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Predict creates a new variable of the predicted values, which you can treat like any other data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Do-File:</a:t>
            </a:r>
          </a:p>
          <a:p>
            <a:pPr marL="710565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Challenge 1 – Create a variable of predicted values</a:t>
            </a:r>
          </a:p>
          <a:p>
            <a:pPr marL="710565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Challenge 2 – Summarize your predictions</a:t>
            </a:r>
          </a:p>
          <a:p>
            <a:pPr marL="710565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Question 1 – Are these “good” predictions?</a:t>
            </a:r>
            <a:endParaRPr lang="en-US" spc="15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4949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9" y="19746"/>
            <a:ext cx="9119937" cy="66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904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Predicted Values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smtClean="0">
                <a:solidFill>
                  <a:srgbClr val="0070C0"/>
                </a:solidFill>
                <a:cs typeface="Georgia"/>
              </a:rPr>
              <a:t>predict</a:t>
            </a:r>
            <a:r>
              <a:rPr lang="en-US" spc="15" dirty="0" smtClean="0">
                <a:cs typeface="Georgia"/>
              </a:rPr>
              <a:t> </a:t>
            </a:r>
            <a:r>
              <a:rPr lang="en-US" b="1" spc="15" dirty="0" err="1" smtClean="0">
                <a:solidFill>
                  <a:srgbClr val="C00000"/>
                </a:solidFill>
                <a:cs typeface="Georgia"/>
              </a:rPr>
              <a:t>unemploy_predictions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 </a:t>
            </a:r>
            <a:r>
              <a:rPr lang="en-US" b="1" spc="15" dirty="0" smtClean="0">
                <a:solidFill>
                  <a:srgbClr val="7030A0"/>
                </a:solidFill>
                <a:cs typeface="Georgia"/>
              </a:rPr>
              <a:t>i</a:t>
            </a:r>
            <a:r>
              <a:rPr lang="en-US" b="1" spc="15" dirty="0" smtClean="0">
                <a:solidFill>
                  <a:srgbClr val="7030A0"/>
                </a:solidFill>
                <a:cs typeface="Georgia"/>
              </a:rPr>
              <a:t>f </a:t>
            </a:r>
            <a:r>
              <a:rPr lang="en-US" b="1" spc="15" dirty="0" err="1" smtClean="0">
                <a:solidFill>
                  <a:srgbClr val="C00000"/>
                </a:solidFill>
                <a:cs typeface="Georgia"/>
              </a:rPr>
              <a:t>surface_area</a:t>
            </a:r>
            <a:r>
              <a:rPr lang="en-US" b="1" spc="15" dirty="0" smtClean="0">
                <a:solidFill>
                  <a:srgbClr val="7030A0"/>
                </a:solidFill>
                <a:cs typeface="Georgia"/>
              </a:rPr>
              <a:t> &gt; 30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No, those are horrible predictions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Predictions are only as good as the underlying regression model</a:t>
            </a:r>
          </a:p>
          <a:p>
            <a:pPr marL="24765" indent="0">
              <a:lnSpc>
                <a:spcPct val="100000"/>
              </a:lnSpc>
              <a:spcBef>
                <a:spcPts val="640"/>
              </a:spcBef>
              <a:buNone/>
              <a:tabLst>
                <a:tab pos="253365" algn="l"/>
              </a:tabLst>
            </a:pPr>
            <a:endParaRPr lang="en-US" spc="15" dirty="0" smtClean="0">
              <a:cs typeface="Georgia"/>
            </a:endParaRP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Often you want to make predictions on “out-of-sample” data, for a set of independent variable values not in your original data</a:t>
            </a:r>
          </a:p>
        </p:txBody>
      </p:sp>
    </p:spTree>
    <p:extLst>
      <p:ext uri="{BB962C8B-B14F-4D97-AF65-F5344CB8AC3E}">
        <p14:creationId xmlns:p14="http://schemas.microsoft.com/office/powerpoint/2010/main" val="132694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B1AA967-8468-4DE2-B574-B589C05A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Office Hours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4E54FE5-EA47-4084-8DC4-F03A3445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Tuesdays and Thursdays 9 – 10 am in GSPP Computer Lab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Happy to provide: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help on our problem sets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help on PP 240B problem sets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mpirical research questions (IPA’s included!)</a:t>
            </a:r>
          </a:p>
          <a:p>
            <a:pPr lvl="1"/>
            <a:r>
              <a:rPr lang="en-US" dirty="0" smtClean="0"/>
              <a:t>Data science help (including other programs)</a:t>
            </a:r>
          </a:p>
          <a:p>
            <a:pPr lvl="1"/>
            <a:r>
              <a:rPr lang="en-US" sz="3200" dirty="0" smtClean="0"/>
              <a:t>Advice on seeking employment with the US Government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02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Data Visualization II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Distribution: Histograms and Density Plots</a:t>
            </a:r>
          </a:p>
          <a:p>
            <a:pPr marL="0" indent="0">
              <a:buNone/>
            </a:pPr>
            <a:r>
              <a:rPr lang="en-US" dirty="0" smtClean="0"/>
              <a:t>Graphs: Bar and Line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96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Histograms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>
                <a:cs typeface="Georgia"/>
              </a:rPr>
              <a:t>Histograms are used to visually represent the frequency distribution of numeric data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>
                <a:cs typeface="Georgia"/>
              </a:rPr>
              <a:t>Can be applied to continuous or discrete  variables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u="sng" spc="15" dirty="0">
                <a:solidFill>
                  <a:srgbClr val="0070C0"/>
                </a:solidFill>
                <a:cs typeface="Georgia"/>
              </a:rPr>
              <a:t>hist</a:t>
            </a:r>
            <a:r>
              <a:rPr lang="en-US" b="1" spc="15" dirty="0">
                <a:solidFill>
                  <a:srgbClr val="0070C0"/>
                </a:solidFill>
                <a:cs typeface="Georgia"/>
              </a:rPr>
              <a:t>ogram</a:t>
            </a:r>
            <a:r>
              <a:rPr lang="en-US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err="1">
                <a:solidFill>
                  <a:srgbClr val="C00000"/>
                </a:solidFill>
                <a:cs typeface="Georgia"/>
              </a:rPr>
              <a:t>varname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]   </a:t>
            </a:r>
            <a:r>
              <a:rPr lang="en-US" spc="15" dirty="0">
                <a:cs typeface="Georgia"/>
              </a:rPr>
              <a:t>histogram of a </a:t>
            </a:r>
            <a:r>
              <a:rPr lang="en-US" spc="15" dirty="0" smtClean="0">
                <a:cs typeface="Georgia"/>
              </a:rPr>
              <a:t>variable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Challenge 3 – Make a histogram for unemployment in 2005</a:t>
            </a:r>
            <a:endParaRPr lang="en-US" spc="15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45133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34" y="232274"/>
            <a:ext cx="8826750" cy="64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36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Histograms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err="1">
                <a:solidFill>
                  <a:srgbClr val="0070C0"/>
                </a:solidFill>
                <a:cs typeface="Georgia"/>
              </a:rPr>
              <a:t>hist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err="1">
                <a:solidFill>
                  <a:srgbClr val="C00000"/>
                </a:solidFill>
                <a:cs typeface="Georgia"/>
              </a:rPr>
              <a:t>varname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]</a:t>
            </a:r>
            <a:r>
              <a:rPr lang="en-US" b="1" spc="15" dirty="0">
                <a:solidFill>
                  <a:srgbClr val="00B0F0"/>
                </a:solidFill>
                <a:cs typeface="Georgia"/>
              </a:rPr>
              <a:t>, discrete  </a:t>
            </a:r>
            <a:r>
              <a:rPr lang="en-US" spc="15" dirty="0">
                <a:cs typeface="Georgia"/>
              </a:rPr>
              <a:t>option to specify that the data is discrete (falls into specific countable categories)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err="1">
                <a:solidFill>
                  <a:srgbClr val="0070C0"/>
                </a:solidFill>
                <a:cs typeface="Georgia"/>
              </a:rPr>
              <a:t>hist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err="1">
                <a:solidFill>
                  <a:srgbClr val="C00000"/>
                </a:solidFill>
                <a:cs typeface="Georgia"/>
              </a:rPr>
              <a:t>varname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]</a:t>
            </a:r>
            <a:r>
              <a:rPr lang="en-US" b="1" spc="15" dirty="0">
                <a:solidFill>
                  <a:srgbClr val="00B0F0"/>
                </a:solidFill>
                <a:cs typeface="Georgia"/>
              </a:rPr>
              <a:t>, bin(#)</a:t>
            </a:r>
            <a:r>
              <a:rPr lang="en-US" b="1" spc="15" dirty="0">
                <a:cs typeface="Georgia"/>
              </a:rPr>
              <a:t> </a:t>
            </a:r>
            <a:r>
              <a:rPr lang="en-US" spc="15" dirty="0">
                <a:cs typeface="Georgia"/>
              </a:rPr>
              <a:t> specifies the number  of bins (for continuous variables)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>
                <a:solidFill>
                  <a:srgbClr val="00B0F0"/>
                </a:solidFill>
                <a:cs typeface="Georgia"/>
              </a:rPr>
              <a:t>, density</a:t>
            </a:r>
            <a:r>
              <a:rPr lang="en-US" spc="15" dirty="0">
                <a:cs typeface="Georgia"/>
              </a:rPr>
              <a:t> | </a:t>
            </a:r>
            <a:r>
              <a:rPr lang="en-US" b="1" spc="15" dirty="0">
                <a:solidFill>
                  <a:srgbClr val="00B0F0"/>
                </a:solidFill>
                <a:cs typeface="Georgia"/>
              </a:rPr>
              <a:t>, fraction</a:t>
            </a:r>
            <a:r>
              <a:rPr lang="en-US" spc="15" dirty="0">
                <a:cs typeface="Georgia"/>
              </a:rPr>
              <a:t> | </a:t>
            </a:r>
            <a:r>
              <a:rPr lang="en-US" b="1" spc="15" dirty="0">
                <a:solidFill>
                  <a:srgbClr val="00B0F0"/>
                </a:solidFill>
                <a:cs typeface="Georgia"/>
              </a:rPr>
              <a:t>, frequency</a:t>
            </a:r>
            <a:r>
              <a:rPr lang="en-US" spc="15" dirty="0">
                <a:cs typeface="Georgia"/>
              </a:rPr>
              <a:t> | </a:t>
            </a:r>
            <a:r>
              <a:rPr lang="en-US" b="1" spc="15" dirty="0">
                <a:solidFill>
                  <a:srgbClr val="00B0F0"/>
                </a:solidFill>
                <a:cs typeface="Georgia"/>
              </a:rPr>
              <a:t>, percent</a:t>
            </a:r>
            <a:r>
              <a:rPr lang="en-US" spc="15" dirty="0">
                <a:cs typeface="Georgia"/>
              </a:rPr>
              <a:t>     are all options to decide the format by which your y-axis is displayed</a:t>
            </a:r>
          </a:p>
        </p:txBody>
      </p:sp>
    </p:spTree>
    <p:extLst>
      <p:ext uri="{BB962C8B-B14F-4D97-AF65-F5344CB8AC3E}">
        <p14:creationId xmlns:p14="http://schemas.microsoft.com/office/powerpoint/2010/main" val="373487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Histograms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Histograms can be overlaid like other graphs, but </a:t>
            </a:r>
            <a:r>
              <a:rPr lang="en-US" spc="15" dirty="0" err="1" smtClean="0">
                <a:cs typeface="Georgia"/>
              </a:rPr>
              <a:t>Stata</a:t>
            </a:r>
            <a:r>
              <a:rPr lang="en-US" spc="15" dirty="0" smtClean="0">
                <a:cs typeface="Georgia"/>
              </a:rPr>
              <a:t> doesn’t have transparency options until </a:t>
            </a:r>
            <a:r>
              <a:rPr lang="en-US" spc="15" dirty="0" err="1" smtClean="0">
                <a:cs typeface="Georgia"/>
              </a:rPr>
              <a:t>Stata</a:t>
            </a:r>
            <a:r>
              <a:rPr lang="en-US" spc="15" dirty="0" smtClean="0">
                <a:cs typeface="Georgia"/>
              </a:rPr>
              <a:t> 15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Otherwise, style options are standard for graphs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You can also overlay distributions onto a histogram with options </a:t>
            </a:r>
            <a:r>
              <a:rPr lang="en-US" b="1" spc="15" dirty="0" smtClean="0">
                <a:solidFill>
                  <a:srgbClr val="00B0F0"/>
                </a:solidFill>
                <a:cs typeface="Georgia"/>
              </a:rPr>
              <a:t>normal</a:t>
            </a:r>
            <a:r>
              <a:rPr lang="en-US" spc="15" dirty="0" smtClean="0">
                <a:solidFill>
                  <a:srgbClr val="00B0F0"/>
                </a:solidFill>
                <a:cs typeface="Georgia"/>
              </a:rPr>
              <a:t> </a:t>
            </a:r>
            <a:r>
              <a:rPr lang="en-US" spc="15" dirty="0" smtClean="0">
                <a:cs typeface="Georgia"/>
              </a:rPr>
              <a:t>or </a:t>
            </a:r>
            <a:r>
              <a:rPr lang="en-US" b="1" spc="15" dirty="0" err="1" smtClean="0">
                <a:solidFill>
                  <a:srgbClr val="00B0F0"/>
                </a:solidFill>
                <a:cs typeface="Georgia"/>
              </a:rPr>
              <a:t>kdensity</a:t>
            </a:r>
            <a:endParaRPr lang="en-US" b="1" spc="15" dirty="0">
              <a:solidFill>
                <a:srgbClr val="00B0F0"/>
              </a:solidFill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31911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947"/>
            <a:ext cx="6011360" cy="628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40" y="360947"/>
            <a:ext cx="6011360" cy="628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226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7" t="36428" r="16068" b="23215"/>
          <a:stretch/>
        </p:blipFill>
        <p:spPr bwMode="auto">
          <a:xfrm>
            <a:off x="-1" y="2285999"/>
            <a:ext cx="12125913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Skew and Modality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622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Bar Graphs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1" y="1406769"/>
            <a:ext cx="11742821" cy="4671951"/>
          </a:xfrm>
        </p:spPr>
        <p:txBody>
          <a:bodyPr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500" dirty="0" smtClean="0">
                <a:cs typeface="Georgia"/>
              </a:rPr>
              <a:t>Live Code Example: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rgbClr val="0070C0"/>
                </a:solidFill>
                <a:cs typeface="Georgia"/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  <a:cs typeface="Georgia"/>
              </a:rPr>
              <a:t>ort </a:t>
            </a:r>
            <a:r>
              <a:rPr lang="en-US" sz="2800" b="1" dirty="0" smtClean="0">
                <a:solidFill>
                  <a:srgbClr val="C00000"/>
                </a:solidFill>
                <a:cs typeface="Georgia"/>
              </a:rPr>
              <a:t>unemploy_rate_both2005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2800" b="1" dirty="0" smtClean="0">
                <a:solidFill>
                  <a:srgbClr val="0070C0"/>
                </a:solidFill>
                <a:cs typeface="Georgia"/>
              </a:rPr>
              <a:t>graph bar </a:t>
            </a:r>
            <a:r>
              <a:rPr lang="en-US" sz="2800" b="1" dirty="0" smtClean="0">
                <a:solidFill>
                  <a:srgbClr val="C00000"/>
                </a:solidFill>
                <a:cs typeface="Georgia"/>
              </a:rPr>
              <a:t>unemploy_rate_both2005</a:t>
            </a:r>
            <a:r>
              <a:rPr lang="en-US" sz="2800" b="1" dirty="0" smtClean="0">
                <a:solidFill>
                  <a:srgbClr val="7030A0"/>
                </a:solidFill>
                <a:cs typeface="Georgia"/>
              </a:rPr>
              <a:t> in 205/209, </a:t>
            </a:r>
            <a:r>
              <a:rPr lang="en-US" sz="2800" b="1" dirty="0" smtClean="0">
                <a:solidFill>
                  <a:srgbClr val="00B0F0"/>
                </a:solidFill>
                <a:cs typeface="Georgia"/>
              </a:rPr>
              <a:t>over(</a:t>
            </a:r>
            <a:r>
              <a:rPr lang="en-US" sz="2800" b="1" dirty="0" err="1" smtClean="0">
                <a:solidFill>
                  <a:srgbClr val="C00000"/>
                </a:solidFill>
                <a:cs typeface="Georgia"/>
              </a:rPr>
              <a:t>regioncode</a:t>
            </a:r>
            <a:r>
              <a:rPr lang="en-US" sz="2800" b="1" dirty="0" smtClean="0">
                <a:solidFill>
                  <a:srgbClr val="00B0F0"/>
                </a:solidFill>
                <a:cs typeface="Georgia"/>
              </a:rPr>
              <a:t>)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rgbClr val="0070C0"/>
                </a:solidFill>
                <a:cs typeface="Georgia"/>
              </a:rPr>
              <a:t>l</a:t>
            </a:r>
            <a:r>
              <a:rPr lang="en-US" sz="2800" b="1" dirty="0" smtClean="0">
                <a:solidFill>
                  <a:srgbClr val="0070C0"/>
                </a:solidFill>
                <a:cs typeface="Georgia"/>
              </a:rPr>
              <a:t>ist</a:t>
            </a:r>
            <a:r>
              <a:rPr lang="en-US" sz="2800" b="1" dirty="0" smtClean="0">
                <a:solidFill>
                  <a:srgbClr val="00B0F0"/>
                </a:solidFill>
                <a:cs typeface="Georgia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cs typeface="Georgia"/>
              </a:rPr>
              <a:t>unemploy_rate_both2005</a:t>
            </a:r>
            <a:r>
              <a:rPr lang="en-US" sz="2800" b="1" dirty="0" smtClean="0">
                <a:solidFill>
                  <a:srgbClr val="00B0F0"/>
                </a:solidFill>
                <a:cs typeface="Georgia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cs typeface="Georgia"/>
              </a:rPr>
              <a:t>in -5/L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rgbClr val="0070C0"/>
                </a:solidFill>
                <a:cs typeface="Georgia"/>
              </a:rPr>
              <a:t>list</a:t>
            </a:r>
            <a:r>
              <a:rPr lang="en-US" sz="2800" b="1" dirty="0">
                <a:solidFill>
                  <a:srgbClr val="7030A0"/>
                </a:solidFill>
                <a:cs typeface="Georgia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Georgia"/>
              </a:rPr>
              <a:t>unemploy_rate_both2005</a:t>
            </a:r>
            <a:r>
              <a:rPr lang="en-US" sz="2800" b="1" dirty="0">
                <a:solidFill>
                  <a:srgbClr val="7030A0"/>
                </a:solidFill>
                <a:cs typeface="Georgia"/>
              </a:rPr>
              <a:t> in -5/L if </a:t>
            </a:r>
            <a:r>
              <a:rPr lang="en-US" sz="2800" b="1" dirty="0">
                <a:solidFill>
                  <a:srgbClr val="C00000"/>
                </a:solidFill>
                <a:cs typeface="Georgia"/>
              </a:rPr>
              <a:t>unemploy_rate_both2005</a:t>
            </a:r>
            <a:r>
              <a:rPr lang="en-US" sz="2800" b="1" dirty="0">
                <a:solidFill>
                  <a:srgbClr val="7030A0"/>
                </a:solidFill>
                <a:cs typeface="Georgia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cs typeface="Georgia"/>
              </a:rPr>
              <a:t>!=  .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rgbClr val="0070C0"/>
                </a:solidFill>
                <a:cs typeface="Georgia"/>
              </a:rPr>
              <a:t>list</a:t>
            </a:r>
            <a:r>
              <a:rPr lang="en-US" sz="2800" b="1" dirty="0">
                <a:solidFill>
                  <a:srgbClr val="7030A0"/>
                </a:solidFill>
                <a:cs typeface="Georgia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Georgia"/>
              </a:rPr>
              <a:t>unemploy_rate_both2005</a:t>
            </a:r>
            <a:r>
              <a:rPr lang="en-US" sz="2800" b="1" dirty="0">
                <a:solidFill>
                  <a:srgbClr val="7030A0"/>
                </a:solidFill>
                <a:cs typeface="Georgia"/>
              </a:rPr>
              <a:t> in -10/L if </a:t>
            </a:r>
            <a:r>
              <a:rPr lang="en-US" sz="2800" b="1" dirty="0">
                <a:solidFill>
                  <a:srgbClr val="C00000"/>
                </a:solidFill>
                <a:cs typeface="Georgia"/>
              </a:rPr>
              <a:t>unemploy_rate_both2005</a:t>
            </a:r>
            <a:r>
              <a:rPr lang="en-US" sz="2800" b="1" dirty="0">
                <a:solidFill>
                  <a:srgbClr val="7030A0"/>
                </a:solidFill>
                <a:cs typeface="Georgia"/>
              </a:rPr>
              <a:t> != . 	</a:t>
            </a:r>
            <a:endParaRPr lang="en-US" sz="2800" b="1" dirty="0" smtClean="0">
              <a:solidFill>
                <a:srgbClr val="7030A0"/>
              </a:solidFill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rgbClr val="0070C0"/>
                </a:solidFill>
                <a:cs typeface="Georgia"/>
              </a:rPr>
              <a:t>graph bar </a:t>
            </a:r>
            <a:r>
              <a:rPr lang="en-US" sz="2800" b="1" dirty="0">
                <a:solidFill>
                  <a:srgbClr val="C00000"/>
                </a:solidFill>
                <a:cs typeface="Georgia"/>
              </a:rPr>
              <a:t>unemploy_rate_both2005</a:t>
            </a:r>
            <a:r>
              <a:rPr lang="en-US" sz="2800" b="1" dirty="0">
                <a:solidFill>
                  <a:srgbClr val="7030A0"/>
                </a:solidFill>
                <a:cs typeface="Georgia"/>
              </a:rPr>
              <a:t> in -10/L if </a:t>
            </a:r>
            <a:r>
              <a:rPr lang="en-US" sz="2800" b="1" dirty="0">
                <a:solidFill>
                  <a:srgbClr val="C00000"/>
                </a:solidFill>
                <a:cs typeface="Georgia"/>
              </a:rPr>
              <a:t>unemploy_rate_both2005</a:t>
            </a:r>
            <a:r>
              <a:rPr lang="en-US" sz="2800" b="1" dirty="0">
                <a:solidFill>
                  <a:srgbClr val="7030A0"/>
                </a:solidFill>
                <a:cs typeface="Georgia"/>
              </a:rPr>
              <a:t> !=. , </a:t>
            </a:r>
            <a:r>
              <a:rPr lang="en-US" sz="2800" b="1" dirty="0">
                <a:solidFill>
                  <a:srgbClr val="00B0F0"/>
                </a:solidFill>
                <a:cs typeface="Georgia"/>
              </a:rPr>
              <a:t>over(</a:t>
            </a:r>
            <a:r>
              <a:rPr lang="en-US" sz="2800" b="1" dirty="0" err="1">
                <a:solidFill>
                  <a:srgbClr val="C00000"/>
                </a:solidFill>
                <a:cs typeface="Georgia"/>
              </a:rPr>
              <a:t>regioncode</a:t>
            </a:r>
            <a:r>
              <a:rPr lang="en-US" sz="2800" b="1" dirty="0">
                <a:solidFill>
                  <a:srgbClr val="00B0F0"/>
                </a:solidFill>
                <a:cs typeface="Georgia"/>
              </a:rPr>
              <a:t>)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endParaRPr lang="en-US" sz="2800" b="1" dirty="0">
              <a:solidFill>
                <a:srgbClr val="7030A0"/>
              </a:solidFill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endParaRPr lang="en-US" sz="2800" b="1" dirty="0">
              <a:solidFill>
                <a:srgbClr val="7030A0"/>
              </a:solidFill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79952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4918"/>
            <a:ext cx="9360568" cy="679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718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2" y="54121"/>
            <a:ext cx="9216189" cy="67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45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Comments or Suggestions?</a:t>
            </a:r>
            <a:endParaRPr lang="en-US" sz="6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feedback, comments, general statements?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Expectations from the </a:t>
            </a:r>
            <a:r>
              <a:rPr lang="en-US" dirty="0" err="1" smtClean="0"/>
              <a:t>Stata</a:t>
            </a:r>
            <a:r>
              <a:rPr lang="en-US" dirty="0" smtClean="0"/>
              <a:t> course?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Expectations from our Problem Sets?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Suggestions for organizing materials?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Line Graphs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06769"/>
            <a:ext cx="11766885" cy="4671951"/>
          </a:xfrm>
        </p:spPr>
        <p:txBody>
          <a:bodyPr>
            <a:normAutofit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Line graphs are useful to show large amounts of data or compare several observations over time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However, they can be a bit hard to make if your data isn’t in the correct format…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Challenge 4 – Make a line graph showing the change in unemployment from 2005 to 2010 for all countries</a:t>
            </a:r>
            <a:endParaRPr lang="en-US" spc="15" dirty="0" smtClean="0">
              <a:cs typeface="Georgia"/>
            </a:endParaRP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z="3200" b="1" spc="15" dirty="0" err="1">
                <a:solidFill>
                  <a:srgbClr val="0070C0"/>
                </a:solidFill>
                <a:cs typeface="Georgia"/>
              </a:rPr>
              <a:t>t</a:t>
            </a:r>
            <a:r>
              <a:rPr lang="en-US" sz="3200" b="1" spc="15" dirty="0" err="1" smtClean="0">
                <a:solidFill>
                  <a:srgbClr val="0070C0"/>
                </a:solidFill>
                <a:cs typeface="Georgia"/>
              </a:rPr>
              <a:t>woway</a:t>
            </a:r>
            <a:r>
              <a:rPr lang="en-US" sz="3200" b="1" spc="15" dirty="0" smtClean="0">
                <a:solidFill>
                  <a:srgbClr val="0070C0"/>
                </a:solidFill>
                <a:cs typeface="Georgia"/>
              </a:rPr>
              <a:t> line </a:t>
            </a:r>
            <a:r>
              <a:rPr lang="en-US" sz="3200" b="1" spc="15" dirty="0" smtClean="0">
                <a:solidFill>
                  <a:srgbClr val="C00000"/>
                </a:solidFill>
                <a:cs typeface="Georgia"/>
              </a:rPr>
              <a:t>unemploy_rate_both2005</a:t>
            </a:r>
            <a:r>
              <a:rPr lang="en-US" sz="3200" b="1" spc="15" dirty="0" smtClean="0">
                <a:cs typeface="Georgia"/>
              </a:rPr>
              <a:t> </a:t>
            </a:r>
            <a:r>
              <a:rPr lang="en-US" sz="3200" b="1" spc="15" dirty="0" smtClean="0">
                <a:solidFill>
                  <a:srgbClr val="C00000"/>
                </a:solidFill>
                <a:cs typeface="Georgia"/>
              </a:rPr>
              <a:t>unemploy_rate_both2010</a:t>
            </a:r>
            <a:endParaRPr lang="en-US" sz="3200" b="1" spc="15" dirty="0">
              <a:solidFill>
                <a:srgbClr val="C00000"/>
              </a:solidFill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1857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9" y="19746"/>
            <a:ext cx="9144000" cy="669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660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Line Graphs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dirty="0" smtClean="0">
                <a:cs typeface="Georgia"/>
              </a:rPr>
              <a:t>Live Code Example: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600" b="1" dirty="0">
                <a:solidFill>
                  <a:srgbClr val="0070C0"/>
                </a:solidFill>
                <a:cs typeface="Georgia"/>
              </a:rPr>
              <a:t>k</a:t>
            </a:r>
            <a:r>
              <a:rPr lang="en-US" sz="3600" b="1" dirty="0" smtClean="0">
                <a:solidFill>
                  <a:srgbClr val="0070C0"/>
                </a:solidFill>
                <a:cs typeface="Georgia"/>
              </a:rPr>
              <a:t>eep </a:t>
            </a:r>
            <a:r>
              <a:rPr lang="en-US" sz="3600" b="1" dirty="0" err="1" smtClean="0">
                <a:solidFill>
                  <a:srgbClr val="C00000"/>
                </a:solidFill>
                <a:cs typeface="Georgia"/>
              </a:rPr>
              <a:t>regioncode</a:t>
            </a:r>
            <a:r>
              <a:rPr lang="en-US" sz="3600" b="1" dirty="0" smtClean="0">
                <a:solidFill>
                  <a:srgbClr val="C00000"/>
                </a:solidFill>
                <a:cs typeface="Georgia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cs typeface="Georgia"/>
              </a:rPr>
              <a:t>unemploy_rate_both</a:t>
            </a:r>
            <a:r>
              <a:rPr lang="en-US" sz="3600" b="1" dirty="0" smtClean="0">
                <a:solidFill>
                  <a:srgbClr val="C00000"/>
                </a:solidFill>
                <a:cs typeface="Georgia"/>
              </a:rPr>
              <a:t>*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600" b="1" dirty="0" smtClean="0">
                <a:solidFill>
                  <a:srgbClr val="0070C0"/>
                </a:solidFill>
                <a:cs typeface="Georgia"/>
              </a:rPr>
              <a:t>reshape long </a:t>
            </a:r>
            <a:r>
              <a:rPr lang="en-US" sz="3600" b="1" dirty="0" err="1" smtClean="0">
                <a:solidFill>
                  <a:srgbClr val="C00000"/>
                </a:solidFill>
                <a:cs typeface="Georgia"/>
              </a:rPr>
              <a:t>unemploy_rate_bot</a:t>
            </a:r>
            <a:r>
              <a:rPr lang="en-US" sz="3600" b="1" dirty="0" err="1">
                <a:solidFill>
                  <a:srgbClr val="C00000"/>
                </a:solidFill>
                <a:cs typeface="Georgia"/>
              </a:rPr>
              <a:t>h</a:t>
            </a:r>
            <a:r>
              <a:rPr lang="en-US" sz="3600" b="1" dirty="0" smtClean="0">
                <a:solidFill>
                  <a:srgbClr val="7030A0"/>
                </a:solidFill>
                <a:cs typeface="Georgia"/>
              </a:rPr>
              <a:t>, </a:t>
            </a:r>
            <a:r>
              <a:rPr lang="en-US" sz="3600" b="1" dirty="0">
                <a:solidFill>
                  <a:srgbClr val="00B0F0"/>
                </a:solidFill>
                <a:cs typeface="Georgia"/>
              </a:rPr>
              <a:t>i</a:t>
            </a:r>
            <a:r>
              <a:rPr lang="en-US" sz="3600" b="1" dirty="0" smtClean="0">
                <a:solidFill>
                  <a:srgbClr val="00B0F0"/>
                </a:solidFill>
                <a:cs typeface="Georgia"/>
              </a:rPr>
              <a:t>(</a:t>
            </a:r>
            <a:r>
              <a:rPr lang="en-US" sz="3600" b="1" dirty="0" err="1" smtClean="0">
                <a:solidFill>
                  <a:srgbClr val="C00000"/>
                </a:solidFill>
                <a:cs typeface="Georgia"/>
              </a:rPr>
              <a:t>regioncode</a:t>
            </a:r>
            <a:r>
              <a:rPr lang="en-US" sz="3600" b="1" dirty="0" smtClean="0">
                <a:solidFill>
                  <a:srgbClr val="00B0F0"/>
                </a:solidFill>
                <a:cs typeface="Georgia"/>
              </a:rPr>
              <a:t>) j(</a:t>
            </a:r>
            <a:r>
              <a:rPr lang="en-US" sz="3600" b="1" dirty="0" smtClean="0">
                <a:solidFill>
                  <a:srgbClr val="C00000"/>
                </a:solidFill>
                <a:cs typeface="Georgia"/>
              </a:rPr>
              <a:t>year</a:t>
            </a:r>
            <a:r>
              <a:rPr lang="en-US" sz="3600" b="1" dirty="0" smtClean="0">
                <a:solidFill>
                  <a:srgbClr val="00B0F0"/>
                </a:solidFill>
                <a:cs typeface="Georgia"/>
              </a:rPr>
              <a:t>)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600" b="1" dirty="0">
                <a:solidFill>
                  <a:srgbClr val="0070C0"/>
                </a:solidFill>
                <a:cs typeface="Georgia"/>
              </a:rPr>
              <a:t>s</a:t>
            </a:r>
            <a:r>
              <a:rPr lang="en-US" sz="3600" b="1" dirty="0" smtClean="0">
                <a:solidFill>
                  <a:srgbClr val="0070C0"/>
                </a:solidFill>
                <a:cs typeface="Georgia"/>
              </a:rPr>
              <a:t>ort </a:t>
            </a:r>
            <a:r>
              <a:rPr lang="en-US" sz="3600" b="1" dirty="0" err="1" smtClean="0">
                <a:solidFill>
                  <a:srgbClr val="C00000"/>
                </a:solidFill>
                <a:cs typeface="Georgia"/>
              </a:rPr>
              <a:t>regioncode</a:t>
            </a:r>
            <a:r>
              <a:rPr lang="en-US" sz="3600" b="1" dirty="0" smtClean="0">
                <a:solidFill>
                  <a:srgbClr val="C00000"/>
                </a:solidFill>
                <a:cs typeface="Georgia"/>
              </a:rPr>
              <a:t> year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3600" dirty="0" smtClean="0">
                <a:cs typeface="Georgia"/>
              </a:rPr>
              <a:t>Challenge 5 – Make a line graph of unemployment rates in Brazil</a:t>
            </a:r>
            <a:endParaRPr lang="en-US" sz="3600" b="1" dirty="0">
              <a:solidFill>
                <a:srgbClr val="7030A0"/>
              </a:solidFill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endParaRPr lang="en-US" sz="2800" b="1" dirty="0">
              <a:solidFill>
                <a:srgbClr val="7030A0"/>
              </a:solidFill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68036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3" y="37366"/>
            <a:ext cx="9240252" cy="67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01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3" y="37366"/>
            <a:ext cx="9288379" cy="680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001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1" y="22240"/>
            <a:ext cx="9336505" cy="68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470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17" y="54983"/>
            <a:ext cx="9095872" cy="665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550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Log Transformations and Plots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6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Natural Log Transformations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4745455" cy="4671951"/>
          </a:xfrm>
        </p:spPr>
        <p:txBody>
          <a:bodyPr>
            <a:normAutofit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Challenge 5 – Create new variables for </a:t>
            </a:r>
            <a:r>
              <a:rPr lang="en-US" b="1" spc="15" dirty="0" err="1" smtClean="0">
                <a:solidFill>
                  <a:srgbClr val="C00000"/>
                </a:solidFill>
                <a:cs typeface="Georgia"/>
              </a:rPr>
              <a:t>gdppercap</a:t>
            </a:r>
            <a:r>
              <a:rPr lang="en-US" spc="15" dirty="0" smtClean="0">
                <a:solidFill>
                  <a:srgbClr val="C00000"/>
                </a:solidFill>
                <a:cs typeface="Georgia"/>
              </a:rPr>
              <a:t> </a:t>
            </a:r>
            <a:r>
              <a:rPr lang="en-US" spc="15" dirty="0" smtClean="0">
                <a:cs typeface="Georgia"/>
              </a:rPr>
              <a:t>and </a:t>
            </a:r>
            <a:r>
              <a:rPr lang="en-US" b="1" spc="15" dirty="0" err="1" smtClean="0">
                <a:solidFill>
                  <a:srgbClr val="C00000"/>
                </a:solidFill>
                <a:cs typeface="Georgia"/>
              </a:rPr>
              <a:t>lifeexp</a:t>
            </a:r>
            <a:r>
              <a:rPr lang="en-US" spc="15" dirty="0" smtClean="0">
                <a:solidFill>
                  <a:srgbClr val="C00000"/>
                </a:solidFill>
                <a:cs typeface="Georgia"/>
              </a:rPr>
              <a:t> </a:t>
            </a:r>
            <a:r>
              <a:rPr lang="en-US" spc="15" dirty="0" smtClean="0">
                <a:cs typeface="Georgia"/>
              </a:rPr>
              <a:t>that are “transformed” by natural logs</a:t>
            </a:r>
            <a:endParaRPr lang="en-US" b="1" spc="15" dirty="0">
              <a:solidFill>
                <a:srgbClr val="C00000"/>
              </a:solidFill>
              <a:cs typeface="Georgi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55" y="1540041"/>
            <a:ext cx="5297100" cy="500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378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46" y="327617"/>
            <a:ext cx="6039853" cy="653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17"/>
            <a:ext cx="6152146" cy="653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75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360169-196B-4784-980D-5E595A03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 (heading)"/>
              </a:rPr>
              <a:t>Today’s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4A4871-7CC9-48A2-BF52-28D10AE0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Stored Statistics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-class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-class</a:t>
            </a:r>
            <a:endParaRPr lang="en-US" dirty="0"/>
          </a:p>
          <a:p>
            <a:r>
              <a:rPr lang="en-US" dirty="0"/>
              <a:t>Outputting Regression </a:t>
            </a:r>
            <a:r>
              <a:rPr lang="en-US" dirty="0" smtClean="0"/>
              <a:t>Tables (</a:t>
            </a:r>
            <a:r>
              <a:rPr lang="en-US" dirty="0" err="1" smtClean="0"/>
              <a:t>estout</a:t>
            </a:r>
            <a:r>
              <a:rPr lang="en-US" dirty="0" smtClean="0"/>
              <a:t> &amp; outreg2)</a:t>
            </a:r>
            <a:endParaRPr lang="en-US" dirty="0"/>
          </a:p>
          <a:p>
            <a:r>
              <a:rPr lang="en-US" dirty="0" smtClean="0"/>
              <a:t>Predicted Values</a:t>
            </a:r>
          </a:p>
          <a:p>
            <a:r>
              <a:rPr lang="en-US" dirty="0" smtClean="0"/>
              <a:t>Visualization II</a:t>
            </a:r>
          </a:p>
          <a:p>
            <a:pPr lvl="1"/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Bar Graphs</a:t>
            </a:r>
          </a:p>
          <a:p>
            <a:pPr lvl="1"/>
            <a:r>
              <a:rPr lang="en-US" dirty="0" smtClean="0"/>
              <a:t>Line Graphs</a:t>
            </a:r>
          </a:p>
          <a:p>
            <a:r>
              <a:rPr lang="en-US" dirty="0" smtClean="0"/>
              <a:t>Log Transformations and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0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79"/>
          <a:stretch/>
        </p:blipFill>
        <p:spPr bwMode="auto">
          <a:xfrm>
            <a:off x="319503" y="46152"/>
            <a:ext cx="7717590" cy="654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72400" y="601579"/>
            <a:ext cx="34650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How do we interpret a log transformed regression output?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2942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" y="0"/>
            <a:ext cx="5558589" cy="656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74"/>
          <a:stretch/>
        </p:blipFill>
        <p:spPr bwMode="auto">
          <a:xfrm>
            <a:off x="5926221" y="617620"/>
            <a:ext cx="5945342" cy="532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588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1571834" y="2846283"/>
            <a:ext cx="9048332" cy="11654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1445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264695" y="647700"/>
            <a:ext cx="6184231" cy="33640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latin typeface="+mn-lt"/>
              </a:rPr>
              <a:t>Please return nametags</a:t>
            </a:r>
          </a:p>
          <a:p>
            <a:pPr algn="ctr"/>
            <a:endParaRPr lang="en-US" sz="8000" b="1" dirty="0" smtClean="0">
              <a:latin typeface="+mn-lt"/>
            </a:endParaRPr>
          </a:p>
          <a:p>
            <a:pPr algn="ctr"/>
            <a:r>
              <a:rPr lang="en-US" sz="8000" b="1" dirty="0" smtClean="0">
                <a:latin typeface="+mn-lt"/>
              </a:rPr>
              <a:t>Have a great day!</a:t>
            </a:r>
            <a:endParaRPr lang="en-US" sz="8000" b="1" dirty="0">
              <a:latin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0"/>
          <a:stretch/>
        </p:blipFill>
        <p:spPr bwMode="auto">
          <a:xfrm>
            <a:off x="6448926" y="840204"/>
            <a:ext cx="5494524" cy="539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9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Stored Statistics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() and r()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39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dirty="0">
                <a:latin typeface="+mn-lt"/>
              </a:rPr>
              <a:t>Have you ever wanted to </a:t>
            </a:r>
            <a:r>
              <a:rPr lang="en-US" sz="4500" i="1" dirty="0">
                <a:latin typeface="+mn-lt"/>
              </a:rPr>
              <a:t>not</a:t>
            </a:r>
            <a:r>
              <a:rPr lang="en-US" sz="4500" dirty="0">
                <a:latin typeface="+mn-lt"/>
              </a:rPr>
              <a:t> copy/paste?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4500" dirty="0">
                <a:cs typeface="Georgia"/>
              </a:rPr>
              <a:t>Now you can!</a:t>
            </a:r>
          </a:p>
        </p:txBody>
      </p:sp>
      <p:pic>
        <p:nvPicPr>
          <p:cNvPr id="1026" name="Picture 2" descr="Image result for copy/paste">
            <a:extLst>
              <a:ext uri="{FF2B5EF4-FFF2-40B4-BE49-F238E27FC236}">
                <a16:creationId xmlns="" xmlns:a16="http://schemas.microsoft.com/office/drawing/2014/main" id="{77E03592-C21F-4616-89BA-F1088359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90" y="1785606"/>
            <a:ext cx="5637787" cy="400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="" xmlns:a16="http://schemas.microsoft.com/office/drawing/2014/main" id="{E9DA1550-3A2A-490C-BD09-5868C450E833}"/>
              </a:ext>
            </a:extLst>
          </p:cNvPr>
          <p:cNvSpPr/>
          <p:nvPr/>
        </p:nvSpPr>
        <p:spPr>
          <a:xfrm>
            <a:off x="5951621" y="1653258"/>
            <a:ext cx="4267200" cy="4267200"/>
          </a:xfrm>
          <a:prstGeom prst="ellipse">
            <a:avLst/>
          </a:prstGeom>
          <a:noFill/>
          <a:ln w="241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F63556E-241B-4EA4-8258-1C35617C0518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6576538" y="2278175"/>
            <a:ext cx="3017366" cy="3017366"/>
          </a:xfrm>
          <a:prstGeom prst="line">
            <a:avLst/>
          </a:prstGeom>
          <a:ln w="241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Stored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dirty="0">
                <a:cs typeface="Georgia"/>
              </a:rPr>
              <a:t>The results of calculations are stored by many Stata commands so that they can be easily accessed and used later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dirty="0">
                <a:cs typeface="Georgia"/>
              </a:rPr>
              <a:t>Stata commands are divided into two groups for the purposes of storage: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b="1" dirty="0" smtClean="0">
                <a:cs typeface="Georgia"/>
              </a:rPr>
              <a:t>e-class</a:t>
            </a:r>
            <a:r>
              <a:rPr lang="en-US" sz="2900" dirty="0">
                <a:cs typeface="Georgia"/>
              </a:rPr>
              <a:t>: estimation commands such as regress, logistic, etc., that fit statistical models. Such estimation results stay around until the next model is fit</a:t>
            </a:r>
            <a:r>
              <a:rPr lang="en-US" sz="2900" dirty="0" smtClean="0">
                <a:cs typeface="Georgia"/>
              </a:rPr>
              <a:t>. Results are returned in </a:t>
            </a:r>
            <a:r>
              <a:rPr lang="en-US" sz="2900" b="1" dirty="0" smtClean="0">
                <a:cs typeface="Georgia"/>
              </a:rPr>
              <a:t>e()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b="1" dirty="0">
                <a:cs typeface="Georgia"/>
              </a:rPr>
              <a:t>r-class</a:t>
            </a:r>
            <a:r>
              <a:rPr lang="en-US" sz="2900" dirty="0">
                <a:cs typeface="Georgia"/>
              </a:rPr>
              <a:t>: general commands such as summarize. Results are returned in </a:t>
            </a:r>
            <a:r>
              <a:rPr lang="en-US" sz="2900" b="1" dirty="0">
                <a:cs typeface="Georgia"/>
              </a:rPr>
              <a:t>r</a:t>
            </a:r>
            <a:r>
              <a:rPr lang="en-US" sz="2900" b="1" dirty="0" smtClean="0">
                <a:cs typeface="Georgia"/>
              </a:rPr>
              <a:t>()</a:t>
            </a:r>
            <a:endParaRPr lang="en-US" sz="2900" b="1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3610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Stored Statistics (e-class)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Let’s go back to one of the regressions from your problem set (testing the difference between the two groups)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reg</a:t>
            </a:r>
            <a:r>
              <a:rPr lang="en-US" sz="3500" b="1" dirty="0">
                <a:cs typeface="Georgia"/>
              </a:rPr>
              <a:t> </a:t>
            </a:r>
            <a:r>
              <a:rPr lang="en-US" sz="3500" b="1" dirty="0" smtClean="0">
                <a:solidFill>
                  <a:srgbClr val="C00000"/>
                </a:solidFill>
                <a:cs typeface="Georgia"/>
              </a:rPr>
              <a:t>unemploy_prop_both2018 perc_refugees2018</a:t>
            </a:r>
            <a:endParaRPr lang="en-US" sz="3500" b="1" dirty="0">
              <a:solidFill>
                <a:srgbClr val="C00000"/>
              </a:solidFill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Now let’s display the results stored in e()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 err="1">
                <a:solidFill>
                  <a:srgbClr val="0070C0"/>
                </a:solidFill>
                <a:cs typeface="Georgia"/>
              </a:rPr>
              <a:t>ereturn</a:t>
            </a:r>
            <a:r>
              <a:rPr lang="en-US" sz="3500" dirty="0">
                <a:cs typeface="Georgia"/>
              </a:rPr>
              <a:t> </a:t>
            </a:r>
            <a:r>
              <a:rPr lang="en-US" sz="3500" b="1" dirty="0" smtClean="0">
                <a:solidFill>
                  <a:srgbClr val="0070C0"/>
                </a:solidFill>
                <a:cs typeface="Georgia"/>
              </a:rPr>
              <a:t>list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>
                <a:solidFill>
                  <a:srgbClr val="0070C0"/>
                </a:solidFill>
                <a:cs typeface="Georgia"/>
              </a:rPr>
              <a:t>d</a:t>
            </a:r>
            <a:r>
              <a:rPr lang="en-US" sz="3500" b="1" dirty="0" smtClean="0">
                <a:solidFill>
                  <a:srgbClr val="0070C0"/>
                </a:solidFill>
                <a:cs typeface="Georgia"/>
              </a:rPr>
              <a:t>isplay </a:t>
            </a:r>
            <a:r>
              <a:rPr lang="en-US" sz="3500" b="1" dirty="0" smtClean="0">
                <a:solidFill>
                  <a:srgbClr val="7030A0"/>
                </a:solidFill>
                <a:cs typeface="Georgia"/>
              </a:rPr>
              <a:t>e(N)</a:t>
            </a:r>
          </a:p>
          <a:p>
            <a:pPr marL="698500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b="1" dirty="0">
                <a:solidFill>
                  <a:srgbClr val="0070C0"/>
                </a:solidFill>
                <a:cs typeface="Georgia"/>
              </a:rPr>
              <a:t>d</a:t>
            </a:r>
            <a:r>
              <a:rPr lang="en-US" sz="3500" b="1" dirty="0" smtClean="0">
                <a:solidFill>
                  <a:srgbClr val="0070C0"/>
                </a:solidFill>
                <a:cs typeface="Georgia"/>
              </a:rPr>
              <a:t>isplay </a:t>
            </a:r>
            <a:r>
              <a:rPr lang="en-US" sz="3500" b="1" dirty="0" smtClean="0">
                <a:solidFill>
                  <a:srgbClr val="7030A0"/>
                </a:solidFill>
                <a:cs typeface="Georgia"/>
              </a:rPr>
              <a:t>e(r2)</a:t>
            </a:r>
            <a:endParaRPr lang="en-US" sz="3500" b="1" dirty="0">
              <a:solidFill>
                <a:srgbClr val="7030A0"/>
              </a:solidFill>
              <a:cs typeface="Georgia"/>
            </a:endParaRPr>
          </a:p>
          <a:p>
            <a:pPr marL="12700" indent="0">
              <a:lnSpc>
                <a:spcPct val="100000"/>
              </a:lnSpc>
              <a:spcBef>
                <a:spcPts val="640"/>
              </a:spcBef>
              <a:buNone/>
              <a:tabLst>
                <a:tab pos="241300" algn="l"/>
              </a:tabLst>
            </a:pPr>
            <a:endParaRPr lang="en-US" sz="3500" dirty="0">
              <a:cs typeface="Georgia"/>
            </a:endParaRPr>
          </a:p>
          <a:p>
            <a:pPr marL="12700" indent="0">
              <a:lnSpc>
                <a:spcPct val="100000"/>
              </a:lnSpc>
              <a:spcBef>
                <a:spcPts val="640"/>
              </a:spcBef>
              <a:buNone/>
              <a:tabLst>
                <a:tab pos="241300" algn="l"/>
              </a:tabLst>
            </a:pPr>
            <a:endParaRPr lang="en-US" sz="35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8180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12445</TotalTime>
  <Words>1622</Words>
  <Application>Microsoft Office PowerPoint</Application>
  <PresentationFormat>Custom</PresentationFormat>
  <Paragraphs>300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Problem Set #2 Posted</vt:lpstr>
      <vt:lpstr>Office Hours</vt:lpstr>
      <vt:lpstr>Comments or Suggestions?</vt:lpstr>
      <vt:lpstr>Today’s Roadmap</vt:lpstr>
      <vt:lpstr>Stored Statistics</vt:lpstr>
      <vt:lpstr>Have you ever wanted to not copy/paste?</vt:lpstr>
      <vt:lpstr>Stored Results</vt:lpstr>
      <vt:lpstr>Stored Statistics (e-class)</vt:lpstr>
      <vt:lpstr>Stored Statistics (e-class)</vt:lpstr>
      <vt:lpstr>Stored Statistics (r-class)</vt:lpstr>
      <vt:lpstr>Stored Statistics (r-class)</vt:lpstr>
      <vt:lpstr>Stored Statistics (r-class)</vt:lpstr>
      <vt:lpstr>outreg2 &amp; estout</vt:lpstr>
      <vt:lpstr>Install estout</vt:lpstr>
      <vt:lpstr>esttab</vt:lpstr>
      <vt:lpstr>Exporting your esttab results</vt:lpstr>
      <vt:lpstr>eststo</vt:lpstr>
      <vt:lpstr>PowerPoint Presentation</vt:lpstr>
      <vt:lpstr>Clearing the results for esttab</vt:lpstr>
      <vt:lpstr>Formatting your esttab output</vt:lpstr>
      <vt:lpstr>Useful esttab options</vt:lpstr>
      <vt:lpstr>estpost (bonus)</vt:lpstr>
      <vt:lpstr>Just to mention it…</vt:lpstr>
      <vt:lpstr>Predicted Values</vt:lpstr>
      <vt:lpstr>Predicted Values</vt:lpstr>
      <vt:lpstr>Predicted Values</vt:lpstr>
      <vt:lpstr>PowerPoint Presentation</vt:lpstr>
      <vt:lpstr>Predicted Values</vt:lpstr>
      <vt:lpstr>Data Visualization II</vt:lpstr>
      <vt:lpstr>Histograms</vt:lpstr>
      <vt:lpstr>PowerPoint Presentation</vt:lpstr>
      <vt:lpstr>Histograms</vt:lpstr>
      <vt:lpstr>Histograms</vt:lpstr>
      <vt:lpstr>PowerPoint Presentation</vt:lpstr>
      <vt:lpstr>Skew and Modality</vt:lpstr>
      <vt:lpstr>Bar Graphs</vt:lpstr>
      <vt:lpstr>PowerPoint Presentation</vt:lpstr>
      <vt:lpstr>PowerPoint Presentation</vt:lpstr>
      <vt:lpstr>Line Graphs</vt:lpstr>
      <vt:lpstr>PowerPoint Presentation</vt:lpstr>
      <vt:lpstr>Line Graphs</vt:lpstr>
      <vt:lpstr>PowerPoint Presentation</vt:lpstr>
      <vt:lpstr>PowerPoint Presentation</vt:lpstr>
      <vt:lpstr>PowerPoint Presentation</vt:lpstr>
      <vt:lpstr>PowerPoint Presentation</vt:lpstr>
      <vt:lpstr>Log Transformations and Plots</vt:lpstr>
      <vt:lpstr>Natural Log 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Aaron Scherf</cp:lastModifiedBy>
  <cp:revision>265</cp:revision>
  <dcterms:created xsi:type="dcterms:W3CDTF">2018-01-29T18:15:48Z</dcterms:created>
  <dcterms:modified xsi:type="dcterms:W3CDTF">2019-02-20T19:38:39Z</dcterms:modified>
</cp:coreProperties>
</file>