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8" r:id="rId2"/>
    <p:sldId id="275" r:id="rId3"/>
    <p:sldId id="305" r:id="rId4"/>
    <p:sldId id="274" r:id="rId5"/>
    <p:sldId id="278" r:id="rId6"/>
    <p:sldId id="277" r:id="rId7"/>
    <p:sldId id="260" r:id="rId8"/>
    <p:sldId id="279" r:id="rId9"/>
    <p:sldId id="281" r:id="rId10"/>
    <p:sldId id="312" r:id="rId11"/>
    <p:sldId id="309" r:id="rId12"/>
    <p:sldId id="306" r:id="rId13"/>
    <p:sldId id="258" r:id="rId14"/>
    <p:sldId id="261" r:id="rId15"/>
    <p:sldId id="262" r:id="rId16"/>
    <p:sldId id="272" r:id="rId17"/>
    <p:sldId id="308" r:id="rId18"/>
    <p:sldId id="257" r:id="rId19"/>
    <p:sldId id="265" r:id="rId20"/>
    <p:sldId id="263" r:id="rId21"/>
    <p:sldId id="286" r:id="rId22"/>
    <p:sldId id="287" r:id="rId23"/>
    <p:sldId id="303" r:id="rId24"/>
    <p:sldId id="289" r:id="rId25"/>
    <p:sldId id="307" r:id="rId26"/>
    <p:sldId id="296" r:id="rId27"/>
    <p:sldId id="291" r:id="rId28"/>
    <p:sldId id="290" r:id="rId29"/>
    <p:sldId id="292" r:id="rId30"/>
    <p:sldId id="313" r:id="rId31"/>
    <p:sldId id="288" r:id="rId32"/>
    <p:sldId id="293" r:id="rId33"/>
    <p:sldId id="314" r:id="rId34"/>
    <p:sldId id="315" r:id="rId35"/>
    <p:sldId id="300" r:id="rId36"/>
    <p:sldId id="284" r:id="rId37"/>
    <p:sldId id="283" r:id="rId38"/>
    <p:sldId id="294" r:id="rId39"/>
    <p:sldId id="297" r:id="rId40"/>
    <p:sldId id="295" r:id="rId41"/>
    <p:sldId id="264" r:id="rId42"/>
    <p:sldId id="310" r:id="rId43"/>
    <p:sldId id="302" r:id="rId44"/>
    <p:sldId id="299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55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EF4-AFF9-4548-80A7-2D998FE53E0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834FD-711B-4B0F-A8E2-86397DFB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12:00 – 12:10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6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1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7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4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1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4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66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1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9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3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6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6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9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7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7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5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4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3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7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6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4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51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9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85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85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05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1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95FA0-F90A-4DE4-9640-D322D72C1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33D0AB-112D-45AA-B8DB-9AB29EE3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1BC631-4CD7-4C7A-AAE8-4B10DED3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80C120-E734-4DDC-9A8A-A1B2DC02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CE6B19-43A7-4F9F-A389-518011D1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98419-FF83-41EF-940E-C5A6CCB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A555434-186A-4036-9EA2-448F30FBB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76E822-8F67-4EB1-805F-A3BC2869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4D207A-DA89-4FFD-86E4-4C8A34E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8FCA7A-D14B-4891-BA4D-EED21E10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FF9A70-94E0-4296-B0F1-FA8736BA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AA3813-3AD7-4550-A359-233EB0DC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06D1F8-8219-4F2D-8810-3D571B34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9570A4-ABE0-4511-B2D8-7EDB334C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4913DB-7526-42D3-9BCF-759796A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197189-7AEC-49B2-ADCE-121DC49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74C916-7960-49DF-A448-D9F8286CE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56672E4-DB48-4E1E-98DD-C06048DEF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230933-2A06-4C61-8E05-9F0E8A49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7EC8FB-35C6-4BDB-8C44-B5ED038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0D8258-655A-4876-AA0E-9EBC694F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-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3416A1-2938-4C4D-A346-0BC7D215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AA92386-D77A-453E-A1B3-3F5FDAE5AC7A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B67E105-440B-4A53-AE8C-1534040980D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67505" y="6250955"/>
            <a:ext cx="4132385" cy="483336"/>
          </a:xfrm>
        </p:spPr>
        <p:txBody>
          <a:bodyPr>
            <a:normAutofit/>
          </a:bodyPr>
          <a:lstStyle>
            <a:lvl1pPr marL="0" indent="0" algn="r">
              <a:buNone/>
              <a:defRPr sz="3200" u="sng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Now: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0EA34343-5C2C-420E-8AD4-9A039090F8F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21415" y="6260124"/>
            <a:ext cx="4132385" cy="48333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Up Next: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="" xmlns:a16="http://schemas.microsoft.com/office/drawing/2014/main" id="{6AFCE2CC-13B2-435C-9659-2BFEAE586296}"/>
              </a:ext>
            </a:extLst>
          </p:cNvPr>
          <p:cNvSpPr/>
          <p:nvPr userDrawn="1"/>
        </p:nvSpPr>
        <p:spPr>
          <a:xfrm>
            <a:off x="5931877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="" xmlns:a16="http://schemas.microsoft.com/office/drawing/2014/main" id="{499A6AD5-96B4-4A6F-BBE3-671FDC7ACDC7}"/>
              </a:ext>
            </a:extLst>
          </p:cNvPr>
          <p:cNvSpPr/>
          <p:nvPr userDrawn="1"/>
        </p:nvSpPr>
        <p:spPr>
          <a:xfrm>
            <a:off x="5591906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="" xmlns:a16="http://schemas.microsoft.com/office/drawing/2014/main" id="{9C433D08-AB62-4699-AC9E-734DC196C8B3}"/>
              </a:ext>
            </a:extLst>
          </p:cNvPr>
          <p:cNvSpPr/>
          <p:nvPr userDrawn="1"/>
        </p:nvSpPr>
        <p:spPr>
          <a:xfrm>
            <a:off x="6271848" y="6263792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30A8A15-B6AB-445A-B7EF-E019A404D118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3C2DF4C-6CFF-4147-9FE0-26B71222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56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57372-CF5D-44F2-899B-5769595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58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C106F-9D41-4039-A3EA-19DCDF0E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9AF94D-D226-400C-88BB-910A8C2B1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3CF9E5-EA21-4AA9-9E4D-DD35C4D9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409E70-D597-4001-8EC2-799F571C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F816F8-32DF-4C0C-9012-38E352A2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56DF20-ECC7-4CAE-8336-D61E80F8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2CC0C-2102-4337-9B12-16147B40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7CCDEF-BF7B-4BA0-A85D-3C36CBCF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A136B5-32B0-44AA-A03D-0CD83369F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4C7D204-12FF-4B9F-A6C7-AE9008F44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70300B0-37A5-41D8-B321-3CD4A99D4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D587F9-1BB3-468E-9207-704FAAE5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FD3D488-CEF7-452B-97AC-8DFE11E2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17F3AC-F7B3-4EC4-BCA1-0A1E8C47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4E6C6-8790-4A73-BDF5-74D30F54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595D252-AB3D-438D-B4AD-A5F3AB63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6A46B6-F28D-4027-BC3D-9E8AE9EF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5133E0-6EB3-4B5A-9EFA-C467E82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E743ED-0990-449C-ABAD-D71058CC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ADD6C0-2EC1-4B54-916B-221EE962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03E2CC-E1CC-4D8F-BDF1-4EB1FF7D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3EA53C-3585-4C27-9C81-1B17EE37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77C692-63E6-403D-B006-562E8E26B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950428A-A4A7-4A9F-AE24-43E8EDB0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F276BC-86FE-4D6E-86F7-15AF0761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FD5175-B095-4EC4-A8A3-30AB7CE6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A1BBCF-3CF9-417C-9A9C-CEA1EF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7F9FA8E-6F47-4351-AF76-DEDE3E17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CBFE1D-61DC-4DF7-9318-16C19740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638BE6-660E-4E99-BC3D-F4180D864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F296-DE9E-4621-B81F-344458A4177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057248-6085-4210-8AD7-196C200B8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E03C3E-B39F-46E1-8BCB-E3AC302B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E0CD-DE12-403F-9511-2B8BE06B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450" y="1825625"/>
            <a:ext cx="59626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Welcome!</a:t>
            </a:r>
          </a:p>
          <a:p>
            <a:r>
              <a:rPr lang="en-US" sz="4000" dirty="0" smtClean="0"/>
              <a:t>Feel free to come up and ask questions on anything!</a:t>
            </a:r>
          </a:p>
          <a:p>
            <a:pPr lvl="1"/>
            <a:r>
              <a:rPr lang="en-US" sz="3600" dirty="0" smtClean="0"/>
              <a:t>My weekend was great, thanks</a:t>
            </a:r>
          </a:p>
          <a:p>
            <a:r>
              <a:rPr lang="en-US" sz="4000" dirty="0" smtClean="0"/>
              <a:t>Otherwise, open </a:t>
            </a:r>
            <a:r>
              <a:rPr lang="en-US" sz="4000" dirty="0" err="1" smtClean="0"/>
              <a:t>Stata</a:t>
            </a:r>
            <a:r>
              <a:rPr lang="en-US" sz="4000" dirty="0" smtClean="0"/>
              <a:t> and download the do-files and data for the session</a:t>
            </a:r>
          </a:p>
          <a:p>
            <a:r>
              <a:rPr lang="en-US" sz="4400" dirty="0" smtClean="0"/>
              <a:t>Listen for your name to get a nametag (attendance mechanism)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8" y="1671638"/>
            <a:ext cx="4973002" cy="4973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078" y="347345"/>
            <a:ext cx="11129962" cy="1115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PP 297 – 001: </a:t>
            </a:r>
            <a:r>
              <a:rPr lang="en-US" sz="4400" b="1" dirty="0" err="1" smtClean="0"/>
              <a:t>Stata</a:t>
            </a:r>
            <a:r>
              <a:rPr lang="en-US" sz="4400" b="1" dirty="0" smtClean="0"/>
              <a:t> for Policy Analysts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07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406769"/>
            <a:ext cx="11220450" cy="4671951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General summary statistics</a:t>
            </a:r>
          </a:p>
          <a:p>
            <a:pPr algn="just"/>
            <a:r>
              <a:rPr lang="en-US" b="1" u="sng" dirty="0" smtClean="0">
                <a:solidFill>
                  <a:schemeClr val="accent1"/>
                </a:solidFill>
                <a:latin typeface="+mj-lt"/>
                <a:ea typeface="Georgia" charset="0"/>
                <a:cs typeface="Georgia" charset="0"/>
              </a:rPr>
              <a:t>sum</a:t>
            </a:r>
            <a:r>
              <a:rPr lang="en-US" b="1" dirty="0" smtClean="0">
                <a:solidFill>
                  <a:schemeClr val="accent1"/>
                </a:solidFill>
                <a:latin typeface="+mj-lt"/>
                <a:ea typeface="Georgia" charset="0"/>
                <a:cs typeface="Georgia" charset="0"/>
              </a:rPr>
              <a:t>marize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variable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 </a:t>
            </a:r>
            <a:r>
              <a:rPr lang="en-US" b="1" dirty="0" err="1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det</a:t>
            </a:r>
            <a:endParaRPr lang="en-US" b="1" dirty="0">
              <a:solidFill>
                <a:srgbClr val="00B0F0"/>
              </a:solidFill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Variable frequency (percentage)</a:t>
            </a:r>
          </a:p>
          <a:p>
            <a:pPr algn="just"/>
            <a:r>
              <a:rPr lang="en-US" b="1" u="sng" dirty="0" smtClean="0">
                <a:solidFill>
                  <a:schemeClr val="accent1"/>
                </a:solidFill>
                <a:latin typeface="+mj-lt"/>
                <a:ea typeface="Georgia" charset="0"/>
                <a:cs typeface="Georgia" charset="0"/>
              </a:rPr>
              <a:t>tab</a:t>
            </a:r>
            <a:r>
              <a:rPr lang="en-US" b="1" dirty="0" smtClean="0">
                <a:solidFill>
                  <a:schemeClr val="accent1"/>
                </a:solidFill>
                <a:latin typeface="+mj-lt"/>
                <a:ea typeface="Georgia" charset="0"/>
                <a:cs typeface="Georgia" charset="0"/>
              </a:rPr>
              <a:t>ulate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variable1 variable2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 m </a:t>
            </a:r>
            <a:r>
              <a:rPr lang="en-US" b="1" dirty="0" err="1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nolab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 row column</a:t>
            </a: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Quick summary statistics, by other variables</a:t>
            </a:r>
          </a:p>
          <a:p>
            <a:pPr algn="just"/>
            <a:r>
              <a:rPr lang="en-US" b="1" dirty="0" err="1" smtClean="0">
                <a:solidFill>
                  <a:schemeClr val="accent1"/>
                </a:solidFill>
                <a:latin typeface="+mj-lt"/>
                <a:ea typeface="Georgia" charset="0"/>
                <a:cs typeface="Georgia" charset="0"/>
              </a:rPr>
              <a:t>tabstat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variable1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by(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variable2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) s(n, mean, …)</a:t>
            </a:r>
            <a:endParaRPr lang="en-US" b="1" dirty="0">
              <a:solidFill>
                <a:srgbClr val="00B0F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Variables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 1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Exploring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5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+mj-lt"/>
                <a:ea typeface="Georgia" charset="0"/>
                <a:cs typeface="Georgia" charset="0"/>
              </a:rPr>
              <a:t>How many hours per week of work were expected by respondents with “he, him” pronouns? By respondents with “she, her” pronouns?</a:t>
            </a:r>
            <a:endParaRPr lang="en-US" sz="3600" dirty="0"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Which group had higher self-rated computer skills, “he, him” or “she, her” respondents?</a:t>
            </a:r>
            <a:endParaRPr lang="en-US" sz="4000" dirty="0"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Conduct an original analysis </a:t>
            </a:r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of </a:t>
            </a:r>
            <a:r>
              <a:rPr lang="en-US" sz="4000" dirty="0">
                <a:latin typeface="+mj-lt"/>
                <a:ea typeface="Georgia" charset="0"/>
                <a:cs typeface="Georgia" charset="0"/>
              </a:rPr>
              <a:t>the data! What do you find?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Review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Session 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3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I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 smtClean="0"/>
              <a:t>Generating, Replacing, Keeping, and Dropping Variables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4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gen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erate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[variable name] 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exp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]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create a new variable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Ex.:   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gen</a:t>
            </a:r>
            <a:r>
              <a:rPr lang="en-US" sz="4000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minor </a:t>
            </a:r>
            <a:r>
              <a:rPr lang="en-US" sz="4000" b="1" dirty="0" smtClean="0">
                <a:latin typeface="+mj-lt"/>
                <a:ea typeface="Georgia" charset="0"/>
                <a:cs typeface="Georgia" charset="0"/>
              </a:rPr>
              <a:t>=</a:t>
            </a:r>
            <a:r>
              <a:rPr lang="en-US" sz="4000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 0</a:t>
            </a:r>
            <a:endParaRPr lang="en-US" sz="4000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sz="4000" dirty="0">
                <a:ea typeface="Georgia" charset="0"/>
                <a:cs typeface="Georgia" charset="0"/>
              </a:rPr>
              <a:t>Ex.:   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gen</a:t>
            </a:r>
            <a:r>
              <a:rPr lang="en-US" sz="4000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female </a:t>
            </a:r>
            <a:r>
              <a:rPr lang="en-US" sz="4000" b="1" dirty="0">
                <a:latin typeface="+mj-lt"/>
                <a:ea typeface="Georgia" charset="0"/>
                <a:cs typeface="Georgia" charset="0"/>
              </a:rPr>
              <a:t>=</a:t>
            </a:r>
            <a:r>
              <a:rPr lang="en-US" sz="40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(sex &gt; 1)</a:t>
            </a:r>
            <a:endParaRPr lang="en-US" sz="4000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New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Management 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replace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[variable name] 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exp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]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replace data for specific variables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sz="4000" dirty="0">
                <a:ea typeface="Georgia" charset="0"/>
                <a:cs typeface="Georgia" charset="0"/>
              </a:rPr>
              <a:t>Ex.:   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replace</a:t>
            </a:r>
            <a:r>
              <a:rPr lang="en-US" sz="4000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minor </a:t>
            </a:r>
            <a:r>
              <a:rPr lang="en-US" sz="4000" b="1" dirty="0">
                <a:latin typeface="+mj-lt"/>
                <a:ea typeface="Georgia" charset="0"/>
                <a:cs typeface="Georgia" charset="0"/>
              </a:rPr>
              <a:t>= </a:t>
            </a:r>
            <a:r>
              <a:rPr lang="en-US" sz="4000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1</a:t>
            </a:r>
          </a:p>
          <a:p>
            <a:pPr lvl="1" algn="just"/>
            <a:r>
              <a:rPr lang="en-US" sz="4000" dirty="0">
                <a:ea typeface="Georgia" charset="0"/>
                <a:cs typeface="Georgia" charset="0"/>
              </a:rPr>
              <a:t>Ex.:   </a:t>
            </a:r>
            <a:r>
              <a:rPr lang="en-US" sz="4000" b="1" dirty="0">
                <a:solidFill>
                  <a:srgbClr val="0070C0"/>
                </a:solidFill>
                <a:ea typeface="Georgia" charset="0"/>
                <a:cs typeface="Georgia" charset="0"/>
              </a:rPr>
              <a:t>replace</a:t>
            </a:r>
            <a:r>
              <a:rPr lang="en-US" sz="4000" b="1" dirty="0">
                <a:ea typeface="Georgia" charset="0"/>
                <a:cs typeface="Georgia" charset="0"/>
              </a:rPr>
              <a:t> </a:t>
            </a:r>
            <a:r>
              <a:rPr lang="en-US" sz="4000" b="1" dirty="0">
                <a:solidFill>
                  <a:srgbClr val="C00000"/>
                </a:solidFill>
                <a:ea typeface="Georgia" charset="0"/>
                <a:cs typeface="Georgia" charset="0"/>
              </a:rPr>
              <a:t>minor </a:t>
            </a:r>
            <a:r>
              <a:rPr lang="en-US" sz="4000" b="1" dirty="0">
                <a:ea typeface="Georgia" charset="0"/>
                <a:cs typeface="Georgia" charset="0"/>
              </a:rPr>
              <a:t>= </a:t>
            </a:r>
            <a:r>
              <a:rPr lang="en-US" sz="4000" b="1" dirty="0" smtClean="0">
                <a:solidFill>
                  <a:srgbClr val="7030A0"/>
                </a:solidFill>
                <a:ea typeface="Georgia" charset="0"/>
                <a:cs typeface="Georgia" charset="0"/>
              </a:rPr>
              <a:t>1 </a:t>
            </a:r>
            <a:r>
              <a:rPr lang="en-US" sz="4000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if age &lt;= 18</a:t>
            </a:r>
            <a:endParaRPr lang="en-US" sz="4000" b="1" dirty="0">
              <a:solidFill>
                <a:srgbClr val="00B0F0"/>
              </a:solidFill>
              <a:ea typeface="Georgia" charset="0"/>
              <a:cs typeface="Georgia" charset="0"/>
            </a:endParaRPr>
          </a:p>
          <a:p>
            <a:pPr lvl="1" algn="just"/>
            <a:r>
              <a:rPr lang="en-US" sz="4000" dirty="0">
                <a:ea typeface="Georgia" charset="0"/>
                <a:cs typeface="Georgia" charset="0"/>
              </a:rPr>
              <a:t>Ex.:   </a:t>
            </a:r>
            <a:r>
              <a:rPr lang="en-US" sz="4000" b="1" dirty="0">
                <a:solidFill>
                  <a:srgbClr val="0070C0"/>
                </a:solidFill>
                <a:ea typeface="Georgia" charset="0"/>
                <a:cs typeface="Georgia" charset="0"/>
              </a:rPr>
              <a:t>replace</a:t>
            </a:r>
            <a:r>
              <a:rPr lang="en-US" sz="4000" b="1" dirty="0"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poverty </a:t>
            </a:r>
            <a:r>
              <a:rPr lang="en-US" sz="4000" b="1" dirty="0" smtClean="0">
                <a:ea typeface="Georgia" charset="0"/>
                <a:cs typeface="Georgia" charset="0"/>
              </a:rPr>
              <a:t>= </a:t>
            </a:r>
            <a:r>
              <a:rPr lang="en-US" sz="4000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poverty_bin</a:t>
            </a:r>
            <a:endParaRPr lang="en-US" sz="4000" b="1" dirty="0">
              <a:solidFill>
                <a:srgbClr val="C00000"/>
              </a:solidFill>
              <a:ea typeface="Georgia" charset="0"/>
              <a:cs typeface="Georgia" charset="0"/>
            </a:endParaRPr>
          </a:p>
          <a:p>
            <a:pPr lvl="1" algn="just"/>
            <a:endParaRPr lang="en-US" sz="4000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Existing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drop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[variable name]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remove variable from data set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Ex.:   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drop</a:t>
            </a:r>
            <a:r>
              <a:rPr lang="en-US" sz="4000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year</a:t>
            </a:r>
          </a:p>
          <a:p>
            <a:pPr marL="457200" lvl="1" indent="0" algn="just">
              <a:buNone/>
            </a:pPr>
            <a:endParaRPr lang="en-US" sz="4000" b="1" dirty="0" smtClean="0">
              <a:solidFill>
                <a:srgbClr val="C00000"/>
              </a:solidFill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b="1" dirty="0" smtClean="0">
                <a:solidFill>
                  <a:schemeClr val="accent1"/>
                </a:solidFill>
                <a:latin typeface="+mj-lt"/>
                <a:ea typeface="Georgia" charset="0"/>
                <a:cs typeface="Georgia" charset="0"/>
              </a:rPr>
              <a:t>Keep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[variable names] 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removes all variables not in the keep list</a:t>
            </a:r>
          </a:p>
          <a:p>
            <a:pPr lvl="1" algn="just"/>
            <a:r>
              <a:rPr lang="en-US" sz="4000" dirty="0">
                <a:ea typeface="Georgia" charset="0"/>
                <a:cs typeface="Georgia" charset="0"/>
              </a:rPr>
              <a:t>Ex.:   </a:t>
            </a:r>
            <a:r>
              <a:rPr lang="en-US" sz="4000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keep </a:t>
            </a:r>
            <a:r>
              <a:rPr lang="en-US" sz="4000" b="1" dirty="0">
                <a:solidFill>
                  <a:srgbClr val="C00000"/>
                </a:solidFill>
                <a:ea typeface="Georgia" charset="0"/>
                <a:cs typeface="Georgia" charset="0"/>
              </a:rPr>
              <a:t>sex age </a:t>
            </a:r>
            <a:r>
              <a:rPr lang="en-US" sz="4000" b="1" dirty="0" err="1">
                <a:solidFill>
                  <a:srgbClr val="C00000"/>
                </a:solidFill>
                <a:ea typeface="Georgia" charset="0"/>
                <a:cs typeface="Georgia" charset="0"/>
              </a:rPr>
              <a:t>marst</a:t>
            </a:r>
            <a:r>
              <a:rPr lang="en-US" sz="4000" b="1" dirty="0">
                <a:solidFill>
                  <a:srgbClr val="C00000"/>
                </a:solidFill>
                <a:ea typeface="Georgia" charset="0"/>
                <a:cs typeface="Georgia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a typeface="Georgia" charset="0"/>
                <a:cs typeface="Georgia" charset="0"/>
              </a:rPr>
              <a:t>educ</a:t>
            </a:r>
            <a:endParaRPr lang="en-US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Existing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2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="" xmlns:a16="http://schemas.microsoft.com/office/drawing/2014/main" id="{B188C0F2-DCD2-4EBA-95DD-10EB0E949B16}"/>
              </a:ext>
            </a:extLst>
          </p:cNvPr>
          <p:cNvSpPr txBox="1">
            <a:spLocks/>
          </p:cNvSpPr>
          <p:nvPr/>
        </p:nvSpPr>
        <p:spPr>
          <a:xfrm>
            <a:off x="3653089" y="2062962"/>
            <a:ext cx="10515600" cy="7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Stata Tip</a:t>
            </a:r>
          </a:p>
        </p:txBody>
      </p:sp>
      <p:pic>
        <p:nvPicPr>
          <p:cNvPr id="10242" name="Picture 2" descr="Image result for exclamation point">
            <a:extLst>
              <a:ext uri="{FF2B5EF4-FFF2-40B4-BE49-F238E27FC236}">
                <a16:creationId xmlns="" xmlns:a16="http://schemas.microsoft.com/office/drawing/2014/main" id="{7CE8DF8F-F872-4CFD-8566-433BFFC4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2062962"/>
            <a:ext cx="2415773" cy="21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="" xmlns:a16="http://schemas.microsoft.com/office/drawing/2014/main" id="{E4628E2C-46AE-46E4-BD40-879A4EAAC81C}"/>
              </a:ext>
            </a:extLst>
          </p:cNvPr>
          <p:cNvSpPr txBox="1">
            <a:spLocks/>
          </p:cNvSpPr>
          <p:nvPr/>
        </p:nvSpPr>
        <p:spPr>
          <a:xfrm>
            <a:off x="3629527" y="2775284"/>
            <a:ext cx="7952874" cy="2101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You can re-do previous commands</a:t>
            </a:r>
          </a:p>
          <a:p>
            <a:endParaRPr lang="en-US" sz="3200" dirty="0"/>
          </a:p>
          <a:p>
            <a:r>
              <a:rPr lang="en-US" sz="3200" b="1" u="sng" dirty="0"/>
              <a:t>Hit “</a:t>
            </a:r>
            <a:r>
              <a:rPr lang="en-US" sz="3200" b="1" u="sng" dirty="0" err="1"/>
              <a:t>PageUp</a:t>
            </a:r>
            <a:r>
              <a:rPr lang="en-US" sz="3200" b="1" u="sng" dirty="0"/>
              <a:t>” on your keyboard until you recall the command that  you </a:t>
            </a:r>
            <a:r>
              <a:rPr lang="en-US" sz="3200" b="1" u="sng" dirty="0" smtClean="0"/>
              <a:t>want</a:t>
            </a:r>
          </a:p>
          <a:p>
            <a:endParaRPr lang="en-US" sz="3200" b="1" u="sng" dirty="0"/>
          </a:p>
          <a:p>
            <a:r>
              <a:rPr lang="en-US" sz="3200" b="1" u="sng" dirty="0" err="1" smtClean="0"/>
              <a:t>fn+up-arrow</a:t>
            </a:r>
            <a:r>
              <a:rPr lang="en-US" sz="3200" b="1" u="sng" dirty="0" smtClean="0"/>
              <a:t> on Macs, I think?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477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What does the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poverty</a:t>
            </a:r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 variable in the ACS data look like?</a:t>
            </a: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Is this what you would expect from a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poverty</a:t>
            </a:r>
            <a:r>
              <a:rPr lang="en-US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variable?</a:t>
            </a:r>
          </a:p>
          <a:p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How would you change it to more closely fit your expectations? Hint: Look at the </a:t>
            </a:r>
            <a:r>
              <a:rPr lang="en-US" sz="4000" b="1" dirty="0" err="1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poverty_bin</a:t>
            </a:r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 variable</a:t>
            </a:r>
            <a:endParaRPr lang="en-US" sz="4000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– Gen, Replace, Keep, Drop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5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+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addition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-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subtraction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*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multiplication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/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division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^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raise to a power</a:t>
            </a:r>
          </a:p>
          <a:p>
            <a:pPr algn="just">
              <a:buFontTx/>
              <a:buChar char="-"/>
            </a:pPr>
            <a:r>
              <a:rPr lang="en-US" sz="3600" dirty="0">
                <a:latin typeface="+mj-lt"/>
                <a:ea typeface="Georgia" charset="0"/>
                <a:cs typeface="Georgia" charset="0"/>
              </a:rPr>
              <a:t>(as prefix), negation</a:t>
            </a:r>
          </a:p>
          <a:p>
            <a:pPr marL="0" indent="0" algn="just">
              <a:buNone/>
            </a:pPr>
            <a:r>
              <a:rPr lang="en-US" sz="3600" dirty="0">
                <a:latin typeface="+mj-lt"/>
                <a:ea typeface="Georgia" charset="0"/>
                <a:cs typeface="Georgia" charset="0"/>
              </a:rPr>
              <a:t>	Ex.:  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gen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just_fam_inc</a:t>
            </a:r>
            <a:r>
              <a:rPr lang="en-US" sz="36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ftotinc</a:t>
            </a:r>
            <a:r>
              <a:rPr lang="en-US" sz="36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-</a:t>
            </a:r>
            <a:r>
              <a:rPr lang="en-US" sz="3600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inctot</a:t>
            </a:r>
            <a:endParaRPr lang="en-US" sz="3600" b="1" dirty="0">
              <a:solidFill>
                <a:srgbClr val="C0000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&gt;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greater than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&lt;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less than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&gt;=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greater than or equal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&lt;=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less than or equal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==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equal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!=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not equal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7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4E54FE5-EA47-4084-8DC4-F03A3445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Tuesdays and Thursdays 9 – 10 am in GSPP Computer Lab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Happy to provide: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our problem sets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PP 240B problem sets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mpirical research questions (IPA’s included!)</a:t>
            </a:r>
          </a:p>
          <a:p>
            <a:pPr lvl="1"/>
            <a:r>
              <a:rPr lang="en-US" dirty="0" smtClean="0"/>
              <a:t>Data science help (including other programs)</a:t>
            </a:r>
          </a:p>
          <a:p>
            <a:pPr lvl="1"/>
            <a:r>
              <a:rPr lang="en-US" sz="3200" dirty="0" smtClean="0"/>
              <a:t>Relationship advice (only if they’re not in the class)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1AA967-8468-4DE2-B574-B589C05A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25ADBF-02DE-4772-BE15-11D660E757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6909DF9-AB25-44C2-872E-478C1D40617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Today’s Roadmap</a:t>
            </a:r>
          </a:p>
        </p:txBody>
      </p:sp>
    </p:spTree>
    <p:extLst>
      <p:ext uri="{BB962C8B-B14F-4D97-AF65-F5344CB8AC3E}">
        <p14:creationId xmlns:p14="http://schemas.microsoft.com/office/powerpoint/2010/main" val="318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>
                <a:latin typeface="+mj-lt"/>
                <a:ea typeface="Georgia" charset="0"/>
                <a:cs typeface="Georgia" charset="0"/>
              </a:rPr>
              <a:t>Preceded by the </a:t>
            </a:r>
            <a:r>
              <a:rPr lang="en-US" sz="3600" b="1" dirty="0">
                <a:latin typeface="+mj-lt"/>
                <a:ea typeface="Georgia" charset="0"/>
                <a:cs typeface="Georgia" charset="0"/>
              </a:rPr>
              <a:t>“</a:t>
            </a:r>
            <a:r>
              <a:rPr lang="en-US" sz="3600" b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if</a:t>
            </a:r>
            <a:r>
              <a:rPr lang="en-US" sz="3600" b="1" dirty="0">
                <a:latin typeface="+mj-lt"/>
                <a:ea typeface="Georgia" charset="0"/>
                <a:cs typeface="Georgia" charset="0"/>
              </a:rPr>
              <a:t>” 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command (combine with relational operators)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&amp;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and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|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or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!</a:t>
            </a:r>
            <a:r>
              <a:rPr lang="en-US" sz="3600" dirty="0">
                <a:latin typeface="+mj-lt"/>
                <a:ea typeface="Georgia" charset="0"/>
                <a:cs typeface="Georgia" charset="0"/>
              </a:rPr>
              <a:t>, not</a:t>
            </a:r>
          </a:p>
          <a:p>
            <a:pPr marL="0" indent="0" algn="just">
              <a:buNone/>
            </a:pPr>
            <a:r>
              <a:rPr lang="en-US" sz="3600" dirty="0">
                <a:latin typeface="+mj-lt"/>
                <a:ea typeface="Georgia" charset="0"/>
                <a:cs typeface="Georgia" charset="0"/>
              </a:rPr>
              <a:t>	</a:t>
            </a:r>
            <a:r>
              <a:rPr lang="en-US" sz="3600" i="1" dirty="0">
                <a:latin typeface="+mj-lt"/>
                <a:ea typeface="Georgia" charset="0"/>
                <a:cs typeface="Georgia" charset="0"/>
              </a:rPr>
              <a:t>Ex.:	</a:t>
            </a:r>
            <a:r>
              <a:rPr lang="en-US" sz="3600" b="1" i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tab</a:t>
            </a:r>
            <a:r>
              <a:rPr lang="en-US" sz="3600" i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marst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if</a:t>
            </a:r>
            <a:r>
              <a:rPr lang="en-US" sz="3600" i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age </a:t>
            </a:r>
            <a:r>
              <a:rPr lang="en-US" sz="3600" b="1" i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&gt;=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18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&amp;</a:t>
            </a:r>
            <a:r>
              <a:rPr lang="en-US" sz="3600" i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sex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==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2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endParaRPr lang="en-US" sz="3600" i="1" dirty="0">
              <a:latin typeface="+mj-lt"/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r>
              <a:rPr lang="en-US" sz="3600" i="1" dirty="0">
                <a:latin typeface="+mj-lt"/>
                <a:ea typeface="Georgia" charset="0"/>
                <a:cs typeface="Georgia" charset="0"/>
              </a:rPr>
              <a:t>		</a:t>
            </a:r>
            <a:r>
              <a:rPr lang="en-US" sz="3600" b="1" i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sum</a:t>
            </a:r>
            <a:r>
              <a:rPr lang="en-US" sz="3600" i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age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if</a:t>
            </a:r>
            <a:r>
              <a:rPr lang="en-US" sz="3600" i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marst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== 1</a:t>
            </a:r>
            <a:endParaRPr lang="en-US" sz="3600" b="1" i="1" dirty="0">
              <a:solidFill>
                <a:srgbClr val="7030A0"/>
              </a:solidFill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r>
              <a:rPr lang="en-US" sz="3600" i="1" dirty="0">
                <a:latin typeface="+mj-lt"/>
                <a:ea typeface="Georgia" charset="0"/>
                <a:cs typeface="Georgia" charset="0"/>
              </a:rPr>
              <a:t>		</a:t>
            </a:r>
            <a:r>
              <a:rPr lang="en-US" sz="3600" b="1" i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sum</a:t>
            </a:r>
            <a:r>
              <a:rPr lang="en-US" sz="3600" i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err="1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inctot</a:t>
            </a:r>
            <a:r>
              <a:rPr lang="en-US" sz="3600" i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if</a:t>
            </a:r>
            <a:r>
              <a:rPr lang="en-US" sz="3600" i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poverty </a:t>
            </a:r>
            <a:r>
              <a:rPr lang="en-US" sz="3600" b="1" i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!</a:t>
            </a:r>
            <a:r>
              <a:rPr lang="en-US" sz="3600" b="1" i="1" dirty="0">
                <a:solidFill>
                  <a:srgbClr val="7030A0"/>
                </a:solidFill>
                <a:ea typeface="Georgia" charset="0"/>
                <a:cs typeface="Georgia" charset="0"/>
              </a:rPr>
              <a:t>=</a:t>
            </a:r>
            <a:r>
              <a:rPr lang="en-US" sz="3600" i="1" dirty="0">
                <a:ea typeface="Georgia" charset="0"/>
                <a:cs typeface="Georgia" charset="0"/>
              </a:rPr>
              <a:t> </a:t>
            </a:r>
            <a:r>
              <a:rPr lang="en-US" sz="3600" b="1" i="1" dirty="0" smtClean="0">
                <a:solidFill>
                  <a:srgbClr val="7030A0"/>
                </a:solidFill>
                <a:ea typeface="Georgia" charset="0"/>
                <a:cs typeface="Georgia" charset="0"/>
              </a:rPr>
              <a:t>1</a:t>
            </a:r>
            <a:endParaRPr lang="en-US" sz="3600" b="1" i="1" dirty="0">
              <a:solidFill>
                <a:srgbClr val="7030A0"/>
              </a:solidFill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endParaRPr lang="en-US" sz="3600" b="1" i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4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b="1" dirty="0">
                <a:latin typeface="+mj-lt"/>
                <a:ea typeface="Georgia" charset="0"/>
                <a:cs typeface="Georgia" charset="0"/>
              </a:rPr>
              <a:t>Where can we include logic operators?</a:t>
            </a:r>
          </a:p>
          <a:p>
            <a:pPr algn="just"/>
            <a:r>
              <a:rPr lang="en-US" sz="3600" dirty="0">
                <a:latin typeface="+mj-lt"/>
                <a:ea typeface="Georgia" charset="0"/>
                <a:cs typeface="Georgia" charset="0"/>
              </a:rPr>
              <a:t>In a ton of places!</a:t>
            </a:r>
          </a:p>
          <a:p>
            <a:pPr algn="just"/>
            <a:r>
              <a:rPr lang="en-US" sz="3600" dirty="0">
                <a:latin typeface="+mj-lt"/>
                <a:ea typeface="Georgia" charset="0"/>
                <a:cs typeface="Georgia" charset="0"/>
              </a:rPr>
              <a:t>Ex.: 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help</a:t>
            </a:r>
            <a:r>
              <a:rPr lang="en-US" sz="3600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gen</a:t>
            </a:r>
          </a:p>
          <a:p>
            <a:pPr algn="just"/>
            <a:r>
              <a:rPr lang="en-US" sz="3600" dirty="0">
                <a:ea typeface="Georgia" charset="0"/>
                <a:cs typeface="Georgia" charset="0"/>
              </a:rPr>
              <a:t>Ex.: </a:t>
            </a:r>
            <a:r>
              <a:rPr lang="en-US" sz="3600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help</a:t>
            </a:r>
            <a:r>
              <a:rPr lang="en-US" sz="3600" b="1" dirty="0" smtClean="0">
                <a:ea typeface="Georgia" charset="0"/>
                <a:cs typeface="Georgia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ea typeface="Georgia" charset="0"/>
                <a:cs typeface="Georgia" charset="0"/>
              </a:rPr>
              <a:t>replace</a:t>
            </a:r>
          </a:p>
          <a:p>
            <a:pPr algn="just"/>
            <a:endParaRPr lang="en-US" sz="3600" b="1" dirty="0">
              <a:solidFill>
                <a:srgbClr val="7030A0"/>
              </a:solidFill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r>
              <a:rPr lang="en-US" sz="3600" b="1" dirty="0" smtClean="0">
                <a:ea typeface="Georgia" charset="0"/>
                <a:cs typeface="Georgia" charset="0"/>
              </a:rPr>
              <a:t>For more help:</a:t>
            </a:r>
          </a:p>
          <a:p>
            <a:pPr algn="just"/>
            <a:r>
              <a:rPr lang="en-US" sz="3600" b="1" dirty="0">
                <a:solidFill>
                  <a:srgbClr val="0070C0"/>
                </a:solidFill>
                <a:ea typeface="Georgia" charset="0"/>
                <a:cs typeface="Georgia" charset="0"/>
              </a:rPr>
              <a:t>help</a:t>
            </a:r>
            <a:r>
              <a:rPr lang="en-US" sz="3600" b="1" dirty="0">
                <a:solidFill>
                  <a:srgbClr val="7030A0"/>
                </a:solidFill>
                <a:ea typeface="Georgia" charset="0"/>
                <a:cs typeface="Georgia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ea typeface="Georgia" charset="0"/>
                <a:cs typeface="Georgia" charset="0"/>
              </a:rPr>
              <a:t>math_functions</a:t>
            </a:r>
            <a:endParaRPr lang="en-US" sz="3600" b="1" dirty="0">
              <a:solidFill>
                <a:srgbClr val="7030A0"/>
              </a:solidFill>
              <a:ea typeface="Georgia" charset="0"/>
              <a:cs typeface="Georgia" charset="0"/>
            </a:endParaRPr>
          </a:p>
          <a:p>
            <a:pPr algn="just"/>
            <a:r>
              <a:rPr lang="en-US" sz="3600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help</a:t>
            </a:r>
            <a:r>
              <a:rPr lang="en-US" sz="3600" b="1" dirty="0" smtClean="0">
                <a:solidFill>
                  <a:srgbClr val="7030A0"/>
                </a:solidFill>
                <a:ea typeface="Georgia" charset="0"/>
                <a:cs typeface="Georgia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ea typeface="Georgia" charset="0"/>
                <a:cs typeface="Georgia" charset="0"/>
              </a:rPr>
              <a:t>op_logical</a:t>
            </a:r>
            <a:endParaRPr lang="en-US" sz="3600" b="1" dirty="0">
              <a:solidFill>
                <a:srgbClr val="7030A0"/>
              </a:solidFill>
              <a:ea typeface="Georgia" charset="0"/>
              <a:cs typeface="Georgia" charset="0"/>
            </a:endParaRPr>
          </a:p>
          <a:p>
            <a:pPr algn="just"/>
            <a:endParaRPr lang="en-US" sz="3600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Dummy variables take the value of ONE when the variable has the desired condition that I am looking for. Otherwise, the variable will be coded as ZERO</a:t>
            </a:r>
          </a:p>
          <a:p>
            <a:pPr algn="just"/>
            <a:r>
              <a:rPr lang="en-US" dirty="0">
                <a:latin typeface="+mj-lt"/>
                <a:ea typeface="Georgia" charset="0"/>
                <a:cs typeface="Georgia" charset="0"/>
              </a:rPr>
              <a:t>Ex.: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gen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minor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0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if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age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&gt;=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18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r>
              <a:rPr lang="en-US" dirty="0">
                <a:latin typeface="+mj-lt"/>
                <a:ea typeface="Georgia" charset="0"/>
                <a:cs typeface="Georgia" charset="0"/>
              </a:rPr>
              <a:t>	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replace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minor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1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if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age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&lt; 18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Dummy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9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Alternatively, you can use the following command: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gen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[new variable] 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=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[old variable]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== condition of interest)</a:t>
            </a:r>
            <a:endParaRPr lang="en-US" sz="4000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dirty="0">
                <a:latin typeface="+mj-lt"/>
                <a:ea typeface="Georgia" charset="0"/>
                <a:cs typeface="Georgia" charset="0"/>
              </a:rPr>
              <a:t>Ex.: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gen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coffee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 (</a:t>
            </a:r>
            <a:r>
              <a:rPr lang="en-US" b="1" dirty="0" err="1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coffee_dummy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==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“Yes”)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Dummy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0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="" xmlns:a16="http://schemas.microsoft.com/office/drawing/2014/main" id="{B188C0F2-DCD2-4EBA-95DD-10EB0E949B16}"/>
              </a:ext>
            </a:extLst>
          </p:cNvPr>
          <p:cNvSpPr txBox="1">
            <a:spLocks/>
          </p:cNvSpPr>
          <p:nvPr/>
        </p:nvSpPr>
        <p:spPr>
          <a:xfrm>
            <a:off x="3653089" y="2062962"/>
            <a:ext cx="10515600" cy="7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Stata Tip</a:t>
            </a:r>
          </a:p>
        </p:txBody>
      </p:sp>
      <p:pic>
        <p:nvPicPr>
          <p:cNvPr id="10242" name="Picture 2" descr="Image result for exclamation point">
            <a:extLst>
              <a:ext uri="{FF2B5EF4-FFF2-40B4-BE49-F238E27FC236}">
                <a16:creationId xmlns="" xmlns:a16="http://schemas.microsoft.com/office/drawing/2014/main" id="{7CE8DF8F-F872-4CFD-8566-433BFFC4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2062962"/>
            <a:ext cx="2415773" cy="21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="" xmlns:a16="http://schemas.microsoft.com/office/drawing/2014/main" id="{E4628E2C-46AE-46E4-BD40-879A4EAAC81C}"/>
              </a:ext>
            </a:extLst>
          </p:cNvPr>
          <p:cNvSpPr txBox="1">
            <a:spLocks/>
          </p:cNvSpPr>
          <p:nvPr/>
        </p:nvSpPr>
        <p:spPr>
          <a:xfrm>
            <a:off x="3629527" y="2775283"/>
            <a:ext cx="7952874" cy="2261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It’s </a:t>
            </a:r>
            <a:r>
              <a:rPr lang="en-US" sz="3200" i="1" dirty="0"/>
              <a:t>incredibly</a:t>
            </a:r>
            <a:r>
              <a:rPr lang="en-US" sz="3200" dirty="0"/>
              <a:t> easy to mix up when you use the relational operator “</a:t>
            </a:r>
            <a:r>
              <a:rPr lang="en-US" sz="3200" b="1" dirty="0">
                <a:solidFill>
                  <a:srgbClr val="7030A0"/>
                </a:solidFill>
              </a:rPr>
              <a:t>==</a:t>
            </a:r>
            <a:r>
              <a:rPr lang="en-US" sz="3200" dirty="0"/>
              <a:t>“</a:t>
            </a:r>
          </a:p>
          <a:p>
            <a:endParaRPr lang="en-US" sz="3200" dirty="0"/>
          </a:p>
          <a:p>
            <a:r>
              <a:rPr lang="en-US" sz="3200" dirty="0"/>
              <a:t>If it follows </a:t>
            </a:r>
            <a:r>
              <a:rPr lang="en-US" sz="3200" b="1" dirty="0">
                <a:solidFill>
                  <a:srgbClr val="0070C0"/>
                </a:solidFill>
              </a:rPr>
              <a:t>gen</a:t>
            </a:r>
            <a:r>
              <a:rPr lang="en-US" sz="3200" dirty="0"/>
              <a:t> then you use a single “</a:t>
            </a:r>
            <a:r>
              <a:rPr lang="en-US" sz="3200" b="1" dirty="0">
                <a:solidFill>
                  <a:srgbClr val="7030A0"/>
                </a:solidFill>
              </a:rPr>
              <a:t>=</a:t>
            </a:r>
            <a:r>
              <a:rPr lang="en-US" sz="3200" dirty="0"/>
              <a:t>“</a:t>
            </a:r>
          </a:p>
          <a:p>
            <a:r>
              <a:rPr lang="en-US" sz="3200" dirty="0"/>
              <a:t>If it follows an </a:t>
            </a:r>
            <a:r>
              <a:rPr lang="en-US" sz="3200" b="1" dirty="0">
                <a:solidFill>
                  <a:srgbClr val="FFC000"/>
                </a:solidFill>
              </a:rPr>
              <a:t>if</a:t>
            </a:r>
            <a:r>
              <a:rPr lang="en-US" sz="3200" dirty="0"/>
              <a:t> statement you use two “</a:t>
            </a:r>
            <a:r>
              <a:rPr lang="en-US" sz="3200" b="1" dirty="0">
                <a:solidFill>
                  <a:srgbClr val="7030A0"/>
                </a:solidFill>
              </a:rPr>
              <a:t>==</a:t>
            </a:r>
            <a:r>
              <a:rPr lang="en-US" sz="32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456015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How many minors are there in the sample?</a:t>
            </a:r>
            <a:endParaRPr lang="en-US" sz="4000" dirty="0"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How can we confirm that we’re right?</a:t>
            </a:r>
            <a:endParaRPr lang="en-US" sz="4000" dirty="0"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What are some differences in the education profile between the poor and non-poor in the sample?</a:t>
            </a:r>
          </a:p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Conduct another analysis of variables using 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“if” </a:t>
            </a:r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statements and report your results!</a:t>
            </a:r>
            <a:endParaRPr lang="en-US" sz="4000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– Operators and Dummies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Management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You can rename the labels attached to variables</a:t>
            </a:r>
          </a:p>
          <a:p>
            <a:pPr algn="just"/>
            <a:r>
              <a:rPr lang="en-US" b="1" u="sng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bel </a:t>
            </a:r>
            <a:r>
              <a:rPr lang="en-US" b="1" u="sng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var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iable 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[variable]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“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label name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”</a:t>
            </a:r>
          </a:p>
          <a:p>
            <a:pPr algn="just"/>
            <a:r>
              <a:rPr lang="en-US" dirty="0">
                <a:latin typeface="+mj-lt"/>
                <a:ea typeface="Georgia" charset="0"/>
                <a:cs typeface="Georgia" charset="0"/>
              </a:rPr>
              <a:t>Ex.: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 </a:t>
            </a:r>
            <a:r>
              <a:rPr lang="en-US" b="1" dirty="0" err="1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var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minor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“Age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&lt;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18”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Labels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1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If you have a categorical variable in numeric form, you can attach a data label to it</a:t>
            </a: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First: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define the value label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b="1" u="sng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bel </a:t>
            </a:r>
            <a:r>
              <a:rPr lang="en-US" b="1" u="sng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de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fine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labelname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] [#] “label”…</a:t>
            </a:r>
          </a:p>
          <a:p>
            <a:pPr lvl="1" algn="just"/>
            <a:r>
              <a:rPr lang="en-US" dirty="0">
                <a:latin typeface="+mj-lt"/>
                <a:ea typeface="Georgia" charset="0"/>
                <a:cs typeface="Georgia" charset="0"/>
              </a:rPr>
              <a:t>Ex.: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 de </a:t>
            </a:r>
            <a:r>
              <a:rPr lang="en-US" b="1" dirty="0" err="1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MinorLab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0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“Adult”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1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“Minor”</a:t>
            </a:r>
            <a:endParaRPr lang="en-US" b="1" dirty="0">
              <a:solidFill>
                <a:srgbClr val="FF000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Labels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Value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5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If you have a categorical variable in numeric form, you can attach a data label to it</a:t>
            </a: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Second: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assign the value label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label values </a:t>
            </a:r>
            <a:r>
              <a:rPr lang="en-US" b="1" dirty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[variable]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labelname</a:t>
            </a:r>
            <a:endParaRPr lang="en-US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dirty="0">
                <a:latin typeface="+mj-lt"/>
                <a:ea typeface="Georgia" charset="0"/>
                <a:cs typeface="Georgia" charset="0"/>
              </a:rPr>
              <a:t>Ex.: </a:t>
            </a:r>
            <a:r>
              <a:rPr lang="en-US" b="1" u="sng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bel </a:t>
            </a:r>
            <a:r>
              <a:rPr lang="en-US" b="1" u="sng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val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ues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minor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MinorLab</a:t>
            </a:r>
            <a:endParaRPr lang="en-US" b="1" dirty="0">
              <a:solidFill>
                <a:srgbClr val="7030A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Labels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Value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26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Other value label commands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label data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“My data”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label the data set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label drop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_all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drop all value labels 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label drop 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ea typeface="Georgia" charset="0"/>
                <a:cs typeface="Georgia" charset="0"/>
              </a:rPr>
              <a:t>labelname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] </a:t>
            </a:r>
            <a:r>
              <a:rPr lang="en-US" dirty="0">
                <a:ea typeface="Georgia" charset="0"/>
                <a:cs typeface="Georgia" charset="0"/>
              </a:rPr>
              <a:t>drop specific value label</a:t>
            </a:r>
            <a:endParaRPr lang="en-US" b="1" dirty="0">
              <a:ea typeface="Georgia" charset="0"/>
              <a:cs typeface="Georgia" charset="0"/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label save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using [name].do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save all value labels for later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Labels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Other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feedback, comments, general statements?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the </a:t>
            </a:r>
            <a:r>
              <a:rPr lang="en-US" dirty="0" err="1" smtClean="0"/>
              <a:t>Stata</a:t>
            </a:r>
            <a:r>
              <a:rPr lang="en-US" dirty="0" smtClean="0"/>
              <a:t> course?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our Problem Sets?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Suggestions for organizing materials?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Anxieties and Aspirations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ea typeface="Georgia" charset="0"/>
                <a:cs typeface="Georgia" charset="0"/>
              </a:rPr>
              <a:t>To check for labels or change values of categorical variables</a:t>
            </a:r>
            <a:endParaRPr lang="en-US" dirty="0"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codebook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variable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check the label and summary stats</a:t>
            </a:r>
          </a:p>
          <a:p>
            <a:pPr lvl="1"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Ex: 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codebook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sex</a:t>
            </a:r>
            <a:endParaRPr lang="en-US" b="1" dirty="0">
              <a:solidFill>
                <a:srgbClr val="C00000"/>
              </a:solidFill>
              <a:latin typeface="+mj-lt"/>
              <a:ea typeface="Georgia" charset="0"/>
              <a:cs typeface="Georgia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recode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variable 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ea typeface="Georgia" charset="0"/>
                <a:cs typeface="Georgia" charset="0"/>
              </a:rPr>
              <a:t>val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ea typeface="Georgia" charset="0"/>
                <a:cs typeface="Georgia" charset="0"/>
              </a:rPr>
              <a:t>new_val</a:t>
            </a:r>
            <a:r>
              <a:rPr lang="en-US" b="1" dirty="0" smtClean="0">
                <a:solidFill>
                  <a:srgbClr val="7030A0"/>
                </a:solidFill>
                <a:ea typeface="Georgia" charset="0"/>
                <a:cs typeface="Georgia" charset="0"/>
              </a:rPr>
              <a:t>)</a:t>
            </a:r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 </a:t>
            </a:r>
            <a:r>
              <a:rPr lang="en-US" dirty="0" smtClean="0">
                <a:ea typeface="Georgia" charset="0"/>
                <a:cs typeface="Georgia" charset="0"/>
              </a:rPr>
              <a:t>change </a:t>
            </a:r>
            <a:r>
              <a:rPr lang="en-US" dirty="0">
                <a:ea typeface="Georgia" charset="0"/>
                <a:cs typeface="Georgia" charset="0"/>
              </a:rPr>
              <a:t>variable </a:t>
            </a:r>
            <a:r>
              <a:rPr lang="en-US" dirty="0" smtClean="0">
                <a:ea typeface="Georgia" charset="0"/>
                <a:cs typeface="Georgia" charset="0"/>
              </a:rPr>
              <a:t>values</a:t>
            </a:r>
            <a:endParaRPr lang="en-US" b="1" dirty="0" smtClean="0">
              <a:solidFill>
                <a:srgbClr val="0070C0"/>
              </a:solidFill>
              <a:latin typeface="+mj-lt"/>
              <a:ea typeface="Georgia" charset="0"/>
              <a:cs typeface="Georgia" charset="0"/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recode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variable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val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new_val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)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gen(</a:t>
            </a:r>
            <a:r>
              <a:rPr lang="en-US" b="1" dirty="0" err="1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newvar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)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change variable values and generate new variable</a:t>
            </a:r>
          </a:p>
          <a:p>
            <a:pPr lvl="2"/>
            <a:r>
              <a:rPr lang="en-US" dirty="0" smtClean="0">
                <a:latin typeface="+mj-lt"/>
                <a:ea typeface="Georgia" charset="0"/>
                <a:cs typeface="Georgia" charset="0"/>
              </a:rPr>
              <a:t>Ex: 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recode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sex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(1 = 0) (2 = 1)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gen(female)</a:t>
            </a:r>
            <a:endParaRPr lang="en-US" b="1" dirty="0">
              <a:solidFill>
                <a:srgbClr val="00B0F0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Codebook and Recoding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Codebook and Recoding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47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Recode the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sex</a:t>
            </a:r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 variable to generate a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  <a:ea typeface="Georgia" charset="0"/>
                <a:cs typeface="Georgia" charset="0"/>
              </a:rPr>
              <a:t>female</a:t>
            </a:r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  dummy variable</a:t>
            </a: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Label both the variable and its values</a:t>
            </a:r>
          </a:p>
          <a:p>
            <a:pPr marL="0" indent="0">
              <a:buNone/>
            </a:pPr>
            <a:endParaRPr lang="en-US" sz="3600" dirty="0" smtClean="0">
              <a:latin typeface="+mj-lt"/>
              <a:ea typeface="Georgia" charset="0"/>
              <a:cs typeface="Georgia" charset="0"/>
            </a:endParaRPr>
          </a:p>
          <a:p>
            <a:r>
              <a:rPr lang="en-US" sz="3600" dirty="0" smtClean="0">
                <a:latin typeface="+mj-lt"/>
                <a:ea typeface="Georgia" charset="0"/>
                <a:cs typeface="Georgia" charset="0"/>
              </a:rPr>
              <a:t>Bonus: Question why gender identity variables are consistently binary and its implications for survey results (current area of research interest for me)</a:t>
            </a:r>
            <a:endParaRPr lang="en-US" sz="3600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Labels and Output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71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s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ave</a:t>
            </a:r>
            <a:r>
              <a:rPr lang="en-US" sz="4000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[filename]</a:t>
            </a:r>
            <a:r>
              <a:rPr lang="en-US" sz="4000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.</a:t>
            </a:r>
            <a:r>
              <a:rPr lang="en-US" sz="4000" b="1" dirty="0" err="1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dta</a:t>
            </a:r>
            <a:r>
              <a:rPr lang="en-US" sz="4000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sz="4000" dirty="0">
                <a:latin typeface="+mj-lt"/>
                <a:ea typeface="Georgia" charset="0"/>
                <a:cs typeface="Georgia" charset="0"/>
              </a:rPr>
              <a:t>save data to Stata .</a:t>
            </a:r>
            <a:r>
              <a:rPr lang="en-US" sz="4000" dirty="0" err="1">
                <a:latin typeface="+mj-lt"/>
                <a:ea typeface="Georgia" charset="0"/>
                <a:cs typeface="Georgia" charset="0"/>
              </a:rPr>
              <a:t>dta</a:t>
            </a:r>
            <a:r>
              <a:rPr lang="en-US" sz="4000" dirty="0">
                <a:latin typeface="+mj-lt"/>
                <a:ea typeface="Georgia" charset="0"/>
                <a:cs typeface="Georgia" charset="0"/>
              </a:rPr>
              <a:t> file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save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[filename].</a:t>
            </a:r>
            <a:r>
              <a:rPr lang="en-US" b="1" dirty="0" err="1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dta</a:t>
            </a:r>
            <a:r>
              <a:rPr lang="en-US" b="1" dirty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 replace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overwrite existing file</a:t>
            </a:r>
          </a:p>
          <a:p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export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excel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using [filename].</a:t>
            </a:r>
            <a:r>
              <a:rPr lang="en-US" b="1" dirty="0" err="1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dta</a:t>
            </a:r>
            <a:r>
              <a:rPr lang="en-US" b="1" dirty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+mj-lt"/>
                <a:ea typeface="Georgia" charset="0"/>
                <a:cs typeface="Georgia" charset="0"/>
              </a:rPr>
              <a:t>///</a:t>
            </a:r>
            <a:r>
              <a:rPr lang="en-US" b="1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firstrow</a:t>
            </a:r>
            <a:r>
              <a:rPr lang="en-US" b="1" dirty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(variables) replace</a:t>
            </a:r>
            <a:r>
              <a:rPr lang="en-US" dirty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output to Excel file</a:t>
            </a:r>
            <a:endParaRPr lang="en-US" b="1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Saving </a:t>
            </a:r>
            <a:r>
              <a:rPr lang="en-US" dirty="0"/>
              <a:t>your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Session 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  <a:ea typeface="Georgia" charset="0"/>
                <a:cs typeface="Georgia" charset="0"/>
              </a:rPr>
              <a:t>Missing data is a complex topic, but general rules:</a:t>
            </a:r>
          </a:p>
          <a:p>
            <a:pPr lvl="1"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Depends on whether data is missing at random or due to underlying factor</a:t>
            </a:r>
          </a:p>
          <a:p>
            <a:pPr lvl="2"/>
            <a:r>
              <a:rPr lang="en-US" dirty="0" err="1" smtClean="0">
                <a:latin typeface="+mj-lt"/>
                <a:ea typeface="Georgia" charset="0"/>
                <a:cs typeface="Georgia" charset="0"/>
              </a:rPr>
              <a:t>Ie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 did some respondents not answer questions because they had less time to complete the survey?</a:t>
            </a:r>
          </a:p>
          <a:p>
            <a:pPr lvl="1"/>
            <a:r>
              <a:rPr lang="en-US" dirty="0" smtClean="0">
                <a:latin typeface="+mj-lt"/>
                <a:ea typeface="Georgia" charset="0"/>
                <a:cs typeface="Georgia" charset="0"/>
              </a:rPr>
              <a:t>Generally best to leave as </a:t>
            </a:r>
            <a:r>
              <a:rPr lang="en-US" b="1" dirty="0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“.”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 (NA or NULL) unless you have a good reason to replace it</a:t>
            </a:r>
          </a:p>
          <a:p>
            <a:pPr lvl="1"/>
            <a:r>
              <a:rPr lang="en-US" dirty="0" smtClean="0">
                <a:latin typeface="+mj-lt"/>
                <a:ea typeface="Georgia" charset="0"/>
                <a:cs typeface="Georgia" charset="0"/>
              </a:rPr>
              <a:t>Too much missing data will reduce your sample size, decreasing “accuracy” of analyses and increasing error</a:t>
            </a:r>
            <a:endParaRPr lang="en-US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and Outliers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Missing Data &amp; Outliers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+mj-lt"/>
                <a:ea typeface="Georgia" charset="0"/>
                <a:cs typeface="Georgia" charset="0"/>
              </a:rPr>
              <a:t>Outliers are likewise contingent on the situation</a:t>
            </a:r>
          </a:p>
          <a:p>
            <a:r>
              <a:rPr lang="en-US" sz="3600" dirty="0" smtClean="0">
                <a:latin typeface="+mj-lt"/>
                <a:ea typeface="Georgia" charset="0"/>
                <a:cs typeface="Georgia" charset="0"/>
              </a:rPr>
              <a:t>Generally, don’t remove them unless you have a good reason to suspect they are errors</a:t>
            </a:r>
          </a:p>
          <a:p>
            <a:pPr lvl="1"/>
            <a:r>
              <a:rPr lang="en-US" dirty="0" err="1" smtClean="0">
                <a:latin typeface="+mj-lt"/>
                <a:ea typeface="Georgia" charset="0"/>
                <a:cs typeface="Georgia" charset="0"/>
              </a:rPr>
              <a:t>Ie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 an income could feasibly be $10m, but it’s impossible to spend 170 hours per week working</a:t>
            </a:r>
          </a:p>
          <a:p>
            <a:r>
              <a:rPr lang="en-US" dirty="0" smtClean="0">
                <a:latin typeface="+mj-lt"/>
                <a:ea typeface="Georgia" charset="0"/>
                <a:cs typeface="Georgia" charset="0"/>
              </a:rPr>
              <a:t>If you’re confident it is an error, question of removing the entire observation or just that data point</a:t>
            </a:r>
          </a:p>
          <a:p>
            <a:pPr lvl="1"/>
            <a:r>
              <a:rPr lang="en-US" dirty="0" smtClean="0">
                <a:latin typeface="+mj-lt"/>
                <a:ea typeface="Georgia" charset="0"/>
                <a:cs typeface="Georgia" charset="0"/>
              </a:rPr>
              <a:t>Typically better to remove entire observation, unless you are working with a limited sample</a:t>
            </a:r>
            <a:endParaRPr lang="en-US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and Outliers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Missing Data &amp; Outliers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27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  <a:ea typeface="Georgia" charset="0"/>
                <a:cs typeface="Georgia" charset="0"/>
              </a:rPr>
              <a:t>You can copy output from the </a:t>
            </a:r>
            <a:r>
              <a:rPr lang="en-US" dirty="0" err="1">
                <a:latin typeface="+mj-lt"/>
                <a:ea typeface="Georgia" charset="0"/>
                <a:cs typeface="Georgia" charset="0"/>
              </a:rPr>
              <a:t>ouput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 window directly into a DO file or a Word Document</a:t>
            </a:r>
          </a:p>
          <a:p>
            <a:pPr algn="just"/>
            <a:r>
              <a:rPr lang="en-US" sz="4000" dirty="0">
                <a:latin typeface="+mj-lt"/>
                <a:ea typeface="Georgia" charset="0"/>
                <a:cs typeface="Georgia" charset="0"/>
              </a:rPr>
              <a:t>Pleas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e do this in your problem set where appropriate!</a:t>
            </a:r>
            <a:endParaRPr lang="en-US" sz="4000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Copying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9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DO files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5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070C2B4-A520-420D-9A74-46879D8F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Lots of ways to make comments in DO files</a:t>
            </a:r>
          </a:p>
          <a:p>
            <a:r>
              <a:rPr lang="en-US" sz="3000" b="1" dirty="0">
                <a:solidFill>
                  <a:srgbClr val="92D050"/>
                </a:solidFill>
              </a:rPr>
              <a:t>*[text]</a:t>
            </a:r>
            <a:r>
              <a:rPr lang="en-US" sz="3000" dirty="0"/>
              <a:t> comments out the contents of a single line</a:t>
            </a:r>
          </a:p>
          <a:p>
            <a:r>
              <a:rPr lang="en-US" sz="3000" b="1" dirty="0">
                <a:solidFill>
                  <a:srgbClr val="92D050"/>
                </a:solidFill>
              </a:rPr>
              <a:t>//[text]</a:t>
            </a:r>
            <a:r>
              <a:rPr lang="en-US" sz="3000" dirty="0"/>
              <a:t> comments out the contents of a single line</a:t>
            </a:r>
          </a:p>
          <a:p>
            <a:r>
              <a:rPr lang="en-US" sz="3000" b="1" dirty="0">
                <a:solidFill>
                  <a:srgbClr val="92D050"/>
                </a:solidFill>
              </a:rPr>
              <a:t>/*[text]*/</a:t>
            </a:r>
            <a:r>
              <a:rPr lang="en-US" sz="3000" dirty="0"/>
              <a:t> comments out all contents in the middle</a:t>
            </a:r>
          </a:p>
          <a:p>
            <a:pPr lvl="1"/>
            <a:r>
              <a:rPr lang="en-US" sz="2200" dirty="0"/>
              <a:t>Ex.: </a:t>
            </a:r>
            <a:r>
              <a:rPr lang="en-US" sz="2200" dirty="0">
                <a:solidFill>
                  <a:srgbClr val="92D050"/>
                </a:solidFill>
              </a:rPr>
              <a:t>// This code generates a variable for Dexter’s age</a:t>
            </a:r>
          </a:p>
          <a:p>
            <a:pPr marL="0" indent="0">
              <a:buNone/>
            </a:pPr>
            <a:endParaRPr lang="en-US" sz="3000" dirty="0">
              <a:solidFill>
                <a:srgbClr val="92D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90E2FE3-0421-4A2D-BA23-FF347D1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DO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D8DA02-DC2B-4C48-B42F-3DBB7949D3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Working with DO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1F55C28-A88C-426F-90FF-BF0ED79A1B9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3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070C2B4-A520-420D-9A74-46879D8F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Stata will process each line in the DO file separately (i.e., one command per line)</a:t>
            </a:r>
          </a:p>
          <a:p>
            <a:pPr lvl="1"/>
            <a:r>
              <a:rPr lang="en-US" sz="3000" dirty="0"/>
              <a:t>If you want to extend a line of code to an additional line, you can use </a:t>
            </a:r>
            <a:r>
              <a:rPr lang="en-US" sz="3000" b="1" dirty="0">
                <a:solidFill>
                  <a:srgbClr val="92D050"/>
                </a:solidFill>
              </a:rPr>
              <a:t>///</a:t>
            </a:r>
            <a:endParaRPr lang="en-US" sz="3000" dirty="0"/>
          </a:p>
          <a:p>
            <a:pPr lvl="1"/>
            <a:r>
              <a:rPr lang="en-US" sz="3000" dirty="0"/>
              <a:t>Ex.: </a:t>
            </a:r>
            <a:r>
              <a:rPr lang="en-US" sz="3000" b="1" dirty="0">
                <a:solidFill>
                  <a:srgbClr val="92D050"/>
                </a:solidFill>
              </a:rPr>
              <a:t>	</a:t>
            </a:r>
            <a:r>
              <a:rPr lang="en-US" sz="3000" b="1" dirty="0">
                <a:solidFill>
                  <a:srgbClr val="0070C0"/>
                </a:solidFill>
              </a:rPr>
              <a:t>gen</a:t>
            </a:r>
            <a:r>
              <a:rPr lang="en-US" sz="3000" b="1" dirty="0">
                <a:solidFill>
                  <a:srgbClr val="92D050"/>
                </a:solidFill>
              </a:rPr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human_age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=</a:t>
            </a:r>
            <a:r>
              <a:rPr lang="en-US" sz="3000" b="1" dirty="0">
                <a:solidFill>
                  <a:srgbClr val="92D050"/>
                </a:solidFill>
              </a:rPr>
              <a:t> ///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92D050"/>
                </a:solidFill>
              </a:rPr>
              <a:t>		</a:t>
            </a:r>
            <a:r>
              <a:rPr lang="en-US" sz="3000" b="1" dirty="0" err="1">
                <a:solidFill>
                  <a:srgbClr val="C00000"/>
                </a:solidFill>
              </a:rPr>
              <a:t>dex_age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b="1" dirty="0">
                <a:solidFill>
                  <a:srgbClr val="7030A0"/>
                </a:solidFill>
              </a:rPr>
              <a:t>*</a:t>
            </a:r>
            <a:r>
              <a:rPr lang="en-US" sz="3000" b="1" dirty="0">
                <a:solidFill>
                  <a:srgbClr val="92D050"/>
                </a:solidFill>
              </a:rPr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dog_years</a:t>
            </a:r>
            <a:endParaRPr lang="en-US" sz="3000" b="1" dirty="0">
              <a:solidFill>
                <a:srgbClr val="C00000"/>
              </a:solidFill>
            </a:endParaRPr>
          </a:p>
          <a:p>
            <a:r>
              <a:rPr lang="en-US" dirty="0"/>
              <a:t>If Stata encounters an error, your DO file will stop running at the line with 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90E2FE3-0421-4A2D-BA23-FF347D1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DO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D8DA02-DC2B-4C48-B42F-3DBB7949D3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Working with DO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1F55C28-A88C-426F-90FF-BF0ED79A1B9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070C2B4-A520-420D-9A74-46879D8F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you can set Stata to delimit, which means it will run code as a single line until it hits a semi-colon</a:t>
            </a:r>
          </a:p>
          <a:p>
            <a:r>
              <a:rPr lang="en-US" b="1" dirty="0">
                <a:solidFill>
                  <a:srgbClr val="0070C0"/>
                </a:solidFill>
              </a:rPr>
              <a:t>#delimit ;</a:t>
            </a:r>
          </a:p>
          <a:p>
            <a:r>
              <a:rPr lang="en-US" dirty="0"/>
              <a:t>Note: if you use this method, you need to end each element of code with a semi-colon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90E2FE3-0421-4A2D-BA23-FF347D1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DO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D8DA02-DC2B-4C48-B42F-3DBB7949D3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Working with DO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1F55C28-A88C-426F-90FF-BF0ED79A1B9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0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Session 1 – Intro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Data Management I:</a:t>
            </a:r>
            <a:endParaRPr lang="en-US" dirty="0"/>
          </a:p>
          <a:p>
            <a:pPr lvl="1"/>
            <a:r>
              <a:rPr lang="en-US" dirty="0" smtClean="0"/>
              <a:t>Gen, Replace, Keep, Drop</a:t>
            </a:r>
          </a:p>
          <a:p>
            <a:pPr lvl="1"/>
            <a:r>
              <a:rPr lang="en-US" dirty="0" smtClean="0"/>
              <a:t>Arithmetic and Logical Operators</a:t>
            </a:r>
          </a:p>
          <a:p>
            <a:pPr lvl="1"/>
            <a:r>
              <a:rPr lang="en-US" dirty="0" smtClean="0"/>
              <a:t>Labels and Codebook</a:t>
            </a:r>
            <a:endParaRPr lang="en-US" dirty="0"/>
          </a:p>
          <a:p>
            <a:r>
              <a:rPr lang="en-US" dirty="0" smtClean="0"/>
              <a:t>Missing Data and Outliers</a:t>
            </a:r>
          </a:p>
          <a:p>
            <a:r>
              <a:rPr lang="en-US" dirty="0"/>
              <a:t>Working with DO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Problem Set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="" xmlns:a16="http://schemas.microsoft.com/office/drawing/2014/main" id="{B188C0F2-DCD2-4EBA-95DD-10EB0E949B16}"/>
              </a:ext>
            </a:extLst>
          </p:cNvPr>
          <p:cNvSpPr txBox="1">
            <a:spLocks/>
          </p:cNvSpPr>
          <p:nvPr/>
        </p:nvSpPr>
        <p:spPr>
          <a:xfrm>
            <a:off x="3653089" y="2062962"/>
            <a:ext cx="10515600" cy="7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Stata Tip</a:t>
            </a:r>
          </a:p>
        </p:txBody>
      </p:sp>
      <p:pic>
        <p:nvPicPr>
          <p:cNvPr id="10242" name="Picture 2" descr="Image result for exclamation point">
            <a:extLst>
              <a:ext uri="{FF2B5EF4-FFF2-40B4-BE49-F238E27FC236}">
                <a16:creationId xmlns="" xmlns:a16="http://schemas.microsoft.com/office/drawing/2014/main" id="{7CE8DF8F-F872-4CFD-8566-433BFFC4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2062962"/>
            <a:ext cx="2415773" cy="21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="" xmlns:a16="http://schemas.microsoft.com/office/drawing/2014/main" id="{E4628E2C-46AE-46E4-BD40-879A4EAAC81C}"/>
              </a:ext>
            </a:extLst>
          </p:cNvPr>
          <p:cNvSpPr txBox="1">
            <a:spLocks/>
          </p:cNvSpPr>
          <p:nvPr/>
        </p:nvSpPr>
        <p:spPr>
          <a:xfrm>
            <a:off x="3629527" y="2775284"/>
            <a:ext cx="7952874" cy="140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Save your DO files frequently!!!</a:t>
            </a:r>
          </a:p>
          <a:p>
            <a:endParaRPr lang="en-US" sz="3200" dirty="0"/>
          </a:p>
          <a:p>
            <a:r>
              <a:rPr lang="en-US" sz="3200" b="1" u="sng" dirty="0"/>
              <a:t>Just use the point-and-click save button or file&gt;save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778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328086"/>
            <a:ext cx="9048332" cy="23308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/>
              <a:t>Congratulations!</a:t>
            </a:r>
          </a:p>
          <a:p>
            <a:pPr algn="ctr"/>
            <a:endParaRPr lang="en-US" sz="4800" b="1" dirty="0" smtClean="0"/>
          </a:p>
          <a:p>
            <a:pPr algn="ctr"/>
            <a:endParaRPr lang="en-US" sz="6600" b="1" dirty="0"/>
          </a:p>
          <a:p>
            <a:pPr algn="ctr"/>
            <a:endParaRPr lang="en-US" sz="6600" b="1" dirty="0" smtClean="0"/>
          </a:p>
          <a:p>
            <a:pPr algn="ctr"/>
            <a:endParaRPr lang="en-US" sz="8000" b="1" dirty="0"/>
          </a:p>
          <a:p>
            <a:pPr algn="ctr"/>
            <a:r>
              <a:rPr lang="en-US" sz="6000" dirty="0" smtClean="0"/>
              <a:t>You can now contribute to empirical research in </a:t>
            </a:r>
            <a:r>
              <a:rPr lang="en-US" sz="6000" dirty="0" err="1" smtClean="0"/>
              <a:t>Stata</a:t>
            </a:r>
            <a:r>
              <a:rPr lang="en-US" sz="6000" dirty="0" smtClean="0"/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0" y="1411179"/>
            <a:ext cx="6080760" cy="331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766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2263566"/>
            <a:ext cx="9048332" cy="23308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Problem Set due next Monday at Midnight</a:t>
            </a:r>
          </a:p>
        </p:txBody>
      </p:sp>
    </p:spTree>
    <p:extLst>
      <p:ext uri="{BB962C8B-B14F-4D97-AF65-F5344CB8AC3E}">
        <p14:creationId xmlns:p14="http://schemas.microsoft.com/office/powerpoint/2010/main" val="223777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Some </a:t>
            </a:r>
            <a:r>
              <a:rPr lang="en-US" sz="4000" dirty="0">
                <a:latin typeface="+mj-lt"/>
                <a:ea typeface="Georgia" charset="0"/>
                <a:cs typeface="Georgia" charset="0"/>
              </a:rPr>
              <a:t>things we did not get to today: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sort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by</a:t>
            </a:r>
          </a:p>
          <a:p>
            <a:pPr lvl="1" algn="just"/>
            <a:r>
              <a:rPr lang="en-US" b="1" u="sng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corr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elate</a:t>
            </a:r>
          </a:p>
          <a:p>
            <a:pPr lvl="1" algn="just"/>
            <a:r>
              <a:rPr lang="en-US" b="1" dirty="0" err="1" smtClean="0">
                <a:solidFill>
                  <a:schemeClr val="accent1"/>
                </a:solidFill>
                <a:latin typeface="+mj-lt"/>
                <a:ea typeface="Georgia" charset="0"/>
                <a:cs typeface="Georgia" charset="0"/>
              </a:rPr>
              <a:t>ttest</a:t>
            </a:r>
            <a:endParaRPr lang="en-US" b="1" dirty="0">
              <a:solidFill>
                <a:schemeClr val="accent1"/>
              </a:solidFill>
              <a:latin typeface="+mj-lt"/>
              <a:ea typeface="Georgia" charset="0"/>
              <a:cs typeface="Georgia" charset="0"/>
            </a:endParaRPr>
          </a:p>
          <a:p>
            <a:pPr algn="just"/>
            <a:r>
              <a:rPr lang="en-US" dirty="0">
                <a:latin typeface="+mj-lt"/>
                <a:ea typeface="Georgia" charset="0"/>
                <a:cs typeface="Georgia" charset="0"/>
              </a:rPr>
              <a:t>Happy to take questions in office hours; however, the instructions are very 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specific</a:t>
            </a: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Some help in the </a:t>
            </a:r>
            <a:r>
              <a:rPr lang="en-US" dirty="0" err="1" smtClean="0">
                <a:latin typeface="+mj-lt"/>
                <a:ea typeface="Georgia" charset="0"/>
                <a:cs typeface="Georgia" charset="0"/>
              </a:rPr>
              <a:t>Stata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 Problem Set 1</a:t>
            </a:r>
            <a:endParaRPr lang="en-US" dirty="0"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 Problem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Quant Problem Set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69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2846283"/>
            <a:ext cx="9048332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445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2846283"/>
            <a:ext cx="9048332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Please give me back your nametags!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7191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B2FE422-5F6C-401E-8CC7-ACB7222F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scheme</a:t>
            </a:r>
          </a:p>
          <a:p>
            <a:pPr lvl="1"/>
            <a:r>
              <a:rPr lang="en-US" dirty="0"/>
              <a:t>Commands will be in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</a:p>
          <a:p>
            <a:pPr lvl="1"/>
            <a:r>
              <a:rPr lang="en-US" dirty="0"/>
              <a:t>Variables in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</a:p>
          <a:p>
            <a:pPr lvl="1"/>
            <a:r>
              <a:rPr lang="en-US" dirty="0"/>
              <a:t>Details in </a:t>
            </a:r>
            <a:r>
              <a:rPr lang="en-US" b="1" dirty="0">
                <a:solidFill>
                  <a:srgbClr val="00B0F0"/>
                </a:solidFill>
              </a:rPr>
              <a:t>LIGHT BLUE</a:t>
            </a:r>
          </a:p>
          <a:p>
            <a:pPr lvl="1"/>
            <a:r>
              <a:rPr lang="en-US" dirty="0"/>
              <a:t>Anything else in </a:t>
            </a:r>
            <a:r>
              <a:rPr lang="en-US" b="1" dirty="0">
                <a:solidFill>
                  <a:srgbClr val="7030A0"/>
                </a:solidFill>
              </a:rPr>
              <a:t>PURPLE </a:t>
            </a:r>
            <a:r>
              <a:rPr lang="en-US" dirty="0"/>
              <a:t>(for now)</a:t>
            </a:r>
          </a:p>
          <a:p>
            <a:r>
              <a:rPr lang="en-US" dirty="0"/>
              <a:t>Abbreviations</a:t>
            </a:r>
          </a:p>
          <a:p>
            <a:pPr lvl="1"/>
            <a:r>
              <a:rPr lang="en-US" dirty="0"/>
              <a:t>Stata commands have short-hand</a:t>
            </a:r>
          </a:p>
          <a:p>
            <a:pPr lvl="1"/>
            <a:r>
              <a:rPr lang="en-US" dirty="0"/>
              <a:t>Underlined on slides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2F2C74B-6F13-40EA-A569-A62D5739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on slide syntax…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9731B0F-EB62-40C7-AADB-8699B19DB68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Slide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36D3F4A-7C80-45ED-B3A9-8908AE10304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from scratch</a:t>
            </a:r>
          </a:p>
        </p:txBody>
      </p:sp>
    </p:spTree>
    <p:extLst>
      <p:ext uri="{BB962C8B-B14F-4D97-AF65-F5344CB8AC3E}">
        <p14:creationId xmlns:p14="http://schemas.microsoft.com/office/powerpoint/2010/main" val="17395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Session 1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 smtClean="0"/>
              <a:t>clear, cd, use, import, sum, tab, </a:t>
            </a:r>
            <a:r>
              <a:rPr lang="en-US" dirty="0" err="1" smtClean="0"/>
              <a:t>tabstat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6D11F38-C229-42E6-9E03-F466FA47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clear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will remove the existing data set</a:t>
            </a:r>
            <a:endParaRPr lang="en-US" b="1" dirty="0"/>
          </a:p>
          <a:p>
            <a:r>
              <a:rPr lang="en-US" b="1" dirty="0" err="1">
                <a:solidFill>
                  <a:srgbClr val="0070C0"/>
                </a:solidFill>
              </a:rPr>
              <a:t>cls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will clear the output window (tidy’s things up)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F47D03-A057-4BCA-BD6D-68E617F9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and </a:t>
            </a:r>
            <a:r>
              <a:rPr lang="en-US" dirty="0" err="1"/>
              <a:t>cls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CB5378-BD9A-48D6-93D7-22844944FD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Session 1 Review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69BF131-2AE0-4D58-8862-9A21F57BE29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Clear and </a:t>
            </a:r>
            <a:r>
              <a:rPr lang="en-US" dirty="0" err="1" smtClean="0"/>
              <a:t>cls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F47D03-A057-4BCA-BD6D-68E617F9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Directory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CB5378-BD9A-48D6-93D7-22844944FD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 1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69BF131-2AE0-4D58-8862-9A21F57BE29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Directory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="" xmlns:a16="http://schemas.microsoft.com/office/drawing/2014/main" id="{56696447-643D-442D-9CB0-7FE2839C908C}"/>
              </a:ext>
            </a:extLst>
          </p:cNvPr>
          <p:cNvSpPr txBox="1">
            <a:spLocks/>
          </p:cNvSpPr>
          <p:nvPr/>
        </p:nvSpPr>
        <p:spPr>
          <a:xfrm>
            <a:off x="990600" y="1559169"/>
            <a:ext cx="10515600" cy="4671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Set the directory!</a:t>
            </a:r>
            <a:endParaRPr lang="en-US" dirty="0">
              <a:latin typeface="Calibri" panose="020F0502020204030204" pitchFamily="34" charset="0"/>
              <a:ea typeface="Georgia" charset="0"/>
              <a:cs typeface="Calibri" panose="020F0502020204030204" pitchFamily="34" charset="0"/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cd</a:t>
            </a:r>
            <a:r>
              <a:rPr lang="en-US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changes the directory</a:t>
            </a:r>
          </a:p>
          <a:p>
            <a:pPr lvl="1" algn="just"/>
            <a:r>
              <a:rPr lang="en-US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For Mac users: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	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cd</a:t>
            </a:r>
            <a:r>
              <a:rPr lang="en-US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“/</a:t>
            </a: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Users/Aaron/Documents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/” </a:t>
            </a:r>
          </a:p>
          <a:p>
            <a:pPr lvl="1" algn="just"/>
            <a:r>
              <a:rPr lang="en-US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For PC users:</a:t>
            </a:r>
          </a:p>
          <a:p>
            <a:pPr marL="914400" lvl="2" indent="0" algn="just">
              <a:buFont typeface="Arial" panose="020B0604020202020204" pitchFamily="34" charset="0"/>
              <a:buNone/>
            </a:pPr>
            <a:r>
              <a:rPr lang="en-US" sz="3200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. 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cd</a:t>
            </a:r>
            <a:r>
              <a:rPr lang="en-US" sz="3200" b="1" dirty="0"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“C:\</a:t>
            </a:r>
            <a:r>
              <a:rPr lang="en-US" sz="3200" b="1" dirty="0" smtClean="0">
                <a:solidFill>
                  <a:srgbClr val="7030A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Users\Aaron\Documents</a:t>
            </a: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ea typeface="Georgia" charset="0"/>
                <a:cs typeface="Calibri" panose="020F0502020204030204" pitchFamily="34" charset="0"/>
              </a:rPr>
              <a:t>\”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b="1" dirty="0">
              <a:latin typeface="Calibri" panose="020F0502020204030204" pitchFamily="34" charset="0"/>
              <a:ea typeface="Georgia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  <a:ea typeface="Georgia" charset="0"/>
                <a:cs typeface="Georgia" charset="0"/>
              </a:rPr>
              <a:t>If it’s a .</a:t>
            </a:r>
            <a:r>
              <a:rPr lang="en-US" dirty="0" err="1">
                <a:latin typeface="+mj-lt"/>
                <a:ea typeface="Georgia" charset="0"/>
                <a:cs typeface="Georgia" charset="0"/>
              </a:rPr>
              <a:t>dta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 file (Stata), you only have to employ the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use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[filename].</a:t>
            </a:r>
            <a:r>
              <a:rPr lang="en-US" b="1" dirty="0" err="1" smtClean="0">
                <a:solidFill>
                  <a:srgbClr val="7030A0"/>
                </a:solidFill>
                <a:latin typeface="+mj-lt"/>
                <a:ea typeface="Georgia" charset="0"/>
                <a:cs typeface="Georgia" charset="0"/>
              </a:rPr>
              <a:t>dta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 clear 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command</a:t>
            </a:r>
          </a:p>
          <a:p>
            <a:pPr algn="just"/>
            <a:r>
              <a:rPr lang="en-US" dirty="0">
                <a:latin typeface="+mj-lt"/>
                <a:ea typeface="Georgia" charset="0"/>
                <a:cs typeface="Georgia" charset="0"/>
              </a:rPr>
              <a:t>If it’s anything else, you’ll need </a:t>
            </a:r>
            <a:r>
              <a:rPr lang="en-US" b="1" dirty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import</a:t>
            </a:r>
            <a:endParaRPr lang="en-US" dirty="0">
              <a:solidFill>
                <a:srgbClr val="0070C0"/>
              </a:solidFill>
              <a:latin typeface="+mj-lt"/>
              <a:ea typeface="Georgia" charset="0"/>
              <a:cs typeface="Georgia" charset="0"/>
            </a:endParaRPr>
          </a:p>
          <a:p>
            <a:pPr lvl="1" algn="just"/>
            <a:r>
              <a:rPr lang="en-US" dirty="0">
                <a:latin typeface="+mj-lt"/>
                <a:ea typeface="Georgia" charset="0"/>
                <a:cs typeface="Georgia" charset="0"/>
              </a:rPr>
              <a:t>Best to start with the point-and-click approach</a:t>
            </a:r>
          </a:p>
          <a:p>
            <a:pPr lvl="1" algn="just"/>
            <a:r>
              <a:rPr lang="en-US" dirty="0">
                <a:latin typeface="+mj-lt"/>
                <a:ea typeface="Georgia" charset="0"/>
                <a:cs typeface="Georgia" charset="0"/>
              </a:rPr>
              <a:t>File&gt;Import&gt;Excel Spreadsheet&gt;[Excel File]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Session 1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9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15147</TotalTime>
  <Words>1855</Words>
  <Application>Microsoft Office PowerPoint</Application>
  <PresentationFormat>Custom</PresentationFormat>
  <Paragraphs>389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Office Hours</vt:lpstr>
      <vt:lpstr>Anxieties and Aspirations</vt:lpstr>
      <vt:lpstr>Today’s Roadmap</vt:lpstr>
      <vt:lpstr>A reminder on slide syntax…</vt:lpstr>
      <vt:lpstr>Review of Session 1</vt:lpstr>
      <vt:lpstr>Clear and cls</vt:lpstr>
      <vt:lpstr>Command Directory</vt:lpstr>
      <vt:lpstr>Importing Data</vt:lpstr>
      <vt:lpstr>Exploring Data Variables</vt:lpstr>
      <vt:lpstr>Exercise - Review</vt:lpstr>
      <vt:lpstr>Data Management I</vt:lpstr>
      <vt:lpstr>Generating New Variables</vt:lpstr>
      <vt:lpstr>Replacing Existing Variables</vt:lpstr>
      <vt:lpstr>Dropping Existing Variables</vt:lpstr>
      <vt:lpstr>PowerPoint Presentation</vt:lpstr>
      <vt:lpstr>Exercise – Gen, Replace, Keep, Drop</vt:lpstr>
      <vt:lpstr>Arithmetic Operators</vt:lpstr>
      <vt:lpstr>Relational Operators</vt:lpstr>
      <vt:lpstr>Logic Operators</vt:lpstr>
      <vt:lpstr>Logic Operators</vt:lpstr>
      <vt:lpstr>Generating Dummy Variables</vt:lpstr>
      <vt:lpstr>Generating Dummy Variables</vt:lpstr>
      <vt:lpstr>PowerPoint Presentation</vt:lpstr>
      <vt:lpstr>Exercise – Operators and Dummies</vt:lpstr>
      <vt:lpstr>Variable Labels</vt:lpstr>
      <vt:lpstr>Value Labels</vt:lpstr>
      <vt:lpstr>Value Labels</vt:lpstr>
      <vt:lpstr>Other Labels</vt:lpstr>
      <vt:lpstr>Codebook and Recoding</vt:lpstr>
      <vt:lpstr>Exercise – Labels and Output</vt:lpstr>
      <vt:lpstr>Review: Saving your data</vt:lpstr>
      <vt:lpstr>Missing Data and Outliers</vt:lpstr>
      <vt:lpstr>Missing Data and Outliers</vt:lpstr>
      <vt:lpstr>Copying Output</vt:lpstr>
      <vt:lpstr>Working with DO files</vt:lpstr>
      <vt:lpstr>Comments in DO files</vt:lpstr>
      <vt:lpstr>Running a DO file</vt:lpstr>
      <vt:lpstr>Running a DO file</vt:lpstr>
      <vt:lpstr>PowerPoint Presentation</vt:lpstr>
      <vt:lpstr>PowerPoint Presentation</vt:lpstr>
      <vt:lpstr>PowerPoint Presentation</vt:lpstr>
      <vt:lpstr>Quant Problem 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Aaron Scherf</cp:lastModifiedBy>
  <cp:revision>227</cp:revision>
  <dcterms:created xsi:type="dcterms:W3CDTF">2018-01-15T03:23:25Z</dcterms:created>
  <dcterms:modified xsi:type="dcterms:W3CDTF">2019-01-30T23:24:27Z</dcterms:modified>
</cp:coreProperties>
</file>