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9" r:id="rId2"/>
    <p:sldId id="263" r:id="rId3"/>
    <p:sldId id="298" r:id="rId4"/>
    <p:sldId id="299" r:id="rId5"/>
    <p:sldId id="283" r:id="rId6"/>
    <p:sldId id="301" r:id="rId7"/>
    <p:sldId id="291" r:id="rId8"/>
    <p:sldId id="292" r:id="rId9"/>
    <p:sldId id="269" r:id="rId10"/>
    <p:sldId id="293" r:id="rId11"/>
    <p:sldId id="268" r:id="rId12"/>
    <p:sldId id="265" r:id="rId13"/>
    <p:sldId id="266" r:id="rId14"/>
    <p:sldId id="267" r:id="rId15"/>
    <p:sldId id="297" r:id="rId16"/>
    <p:sldId id="279" r:id="rId17"/>
    <p:sldId id="270" r:id="rId18"/>
    <p:sldId id="271" r:id="rId19"/>
    <p:sldId id="275" r:id="rId20"/>
    <p:sldId id="284" r:id="rId21"/>
    <p:sldId id="273" r:id="rId22"/>
    <p:sldId id="295" r:id="rId23"/>
    <p:sldId id="274" r:id="rId24"/>
    <p:sldId id="287" r:id="rId25"/>
    <p:sldId id="288" r:id="rId26"/>
    <p:sldId id="285" r:id="rId27"/>
    <p:sldId id="296" r:id="rId28"/>
    <p:sldId id="290" r:id="rId29"/>
    <p:sldId id="294" r:id="rId30"/>
    <p:sldId id="282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78" autoAdjust="0"/>
  </p:normalViewPr>
  <p:slideViewPr>
    <p:cSldViewPr snapToGrid="0">
      <p:cViewPr>
        <p:scale>
          <a:sx n="50" d="100"/>
          <a:sy n="50" d="100"/>
        </p:scale>
        <p:origin x="-588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BB08-BD74-4E7C-829E-78BD373A6D4A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72CF3-F7D3-494D-AFE8-044D483A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12:00 – 12:10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1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12:26-12:27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5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12:27-12:30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12:30-12:33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2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12:33-12:36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12:36- 12:45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37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12:45-</a:t>
            </a:r>
            <a:r>
              <a:rPr lang="en-US" baseline="0" dirty="0" smtClean="0"/>
              <a:t> 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4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7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12:52 – 12:54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6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12:54 – 12:56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44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12:56 – 12:58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12:10-12:11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4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12:58 – 1:02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6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1:02</a:t>
            </a:r>
            <a:r>
              <a:rPr lang="en-US" baseline="0" dirty="0" smtClean="0"/>
              <a:t> – 1:05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6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1:05 – 1:07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3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1:07 – 1:10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7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1:10 – 1:13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2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28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1:13 – 1:16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61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1:16 – 1:19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78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1:19 – 1:22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2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1:22 – 1:25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12:11-12:12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21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1:25 – 1:27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1:25 – 1:27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7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12:12-12:15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12:15-12:17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7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12:15-12:17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12:17-12:23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834FD-711B-4B0F-A8E2-86397DFBAF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12:23-12:26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72CF3-F7D3-494D-AFE8-044D483AEB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843D1-DF04-44B8-83EE-3D2D5757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F2D2F1D-5BB9-449A-BB8A-EF1501E57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CC0579-2D07-439D-85D0-48F3EE25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AF2C3F-F4C4-4ED9-B99C-5B053C1A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78A1AD-A447-47B6-B8BF-E35843C5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5E310-C87E-4CBA-B745-C3C880F8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5061D2-BADF-40D9-9044-E8D66D82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B8600C-F94B-490E-B1F2-B53EB813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D4B3C6-AE33-4B71-8887-3D3ACFE6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A8155A-2597-41B6-9351-4756ECF7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58BC3BA-3C62-45CB-9B7D-C383A4F9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24490D-5100-4605-B1AD-E6095F45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89728B-B5D2-4374-8FDF-F18639D4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E762EB-A82F-4808-A7F8-FD7C6AC7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B58715-DC29-4AF4-9D31-0BA357E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3416A1-2938-4C4D-A346-0BC7D215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AA92386-D77A-453E-A1B3-3F5FDAE5AC7A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4B67E105-440B-4A53-AE8C-1534040980D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67505" y="6250955"/>
            <a:ext cx="4132385" cy="483336"/>
          </a:xfrm>
        </p:spPr>
        <p:txBody>
          <a:bodyPr>
            <a:normAutofit/>
          </a:bodyPr>
          <a:lstStyle>
            <a:lvl1pPr marL="0" indent="0" algn="r">
              <a:buNone/>
              <a:defRPr sz="3200" u="sng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Now: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0EA34343-5C2C-420E-8AD4-9A039090F8F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21415" y="6260124"/>
            <a:ext cx="4132385" cy="483336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Up Next: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="" xmlns:a16="http://schemas.microsoft.com/office/drawing/2014/main" id="{6AFCE2CC-13B2-435C-9659-2BFEAE586296}"/>
              </a:ext>
            </a:extLst>
          </p:cNvPr>
          <p:cNvSpPr/>
          <p:nvPr userDrawn="1"/>
        </p:nvSpPr>
        <p:spPr>
          <a:xfrm>
            <a:off x="5931877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="" xmlns:a16="http://schemas.microsoft.com/office/drawing/2014/main" id="{499A6AD5-96B4-4A6F-BBE3-671FDC7ACDC7}"/>
              </a:ext>
            </a:extLst>
          </p:cNvPr>
          <p:cNvSpPr/>
          <p:nvPr userDrawn="1"/>
        </p:nvSpPr>
        <p:spPr>
          <a:xfrm>
            <a:off x="5591906" y="6272961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="" xmlns:a16="http://schemas.microsoft.com/office/drawing/2014/main" id="{9C433D08-AB62-4699-AC9E-734DC196C8B3}"/>
              </a:ext>
            </a:extLst>
          </p:cNvPr>
          <p:cNvSpPr/>
          <p:nvPr userDrawn="1"/>
        </p:nvSpPr>
        <p:spPr>
          <a:xfrm>
            <a:off x="6271848" y="6263792"/>
            <a:ext cx="445477" cy="470499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68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73D59B-8547-4DBB-A298-7DA963CB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270244"/>
          </a:xfrm>
          <a:ln w="41275">
            <a:noFill/>
          </a:ln>
        </p:spPr>
        <p:txBody>
          <a:bodyPr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7A126427-E266-4BF8-AD15-7CD093518CA7}"/>
              </a:ext>
            </a:extLst>
          </p:cNvPr>
          <p:cNvCxnSpPr/>
          <p:nvPr userDrawn="1"/>
        </p:nvCxnSpPr>
        <p:spPr>
          <a:xfrm>
            <a:off x="838200" y="1239475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30A8A15-B6AB-445A-B7EF-E019A404D118}"/>
              </a:ext>
            </a:extLst>
          </p:cNvPr>
          <p:cNvCxnSpPr/>
          <p:nvPr userDrawn="1"/>
        </p:nvCxnSpPr>
        <p:spPr>
          <a:xfrm>
            <a:off x="838200" y="6172508"/>
            <a:ext cx="10515600" cy="0"/>
          </a:xfrm>
          <a:prstGeom prst="line">
            <a:avLst/>
          </a:prstGeom>
          <a:ln w="34925">
            <a:solidFill>
              <a:schemeClr val="tx1">
                <a:alpha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3C2DF4C-6CFF-4147-9FE0-26B71222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671951"/>
          </a:xfrm>
        </p:spPr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749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767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A57372-CF5D-44F2-899B-57695956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99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E877F9-E0ED-4E61-8322-D7C25CE8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B89BE-BDBF-4F42-8636-0F3CDAEF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A5AF3-EBAD-497A-B78A-D6123AE6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846A8-6E8B-4625-BBFD-A70A0911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D89F70-EF87-475B-A06F-44A21D0C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57FC0-6EAD-4B23-B5E1-B0058E58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328FA7-2661-49FB-AF04-41D7D4D33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6EEE09-A364-4671-A745-A5DDC4D3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8C7B5C-BDD4-42BF-9CD1-AEFBF7DB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7369B8-74F9-4EAA-B9DD-39CC4CC8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6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832E9-5D14-4DA5-908A-720AA67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B9B3AE-921B-4677-B8E0-8CA27639F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B1AEBE-B1E0-4F4F-A9CE-70B32A07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80DF689-582A-4775-8906-9CC851A1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3E49F6-F569-4112-A3C3-30BE6E2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773BA6-84E9-4458-8B44-E0527376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13BC19-FE63-462A-8D7B-4343557F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C8F4F8C-4164-4505-97D0-E0CBE612E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F0390E-A008-445E-823E-DB6C67C7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FFC4F44-117A-4BA3-A04B-28810F901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AED420-2AE3-4D8D-B416-4F4E92E65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8A8A37-914C-40C5-8FCE-BEE8A881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574809-2E86-4E10-8C16-4FFDDCB8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D685D74-B59E-4C21-B66D-BDF842E6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ECE8EC-996B-4C35-A0AA-FFDEE44D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19BE8F-06F4-4DD8-B40D-CF2E115D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B2E2A4-B62F-4E85-A8B9-BD727B3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82AFF9-778F-4E6A-852A-6F6F7789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463FCD8-F160-4201-BC1D-4339B77D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BFB5BB-F528-4231-BE8A-133D4B1D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39F8E1-C058-4339-9456-A960725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E352D4-1745-4C92-BB2E-9851A3CC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935F36-6915-4314-AE2A-B78DED61C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CD570F7-2564-4F87-9556-7FD70F73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8F7A0E-8BD0-442D-8563-084ED0A9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65CABC-1D50-49DD-87A2-9C03E6B6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AC33B0-54B1-4307-BF08-8E1937C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C1635F-5D24-4AF6-B79D-0AEE7576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B51771-A128-43E0-BAF2-C8FBA90A2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CE0E278-77B4-48A3-BB6C-4B8380568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C842FC-79D0-467A-BF78-512A884C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DA7B91-4BAF-4356-83BA-CE561BE2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A122CB-21A0-4EA2-9A77-5FABD69A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1475F8D-AAE9-45C1-9DEF-51F1AA10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4BB298F-EEB5-4E0A-B2A8-83D7F4D0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D30E55-8468-48F0-AF8E-34F32104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AA6B-135B-4D8D-99BE-1003EC532702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A5B97D-8B2D-4B7D-893B-F3A4A5EE1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91650A-8A31-4DD9-ACB4-9E6997BC5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F932A-D08F-4697-96E4-0F201280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idre.ucla.edu/stata/output/t-tes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450" y="1402080"/>
            <a:ext cx="5962650" cy="4774883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Welcome!</a:t>
            </a:r>
          </a:p>
          <a:p>
            <a:r>
              <a:rPr lang="en-US" sz="4000" dirty="0" smtClean="0"/>
              <a:t>Feel free to come up and ask questions on anything!</a:t>
            </a:r>
          </a:p>
          <a:p>
            <a:pPr lvl="1"/>
            <a:r>
              <a:rPr lang="en-US" sz="3600" dirty="0" smtClean="0"/>
              <a:t>I was cheering for the Rams</a:t>
            </a:r>
          </a:p>
          <a:p>
            <a:r>
              <a:rPr lang="en-US" sz="4000" dirty="0" smtClean="0"/>
              <a:t>Otherwise, open </a:t>
            </a:r>
            <a:r>
              <a:rPr lang="en-US" sz="4000" dirty="0" err="1" smtClean="0"/>
              <a:t>Stata</a:t>
            </a:r>
            <a:r>
              <a:rPr lang="en-US" sz="4000" dirty="0" smtClean="0"/>
              <a:t> and download the do-files and data for the session</a:t>
            </a:r>
          </a:p>
          <a:p>
            <a:r>
              <a:rPr lang="en-US" sz="4400" dirty="0" smtClean="0"/>
              <a:t>Take your nametag from the stack going around</a:t>
            </a:r>
            <a:endParaRPr lang="en-US" sz="4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CA2494A2-200E-46D1-8979-E5F29F52A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078" y="347345"/>
            <a:ext cx="11129962" cy="11156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PP 297 – 001: </a:t>
            </a:r>
            <a:r>
              <a:rPr lang="en-US" sz="4400" b="1" dirty="0" err="1" smtClean="0"/>
              <a:t>Stata</a:t>
            </a:r>
            <a:r>
              <a:rPr lang="en-US" sz="4400" b="1" dirty="0" smtClean="0"/>
              <a:t> for Policy Analysts</a:t>
            </a:r>
            <a:endParaRPr lang="en-US" sz="4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638300"/>
            <a:ext cx="5305425" cy="425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04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Switch to ACS Data!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2999"/>
            <a:ext cx="10515600" cy="11257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000" dirty="0" smtClean="0">
                <a:ea typeface="Georgia" charset="0"/>
                <a:cs typeface="Georgia" charset="0"/>
              </a:rPr>
              <a:t>We’ll start using more interesting data from countries besides the USA soon, I promise.</a:t>
            </a:r>
            <a:endParaRPr lang="en-US" sz="4000" dirty="0">
              <a:ea typeface="Georgia" charset="0"/>
              <a:cs typeface="Georgi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33" y="1628774"/>
            <a:ext cx="7387167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19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ea typeface="Georgia" charset="0"/>
                <a:cs typeface="Georgia" charset="0"/>
              </a:rPr>
              <a:t>Very versatile function. Place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in</a:t>
            </a:r>
            <a:r>
              <a:rPr lang="en-US" dirty="0">
                <a:ea typeface="Georgia" charset="0"/>
                <a:cs typeface="Georgia" charset="0"/>
              </a:rPr>
              <a:t> at the end of a command (same as </a:t>
            </a:r>
            <a:r>
              <a:rPr lang="en-US" b="1" dirty="0">
                <a:solidFill>
                  <a:srgbClr val="FFC000"/>
                </a:solidFill>
                <a:ea typeface="Georgia" charset="0"/>
                <a:cs typeface="Georgia" charset="0"/>
              </a:rPr>
              <a:t>if</a:t>
            </a:r>
            <a:r>
              <a:rPr lang="en-US" dirty="0">
                <a:ea typeface="Georgia" charset="0"/>
                <a:cs typeface="Georgia" charset="0"/>
              </a:rPr>
              <a:t>)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command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in #</a:t>
            </a:r>
            <a:r>
              <a:rPr lang="en-US" dirty="0">
                <a:ea typeface="Georgia" charset="0"/>
                <a:cs typeface="Georgia" charset="0"/>
              </a:rPr>
              <a:t>   applies the command to a specific row</a:t>
            </a:r>
          </a:p>
          <a:p>
            <a:pPr algn="just"/>
            <a:r>
              <a:rPr lang="en-US" dirty="0">
                <a:ea typeface="Georgia" charset="0"/>
                <a:cs typeface="Georgia" charset="0"/>
              </a:rPr>
              <a:t>For instance, </a:t>
            </a:r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tab 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[variable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]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in 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   </a:t>
            </a:r>
            <a:r>
              <a:rPr lang="en-US" dirty="0" smtClean="0">
                <a:ea typeface="Georgia" charset="0"/>
                <a:cs typeface="Georgia" charset="0"/>
              </a:rPr>
              <a:t>shows variable value for observation </a:t>
            </a:r>
            <a:r>
              <a:rPr lang="en-US" dirty="0">
                <a:ea typeface="Georgia" charset="0"/>
                <a:cs typeface="Georgia" charset="0"/>
              </a:rPr>
              <a:t>in the first  row</a:t>
            </a:r>
          </a:p>
          <a:p>
            <a:pPr lvl="1" algn="just"/>
            <a:r>
              <a:rPr lang="en-US" dirty="0">
                <a:ea typeface="Georgia" charset="0"/>
                <a:cs typeface="Georgia" charset="0"/>
              </a:rPr>
              <a:t>You can combine the ‘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in</a:t>
            </a:r>
            <a:r>
              <a:rPr lang="en-US" dirty="0">
                <a:ea typeface="Georgia" charset="0"/>
                <a:cs typeface="Georgia" charset="0"/>
              </a:rPr>
              <a:t>” function with a forward slash to apply a command to multiple rows</a:t>
            </a:r>
          </a:p>
          <a:p>
            <a:pPr lvl="1" algn="just"/>
            <a:r>
              <a:rPr lang="en-US" dirty="0">
                <a:ea typeface="Georgia" charset="0"/>
                <a:cs typeface="Georgia" charset="0"/>
              </a:rPr>
              <a:t>Ex.: </a:t>
            </a:r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drop</a:t>
            </a:r>
            <a:r>
              <a:rPr lang="en-US" b="1" dirty="0" smtClean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a typeface="Georgia" charset="0"/>
                <a:cs typeface="Georgia" charset="0"/>
              </a:rPr>
              <a:t>in 1/10</a:t>
            </a:r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92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Georgia" charset="0"/>
                <a:cs typeface="Georgia" charset="0"/>
              </a:rPr>
              <a:t>Sort o</a:t>
            </a:r>
            <a:r>
              <a:rPr lang="en-US" sz="4000" dirty="0">
                <a:ea typeface="Georgia" charset="0"/>
                <a:cs typeface="Georgia" charset="0"/>
              </a:rPr>
              <a:t>rganizes your data in ascending order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sort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endParaRPr lang="en-US" b="1" dirty="0">
              <a:ea typeface="Georgia" charset="0"/>
              <a:cs typeface="Georgia" charset="0"/>
            </a:endParaRPr>
          </a:p>
          <a:p>
            <a:pPr algn="just"/>
            <a:r>
              <a:rPr lang="en-US" sz="4000" dirty="0">
                <a:ea typeface="Georgia" charset="0"/>
                <a:cs typeface="Georgia" charset="0"/>
              </a:rPr>
              <a:t>Ex.: </a:t>
            </a:r>
            <a:r>
              <a:rPr lang="en-US" sz="4000" b="1" dirty="0">
                <a:solidFill>
                  <a:srgbClr val="0070C0"/>
                </a:solidFill>
                <a:ea typeface="Georgia" charset="0"/>
                <a:cs typeface="Georgia" charset="0"/>
              </a:rPr>
              <a:t>sort</a:t>
            </a:r>
            <a:r>
              <a:rPr lang="en-US" sz="4000" b="1" dirty="0"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age</a:t>
            </a:r>
            <a:endParaRPr lang="en-US" sz="4000" b="1" dirty="0">
              <a:solidFill>
                <a:srgbClr val="00B0F0"/>
              </a:solidFill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1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Georgia" charset="0"/>
                <a:cs typeface="Georgia" charset="0"/>
              </a:rPr>
              <a:t>Place by before a command to implement the command </a:t>
            </a:r>
            <a:r>
              <a:rPr lang="en-US" i="1" dirty="0">
                <a:ea typeface="Georgia" charset="0"/>
                <a:cs typeface="Georgia" charset="0"/>
              </a:rPr>
              <a:t>by</a:t>
            </a:r>
            <a:r>
              <a:rPr lang="en-US" dirty="0">
                <a:ea typeface="Georgia" charset="0"/>
                <a:cs typeface="Georgia" charset="0"/>
              </a:rPr>
              <a:t> group</a:t>
            </a:r>
          </a:p>
          <a:p>
            <a:pPr algn="just"/>
            <a:r>
              <a:rPr lang="en-US" sz="4000" dirty="0">
                <a:ea typeface="Georgia" charset="0"/>
                <a:cs typeface="Georgia" charset="0"/>
              </a:rPr>
              <a:t>Steps: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sort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[grouped variable]</a:t>
            </a:r>
            <a:r>
              <a:rPr lang="en-US" dirty="0">
                <a:ea typeface="Georgia" charset="0"/>
                <a:cs typeface="Georgia" charset="0"/>
              </a:rPr>
              <a:t>   first, sort the grouped variable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by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[grouped variable]</a:t>
            </a:r>
            <a:r>
              <a:rPr lang="en-US" b="1" dirty="0">
                <a:ea typeface="Georgia" charset="0"/>
                <a:cs typeface="Georgia" charset="0"/>
              </a:rPr>
              <a:t>: 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compatible command   </a:t>
            </a:r>
            <a:r>
              <a:rPr lang="en-US" dirty="0">
                <a:ea typeface="Georgia" charset="0"/>
                <a:cs typeface="Georgia" charset="0"/>
              </a:rPr>
              <a:t>second, implement a compatible command by group</a:t>
            </a:r>
            <a:endParaRPr lang="en-US" b="1" dirty="0">
              <a:solidFill>
                <a:srgbClr val="0070C0"/>
              </a:solidFill>
              <a:ea typeface="Georgia" charset="0"/>
              <a:cs typeface="Georgia" charset="0"/>
            </a:endParaRPr>
          </a:p>
          <a:p>
            <a:pPr algn="just"/>
            <a:r>
              <a:rPr lang="en-US" b="1" dirty="0">
                <a:ea typeface="Georgia" charset="0"/>
                <a:cs typeface="Georgia" charset="0"/>
              </a:rPr>
              <a:t>Ex.: 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by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poverty_bin</a:t>
            </a:r>
            <a:r>
              <a:rPr lang="en-US" b="1" dirty="0" smtClean="0">
                <a:ea typeface="Georgia" charset="0"/>
                <a:cs typeface="Georgia" charset="0"/>
              </a:rPr>
              <a:t>: 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summarize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ftotinc</a:t>
            </a:r>
            <a:endParaRPr lang="en-US" sz="4000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algn="just"/>
            <a:endParaRPr lang="en-US" sz="40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7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Egen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egen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ea typeface="Georgia" charset="0"/>
                <a:cs typeface="Georgia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function(argument)</a:t>
            </a:r>
          </a:p>
          <a:p>
            <a:pPr algn="just"/>
            <a:r>
              <a:rPr lang="en-US" dirty="0" err="1">
                <a:ea typeface="Georgia" charset="0"/>
                <a:cs typeface="Georgia" charset="0"/>
              </a:rPr>
              <a:t>e</a:t>
            </a:r>
            <a:r>
              <a:rPr lang="en-US" dirty="0" err="1" smtClean="0">
                <a:ea typeface="Georgia" charset="0"/>
                <a:cs typeface="Georgia" charset="0"/>
              </a:rPr>
              <a:t>gen</a:t>
            </a:r>
            <a:r>
              <a:rPr lang="en-US" dirty="0" smtClean="0">
                <a:ea typeface="Georgia" charset="0"/>
                <a:cs typeface="Georgia" charset="0"/>
              </a:rPr>
              <a:t> is a magical function that can be combined in hundreds of ways. Go </a:t>
            </a:r>
            <a:r>
              <a:rPr lang="en-US" dirty="0">
                <a:ea typeface="Georgia" charset="0"/>
                <a:cs typeface="Georgia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help </a:t>
            </a:r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egen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dirty="0">
                <a:ea typeface="Georgia" charset="0"/>
                <a:cs typeface="Georgia" charset="0"/>
              </a:rPr>
              <a:t>for the full </a:t>
            </a:r>
            <a:r>
              <a:rPr lang="en-US" dirty="0" smtClean="0">
                <a:ea typeface="Georgia" charset="0"/>
                <a:cs typeface="Georgia" charset="0"/>
              </a:rPr>
              <a:t>list of compatible commands.</a:t>
            </a:r>
            <a:endParaRPr lang="en-US" dirty="0">
              <a:ea typeface="Georgia" charset="0"/>
              <a:cs typeface="Georgia" charset="0"/>
            </a:endParaRPr>
          </a:p>
          <a:p>
            <a:pPr algn="just"/>
            <a:r>
              <a:rPr lang="en-US" b="1" dirty="0" err="1" smtClean="0">
                <a:solidFill>
                  <a:srgbClr val="0070C0"/>
                </a:solidFill>
                <a:ea typeface="Georgia" charset="0"/>
                <a:cs typeface="Georgia" charset="0"/>
              </a:rPr>
              <a:t>egen</a:t>
            </a:r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mean_age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ea typeface="Georgia" charset="0"/>
                <a:cs typeface="Georgia" charset="0"/>
              </a:rPr>
              <a:t>= 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mean(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age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</a:t>
            </a:r>
          </a:p>
          <a:p>
            <a:pPr algn="just"/>
            <a:r>
              <a:rPr lang="en-US" sz="4000" b="1" dirty="0" err="1" smtClean="0">
                <a:solidFill>
                  <a:srgbClr val="0070C0"/>
                </a:solidFill>
                <a:ea typeface="Georgia" charset="0"/>
                <a:cs typeface="Georgia" charset="0"/>
              </a:rPr>
              <a:t>egen</a:t>
            </a:r>
            <a:r>
              <a:rPr lang="en-US" sz="4000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age_5_bins</a:t>
            </a:r>
            <a:r>
              <a:rPr lang="en-US" sz="4000" b="1" dirty="0" smtClean="0">
                <a:ea typeface="Georgia" charset="0"/>
                <a:cs typeface="Georgia" charset="0"/>
              </a:rPr>
              <a:t> = </a:t>
            </a:r>
            <a:r>
              <a:rPr lang="en-US" sz="4000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cut(</a:t>
            </a:r>
            <a:r>
              <a:rPr lang="en-US" sz="4000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age</a:t>
            </a:r>
            <a:r>
              <a:rPr lang="en-US" sz="4000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), group(5)</a:t>
            </a:r>
            <a:endParaRPr lang="en-US" sz="4000" b="1" dirty="0">
              <a:solidFill>
                <a:srgbClr val="00B0F0"/>
              </a:solidFill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1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– </a:t>
            </a:r>
            <a:r>
              <a:rPr lang="en-US" dirty="0" err="1" smtClean="0"/>
              <a:t>egen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Try using both the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egen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cut</a:t>
            </a:r>
            <a:r>
              <a:rPr lang="en-US" b="1" dirty="0" smtClean="0"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option and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xtile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option (in the do-file) to make categorical variables out of a continuous variable.</a:t>
            </a:r>
          </a:p>
          <a:p>
            <a:pPr algn="just"/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Then use the 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tab</a:t>
            </a:r>
            <a:r>
              <a:rPr lang="en-US" sz="4000" b="1" dirty="0" smtClean="0">
                <a:solidFill>
                  <a:srgbClr val="00B0F0"/>
                </a:solidFill>
                <a:latin typeface="+mj-lt"/>
                <a:ea typeface="Georgia" charset="0"/>
                <a:cs typeface="Georgia" charset="0"/>
              </a:rPr>
              <a:t>, gen() </a:t>
            </a:r>
            <a:r>
              <a:rPr lang="en-US" sz="4000" dirty="0" smtClean="0">
                <a:latin typeface="+mj-lt"/>
                <a:ea typeface="Georgia" charset="0"/>
                <a:cs typeface="Georgia" charset="0"/>
              </a:rPr>
              <a:t>option to make dummy variables for each category.</a:t>
            </a:r>
          </a:p>
          <a:p>
            <a:pPr algn="just"/>
            <a:r>
              <a:rPr lang="en-US" dirty="0" smtClean="0">
                <a:latin typeface="+mj-lt"/>
                <a:ea typeface="Georgia" charset="0"/>
                <a:cs typeface="Georgia" charset="0"/>
              </a:rPr>
              <a:t>If you have extra time, use 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help </a:t>
            </a:r>
            <a:r>
              <a:rPr lang="en-US" b="1" dirty="0" err="1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egen</a:t>
            </a:r>
            <a:r>
              <a:rPr lang="en-US" b="1" dirty="0" smtClean="0">
                <a:solidFill>
                  <a:srgbClr val="0070C0"/>
                </a:solidFill>
                <a:latin typeface="+mj-lt"/>
                <a:ea typeface="Georgia" charset="0"/>
                <a:cs typeface="Georgia" charset="0"/>
              </a:rPr>
              <a:t> 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to find another interesting </a:t>
            </a:r>
            <a:r>
              <a:rPr lang="en-US" dirty="0" err="1" smtClean="0">
                <a:latin typeface="+mj-lt"/>
                <a:ea typeface="Georgia" charset="0"/>
                <a:cs typeface="Georgia" charset="0"/>
              </a:rPr>
              <a:t>egen</a:t>
            </a:r>
            <a:r>
              <a:rPr lang="en-US" dirty="0" smtClean="0">
                <a:latin typeface="+mj-lt"/>
                <a:ea typeface="Georgia" charset="0"/>
                <a:cs typeface="Georgia" charset="0"/>
              </a:rPr>
              <a:t> command and try it on our data!</a:t>
            </a:r>
            <a:endParaRPr lang="en-US" sz="4000" dirty="0">
              <a:latin typeface="+mj-lt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 few statistical tests…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Correlations, T-tests, Chi-Square tests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34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a typeface="Georgia" charset="0"/>
                <a:cs typeface="Georgia" charset="0"/>
              </a:rPr>
              <a:t>Correlation is a measurement of the </a:t>
            </a:r>
            <a:r>
              <a:rPr lang="en-US" u="sng" dirty="0">
                <a:ea typeface="Georgia" charset="0"/>
                <a:cs typeface="Georgia" charset="0"/>
              </a:rPr>
              <a:t>strength</a:t>
            </a:r>
            <a:r>
              <a:rPr lang="en-US" dirty="0">
                <a:ea typeface="Georgia" charset="0"/>
                <a:cs typeface="Georgia" charset="0"/>
              </a:rPr>
              <a:t> &amp; </a:t>
            </a:r>
            <a:r>
              <a:rPr lang="en-US" u="sng" dirty="0">
                <a:ea typeface="Georgia" charset="0"/>
                <a:cs typeface="Georgia" charset="0"/>
              </a:rPr>
              <a:t>direction</a:t>
            </a:r>
            <a:r>
              <a:rPr lang="en-US" dirty="0">
                <a:ea typeface="Georgia" charset="0"/>
                <a:cs typeface="Georgia" charset="0"/>
              </a:rPr>
              <a:t> of the relationship between two variables. It is a scale-independent (i.e., there are no units on a correlation value) measure of the co-movement of variables</a:t>
            </a:r>
          </a:p>
          <a:p>
            <a:r>
              <a:rPr lang="en-US" dirty="0">
                <a:ea typeface="Georgia" charset="0"/>
                <a:cs typeface="Georgia" charset="0"/>
              </a:rPr>
              <a:t>Remember: correlation does not equal causation!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The causality may be reverse of your theory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There may be a third factor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Or two variables may have a two-way causal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6473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corr</a:t>
            </a:r>
            <a:r>
              <a:rPr lang="en-US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[variable1] [variable2]</a:t>
            </a:r>
          </a:p>
          <a:p>
            <a:r>
              <a:rPr lang="en-US" dirty="0" smtClean="0">
                <a:ea typeface="Georgia" charset="0"/>
                <a:cs typeface="Georgia" charset="0"/>
              </a:rPr>
              <a:t>Ex</a:t>
            </a:r>
            <a:r>
              <a:rPr lang="en-US" dirty="0">
                <a:ea typeface="Georgia" charset="0"/>
                <a:cs typeface="Georgia" charset="0"/>
              </a:rPr>
              <a:t>.: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corr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age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marst</a:t>
            </a:r>
            <a:endParaRPr lang="en-US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lvl="1"/>
            <a:r>
              <a:rPr lang="en-US" dirty="0" smtClean="0">
                <a:ea typeface="Georgia" charset="0"/>
                <a:cs typeface="Georgia" charset="0"/>
              </a:rPr>
              <a:t>Strong negative correlation</a:t>
            </a:r>
            <a:endParaRPr lang="en-US" dirty="0">
              <a:ea typeface="Georgia" charset="0"/>
              <a:cs typeface="Georgia" charset="0"/>
            </a:endParaRPr>
          </a:p>
          <a:p>
            <a:r>
              <a:rPr lang="en-US" dirty="0">
                <a:ea typeface="Georgia" charset="0"/>
                <a:cs typeface="Georgia" charset="0"/>
              </a:rPr>
              <a:t>Ex.: </a:t>
            </a:r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corr</a:t>
            </a:r>
            <a:r>
              <a:rPr lang="en-US" dirty="0"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sex age</a:t>
            </a:r>
            <a:endParaRPr lang="en-US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Not well </a:t>
            </a:r>
            <a:r>
              <a:rPr lang="en-US" dirty="0" smtClean="0">
                <a:ea typeface="Georgia" charset="0"/>
                <a:cs typeface="Georgia" charset="0"/>
              </a:rPr>
              <a:t>correlated, but different types of variable so comparison is tricky (sex is categorical, age is continuous)</a:t>
            </a:r>
            <a:endParaRPr lang="en-US" dirty="0">
              <a:ea typeface="Georgia" charset="0"/>
              <a:cs typeface="Georgia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176" b="-17501"/>
          <a:stretch/>
        </p:blipFill>
        <p:spPr bwMode="auto">
          <a:xfrm>
            <a:off x="6262688" y="1752600"/>
            <a:ext cx="5710236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5025" b="-27500"/>
          <a:stretch/>
        </p:blipFill>
        <p:spPr bwMode="auto">
          <a:xfrm>
            <a:off x="6591299" y="4552950"/>
            <a:ext cx="4700869" cy="191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675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Georgia" charset="0"/>
                <a:cs typeface="Georgia" charset="0"/>
              </a:rPr>
              <a:t>Note</a:t>
            </a:r>
            <a:r>
              <a:rPr lang="en-US" dirty="0">
                <a:ea typeface="Georgia" charset="0"/>
                <a:cs typeface="Georgia" charset="0"/>
              </a:rPr>
              <a:t>: You can enter more than two variables if you want to create a correlation matrix</a:t>
            </a:r>
          </a:p>
          <a:p>
            <a:r>
              <a:rPr lang="en-US" sz="3800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pwcorr</a:t>
            </a:r>
            <a:r>
              <a:rPr lang="en-US" sz="3800" b="1" dirty="0">
                <a:ea typeface="Georgia" charset="0"/>
                <a:cs typeface="Georgia" charset="0"/>
              </a:rPr>
              <a:t> </a:t>
            </a:r>
            <a:r>
              <a:rPr lang="en-US" sz="3800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[variable1] [variable2] [variable3] [</a:t>
            </a:r>
            <a:r>
              <a:rPr lang="en-US" sz="3800" b="1" dirty="0" err="1">
                <a:solidFill>
                  <a:srgbClr val="C00000"/>
                </a:solidFill>
                <a:ea typeface="Georgia" charset="0"/>
                <a:cs typeface="Georgia" charset="0"/>
              </a:rPr>
              <a:t>etc</a:t>
            </a:r>
            <a:r>
              <a:rPr lang="en-US" sz="3800" b="1" dirty="0">
                <a:solidFill>
                  <a:srgbClr val="C00000"/>
                </a:solidFill>
                <a:ea typeface="Georgia" charset="0"/>
                <a:cs typeface="Georgia" charset="0"/>
              </a:rPr>
              <a:t>…]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807"/>
          <a:stretch/>
        </p:blipFill>
        <p:spPr bwMode="auto">
          <a:xfrm>
            <a:off x="1119188" y="3428999"/>
            <a:ext cx="9129712" cy="25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83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60169-196B-4784-980D-5E595A03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heading)"/>
              </a:rPr>
              <a:t>Today’s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4A4871-7CC9-48A2-BF52-28D10AE0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Question on problem </a:t>
            </a:r>
            <a:r>
              <a:rPr lang="en-US" dirty="0" smtClean="0"/>
              <a:t>set; Review of Session 2</a:t>
            </a:r>
            <a:endParaRPr lang="en-US" dirty="0"/>
          </a:p>
          <a:p>
            <a:r>
              <a:rPr lang="en-US" dirty="0"/>
              <a:t>Data Management I (Cont.)</a:t>
            </a:r>
          </a:p>
          <a:p>
            <a:pPr lvl="1"/>
            <a:r>
              <a:rPr lang="en-US" dirty="0" err="1" smtClean="0"/>
              <a:t>tostring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destring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 smtClean="0"/>
              <a:t>n, sort, by</a:t>
            </a:r>
            <a:endParaRPr lang="en-US" dirty="0"/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gen</a:t>
            </a:r>
            <a:r>
              <a:rPr lang="en-US" dirty="0" smtClean="0"/>
              <a:t>, </a:t>
            </a:r>
            <a:r>
              <a:rPr lang="en-US" dirty="0" err="1" smtClean="0"/>
              <a:t>xtile</a:t>
            </a:r>
            <a:endParaRPr lang="en-US" dirty="0"/>
          </a:p>
          <a:p>
            <a:r>
              <a:rPr lang="en-US" dirty="0" smtClean="0"/>
              <a:t>Statistical </a:t>
            </a:r>
            <a:r>
              <a:rPr lang="en-US" dirty="0"/>
              <a:t>Tests</a:t>
            </a:r>
          </a:p>
          <a:p>
            <a:pPr lvl="1"/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-test</a:t>
            </a:r>
            <a:endParaRPr lang="en-US" dirty="0"/>
          </a:p>
          <a:p>
            <a:pPr lvl="1"/>
            <a:r>
              <a:rPr lang="en-US" dirty="0"/>
              <a:t>Chi-square </a:t>
            </a:r>
            <a:r>
              <a:rPr lang="en-US" dirty="0" smtClean="0"/>
              <a:t>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Georgia" charset="0"/>
                <a:cs typeface="Georgia" charset="0"/>
              </a:rPr>
              <a:t>A statistical tool for comparing two means to determine whether they are significantly different</a:t>
            </a:r>
          </a:p>
          <a:p>
            <a:r>
              <a:rPr lang="en-US" dirty="0">
                <a:ea typeface="Georgia" charset="0"/>
                <a:cs typeface="Georgia" charset="0"/>
              </a:rPr>
              <a:t>Remember Hypothesis testing!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State the hypothesis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Set the criterion for rejecting H</a:t>
            </a:r>
            <a:r>
              <a:rPr lang="en-US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endParaRPr lang="en-US" dirty="0">
              <a:ea typeface="Georgia" charset="0"/>
              <a:cs typeface="Georgia" charset="0"/>
            </a:endParaRP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Compute the test statistic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Decide about H</a:t>
            </a:r>
            <a:r>
              <a:rPr lang="en-US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dirty="0">
                <a:ea typeface="Georgia" charset="0"/>
                <a:cs typeface="Georgia" charset="0"/>
              </a:rPr>
              <a:t> (reject or fail to reject)</a:t>
            </a:r>
          </a:p>
          <a:p>
            <a:pPr lvl="1"/>
            <a:r>
              <a:rPr lang="en-US" dirty="0">
                <a:ea typeface="Georgia" charset="0"/>
                <a:cs typeface="Georgia" charset="0"/>
              </a:rPr>
              <a:t>Interpret the results of your 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170979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 (one-sample)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Georgia" charset="0"/>
                <a:cs typeface="Georgia" charset="0"/>
              </a:rPr>
              <a:t>Used to determine whether a </a:t>
            </a:r>
            <a:r>
              <a:rPr lang="en-US" i="1" u="sng" dirty="0">
                <a:ea typeface="Georgia" charset="0"/>
                <a:cs typeface="Georgia" charset="0"/>
              </a:rPr>
              <a:t>single</a:t>
            </a:r>
            <a:r>
              <a:rPr lang="en-US" dirty="0">
                <a:ea typeface="Georgia" charset="0"/>
                <a:cs typeface="Georgia" charset="0"/>
              </a:rPr>
              <a:t> set of data is statistically different than a given number (e.g., zero or another benchmark you choose)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== #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 == #, 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level(99)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   </a:t>
            </a:r>
            <a:r>
              <a:rPr lang="en-US" dirty="0">
                <a:ea typeface="Georgia" charset="0"/>
                <a:cs typeface="Georgia" charset="0"/>
              </a:rPr>
              <a:t>change the confidence </a:t>
            </a:r>
            <a:r>
              <a:rPr lang="en-US" dirty="0" smtClean="0">
                <a:ea typeface="Georgia" charset="0"/>
                <a:cs typeface="Georgia" charset="0"/>
              </a:rPr>
              <a:t>level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female</a:t>
            </a:r>
            <a:r>
              <a:rPr lang="en-US" b="1" dirty="0" smtClean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== </a:t>
            </a:r>
            <a:r>
              <a:rPr lang="en-US" b="1" dirty="0" smtClean="0">
                <a:solidFill>
                  <a:srgbClr val="7030A0"/>
                </a:solidFill>
                <a:ea typeface="Georgia" charset="0"/>
                <a:cs typeface="Georgia" charset="0"/>
              </a:rPr>
              <a:t>0.5, 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level(90)</a:t>
            </a:r>
            <a:endParaRPr lang="en-US" b="1" dirty="0">
              <a:solidFill>
                <a:srgbClr val="00B0F0"/>
              </a:solidFill>
              <a:ea typeface="Georgia" charset="0"/>
              <a:cs typeface="Georgia" charset="0"/>
            </a:endParaRPr>
          </a:p>
          <a:p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4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502F34-D72E-475F-B02E-8742127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06"/>
          <a:stretch/>
        </p:blipFill>
        <p:spPr bwMode="auto">
          <a:xfrm>
            <a:off x="242888" y="1962149"/>
            <a:ext cx="11415711" cy="354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160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 (two-sample independent)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Georgia" charset="0"/>
                <a:cs typeface="Georgia" charset="0"/>
              </a:rPr>
              <a:t>An analysis of whether the means of </a:t>
            </a:r>
            <a:r>
              <a:rPr lang="en-US" i="1" u="sng" dirty="0">
                <a:ea typeface="Georgia" charset="0"/>
                <a:cs typeface="Georgia" charset="0"/>
              </a:rPr>
              <a:t>two</a:t>
            </a:r>
            <a:r>
              <a:rPr lang="en-US" dirty="0">
                <a:ea typeface="Georgia" charset="0"/>
                <a:cs typeface="Georgia" charset="0"/>
              </a:rPr>
              <a:t> sets of data are significantly different (i.e., are the differences just due to chance/natural variation)?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, by([group])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, by([group]) unequal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   </a:t>
            </a:r>
            <a:r>
              <a:rPr lang="en-US" dirty="0">
                <a:ea typeface="Georgia" charset="0"/>
                <a:cs typeface="Georgia" charset="0"/>
              </a:rPr>
              <a:t>if the variance of the two groups is not equal</a:t>
            </a:r>
          </a:p>
          <a:p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8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502F34-D72E-475F-B02E-8742127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80"/>
          <a:stretch/>
        </p:blipFill>
        <p:spPr bwMode="auto">
          <a:xfrm>
            <a:off x="1030551" y="1257300"/>
            <a:ext cx="9961299" cy="477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45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502F34-D72E-475F-B02E-8742127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ACFE254D-F098-4FD8-ABA7-E81C1722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useful annotation of t-test output:</a:t>
            </a:r>
          </a:p>
          <a:p>
            <a:pPr lvl="1"/>
            <a:r>
              <a:rPr lang="en-US" dirty="0">
                <a:hlinkClick r:id="rId3"/>
              </a:rPr>
              <a:t>https://stats.idre.ucla.edu/stata/output/t-test/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>
                <a:latin typeface="+mn-lt"/>
              </a:rPr>
              <a:t>t-test (two-sample dependent/paired)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a typeface="Georgia" charset="0"/>
                <a:cs typeface="Georgia" charset="0"/>
              </a:rPr>
              <a:t>An analysis of whether the means of </a:t>
            </a:r>
            <a:r>
              <a:rPr lang="en-US" i="1" u="sng" dirty="0">
                <a:ea typeface="Georgia" charset="0"/>
                <a:cs typeface="Georgia" charset="0"/>
              </a:rPr>
              <a:t>two</a:t>
            </a:r>
            <a:r>
              <a:rPr lang="en-US" dirty="0">
                <a:ea typeface="Georgia" charset="0"/>
                <a:cs typeface="Georgia" charset="0"/>
              </a:rPr>
              <a:t> sets of data are significantly different when observations are not independent (i.e., observations from one sample can be paired with observations from another)</a:t>
            </a:r>
          </a:p>
          <a:p>
            <a:r>
              <a:rPr lang="en-US" dirty="0">
                <a:ea typeface="Georgia" charset="0"/>
                <a:cs typeface="Georgia" charset="0"/>
              </a:rPr>
              <a:t>Example: student test scores before/after some intervention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[variable1]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==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[variable2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]</a:t>
            </a:r>
          </a:p>
          <a:p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ttest</a:t>
            </a:r>
            <a:r>
              <a:rPr lang="en-US" b="1" dirty="0"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ftotinc</a:t>
            </a:r>
            <a:r>
              <a:rPr lang="en-US" b="1" dirty="0" smtClean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Georgia" charset="0"/>
                <a:cs typeface="Georgia" charset="0"/>
              </a:rPr>
              <a:t>==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inctot</a:t>
            </a:r>
            <a:endParaRPr lang="en-US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endParaRPr lang="en-US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marL="0" indent="0">
              <a:buNone/>
            </a:pPr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92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502F34-D72E-475F-B02E-8742127A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t-tests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07"/>
          <a:stretch/>
        </p:blipFill>
        <p:spPr bwMode="auto">
          <a:xfrm>
            <a:off x="319088" y="1295399"/>
            <a:ext cx="11225212" cy="47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226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Chi-Square Test</a:t>
            </a:r>
            <a:endParaRPr lang="en-US" sz="50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Georgia" charset="0"/>
                <a:cs typeface="Georgia" charset="0"/>
              </a:rPr>
              <a:t>Test of independence between categorical variables (non-continuous)</a:t>
            </a:r>
          </a:p>
          <a:p>
            <a:r>
              <a:rPr lang="en-US" dirty="0" smtClean="0">
                <a:ea typeface="Georgia" charset="0"/>
                <a:cs typeface="Georgia" charset="0"/>
              </a:rPr>
              <a:t>Null Hypothesis: Variables are independent (unrelated)</a:t>
            </a:r>
          </a:p>
          <a:p>
            <a:r>
              <a:rPr lang="en-US" dirty="0" smtClean="0">
                <a:ea typeface="Georgia" charset="0"/>
                <a:cs typeface="Georgia" charset="0"/>
              </a:rPr>
              <a:t>Alternative Hypothesis: Variables are dependent (related)</a:t>
            </a:r>
            <a:endParaRPr lang="en-US" dirty="0">
              <a:ea typeface="Georgia" charset="0"/>
              <a:cs typeface="Georgia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tab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marst</a:t>
            </a:r>
            <a:r>
              <a:rPr lang="en-US" b="1" dirty="0" smtClean="0">
                <a:solidFill>
                  <a:srgbClr val="C00000"/>
                </a:solidFill>
                <a:ea typeface="Georgia" charset="0"/>
                <a:cs typeface="Georgia" charset="0"/>
              </a:rPr>
              <a:t> female, chi2</a:t>
            </a:r>
            <a:endParaRPr lang="en-US" b="1" dirty="0">
              <a:solidFill>
                <a:srgbClr val="C00000"/>
              </a:solidFill>
              <a:ea typeface="Georgia" charset="0"/>
              <a:cs typeface="Georgia" charset="0"/>
            </a:endParaRPr>
          </a:p>
          <a:p>
            <a:pPr marL="0" indent="0">
              <a:buNone/>
            </a:pPr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1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latin typeface="+mn-lt"/>
              </a:rPr>
              <a:t>Chi-Square Test</a:t>
            </a:r>
            <a:endParaRPr lang="en-US" sz="5000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92"/>
          <a:stretch/>
        </p:blipFill>
        <p:spPr bwMode="auto">
          <a:xfrm>
            <a:off x="1404938" y="1333498"/>
            <a:ext cx="8767762" cy="47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B1AA967-8468-4DE2-B574-B589C05A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4E54FE5-EA47-4084-8DC4-F03A3445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Tuesdays and Thursdays 9 – 10 am in GSPP Computer Lab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Happy to provide: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our problem sets</a:t>
            </a:r>
          </a:p>
          <a:p>
            <a:pPr lvl="1"/>
            <a:r>
              <a:rPr lang="en-US" dirty="0" err="1" smtClean="0"/>
              <a:t>Stata</a:t>
            </a:r>
            <a:r>
              <a:rPr lang="en-US" dirty="0" smtClean="0"/>
              <a:t> help on PP 240B problem sets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mpirical research questions (IPA’s included!)</a:t>
            </a:r>
          </a:p>
          <a:p>
            <a:pPr lvl="1"/>
            <a:r>
              <a:rPr lang="en-US" dirty="0" smtClean="0"/>
              <a:t>Data science help (including other programs)</a:t>
            </a:r>
          </a:p>
          <a:p>
            <a:pPr lvl="1"/>
            <a:r>
              <a:rPr lang="en-US" sz="3200" dirty="0" smtClean="0"/>
              <a:t>Philosophical dialogue on the nature of existence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671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762000" y="2846283"/>
            <a:ext cx="5334000" cy="116543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10242" name="Picture 2" descr="Image result for any question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1858"/>
            <a:ext cx="5894283" cy="58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4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0237367A-3A6C-4AE9-9276-C090F86665F3}"/>
              </a:ext>
            </a:extLst>
          </p:cNvPr>
          <p:cNvSpPr txBox="1">
            <a:spLocks/>
          </p:cNvSpPr>
          <p:nvPr/>
        </p:nvSpPr>
        <p:spPr>
          <a:xfrm>
            <a:off x="609600" y="647700"/>
            <a:ext cx="6324600" cy="336401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 smtClean="0">
                <a:latin typeface="+mn-lt"/>
              </a:rPr>
              <a:t>Please return nametags</a:t>
            </a:r>
          </a:p>
          <a:p>
            <a:pPr algn="ctr"/>
            <a:endParaRPr lang="en-US" sz="8000" b="1" dirty="0" smtClean="0">
              <a:latin typeface="+mn-lt"/>
            </a:endParaRPr>
          </a:p>
          <a:p>
            <a:pPr algn="ctr"/>
            <a:r>
              <a:rPr lang="en-US" sz="8000" b="1" dirty="0" smtClean="0">
                <a:latin typeface="+mn-lt"/>
              </a:rPr>
              <a:t>Have a great day!</a:t>
            </a:r>
            <a:endParaRPr lang="en-US" sz="8000" b="1" dirty="0">
              <a:latin typeface="+mn-lt"/>
            </a:endParaRPr>
          </a:p>
        </p:txBody>
      </p:sp>
      <p:pic>
        <p:nvPicPr>
          <p:cNvPr id="9218" name="Picture 2" descr="Image result for have a great day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402431"/>
            <a:ext cx="4035425" cy="60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Anxieties and Aspirations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Any feedback, comments, general statements?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the </a:t>
            </a:r>
            <a:r>
              <a:rPr lang="en-US" dirty="0" err="1" smtClean="0"/>
              <a:t>Stata</a:t>
            </a:r>
            <a:r>
              <a:rPr lang="en-US" dirty="0" smtClean="0"/>
              <a:t> course?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Expectations from our Problem Sets?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Suggestions for organizing materials?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0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+mn-lt"/>
              </a:rPr>
              <a:t>Administrative Questions </a:t>
            </a:r>
            <a:r>
              <a:rPr lang="en-US" sz="4400" dirty="0">
                <a:latin typeface="+mn-lt"/>
              </a:rPr>
              <a:t>on Problem 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a typeface="Georgia" charset="0"/>
                <a:cs typeface="Georgia" charset="0"/>
              </a:rPr>
              <a:t>Mistakes I’m already correcting:</a:t>
            </a:r>
          </a:p>
          <a:p>
            <a:pPr lvl="1"/>
            <a:r>
              <a:rPr lang="en-US" sz="3600" dirty="0" smtClean="0">
                <a:ea typeface="Georgia" charset="0"/>
                <a:cs typeface="Georgia" charset="0"/>
              </a:rPr>
              <a:t>Labels for variables only in PP 240B problem set…</a:t>
            </a:r>
          </a:p>
          <a:p>
            <a:pPr lvl="1"/>
            <a:r>
              <a:rPr lang="en-US" sz="3600" dirty="0" smtClean="0">
                <a:ea typeface="Georgia" charset="0"/>
                <a:cs typeface="Georgia" charset="0"/>
              </a:rPr>
              <a:t>Instructions/Questions could have been more clear</a:t>
            </a:r>
          </a:p>
          <a:p>
            <a:pPr lvl="1"/>
            <a:r>
              <a:rPr lang="en-US" sz="3600" dirty="0" err="1" smtClean="0">
                <a:ea typeface="Georgia" charset="0"/>
                <a:cs typeface="Georgia" charset="0"/>
              </a:rPr>
              <a:t>Infile</a:t>
            </a:r>
            <a:r>
              <a:rPr lang="en-US" sz="3600" dirty="0" smtClean="0">
                <a:ea typeface="Georgia" charset="0"/>
                <a:cs typeface="Georgia" charset="0"/>
              </a:rPr>
              <a:t> is dumb and causes problems for old </a:t>
            </a:r>
            <a:r>
              <a:rPr lang="en-US" sz="3600" dirty="0" err="1" smtClean="0">
                <a:ea typeface="Georgia" charset="0"/>
                <a:cs typeface="Georgia" charset="0"/>
              </a:rPr>
              <a:t>Stata</a:t>
            </a:r>
            <a:endParaRPr lang="en-US" sz="3600" dirty="0" smtClean="0">
              <a:ea typeface="Georgia" charset="0"/>
              <a:cs typeface="Georgia" charset="0"/>
            </a:endParaRPr>
          </a:p>
          <a:p>
            <a:pPr lvl="1"/>
            <a:r>
              <a:rPr lang="en-US" sz="3600" dirty="0" smtClean="0">
                <a:ea typeface="Georgia" charset="0"/>
                <a:cs typeface="Georgia" charset="0"/>
              </a:rPr>
              <a:t>Some questions are difficult to answer with the commands we have</a:t>
            </a:r>
          </a:p>
          <a:p>
            <a:pPr lvl="2"/>
            <a:r>
              <a:rPr lang="en-US" sz="3200" dirty="0" smtClean="0">
                <a:ea typeface="Georgia" charset="0"/>
                <a:cs typeface="Georgia" charset="0"/>
              </a:rPr>
              <a:t>Fortunately we’re learning important commands today!</a:t>
            </a:r>
            <a:endParaRPr lang="en-US" sz="32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5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+mn-lt"/>
              </a:rPr>
              <a:t>Co</a:t>
            </a:r>
            <a:r>
              <a:rPr lang="en-US" sz="4400" dirty="0" smtClean="0">
                <a:latin typeface="+mn-lt"/>
              </a:rPr>
              <a:t>mmon Mistakes from First Problem Set</a:t>
            </a:r>
            <a:endParaRPr lang="en-US" sz="4400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ea typeface="Georgia" charset="0"/>
                <a:cs typeface="Georgia" charset="0"/>
              </a:rPr>
              <a:t>Hard coding all imports and exports (not using cd)</a:t>
            </a:r>
          </a:p>
          <a:p>
            <a:pPr lvl="1"/>
            <a:r>
              <a:rPr lang="en-US" sz="2400" dirty="0" smtClean="0">
                <a:ea typeface="Georgia" charset="0"/>
                <a:cs typeface="Georgia" charset="0"/>
              </a:rPr>
              <a:t>Some used cd but still hard-coded the “use” and “save”</a:t>
            </a:r>
          </a:p>
          <a:p>
            <a:r>
              <a:rPr lang="en-US" sz="3200" dirty="0" smtClean="0">
                <a:ea typeface="Georgia" charset="0"/>
                <a:cs typeface="Georgia" charset="0"/>
              </a:rPr>
              <a:t>Copying the point-and-click output but leaving things on multiple lines with the “&gt;” sign</a:t>
            </a:r>
          </a:p>
          <a:p>
            <a:r>
              <a:rPr lang="en-US" sz="3200" dirty="0" smtClean="0">
                <a:ea typeface="Georgia" charset="0"/>
                <a:cs typeface="Georgia" charset="0"/>
              </a:rPr>
              <a:t>Not putting response text in comments</a:t>
            </a:r>
          </a:p>
          <a:p>
            <a:r>
              <a:rPr lang="en-US" sz="3200" dirty="0" smtClean="0">
                <a:ea typeface="Georgia" charset="0"/>
                <a:cs typeface="Georgia" charset="0"/>
              </a:rPr>
              <a:t>Including the output from </a:t>
            </a:r>
            <a:r>
              <a:rPr lang="en-US" sz="3200" dirty="0" err="1" smtClean="0">
                <a:ea typeface="Georgia" charset="0"/>
                <a:cs typeface="Georgia" charset="0"/>
              </a:rPr>
              <a:t>Stata</a:t>
            </a:r>
            <a:r>
              <a:rPr lang="en-US" sz="3200" dirty="0" smtClean="0">
                <a:ea typeface="Georgia" charset="0"/>
                <a:cs typeface="Georgia" charset="0"/>
              </a:rPr>
              <a:t> in do-file, often not </a:t>
            </a:r>
            <a:r>
              <a:rPr lang="en-US" sz="3200" smtClean="0">
                <a:ea typeface="Georgia" charset="0"/>
                <a:cs typeface="Georgia" charset="0"/>
              </a:rPr>
              <a:t>in comments</a:t>
            </a:r>
            <a:endParaRPr lang="en-US" sz="3200" dirty="0" smtClean="0">
              <a:ea typeface="Georgia" charset="0"/>
              <a:cs typeface="Georgia" charset="0"/>
            </a:endParaRPr>
          </a:p>
          <a:p>
            <a:endParaRPr lang="en-US" sz="32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Review Session 2 &amp; PS 1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a typeface="Georgia" charset="0"/>
                <a:cs typeface="Georgia" charset="0"/>
              </a:rPr>
              <a:t>Open do-file “Session3” and scroll to “Review of Session 2”</a:t>
            </a:r>
          </a:p>
          <a:p>
            <a:r>
              <a:rPr lang="en-US" sz="3600" b="1" dirty="0" smtClean="0">
                <a:ea typeface="Georgia" charset="0"/>
                <a:cs typeface="Georgia" charset="0"/>
              </a:rPr>
              <a:t>Run commands, interpret what each is doing</a:t>
            </a:r>
          </a:p>
          <a:p>
            <a:r>
              <a:rPr lang="en-US" sz="3600" b="1" dirty="0" smtClean="0">
                <a:ea typeface="Georgia" charset="0"/>
                <a:cs typeface="Georgia" charset="0"/>
              </a:rPr>
              <a:t>Check with neighbors to ensure everyone is on the same page</a:t>
            </a:r>
          </a:p>
          <a:p>
            <a:r>
              <a:rPr lang="en-US" sz="3600" b="1" dirty="0" smtClean="0">
                <a:ea typeface="Georgia" charset="0"/>
                <a:cs typeface="Georgia" charset="0"/>
              </a:rPr>
              <a:t>Ask any questions you’d like on these or the first Problem Set!</a:t>
            </a:r>
            <a:endParaRPr lang="en-US" sz="3600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DF4F588-6C79-4E67-ACE7-CD8F84E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I Continued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60AE8BC-BFBB-431B-8C85-1545CC643E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 smtClean="0"/>
              <a:t>String Conversion, in, sort, by, </a:t>
            </a:r>
            <a:r>
              <a:rPr lang="en-US" dirty="0" err="1" smtClean="0"/>
              <a:t>egen</a:t>
            </a:r>
            <a:r>
              <a:rPr lang="en-US" dirty="0" smtClean="0"/>
              <a:t>, </a:t>
            </a:r>
            <a:r>
              <a:rPr lang="en-US" dirty="0" err="1" smtClean="0"/>
              <a:t>xtile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58C93D1-7B65-4110-AC00-556F6CE3EF8B}"/>
              </a:ext>
            </a:extLst>
          </p:cNvPr>
          <p:cNvCxnSpPr/>
          <p:nvPr/>
        </p:nvCxnSpPr>
        <p:spPr>
          <a:xfrm>
            <a:off x="831850" y="4562475"/>
            <a:ext cx="1007678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DA34E13-5476-4B48-8035-6FC16D9C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Converting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E03A28D-29F1-4732-850E-350B9121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Georgia" charset="0"/>
                <a:cs typeface="Georgia" charset="0"/>
              </a:rPr>
              <a:t>Numeric </a:t>
            </a:r>
            <a:r>
              <a:rPr lang="en-US" dirty="0">
                <a:ea typeface="Georgia" charset="0"/>
                <a:cs typeface="Georgia" charset="0"/>
                <a:sym typeface="Wingdings" panose="05000000000000000000" pitchFamily="2" charset="2"/>
              </a:rPr>
              <a:t> String</a:t>
            </a:r>
            <a:endParaRPr lang="en-US" dirty="0">
              <a:ea typeface="Georgia" charset="0"/>
              <a:cs typeface="Georgia" charset="0"/>
            </a:endParaRPr>
          </a:p>
          <a:p>
            <a:pPr lvl="1" algn="just"/>
            <a:r>
              <a:rPr lang="en-US" b="1" dirty="0" err="1">
                <a:solidFill>
                  <a:srgbClr val="0070C0"/>
                </a:solidFill>
                <a:ea typeface="Georgia" charset="0"/>
                <a:cs typeface="Georgia" charset="0"/>
              </a:rPr>
              <a:t>tostring</a:t>
            </a:r>
            <a:r>
              <a:rPr lang="en-US" dirty="0">
                <a:ea typeface="Georgia" charset="0"/>
                <a:cs typeface="Georgia" charset="0"/>
              </a:rPr>
              <a:t>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, generate(new variable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</a:t>
            </a:r>
          </a:p>
          <a:p>
            <a:pPr lvl="1" algn="just"/>
            <a:r>
              <a:rPr lang="en-US" b="1" dirty="0" err="1" smtClean="0">
                <a:solidFill>
                  <a:srgbClr val="0070C0"/>
                </a:solidFill>
                <a:ea typeface="Georgia" charset="0"/>
                <a:cs typeface="Georgia" charset="0"/>
              </a:rPr>
              <a:t>tostring</a:t>
            </a:r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hoursperweek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, gen(</a:t>
            </a:r>
            <a:r>
              <a:rPr lang="en-US" b="1" dirty="0" err="1" smtClean="0">
                <a:solidFill>
                  <a:srgbClr val="00B0F0"/>
                </a:solidFill>
                <a:ea typeface="Georgia" charset="0"/>
                <a:cs typeface="Georgia" charset="0"/>
              </a:rPr>
              <a:t>hours_string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</a:t>
            </a:r>
            <a:endParaRPr lang="en-US" dirty="0" smtClean="0">
              <a:ea typeface="Georgia" charset="0"/>
              <a:cs typeface="Georgia" charset="0"/>
            </a:endParaRPr>
          </a:p>
          <a:p>
            <a:r>
              <a:rPr lang="en-US" dirty="0" smtClean="0">
                <a:ea typeface="Georgia" charset="0"/>
                <a:cs typeface="Georgia" charset="0"/>
              </a:rPr>
              <a:t>String </a:t>
            </a:r>
            <a:r>
              <a:rPr lang="en-US" dirty="0">
                <a:ea typeface="Georgia" charset="0"/>
                <a:cs typeface="Georgia" charset="0"/>
                <a:sym typeface="Wingdings" panose="05000000000000000000" pitchFamily="2" charset="2"/>
              </a:rPr>
              <a:t> Numeric</a:t>
            </a:r>
            <a:endParaRPr lang="en-US" dirty="0">
              <a:ea typeface="Georgia" charset="0"/>
              <a:cs typeface="Georgia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ea typeface="Georgia" charset="0"/>
                <a:cs typeface="Georgia" charset="0"/>
              </a:rPr>
              <a:t>destring </a:t>
            </a:r>
            <a:r>
              <a:rPr lang="en-US" b="1" dirty="0">
                <a:solidFill>
                  <a:srgbClr val="C00000"/>
                </a:solidFill>
                <a:ea typeface="Georgia" charset="0"/>
                <a:cs typeface="Georgia" charset="0"/>
              </a:rPr>
              <a:t>[variable]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, generate(new variable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rgbClr val="0070C0"/>
                </a:solidFill>
                <a:ea typeface="Georgia" charset="0"/>
                <a:cs typeface="Georgia" charset="0"/>
              </a:rPr>
              <a:t>destring</a:t>
            </a:r>
            <a:r>
              <a:rPr lang="en-US" b="1" dirty="0" smtClean="0">
                <a:solidFill>
                  <a:srgbClr val="0070C0"/>
                </a:solidFill>
                <a:ea typeface="Georgia" charset="0"/>
                <a:cs typeface="Georgia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ea typeface="Georgia" charset="0"/>
                <a:cs typeface="Georgia" charset="0"/>
              </a:rPr>
              <a:t>hours_string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, gen(</a:t>
            </a:r>
            <a:r>
              <a:rPr lang="en-US" b="1" dirty="0" err="1" smtClean="0">
                <a:solidFill>
                  <a:srgbClr val="00B0F0"/>
                </a:solidFill>
                <a:ea typeface="Georgia" charset="0"/>
                <a:cs typeface="Georgia" charset="0"/>
              </a:rPr>
              <a:t>hours_string_destrung</a:t>
            </a:r>
            <a:r>
              <a:rPr lang="en-US" b="1" dirty="0" smtClean="0">
                <a:solidFill>
                  <a:srgbClr val="00B0F0"/>
                </a:solidFill>
                <a:ea typeface="Georgia" charset="0"/>
                <a:cs typeface="Georgia" charset="0"/>
              </a:rPr>
              <a:t>)</a:t>
            </a:r>
            <a:endParaRPr lang="en-US" b="1" dirty="0">
              <a:solidFill>
                <a:srgbClr val="00B0F0"/>
              </a:solidFill>
              <a:ea typeface="Georgia" charset="0"/>
              <a:cs typeface="Georgia" charset="0"/>
            </a:endParaRPr>
          </a:p>
          <a:p>
            <a:r>
              <a:rPr lang="en-US" dirty="0">
                <a:ea typeface="Georgia" charset="0"/>
                <a:cs typeface="Georgia" charset="0"/>
              </a:rPr>
              <a:t>Some options include: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replace</a:t>
            </a:r>
            <a:r>
              <a:rPr lang="en-US" dirty="0">
                <a:ea typeface="Georgia" charset="0"/>
                <a:cs typeface="Georgia" charset="0"/>
              </a:rPr>
              <a:t>    instead  of </a:t>
            </a:r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generate(new variable)</a:t>
            </a:r>
          </a:p>
          <a:p>
            <a:pPr lvl="1"/>
            <a:r>
              <a:rPr lang="en-US" b="1" dirty="0">
                <a:solidFill>
                  <a:srgbClr val="00B0F0"/>
                </a:solidFill>
                <a:ea typeface="Georgia" charset="0"/>
                <a:cs typeface="Georgia" charset="0"/>
              </a:rPr>
              <a:t>force   </a:t>
            </a:r>
            <a:r>
              <a:rPr lang="en-US" dirty="0">
                <a:ea typeface="Georgia" charset="0"/>
                <a:cs typeface="Georgia" charset="0"/>
              </a:rPr>
              <a:t>converts nonnumeric strings to missing </a:t>
            </a:r>
            <a:r>
              <a:rPr lang="en-US" dirty="0" smtClean="0">
                <a:ea typeface="Georgia" charset="0"/>
                <a:cs typeface="Georgia" charset="0"/>
              </a:rPr>
              <a:t>values</a:t>
            </a:r>
            <a:endParaRPr lang="en-US" dirty="0"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2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1197</Words>
  <Application>Microsoft Office PowerPoint</Application>
  <PresentationFormat>Custom</PresentationFormat>
  <Paragraphs>207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Today’s Roadmap</vt:lpstr>
      <vt:lpstr>Office Hours</vt:lpstr>
      <vt:lpstr>Anxieties and Aspirations</vt:lpstr>
      <vt:lpstr>Administrative Questions on Problem Set?</vt:lpstr>
      <vt:lpstr>Common Mistakes from First Problem Set</vt:lpstr>
      <vt:lpstr>Review Session 2 &amp; PS 1</vt:lpstr>
      <vt:lpstr>Data Management I Continued</vt:lpstr>
      <vt:lpstr>Converting Variables</vt:lpstr>
      <vt:lpstr>Switch to ACS Data!</vt:lpstr>
      <vt:lpstr>In</vt:lpstr>
      <vt:lpstr>Sort</vt:lpstr>
      <vt:lpstr>By</vt:lpstr>
      <vt:lpstr>Egen</vt:lpstr>
      <vt:lpstr>Exercise – egen</vt:lpstr>
      <vt:lpstr>A few statistical tests…</vt:lpstr>
      <vt:lpstr>Correlation</vt:lpstr>
      <vt:lpstr>Correlation</vt:lpstr>
      <vt:lpstr>Correlation</vt:lpstr>
      <vt:lpstr>t-tests</vt:lpstr>
      <vt:lpstr>t-test (one-sample)</vt:lpstr>
      <vt:lpstr>t-tests</vt:lpstr>
      <vt:lpstr>t-test (two-sample independent)</vt:lpstr>
      <vt:lpstr>t-tests</vt:lpstr>
      <vt:lpstr>t-tests</vt:lpstr>
      <vt:lpstr>t-test (two-sample dependent/paired)</vt:lpstr>
      <vt:lpstr>t-tests</vt:lpstr>
      <vt:lpstr>Chi-Square Test</vt:lpstr>
      <vt:lpstr>Chi-Square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Aaron Scherf</cp:lastModifiedBy>
  <cp:revision>74</cp:revision>
  <dcterms:created xsi:type="dcterms:W3CDTF">2018-01-29T18:15:48Z</dcterms:created>
  <dcterms:modified xsi:type="dcterms:W3CDTF">2019-02-06T18:08:01Z</dcterms:modified>
</cp:coreProperties>
</file>