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331" r:id="rId2"/>
    <p:sldId id="283" r:id="rId3"/>
    <p:sldId id="333" r:id="rId4"/>
    <p:sldId id="334" r:id="rId5"/>
    <p:sldId id="292" r:id="rId6"/>
    <p:sldId id="332" r:id="rId7"/>
    <p:sldId id="306" r:id="rId8"/>
    <p:sldId id="307" r:id="rId9"/>
    <p:sldId id="323" r:id="rId10"/>
    <p:sldId id="309" r:id="rId11"/>
    <p:sldId id="311" r:id="rId12"/>
    <p:sldId id="322" r:id="rId13"/>
    <p:sldId id="312" r:id="rId14"/>
    <p:sldId id="335" r:id="rId15"/>
    <p:sldId id="336" r:id="rId16"/>
    <p:sldId id="338" r:id="rId17"/>
    <p:sldId id="340" r:id="rId18"/>
    <p:sldId id="324" r:id="rId19"/>
    <p:sldId id="325" r:id="rId20"/>
    <p:sldId id="326" r:id="rId21"/>
    <p:sldId id="328" r:id="rId22"/>
    <p:sldId id="329" r:id="rId23"/>
    <p:sldId id="330" r:id="rId24"/>
    <p:sldId id="277" r:id="rId25"/>
    <p:sldId id="341" r:id="rId26"/>
    <p:sldId id="342" r:id="rId27"/>
    <p:sldId id="343" r:id="rId28"/>
    <p:sldId id="344" r:id="rId29"/>
    <p:sldId id="345" r:id="rId30"/>
    <p:sldId id="280" r:id="rId31"/>
    <p:sldId id="346" r:id="rId32"/>
    <p:sldId id="347" r:id="rId33"/>
    <p:sldId id="348" r:id="rId34"/>
    <p:sldId id="282" r:id="rId35"/>
    <p:sldId id="350" r:id="rId36"/>
    <p:sldId id="349" r:id="rId37"/>
    <p:sldId id="35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844" autoAdjust="0"/>
  </p:normalViewPr>
  <p:slideViewPr>
    <p:cSldViewPr snapToGrid="0">
      <p:cViewPr varScale="1">
        <p:scale>
          <a:sx n="56" d="100"/>
          <a:sy n="56" d="100"/>
        </p:scale>
        <p:origin x="-34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DBB08-BD74-4E7C-829E-78BD373A6D4A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72CF3-F7D3-494D-AFE8-044D483AE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6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12:00 – 12:10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834FD-711B-4B0F-A8E2-86397DFBAF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61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12:32 – 12:35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29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12:35 – 12:38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51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12:38 – 12:40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40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12:40 – 12:42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300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12:42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834FD-711B-4B0F-A8E2-86397DFBAF0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707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12:42 – 12:45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922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12:45 – 12:48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543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12:48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588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12:48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834FD-711B-4B0F-A8E2-86397DFBAF0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926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12:48</a:t>
            </a:r>
            <a:r>
              <a:rPr lang="en-US" baseline="0" dirty="0" smtClean="0"/>
              <a:t> – 12:50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40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12:10 – 12:12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733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12:50 – 12:52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762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12:52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467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12:52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564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12:53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603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12:53 – 1:10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834FD-711B-4B0F-A8E2-86397DFBAF0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590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1:10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489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1:10 – 1:12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540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1:12 – 1:15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343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1:15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592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1:15 – 1:18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39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12:12-12:13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834FD-711B-4B0F-A8E2-86397DFBAF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219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1:18 – 1:20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834FD-711B-4B0F-A8E2-86397DFBAF0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233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1:20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394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1:22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394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1:25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394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1:27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887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1:29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887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1:30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887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1:30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74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12:13-12:15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834FD-711B-4B0F-A8E2-86397DFBAF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67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72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12:15 – 12:30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976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12:30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834FD-711B-4B0F-A8E2-86397DFBAF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78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12:30 – 12:32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54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12:32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49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D843D1-DF04-44B8-83EE-3D2D57575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F2D2F1D-5BB9-449A-BB8A-EF1501E57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8CC0579-2D07-439D-85D0-48F3EE257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AA6B-135B-4D8D-99BE-1003EC532702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AAF2C3F-F4C4-4ED9-B99C-5B053C1AB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678A1AD-A447-47B6-B8BF-E35843C5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932A-D08F-4697-96E4-0F201280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1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65E310-C87E-4CBA-B745-C3C880F82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05061D2-BADF-40D9-9044-E8D66D82C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B8600C-F94B-490E-B1F2-B53EB8139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AA6B-135B-4D8D-99BE-1003EC532702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D4B3C6-AE33-4B71-8887-3D3ACFE6E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A8155A-2597-41B6-9351-4756ECF7C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932A-D08F-4697-96E4-0F201280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3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58BC3BA-3C62-45CB-9B7D-C383A4F99A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D24490D-5100-4605-B1AD-E6095F458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89728B-B5D2-4374-8FDF-F18639D4E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AA6B-135B-4D8D-99BE-1003EC532702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E762EB-A82F-4808-A7F8-FD7C6AC7F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4B58715-DC29-4AF4-9D31-0BA357E23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932A-D08F-4697-96E4-0F201280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7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-- Road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3416A1-2938-4C4D-A346-0BC7D2152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769"/>
            <a:ext cx="10515600" cy="4671951"/>
          </a:xfrm>
        </p:spPr>
        <p:txBody>
          <a:bodyPr/>
          <a:lstStyle>
            <a:lvl1pPr>
              <a:defRPr sz="40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73D59B-8547-4DBB-A298-7DA963CBD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1270244"/>
          </a:xfrm>
          <a:ln w="41275">
            <a:noFill/>
          </a:ln>
        </p:spPr>
        <p:txBody>
          <a:bodyPr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7A126427-E266-4BF8-AD15-7CD093518CA7}"/>
              </a:ext>
            </a:extLst>
          </p:cNvPr>
          <p:cNvCxnSpPr/>
          <p:nvPr userDrawn="1"/>
        </p:nvCxnSpPr>
        <p:spPr>
          <a:xfrm>
            <a:off x="838200" y="1239475"/>
            <a:ext cx="10515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7AA92386-D77A-453E-A1B3-3F5FDAE5AC7A}"/>
              </a:ext>
            </a:extLst>
          </p:cNvPr>
          <p:cNvCxnSpPr/>
          <p:nvPr userDrawn="1"/>
        </p:nvCxnSpPr>
        <p:spPr>
          <a:xfrm>
            <a:off x="838200" y="6172508"/>
            <a:ext cx="10515600" cy="0"/>
          </a:xfrm>
          <a:prstGeom prst="line">
            <a:avLst/>
          </a:prstGeom>
          <a:ln w="34925">
            <a:solidFill>
              <a:schemeClr val="tx1">
                <a:alpha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4B67E105-440B-4A53-AE8C-1534040980D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67505" y="6250955"/>
            <a:ext cx="4132385" cy="483336"/>
          </a:xfrm>
        </p:spPr>
        <p:txBody>
          <a:bodyPr>
            <a:normAutofit/>
          </a:bodyPr>
          <a:lstStyle>
            <a:lvl1pPr marL="0" indent="0" algn="r">
              <a:buNone/>
              <a:defRPr sz="3200" u="sng"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Now: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xmlns="" id="{0EA34343-5C2C-420E-8AD4-9A039090F8F6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7221415" y="6260124"/>
            <a:ext cx="4132385" cy="483336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Up Next: </a:t>
            </a: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xmlns="" id="{6AFCE2CC-13B2-435C-9659-2BFEAE586296}"/>
              </a:ext>
            </a:extLst>
          </p:cNvPr>
          <p:cNvSpPr/>
          <p:nvPr userDrawn="1"/>
        </p:nvSpPr>
        <p:spPr>
          <a:xfrm>
            <a:off x="5931877" y="6272961"/>
            <a:ext cx="445477" cy="470499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xmlns="" id="{499A6AD5-96B4-4A6F-BBE3-671FDC7ACDC7}"/>
              </a:ext>
            </a:extLst>
          </p:cNvPr>
          <p:cNvSpPr/>
          <p:nvPr userDrawn="1"/>
        </p:nvSpPr>
        <p:spPr>
          <a:xfrm>
            <a:off x="5591906" y="6272961"/>
            <a:ext cx="445477" cy="470499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xmlns="" id="{9C433D08-AB62-4699-AC9E-734DC196C8B3}"/>
              </a:ext>
            </a:extLst>
          </p:cNvPr>
          <p:cNvSpPr/>
          <p:nvPr userDrawn="1"/>
        </p:nvSpPr>
        <p:spPr>
          <a:xfrm>
            <a:off x="6271848" y="6263792"/>
            <a:ext cx="445477" cy="470499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068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-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73D59B-8547-4DBB-A298-7DA963CBD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1270244"/>
          </a:xfrm>
          <a:ln w="41275">
            <a:noFill/>
          </a:ln>
        </p:spPr>
        <p:txBody>
          <a:bodyPr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7A126427-E266-4BF8-AD15-7CD093518CA7}"/>
              </a:ext>
            </a:extLst>
          </p:cNvPr>
          <p:cNvCxnSpPr/>
          <p:nvPr userDrawn="1"/>
        </p:nvCxnSpPr>
        <p:spPr>
          <a:xfrm>
            <a:off x="838200" y="1239475"/>
            <a:ext cx="10515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930A8A15-B6AB-445A-B7EF-E019A404D118}"/>
              </a:ext>
            </a:extLst>
          </p:cNvPr>
          <p:cNvCxnSpPr/>
          <p:nvPr userDrawn="1"/>
        </p:nvCxnSpPr>
        <p:spPr>
          <a:xfrm>
            <a:off x="838200" y="6172508"/>
            <a:ext cx="10515600" cy="0"/>
          </a:xfrm>
          <a:prstGeom prst="line">
            <a:avLst/>
          </a:prstGeom>
          <a:ln w="34925">
            <a:solidFill>
              <a:schemeClr val="tx1">
                <a:alpha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93C2DF4C-6CFF-4147-9FE0-26B71222D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769"/>
            <a:ext cx="10515600" cy="4671951"/>
          </a:xfrm>
        </p:spPr>
        <p:txBody>
          <a:bodyPr/>
          <a:lstStyle>
            <a:lvl1pPr>
              <a:defRPr sz="40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7498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A57372-CF5D-44F2-899B-57695956D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5576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E877F9-E0ED-4E61-8322-D7C25CE89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7B89BE-BDBF-4F42-8636-0F3CDAEF1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8A5AF3-EBAD-497A-B78A-D6123AE6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AA6B-135B-4D8D-99BE-1003EC532702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96846A8-6E8B-4625-BBFD-A70A0911E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9D89F70-EF87-475B-A06F-44A21D0CE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932A-D08F-4697-96E4-0F201280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0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157FC0-6EAD-4B23-B5E1-B0058E58A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4328FA7-2661-49FB-AF04-41D7D4D33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6EEE09-A364-4671-A745-A5DDC4D39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AA6B-135B-4D8D-99BE-1003EC532702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C8C7B5C-BDD4-42BF-9CD1-AEFBF7DB8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87369B8-74F9-4EAA-B9DD-39CC4CC8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932A-D08F-4697-96E4-0F201280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61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4832E9-5D14-4DA5-908A-720AA6734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B9B3AE-921B-4677-B8E0-8CA27639F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FB1AEBE-B1E0-4F4F-A9CE-70B32A072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80DF689-582A-4775-8906-9CC851A1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AA6B-135B-4D8D-99BE-1003EC532702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03E49F6-F569-4112-A3C3-30BE6E243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A773BA6-84E9-4458-8B44-E05273764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932A-D08F-4697-96E4-0F201280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13BC19-FE63-462A-8D7B-4343557F8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C8F4F8C-4164-4505-97D0-E0CBE612E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DF0390E-A008-445E-823E-DB6C67C7D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FFC4F44-117A-4BA3-A04B-28810F9016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8AED420-2AE3-4D8D-B416-4F4E92E652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C8A8A37-914C-40C5-8FCE-BEE8A8815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AA6B-135B-4D8D-99BE-1003EC532702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4574809-2E86-4E10-8C16-4FFDDCB8D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D685D74-B59E-4C21-B66D-BDF842E6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932A-D08F-4697-96E4-0F201280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ECE8EC-996B-4C35-A0AA-FFDEE44D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219BE8F-06F4-4DD8-B40D-CF2E115DA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AA6B-135B-4D8D-99BE-1003EC532702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0B2E2A4-B62F-4E85-A8B9-BD727B3BA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C82AFF9-778F-4E6A-852A-6F6F77898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932A-D08F-4697-96E4-0F201280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28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463FCD8-F160-4201-BC1D-4339B77D1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AA6B-135B-4D8D-99BE-1003EC532702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1BFB5BB-F528-4231-BE8A-133D4B1D9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B39F8E1-C058-4339-9456-A9607255A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932A-D08F-4697-96E4-0F201280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78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E352D4-1745-4C92-BB2E-9851A3CC8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935F36-6915-4314-AE2A-B78DED61C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CD570F7-2564-4F87-9556-7FD70F73A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B8F7A0E-8BD0-442D-8563-084ED0A9C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AA6B-135B-4D8D-99BE-1003EC532702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265CABC-1D50-49DD-87A2-9C03E6B69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7AC33B0-54B1-4307-BF08-8E1937C3A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932A-D08F-4697-96E4-0F201280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28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C1635F-5D24-4AF6-B79D-0AEE75763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5B51771-A128-43E0-BAF2-C8FBA90A25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CE0E278-77B4-48A3-BB6C-4B8380568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FC842FC-79D0-467A-BF78-512A884CF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AA6B-135B-4D8D-99BE-1003EC532702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3DA7B91-4BAF-4356-83BA-CE561BE2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1A122CB-21A0-4EA2-9A77-5FABD69AC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932A-D08F-4697-96E4-0F201280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4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1475F8D-AAE9-45C1-9DEF-51F1AA10F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4BB298F-EEB5-4E0A-B2A8-83D7F4D02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D30E55-8468-48F0-AF8E-34F321049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EAA6B-135B-4D8D-99BE-1003EC532702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BA5B97D-8B2D-4B7D-893B-F3A4A5EE1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191650A-8A31-4DD9-ACB4-9E6997BC5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F932A-D08F-4697-96E4-0F201280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4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analysisfactor.com/the-impact-of-removing-the-constant-from-a-regression-model-the-categorical-case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theanalysisfactor.com/removing-the-intercept-from-a-regression-model-when-x-is-continuous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idre.ucla.edu/stata/output/regression-analysis-2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A2494A2-200E-46D1-8979-E5F29F52A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6450" y="1402080"/>
            <a:ext cx="5962650" cy="4774883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Welcome!</a:t>
            </a:r>
          </a:p>
          <a:p>
            <a:r>
              <a:rPr lang="en-US" sz="4000" dirty="0" smtClean="0"/>
              <a:t>Feel free to come up and ask questions on anything!</a:t>
            </a:r>
          </a:p>
          <a:p>
            <a:r>
              <a:rPr lang="en-US" sz="4000" dirty="0" smtClean="0"/>
              <a:t>Otherwise</a:t>
            </a:r>
            <a:r>
              <a:rPr lang="en-US" sz="4000" dirty="0" smtClean="0"/>
              <a:t>, open </a:t>
            </a:r>
            <a:r>
              <a:rPr lang="en-US" sz="4000" dirty="0" err="1" smtClean="0"/>
              <a:t>Stata</a:t>
            </a:r>
            <a:r>
              <a:rPr lang="en-US" sz="4000" dirty="0" smtClean="0"/>
              <a:t> and download the do-files and data for the session</a:t>
            </a:r>
          </a:p>
          <a:p>
            <a:r>
              <a:rPr lang="en-US" sz="4400" dirty="0" smtClean="0"/>
              <a:t>Take your nametag from the stack going around</a:t>
            </a:r>
            <a:endParaRPr lang="en-US" sz="440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xmlns="" id="{CA2494A2-200E-46D1-8979-E5F29F52A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078" y="347345"/>
            <a:ext cx="11129962" cy="11156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 smtClean="0"/>
              <a:t>PP 297 – 001: </a:t>
            </a:r>
            <a:r>
              <a:rPr lang="en-US" sz="4400" b="1" dirty="0" err="1" smtClean="0"/>
              <a:t>Stata</a:t>
            </a:r>
            <a:r>
              <a:rPr lang="en-US" sz="4400" b="1" dirty="0" smtClean="0"/>
              <a:t> for Policy Analysts</a:t>
            </a:r>
            <a:endParaRPr lang="en-US" sz="4400" b="1" dirty="0"/>
          </a:p>
        </p:txBody>
      </p:sp>
      <p:pic>
        <p:nvPicPr>
          <p:cNvPr id="11266" name="Picture 2" descr="Image result for regression me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4" r="6161"/>
          <a:stretch/>
        </p:blipFill>
        <p:spPr bwMode="auto">
          <a:xfrm>
            <a:off x="389466" y="1905530"/>
            <a:ext cx="5244815" cy="3580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26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E03A28D-29F1-4732-850E-350B9121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53365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53365" algn="l"/>
              </a:tabLst>
            </a:pPr>
            <a:r>
              <a:rPr lang="en-US" b="1" u="sng" spc="15" dirty="0">
                <a:solidFill>
                  <a:srgbClr val="0070C0"/>
                </a:solidFill>
                <a:cs typeface="Georgia"/>
              </a:rPr>
              <a:t>reg</a:t>
            </a:r>
            <a:r>
              <a:rPr lang="en-US" b="1" spc="15" dirty="0">
                <a:solidFill>
                  <a:srgbClr val="0070C0"/>
                </a:solidFill>
                <a:cs typeface="Georgia"/>
              </a:rPr>
              <a:t>ress</a:t>
            </a:r>
            <a:r>
              <a:rPr lang="en-US" b="1" spc="15" dirty="0">
                <a:cs typeface="Georgia"/>
              </a:rPr>
              <a:t> </a:t>
            </a:r>
            <a:r>
              <a:rPr lang="en-US" b="1" spc="15" dirty="0">
                <a:solidFill>
                  <a:srgbClr val="C00000"/>
                </a:solidFill>
                <a:cs typeface="Georgia"/>
              </a:rPr>
              <a:t>[</a:t>
            </a:r>
            <a:r>
              <a:rPr lang="en-US" b="1" spc="15" dirty="0" err="1">
                <a:solidFill>
                  <a:srgbClr val="C00000"/>
                </a:solidFill>
                <a:cs typeface="Georgia"/>
              </a:rPr>
              <a:t>depvar</a:t>
            </a:r>
            <a:r>
              <a:rPr lang="en-US" b="1" spc="15" dirty="0">
                <a:solidFill>
                  <a:srgbClr val="C00000"/>
                </a:solidFill>
                <a:cs typeface="Georgia"/>
              </a:rPr>
              <a:t>] [</a:t>
            </a:r>
            <a:r>
              <a:rPr lang="en-US" b="1" spc="15" dirty="0" err="1">
                <a:solidFill>
                  <a:srgbClr val="C00000"/>
                </a:solidFill>
                <a:cs typeface="Georgia"/>
              </a:rPr>
              <a:t>indvar</a:t>
            </a:r>
            <a:r>
              <a:rPr lang="en-US" b="1" spc="15" dirty="0">
                <a:solidFill>
                  <a:srgbClr val="C00000"/>
                </a:solidFill>
                <a:cs typeface="Georgia"/>
              </a:rPr>
              <a:t>]</a:t>
            </a:r>
          </a:p>
          <a:p>
            <a:pPr marL="710565" lvl="1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53365" algn="l"/>
              </a:tabLst>
            </a:pPr>
            <a:r>
              <a:rPr lang="en-US" b="1" spc="15" dirty="0" err="1">
                <a:solidFill>
                  <a:srgbClr val="C00000"/>
                </a:solidFill>
                <a:cs typeface="Georgia"/>
              </a:rPr>
              <a:t>depvar</a:t>
            </a:r>
            <a:r>
              <a:rPr lang="en-US" spc="15" dirty="0">
                <a:cs typeface="Georgia"/>
              </a:rPr>
              <a:t>: Dependent Variable</a:t>
            </a:r>
          </a:p>
          <a:p>
            <a:pPr marL="710565" lvl="1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53365" algn="l"/>
              </a:tabLst>
            </a:pPr>
            <a:r>
              <a:rPr lang="en-US" b="1" spc="15" dirty="0" err="1">
                <a:solidFill>
                  <a:srgbClr val="C00000"/>
                </a:solidFill>
                <a:cs typeface="Georgia"/>
              </a:rPr>
              <a:t>Indvar</a:t>
            </a:r>
            <a:r>
              <a:rPr lang="en-US" spc="15" dirty="0">
                <a:cs typeface="Georgia"/>
              </a:rPr>
              <a:t>: Independent Variable</a:t>
            </a:r>
          </a:p>
          <a:p>
            <a:pPr marL="253365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53365" algn="l"/>
              </a:tabLst>
            </a:pPr>
            <a:r>
              <a:rPr lang="en-US" b="1" u="sng" spc="15" dirty="0">
                <a:solidFill>
                  <a:srgbClr val="0070C0"/>
                </a:solidFill>
                <a:cs typeface="Georgia"/>
              </a:rPr>
              <a:t>reg</a:t>
            </a:r>
            <a:r>
              <a:rPr lang="en-US" b="1" spc="15" dirty="0">
                <a:solidFill>
                  <a:srgbClr val="0070C0"/>
                </a:solidFill>
                <a:cs typeface="Georgia"/>
              </a:rPr>
              <a:t>ress</a:t>
            </a:r>
            <a:r>
              <a:rPr lang="en-US" spc="15" dirty="0">
                <a:cs typeface="Georgia"/>
              </a:rPr>
              <a:t> </a:t>
            </a:r>
            <a:r>
              <a:rPr lang="en-US" b="1" spc="15" dirty="0">
                <a:solidFill>
                  <a:srgbClr val="C00000"/>
                </a:solidFill>
                <a:cs typeface="Georgia"/>
              </a:rPr>
              <a:t>[</a:t>
            </a:r>
            <a:r>
              <a:rPr lang="en-US" b="1" spc="15" dirty="0" err="1">
                <a:solidFill>
                  <a:srgbClr val="C00000"/>
                </a:solidFill>
                <a:cs typeface="Georgia"/>
              </a:rPr>
              <a:t>depvar</a:t>
            </a:r>
            <a:r>
              <a:rPr lang="en-US" b="1" spc="15" dirty="0">
                <a:solidFill>
                  <a:srgbClr val="C00000"/>
                </a:solidFill>
                <a:cs typeface="Georgia"/>
              </a:rPr>
              <a:t>]</a:t>
            </a:r>
            <a:r>
              <a:rPr lang="en-US" spc="15" dirty="0">
                <a:cs typeface="Georgia"/>
              </a:rPr>
              <a:t> [</a:t>
            </a:r>
            <a:r>
              <a:rPr lang="en-US" b="1" spc="15" dirty="0" err="1">
                <a:solidFill>
                  <a:srgbClr val="C00000"/>
                </a:solidFill>
                <a:cs typeface="Georgia"/>
              </a:rPr>
              <a:t>indvar</a:t>
            </a:r>
            <a:r>
              <a:rPr lang="en-US" b="1" spc="15" dirty="0">
                <a:solidFill>
                  <a:srgbClr val="C00000"/>
                </a:solidFill>
                <a:cs typeface="Georgia"/>
              </a:rPr>
              <a:t>]</a:t>
            </a:r>
            <a:r>
              <a:rPr lang="en-US" b="1" spc="15" dirty="0">
                <a:solidFill>
                  <a:srgbClr val="00B0F0"/>
                </a:solidFill>
                <a:cs typeface="Georgia"/>
              </a:rPr>
              <a:t>, </a:t>
            </a:r>
            <a:r>
              <a:rPr lang="en-US" b="1" spc="15" dirty="0" err="1">
                <a:solidFill>
                  <a:srgbClr val="00B0F0"/>
                </a:solidFill>
                <a:cs typeface="Georgia"/>
              </a:rPr>
              <a:t>noconstant</a:t>
            </a:r>
            <a:r>
              <a:rPr lang="en-US" spc="15" dirty="0">
                <a:cs typeface="Georgia"/>
              </a:rPr>
              <a:t>  suppress the </a:t>
            </a:r>
            <a:r>
              <a:rPr lang="en-US" spc="15" dirty="0" smtClean="0">
                <a:cs typeface="Georgia"/>
              </a:rPr>
              <a:t>intercept </a:t>
            </a:r>
          </a:p>
          <a:p>
            <a:pPr marL="710565" lvl="1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53365" algn="l"/>
              </a:tabLst>
            </a:pPr>
            <a:r>
              <a:rPr lang="en-US" spc="15" dirty="0">
                <a:cs typeface="Georgia"/>
              </a:rPr>
              <a:t>W</a:t>
            </a:r>
            <a:r>
              <a:rPr lang="en-US" spc="15" dirty="0" smtClean="0">
                <a:cs typeface="Georgia"/>
              </a:rPr>
              <a:t>hy we would do this? Check </a:t>
            </a:r>
            <a:r>
              <a:rPr lang="en-US" spc="15" dirty="0" smtClean="0">
                <a:cs typeface="Georgia"/>
                <a:hlinkClick r:id="rId3"/>
              </a:rPr>
              <a:t>here for categorical independent variable</a:t>
            </a:r>
            <a:r>
              <a:rPr lang="en-US" spc="15" dirty="0" smtClean="0">
                <a:cs typeface="Georgia"/>
              </a:rPr>
              <a:t>, </a:t>
            </a:r>
            <a:r>
              <a:rPr lang="en-US" spc="15" dirty="0" smtClean="0">
                <a:cs typeface="Georgia"/>
                <a:hlinkClick r:id="rId4"/>
              </a:rPr>
              <a:t>here for continuous independent</a:t>
            </a:r>
            <a:endParaRPr lang="en-US" spc="15" dirty="0">
              <a:cs typeface="Georgia"/>
            </a:endParaRPr>
          </a:p>
          <a:p>
            <a:pPr marL="253365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53365" algn="l"/>
              </a:tabLst>
            </a:pPr>
            <a:r>
              <a:rPr lang="en-US" b="1" u="sng" spc="15" dirty="0">
                <a:solidFill>
                  <a:srgbClr val="0070C0"/>
                </a:solidFill>
                <a:cs typeface="Georgia"/>
              </a:rPr>
              <a:t>reg</a:t>
            </a:r>
            <a:r>
              <a:rPr lang="en-US" b="1" spc="15" dirty="0">
                <a:solidFill>
                  <a:srgbClr val="0070C0"/>
                </a:solidFill>
                <a:cs typeface="Georgia"/>
              </a:rPr>
              <a:t>ress</a:t>
            </a:r>
            <a:r>
              <a:rPr lang="en-US" spc="15" dirty="0">
                <a:cs typeface="Georgia"/>
              </a:rPr>
              <a:t> </a:t>
            </a:r>
            <a:r>
              <a:rPr lang="en-US" b="1" spc="15" dirty="0">
                <a:solidFill>
                  <a:srgbClr val="C00000"/>
                </a:solidFill>
                <a:cs typeface="Georgia"/>
              </a:rPr>
              <a:t>[</a:t>
            </a:r>
            <a:r>
              <a:rPr lang="en-US" b="1" spc="15" dirty="0" err="1">
                <a:solidFill>
                  <a:srgbClr val="C00000"/>
                </a:solidFill>
                <a:cs typeface="Georgia"/>
              </a:rPr>
              <a:t>depvar</a:t>
            </a:r>
            <a:r>
              <a:rPr lang="en-US" b="1" spc="15" dirty="0">
                <a:solidFill>
                  <a:srgbClr val="C00000"/>
                </a:solidFill>
                <a:cs typeface="Georgia"/>
              </a:rPr>
              <a:t>] [</a:t>
            </a:r>
            <a:r>
              <a:rPr lang="en-US" b="1" spc="15" dirty="0" err="1">
                <a:solidFill>
                  <a:srgbClr val="C00000"/>
                </a:solidFill>
                <a:cs typeface="Georgia"/>
              </a:rPr>
              <a:t>indvar</a:t>
            </a:r>
            <a:r>
              <a:rPr lang="en-US" b="1" spc="15" dirty="0">
                <a:solidFill>
                  <a:srgbClr val="C00000"/>
                </a:solidFill>
                <a:cs typeface="Georgia"/>
              </a:rPr>
              <a:t>]</a:t>
            </a:r>
            <a:r>
              <a:rPr lang="en-US" b="1" spc="15" dirty="0">
                <a:solidFill>
                  <a:srgbClr val="00B0F0"/>
                </a:solidFill>
                <a:cs typeface="Georgia"/>
              </a:rPr>
              <a:t>, level(#)</a:t>
            </a:r>
            <a:r>
              <a:rPr lang="en-US" spc="15" dirty="0">
                <a:cs typeface="Georgia"/>
              </a:rPr>
              <a:t>  set the confidence level (default is 95)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Bivariate Regression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ADFB19E-E125-4B09-B074-6636B777B2E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Regression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E208E1B-4B1F-4189-AEFB-FF860D4654DA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Class Exercise</a:t>
            </a:r>
          </a:p>
        </p:txBody>
      </p:sp>
    </p:spTree>
    <p:extLst>
      <p:ext uri="{BB962C8B-B14F-4D97-AF65-F5344CB8AC3E}">
        <p14:creationId xmlns:p14="http://schemas.microsoft.com/office/powerpoint/2010/main" val="360178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Regression Output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ADFB19E-E125-4B09-B074-6636B777B2E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Regression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E208E1B-4B1F-4189-AEFB-FF860D4654DA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Class Exercise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410"/>
          <a:stretch/>
        </p:blipFill>
        <p:spPr bwMode="auto">
          <a:xfrm>
            <a:off x="359220" y="1630680"/>
            <a:ext cx="11569765" cy="4258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676656" y="4791456"/>
            <a:ext cx="3511296" cy="512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25312" y="4712208"/>
            <a:ext cx="2322576" cy="512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07808" y="2578608"/>
            <a:ext cx="4151376" cy="6827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07808" y="1569720"/>
            <a:ext cx="4151376" cy="3413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7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Regression Output Annotated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ADFB19E-E125-4B09-B074-6636B777B2E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Regression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E208E1B-4B1F-4189-AEFB-FF860D4654DA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Class Exercise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32493E4-ABA0-4B26-B2DE-BDF0AD9F1441}"/>
              </a:ext>
            </a:extLst>
          </p:cNvPr>
          <p:cNvSpPr/>
          <p:nvPr/>
        </p:nvSpPr>
        <p:spPr>
          <a:xfrm>
            <a:off x="838200" y="1406770"/>
            <a:ext cx="991592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hlinkClick r:id="rId3"/>
              </a:rPr>
              <a:t>https://stats.idre.ucla.edu/stata/output/regression-analysis-2/</a:t>
            </a:r>
            <a:endParaRPr lang="en-US" sz="3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1" t="36779" r="53602" b="11299"/>
          <a:stretch/>
        </p:blipFill>
        <p:spPr bwMode="auto">
          <a:xfrm>
            <a:off x="990600" y="2165512"/>
            <a:ext cx="10199077" cy="3798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005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E03A28D-29F1-4732-850E-350B9121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53365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53365" algn="l"/>
              </a:tabLst>
            </a:pPr>
            <a:r>
              <a:rPr lang="en-US" spc="15" dirty="0" smtClean="0">
                <a:cs typeface="Georgia"/>
              </a:rPr>
              <a:t>Primary </a:t>
            </a:r>
            <a:r>
              <a:rPr lang="en-US" spc="15" dirty="0">
                <a:cs typeface="Georgia"/>
              </a:rPr>
              <a:t>intuition: what is the relationship between my dependent and independent variable, holding other variables constant</a:t>
            </a:r>
            <a:r>
              <a:rPr lang="en-US" spc="15" dirty="0" smtClean="0">
                <a:cs typeface="Georgia"/>
              </a:rPr>
              <a:t>? (Ceteris Paribas)</a:t>
            </a:r>
          </a:p>
          <a:p>
            <a:pPr marL="253365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53365" algn="l"/>
              </a:tabLst>
            </a:pPr>
            <a:r>
              <a:rPr lang="en-US" spc="15" dirty="0" smtClean="0">
                <a:cs typeface="Georgia"/>
              </a:rPr>
              <a:t>There is nothing “special” about putting one independent variable “first”</a:t>
            </a:r>
            <a:endParaRPr lang="en-US" spc="15" dirty="0">
              <a:cs typeface="Georgia"/>
            </a:endParaRPr>
          </a:p>
          <a:p>
            <a:pPr marL="253365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53365" algn="l"/>
              </a:tabLst>
            </a:pPr>
            <a:r>
              <a:rPr lang="en-US" spc="15" dirty="0">
                <a:cs typeface="Georgia"/>
              </a:rPr>
              <a:t>The syntax is identical to bivariate regressions – we just add independent variables</a:t>
            </a:r>
          </a:p>
          <a:p>
            <a:pPr marL="253365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53365" algn="l"/>
              </a:tabLst>
            </a:pPr>
            <a:r>
              <a:rPr lang="en-US" b="1" spc="15" dirty="0" err="1">
                <a:solidFill>
                  <a:srgbClr val="0070C0"/>
                </a:solidFill>
                <a:cs typeface="Georgia"/>
              </a:rPr>
              <a:t>reg</a:t>
            </a:r>
            <a:r>
              <a:rPr lang="en-US" b="1" spc="15" dirty="0">
                <a:cs typeface="Georgia"/>
              </a:rPr>
              <a:t> </a:t>
            </a:r>
            <a:r>
              <a:rPr lang="en-US" b="1" spc="15" dirty="0">
                <a:solidFill>
                  <a:srgbClr val="C00000"/>
                </a:solidFill>
                <a:cs typeface="Georgia"/>
              </a:rPr>
              <a:t>[</a:t>
            </a:r>
            <a:r>
              <a:rPr lang="en-US" b="1" spc="15" dirty="0" err="1">
                <a:solidFill>
                  <a:srgbClr val="C00000"/>
                </a:solidFill>
                <a:cs typeface="Georgia"/>
              </a:rPr>
              <a:t>depvar</a:t>
            </a:r>
            <a:r>
              <a:rPr lang="en-US" b="1" spc="15" dirty="0">
                <a:solidFill>
                  <a:srgbClr val="C00000"/>
                </a:solidFill>
                <a:cs typeface="Georgia"/>
              </a:rPr>
              <a:t>] [indvar1] [indvar2] </a:t>
            </a:r>
            <a:r>
              <a:rPr lang="en-US" b="1" spc="15" dirty="0">
                <a:cs typeface="Georgia"/>
              </a:rPr>
              <a:t>…</a:t>
            </a:r>
          </a:p>
          <a:p>
            <a:pPr marL="253365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53365" algn="l"/>
              </a:tabLst>
            </a:pPr>
            <a:endParaRPr lang="en-US" spc="15" dirty="0">
              <a:cs typeface="Georgia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Multivariate Regression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ADFB19E-E125-4B09-B074-6636B777B2E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Regression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E208E1B-4B1F-4189-AEFB-FF860D4654DA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Class Exercise</a:t>
            </a:r>
          </a:p>
        </p:txBody>
      </p:sp>
    </p:spTree>
    <p:extLst>
      <p:ext uri="{BB962C8B-B14F-4D97-AF65-F5344CB8AC3E}">
        <p14:creationId xmlns:p14="http://schemas.microsoft.com/office/powerpoint/2010/main" val="344309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3DF4F588-6C79-4E67-ACE7-CD8F84ECA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Data Visualization I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C60AE8BC-BFBB-431B-8C85-1545CC643E1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Scatterplots and Lines of Best Fit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858C93D1-7B65-4110-AC00-556F6CE3EF8B}"/>
              </a:ext>
            </a:extLst>
          </p:cNvPr>
          <p:cNvCxnSpPr/>
          <p:nvPr/>
        </p:nvCxnSpPr>
        <p:spPr>
          <a:xfrm>
            <a:off x="831850" y="4562475"/>
            <a:ext cx="1007678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54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E03A28D-29F1-4732-850E-350B9121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3365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53365" algn="l"/>
              </a:tabLst>
            </a:pPr>
            <a:r>
              <a:rPr lang="en-US" spc="15" dirty="0" smtClean="0">
                <a:cs typeface="Georgia"/>
              </a:rPr>
              <a:t>Quickly check for variable relationships</a:t>
            </a:r>
            <a:endParaRPr lang="en-US" spc="15" dirty="0">
              <a:cs typeface="Georgia"/>
            </a:endParaRPr>
          </a:p>
          <a:p>
            <a:pPr marL="253365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53365" algn="l"/>
              </a:tabLst>
            </a:pPr>
            <a:r>
              <a:rPr lang="en-US" b="1" spc="15" dirty="0">
                <a:solidFill>
                  <a:srgbClr val="0070C0"/>
                </a:solidFill>
                <a:cs typeface="Georgia"/>
              </a:rPr>
              <a:t>scatter</a:t>
            </a:r>
            <a:r>
              <a:rPr lang="en-US" b="1" spc="15" dirty="0">
                <a:cs typeface="Georgia"/>
              </a:rPr>
              <a:t> </a:t>
            </a:r>
            <a:r>
              <a:rPr lang="en-US" b="1" spc="15" dirty="0">
                <a:solidFill>
                  <a:srgbClr val="C00000"/>
                </a:solidFill>
                <a:cs typeface="Georgia"/>
              </a:rPr>
              <a:t>[variable] [variable]  </a:t>
            </a:r>
            <a:r>
              <a:rPr lang="en-US" spc="15" dirty="0">
                <a:cs typeface="Georgia"/>
              </a:rPr>
              <a:t>creates a scatter plot of two variables (last one on the x-axis)</a:t>
            </a:r>
          </a:p>
          <a:p>
            <a:pPr marL="253365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53365" algn="l"/>
              </a:tabLst>
            </a:pPr>
            <a:r>
              <a:rPr lang="en-US" spc="15" dirty="0">
                <a:cs typeface="Georgia"/>
              </a:rPr>
              <a:t>Or…</a:t>
            </a:r>
            <a:r>
              <a:rPr lang="en-US" b="1" spc="15" dirty="0" err="1">
                <a:solidFill>
                  <a:srgbClr val="0070C0"/>
                </a:solidFill>
                <a:cs typeface="Georgia"/>
              </a:rPr>
              <a:t>twoway</a:t>
            </a:r>
            <a:r>
              <a:rPr lang="en-US" b="1" spc="15" dirty="0">
                <a:cs typeface="Georgia"/>
              </a:rPr>
              <a:t> </a:t>
            </a:r>
            <a:r>
              <a:rPr lang="en-US" b="1" spc="15" dirty="0">
                <a:solidFill>
                  <a:srgbClr val="7030A0"/>
                </a:solidFill>
                <a:cs typeface="Georgia"/>
              </a:rPr>
              <a:t>(</a:t>
            </a:r>
            <a:r>
              <a:rPr lang="en-US" b="1" spc="15" dirty="0">
                <a:solidFill>
                  <a:srgbClr val="0070C0"/>
                </a:solidFill>
                <a:cs typeface="Georgia"/>
              </a:rPr>
              <a:t>scatter</a:t>
            </a:r>
            <a:r>
              <a:rPr lang="en-US" b="1" spc="15" dirty="0">
                <a:cs typeface="Georgia"/>
              </a:rPr>
              <a:t> </a:t>
            </a:r>
            <a:r>
              <a:rPr lang="en-US" b="1" spc="15" dirty="0">
                <a:solidFill>
                  <a:srgbClr val="C00000"/>
                </a:solidFill>
                <a:cs typeface="Georgia"/>
              </a:rPr>
              <a:t>[variable] [variable</a:t>
            </a:r>
            <a:r>
              <a:rPr lang="en-US" b="1" spc="15" dirty="0" smtClean="0">
                <a:solidFill>
                  <a:srgbClr val="C00000"/>
                </a:solidFill>
                <a:cs typeface="Georgia"/>
              </a:rPr>
              <a:t>]</a:t>
            </a:r>
            <a:r>
              <a:rPr lang="en-US" b="1" spc="15" dirty="0" smtClean="0">
                <a:solidFill>
                  <a:srgbClr val="7030A0"/>
                </a:solidFill>
                <a:cs typeface="Georgia"/>
              </a:rPr>
              <a:t>)</a:t>
            </a:r>
          </a:p>
          <a:p>
            <a:pPr marL="253365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53365" algn="l"/>
              </a:tabLst>
            </a:pPr>
            <a:r>
              <a:rPr lang="en-US" spc="15" dirty="0" smtClean="0">
                <a:cs typeface="Georgia"/>
              </a:rPr>
              <a:t>Lots of Options for Aesthetics:</a:t>
            </a:r>
          </a:p>
          <a:p>
            <a:pPr marL="710565" lvl="1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53365" algn="l"/>
              </a:tabLst>
            </a:pPr>
            <a:r>
              <a:rPr lang="en-US" b="1" spc="15" dirty="0">
                <a:solidFill>
                  <a:srgbClr val="0070C0"/>
                </a:solidFill>
                <a:cs typeface="Georgia"/>
              </a:rPr>
              <a:t>scatter</a:t>
            </a:r>
            <a:r>
              <a:rPr lang="en-US" b="1" spc="15" dirty="0">
                <a:cs typeface="Georgia"/>
              </a:rPr>
              <a:t> </a:t>
            </a:r>
            <a:r>
              <a:rPr lang="en-US" b="1" spc="15" dirty="0">
                <a:solidFill>
                  <a:srgbClr val="C00000"/>
                </a:solidFill>
                <a:cs typeface="Georgia"/>
              </a:rPr>
              <a:t>[variable] [variable</a:t>
            </a:r>
            <a:r>
              <a:rPr lang="en-US" b="1" spc="15" dirty="0" smtClean="0">
                <a:solidFill>
                  <a:srgbClr val="C00000"/>
                </a:solidFill>
                <a:cs typeface="Georgia"/>
              </a:rPr>
              <a:t>], </a:t>
            </a:r>
            <a:r>
              <a:rPr lang="en-US" b="1" spc="15" dirty="0" smtClean="0">
                <a:solidFill>
                  <a:srgbClr val="00B0F0"/>
                </a:solidFill>
                <a:cs typeface="Georgia"/>
              </a:rPr>
              <a:t>title(Main Title) </a:t>
            </a:r>
            <a:r>
              <a:rPr lang="en-US" b="1" spc="15" dirty="0" err="1" smtClean="0">
                <a:solidFill>
                  <a:srgbClr val="00B0F0"/>
                </a:solidFill>
                <a:cs typeface="Georgia"/>
              </a:rPr>
              <a:t>ytitle</a:t>
            </a:r>
            <a:r>
              <a:rPr lang="en-US" b="1" spc="15" dirty="0" smtClean="0">
                <a:solidFill>
                  <a:srgbClr val="00B0F0"/>
                </a:solidFill>
                <a:cs typeface="Georgia"/>
              </a:rPr>
              <a:t>(Y-axis Title) </a:t>
            </a:r>
            <a:r>
              <a:rPr lang="en-US" b="1" spc="15" dirty="0" err="1" smtClean="0">
                <a:solidFill>
                  <a:srgbClr val="00B0F0"/>
                </a:solidFill>
                <a:cs typeface="Georgia"/>
              </a:rPr>
              <a:t>xtitle</a:t>
            </a:r>
            <a:r>
              <a:rPr lang="en-US" b="1" spc="15" dirty="0" smtClean="0">
                <a:solidFill>
                  <a:srgbClr val="00B0F0"/>
                </a:solidFill>
                <a:cs typeface="Georgia"/>
              </a:rPr>
              <a:t>(X-axis Title) jitter(#)</a:t>
            </a:r>
            <a:endParaRPr lang="en-US" b="1" spc="15" dirty="0">
              <a:solidFill>
                <a:srgbClr val="00B0F0"/>
              </a:solidFill>
              <a:cs typeface="Georgia"/>
            </a:endParaRPr>
          </a:p>
          <a:p>
            <a:pPr marL="710565" lvl="1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53365" algn="l"/>
              </a:tabLst>
            </a:pPr>
            <a:endParaRPr lang="en-US" b="1" spc="15" dirty="0">
              <a:solidFill>
                <a:srgbClr val="7030A0"/>
              </a:solidFill>
              <a:cs typeface="Georgia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Scatter Plots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ADFB19E-E125-4B09-B074-6636B777B2E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Visualization 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E208E1B-4B1F-4189-AEFB-FF860D4654DA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Regression Analysis</a:t>
            </a:r>
          </a:p>
        </p:txBody>
      </p:sp>
    </p:spTree>
    <p:extLst>
      <p:ext uri="{BB962C8B-B14F-4D97-AF65-F5344CB8AC3E}">
        <p14:creationId xmlns:p14="http://schemas.microsoft.com/office/powerpoint/2010/main" val="328082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E03A28D-29F1-4732-850E-350B9121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3365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53365" algn="l"/>
              </a:tabLst>
            </a:pPr>
            <a:r>
              <a:rPr lang="en-US" b="1" spc="15" dirty="0" err="1">
                <a:solidFill>
                  <a:srgbClr val="0070C0"/>
                </a:solidFill>
                <a:cs typeface="Georgia"/>
              </a:rPr>
              <a:t>twoway</a:t>
            </a:r>
            <a:r>
              <a:rPr lang="en-US" b="1" spc="15" dirty="0">
                <a:cs typeface="Georgia"/>
              </a:rPr>
              <a:t> </a:t>
            </a:r>
            <a:r>
              <a:rPr lang="en-US" b="1" spc="15" dirty="0">
                <a:solidFill>
                  <a:srgbClr val="7030A0"/>
                </a:solidFill>
                <a:cs typeface="Georgia"/>
              </a:rPr>
              <a:t>(</a:t>
            </a:r>
            <a:r>
              <a:rPr lang="en-US" b="1" spc="15" dirty="0">
                <a:solidFill>
                  <a:srgbClr val="0070C0"/>
                </a:solidFill>
                <a:cs typeface="Georgia"/>
              </a:rPr>
              <a:t>scatter</a:t>
            </a:r>
            <a:r>
              <a:rPr lang="en-US" b="1" spc="15" dirty="0">
                <a:cs typeface="Georgia"/>
              </a:rPr>
              <a:t> </a:t>
            </a:r>
            <a:r>
              <a:rPr lang="en-US" b="1" spc="15" dirty="0">
                <a:solidFill>
                  <a:srgbClr val="C00000"/>
                </a:solidFill>
                <a:cs typeface="Georgia"/>
              </a:rPr>
              <a:t>[</a:t>
            </a:r>
            <a:r>
              <a:rPr lang="en-US" b="1" spc="15" dirty="0" smtClean="0">
                <a:solidFill>
                  <a:srgbClr val="C00000"/>
                </a:solidFill>
                <a:cs typeface="Georgia"/>
              </a:rPr>
              <a:t>variable1] </a:t>
            </a:r>
            <a:r>
              <a:rPr lang="en-US" b="1" spc="15" dirty="0">
                <a:solidFill>
                  <a:srgbClr val="C00000"/>
                </a:solidFill>
                <a:cs typeface="Georgia"/>
              </a:rPr>
              <a:t>[</a:t>
            </a:r>
            <a:r>
              <a:rPr lang="en-US" b="1" spc="15" dirty="0" smtClean="0">
                <a:solidFill>
                  <a:srgbClr val="C00000"/>
                </a:solidFill>
                <a:cs typeface="Georgia"/>
              </a:rPr>
              <a:t>variable2]</a:t>
            </a:r>
            <a:r>
              <a:rPr lang="en-US" b="1" spc="15" dirty="0" smtClean="0">
                <a:solidFill>
                  <a:srgbClr val="7030A0"/>
                </a:solidFill>
                <a:cs typeface="Georgia"/>
              </a:rPr>
              <a:t>)</a:t>
            </a:r>
            <a:r>
              <a:rPr lang="en-US" b="1" spc="15" dirty="0" smtClean="0">
                <a:cs typeface="Georgia"/>
              </a:rPr>
              <a:t> </a:t>
            </a:r>
            <a:r>
              <a:rPr lang="en-US" b="1" spc="15" dirty="0">
                <a:solidFill>
                  <a:srgbClr val="7030A0"/>
                </a:solidFill>
                <a:cs typeface="Georgia"/>
              </a:rPr>
              <a:t>(</a:t>
            </a:r>
            <a:r>
              <a:rPr lang="en-US" b="1" spc="15" dirty="0" err="1">
                <a:solidFill>
                  <a:srgbClr val="0070C0"/>
                </a:solidFill>
                <a:cs typeface="Georgia"/>
              </a:rPr>
              <a:t>lfit</a:t>
            </a:r>
            <a:r>
              <a:rPr lang="en-US" b="1" spc="15" dirty="0">
                <a:cs typeface="Georgia"/>
              </a:rPr>
              <a:t> </a:t>
            </a:r>
            <a:r>
              <a:rPr lang="en-US" b="1" spc="15" dirty="0">
                <a:solidFill>
                  <a:srgbClr val="C00000"/>
                </a:solidFill>
                <a:cs typeface="Georgia"/>
              </a:rPr>
              <a:t>[</a:t>
            </a:r>
            <a:r>
              <a:rPr lang="en-US" b="1" spc="15" dirty="0" smtClean="0">
                <a:solidFill>
                  <a:srgbClr val="C00000"/>
                </a:solidFill>
                <a:cs typeface="Georgia"/>
              </a:rPr>
              <a:t>variable1] </a:t>
            </a:r>
            <a:r>
              <a:rPr lang="en-US" b="1" spc="15" dirty="0">
                <a:solidFill>
                  <a:srgbClr val="C00000"/>
                </a:solidFill>
                <a:cs typeface="Georgia"/>
              </a:rPr>
              <a:t>[</a:t>
            </a:r>
            <a:r>
              <a:rPr lang="en-US" b="1" spc="15" dirty="0" smtClean="0">
                <a:solidFill>
                  <a:srgbClr val="C00000"/>
                </a:solidFill>
                <a:cs typeface="Georgia"/>
              </a:rPr>
              <a:t>variable2]</a:t>
            </a:r>
            <a:r>
              <a:rPr lang="en-US" b="1" spc="15" dirty="0" smtClean="0">
                <a:solidFill>
                  <a:srgbClr val="7030A0"/>
                </a:solidFill>
                <a:cs typeface="Georgia"/>
              </a:rPr>
              <a:t>)</a:t>
            </a:r>
          </a:p>
          <a:p>
            <a:pPr marL="253365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53365" algn="l"/>
              </a:tabLst>
            </a:pPr>
            <a:r>
              <a:rPr lang="en-US" b="1" spc="15" dirty="0" smtClean="0">
                <a:cs typeface="Georgia"/>
              </a:rPr>
              <a:t>OR: </a:t>
            </a:r>
            <a:r>
              <a:rPr lang="en-US" b="1" spc="15" dirty="0" err="1" smtClean="0">
                <a:solidFill>
                  <a:srgbClr val="0070C0"/>
                </a:solidFill>
                <a:cs typeface="Georgia"/>
              </a:rPr>
              <a:t>twoway</a:t>
            </a:r>
            <a:r>
              <a:rPr lang="en-US" b="1" spc="15" dirty="0" smtClean="0">
                <a:solidFill>
                  <a:srgbClr val="0070C0"/>
                </a:solidFill>
                <a:cs typeface="Georgia"/>
              </a:rPr>
              <a:t> scatter </a:t>
            </a:r>
            <a:r>
              <a:rPr lang="en-US" b="1" spc="15" dirty="0" smtClean="0">
                <a:solidFill>
                  <a:srgbClr val="C00000"/>
                </a:solidFill>
                <a:cs typeface="Georgia"/>
              </a:rPr>
              <a:t>variable1 variable2 </a:t>
            </a:r>
            <a:r>
              <a:rPr lang="en-US" b="1" spc="15" dirty="0" smtClean="0">
                <a:solidFill>
                  <a:srgbClr val="7030A0"/>
                </a:solidFill>
                <a:cs typeface="Georgia"/>
              </a:rPr>
              <a:t>|| </a:t>
            </a:r>
            <a:r>
              <a:rPr lang="en-US" b="1" spc="15" dirty="0" err="1" smtClean="0">
                <a:solidFill>
                  <a:srgbClr val="0070C0"/>
                </a:solidFill>
                <a:cs typeface="Georgia"/>
              </a:rPr>
              <a:t>lfit</a:t>
            </a:r>
            <a:r>
              <a:rPr lang="en-US" b="1" spc="15" dirty="0" smtClean="0">
                <a:solidFill>
                  <a:srgbClr val="0070C0"/>
                </a:solidFill>
                <a:cs typeface="Georgia"/>
              </a:rPr>
              <a:t> </a:t>
            </a:r>
            <a:r>
              <a:rPr lang="en-US" b="1" spc="15" dirty="0" smtClean="0">
                <a:solidFill>
                  <a:srgbClr val="C00000"/>
                </a:solidFill>
                <a:cs typeface="Georgia"/>
              </a:rPr>
              <a:t>variable1 variable2</a:t>
            </a:r>
            <a:endParaRPr lang="en-US" b="1" spc="15" dirty="0">
              <a:solidFill>
                <a:srgbClr val="C00000"/>
              </a:solidFill>
              <a:cs typeface="Georgia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Fitted 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ADFB19E-E125-4B09-B074-6636B777B2E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Visualization 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E208E1B-4B1F-4189-AEFB-FF860D4654DA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Regression Analysis</a:t>
            </a:r>
          </a:p>
        </p:txBody>
      </p:sp>
    </p:spTree>
    <p:extLst>
      <p:ext uri="{BB962C8B-B14F-4D97-AF65-F5344CB8AC3E}">
        <p14:creationId xmlns:p14="http://schemas.microsoft.com/office/powerpoint/2010/main" val="185677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xmlns="" id="{B188C0F2-DCD2-4EBA-95DD-10EB0E949B16}"/>
              </a:ext>
            </a:extLst>
          </p:cNvPr>
          <p:cNvSpPr txBox="1">
            <a:spLocks/>
          </p:cNvSpPr>
          <p:nvPr/>
        </p:nvSpPr>
        <p:spPr>
          <a:xfrm>
            <a:off x="3653089" y="2062962"/>
            <a:ext cx="10515600" cy="712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/>
              <a:t>Stata Tip</a:t>
            </a:r>
          </a:p>
        </p:txBody>
      </p:sp>
      <p:pic>
        <p:nvPicPr>
          <p:cNvPr id="10242" name="Picture 2" descr="Image result for exclamation point">
            <a:extLst>
              <a:ext uri="{FF2B5EF4-FFF2-40B4-BE49-F238E27FC236}">
                <a16:creationId xmlns:a16="http://schemas.microsoft.com/office/drawing/2014/main" xmlns="" id="{7CE8DF8F-F872-4CFD-8566-433BFFC49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78" y="2062962"/>
            <a:ext cx="2415773" cy="211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xmlns="" id="{E4628E2C-46AE-46E4-BD40-879A4EAAC81C}"/>
              </a:ext>
            </a:extLst>
          </p:cNvPr>
          <p:cNvSpPr txBox="1">
            <a:spLocks/>
          </p:cNvSpPr>
          <p:nvPr/>
        </p:nvSpPr>
        <p:spPr>
          <a:xfrm>
            <a:off x="3629527" y="2775285"/>
            <a:ext cx="7952874" cy="1922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There are a </a:t>
            </a:r>
            <a:r>
              <a:rPr lang="en-US" sz="3200" i="1" dirty="0">
                <a:latin typeface="+mn-lt"/>
              </a:rPr>
              <a:t>ton </a:t>
            </a:r>
            <a:r>
              <a:rPr lang="en-US" sz="3200" dirty="0">
                <a:latin typeface="+mn-lt"/>
              </a:rPr>
              <a:t>of graphing options</a:t>
            </a:r>
          </a:p>
          <a:p>
            <a:endParaRPr lang="en-US" sz="3200" b="1" u="sng" dirty="0">
              <a:latin typeface="+mn-lt"/>
            </a:endParaRPr>
          </a:p>
          <a:p>
            <a:r>
              <a:rPr lang="en-US" sz="3200" b="1" u="sng" dirty="0">
                <a:latin typeface="+mn-lt"/>
              </a:rPr>
              <a:t>Lean on Google and the point-and-click menu in Stata to get the right code</a:t>
            </a:r>
          </a:p>
        </p:txBody>
      </p:sp>
    </p:spTree>
    <p:extLst>
      <p:ext uri="{BB962C8B-B14F-4D97-AF65-F5344CB8AC3E}">
        <p14:creationId xmlns:p14="http://schemas.microsoft.com/office/powerpoint/2010/main" val="33298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3DF4F588-6C79-4E67-ACE7-CD8F84ECA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Log Files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C60AE8BC-BFBB-431B-8C85-1545CC643E1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Tracking your work, real time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858C93D1-7B65-4110-AC00-556F6CE3EF8B}"/>
              </a:ext>
            </a:extLst>
          </p:cNvPr>
          <p:cNvCxnSpPr/>
          <p:nvPr/>
        </p:nvCxnSpPr>
        <p:spPr>
          <a:xfrm>
            <a:off x="831850" y="4562475"/>
            <a:ext cx="1007678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18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E03A28D-29F1-4732-850E-350B9121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413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3500" dirty="0">
                <a:cs typeface="Georgia"/>
              </a:rPr>
              <a:t>Log files are a </a:t>
            </a:r>
            <a:r>
              <a:rPr lang="en-US" sz="3500" spc="5" dirty="0">
                <a:cs typeface="Georgia"/>
              </a:rPr>
              <a:t>way </a:t>
            </a:r>
            <a:r>
              <a:rPr lang="en-US" sz="3500" spc="-5" dirty="0">
                <a:cs typeface="Georgia"/>
              </a:rPr>
              <a:t>of </a:t>
            </a:r>
            <a:r>
              <a:rPr lang="en-US" sz="3500" spc="5" dirty="0">
                <a:cs typeface="Georgia"/>
              </a:rPr>
              <a:t>making </a:t>
            </a:r>
            <a:r>
              <a:rPr lang="en-US" sz="3500" dirty="0">
                <a:cs typeface="Georgia"/>
              </a:rPr>
              <a:t>a </a:t>
            </a:r>
            <a:r>
              <a:rPr lang="en-US" sz="3500" spc="-10" dirty="0">
                <a:cs typeface="Georgia"/>
              </a:rPr>
              <a:t>full record </a:t>
            </a:r>
            <a:r>
              <a:rPr lang="en-US" sz="3500" spc="-5" dirty="0">
                <a:cs typeface="Georgia"/>
              </a:rPr>
              <a:t>of your session in Stata</a:t>
            </a:r>
          </a:p>
          <a:p>
            <a:pPr marL="2413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3500" spc="-5" dirty="0">
                <a:cs typeface="Georgia"/>
              </a:rPr>
              <a:t>These files contain a record of everything you type and the associated output</a:t>
            </a:r>
          </a:p>
          <a:p>
            <a:pPr marL="2413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3500" spc="-5" dirty="0">
                <a:cs typeface="Georgia"/>
              </a:rPr>
              <a:t>It can be saved into two formats: .</a:t>
            </a:r>
            <a:r>
              <a:rPr lang="en-US" sz="3500" spc="-5" dirty="0" err="1">
                <a:cs typeface="Georgia"/>
              </a:rPr>
              <a:t>scml</a:t>
            </a:r>
            <a:r>
              <a:rPr lang="en-US" sz="3500" spc="-5" dirty="0">
                <a:cs typeface="Georgia"/>
              </a:rPr>
              <a:t> files (default), which can only be read in Stata, or as a plain text file</a:t>
            </a:r>
            <a:endParaRPr lang="en-US" sz="3500" dirty="0">
              <a:cs typeface="Georgia"/>
            </a:endParaRPr>
          </a:p>
          <a:p>
            <a:pPr marL="2413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3500" spc="-15" dirty="0">
                <a:cs typeface="Georgia"/>
              </a:rPr>
              <a:t>You </a:t>
            </a:r>
            <a:r>
              <a:rPr lang="en-US" sz="3500" dirty="0">
                <a:cs typeface="Georgia"/>
              </a:rPr>
              <a:t>can translate </a:t>
            </a:r>
            <a:r>
              <a:rPr lang="en-US" sz="3500" spc="30" dirty="0">
                <a:cs typeface="Georgia"/>
              </a:rPr>
              <a:t>between these</a:t>
            </a:r>
            <a:r>
              <a:rPr lang="en-US" sz="3500" spc="-280" dirty="0">
                <a:cs typeface="Georgia"/>
              </a:rPr>
              <a:t> </a:t>
            </a:r>
            <a:r>
              <a:rPr lang="en-US" sz="3500" spc="-5" dirty="0">
                <a:cs typeface="Georgia"/>
              </a:rPr>
              <a:t>formats</a:t>
            </a:r>
            <a:endParaRPr lang="en-US" sz="3500" dirty="0">
              <a:cs typeface="Georgia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Log Files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ADFB19E-E125-4B09-B074-6636B777B2E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Log Files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E208E1B-4B1F-4189-AEFB-FF860D4654DA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Visualization I</a:t>
            </a:r>
          </a:p>
        </p:txBody>
      </p:sp>
    </p:spTree>
    <p:extLst>
      <p:ext uri="{BB962C8B-B14F-4D97-AF65-F5344CB8AC3E}">
        <p14:creationId xmlns:p14="http://schemas.microsoft.com/office/powerpoint/2010/main" val="187189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E03A28D-29F1-4732-850E-350B9121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b="1" dirty="0">
                <a:ea typeface="Georgia" charset="0"/>
                <a:cs typeface="Georgia" charset="0"/>
              </a:rPr>
              <a:t>Due next Monday </a:t>
            </a:r>
            <a:r>
              <a:rPr lang="en-US" b="1" dirty="0" smtClean="0">
                <a:ea typeface="Georgia" charset="0"/>
                <a:cs typeface="Georgia" charset="0"/>
              </a:rPr>
              <a:t>(2/18) by midnight</a:t>
            </a:r>
          </a:p>
          <a:p>
            <a:pPr marL="0" indent="0" algn="just">
              <a:buNone/>
            </a:pPr>
            <a:r>
              <a:rPr lang="en-US" b="1" dirty="0" smtClean="0">
                <a:ea typeface="Georgia" charset="0"/>
                <a:cs typeface="Georgia" charset="0"/>
              </a:rPr>
              <a:t>Discussion forum on </a:t>
            </a:r>
            <a:r>
              <a:rPr lang="en-US" b="1" dirty="0" err="1" smtClean="0">
                <a:ea typeface="Georgia" charset="0"/>
                <a:cs typeface="Georgia" charset="0"/>
              </a:rPr>
              <a:t>bCourses</a:t>
            </a:r>
            <a:r>
              <a:rPr lang="en-US" b="1" dirty="0" smtClean="0">
                <a:ea typeface="Georgia" charset="0"/>
                <a:cs typeface="Georgia" charset="0"/>
              </a:rPr>
              <a:t> for frequent questions</a:t>
            </a:r>
            <a:endParaRPr lang="en-US" b="1" dirty="0">
              <a:ea typeface="Georgia" charset="0"/>
              <a:cs typeface="Georgia" charset="0"/>
            </a:endParaRPr>
          </a:p>
          <a:p>
            <a:pPr marL="0" indent="0" algn="just">
              <a:buNone/>
            </a:pPr>
            <a:r>
              <a:rPr lang="en-US" b="1" dirty="0">
                <a:ea typeface="Georgia" charset="0"/>
                <a:cs typeface="Georgia" charset="0"/>
              </a:rPr>
              <a:t>Will apply concepts from last week and </a:t>
            </a:r>
            <a:r>
              <a:rPr lang="en-US" b="1" dirty="0" smtClean="0">
                <a:ea typeface="Georgia" charset="0"/>
                <a:cs typeface="Georgia" charset="0"/>
              </a:rPr>
              <a:t>today:</a:t>
            </a:r>
          </a:p>
          <a:p>
            <a:pPr algn="just"/>
            <a:r>
              <a:rPr lang="en-US" sz="3500" b="1" dirty="0" smtClean="0">
                <a:ea typeface="Georgia" charset="0"/>
                <a:cs typeface="Georgia" charset="0"/>
              </a:rPr>
              <a:t>Variable management (gen, replace, </a:t>
            </a:r>
            <a:r>
              <a:rPr lang="en-US" sz="3500" b="1" dirty="0" err="1" smtClean="0">
                <a:ea typeface="Georgia" charset="0"/>
                <a:cs typeface="Georgia" charset="0"/>
              </a:rPr>
              <a:t>egen</a:t>
            </a:r>
            <a:r>
              <a:rPr lang="en-US" sz="3500" b="1" dirty="0" smtClean="0">
                <a:ea typeface="Georgia" charset="0"/>
                <a:cs typeface="Georgia" charset="0"/>
              </a:rPr>
              <a:t>)</a:t>
            </a:r>
          </a:p>
          <a:p>
            <a:pPr algn="just"/>
            <a:r>
              <a:rPr lang="en-US" sz="3500" b="1" dirty="0" smtClean="0">
                <a:ea typeface="Georgia" charset="0"/>
                <a:cs typeface="Georgia" charset="0"/>
              </a:rPr>
              <a:t>t-tests</a:t>
            </a:r>
          </a:p>
          <a:p>
            <a:pPr algn="just"/>
            <a:r>
              <a:rPr lang="en-US" sz="3500" b="1" dirty="0" smtClean="0">
                <a:ea typeface="Georgia" charset="0"/>
                <a:cs typeface="Georgia" charset="0"/>
              </a:rPr>
              <a:t>Correlation</a:t>
            </a:r>
          </a:p>
          <a:p>
            <a:pPr algn="just"/>
            <a:r>
              <a:rPr lang="en-US" sz="3500" b="1" dirty="0" smtClean="0">
                <a:ea typeface="Georgia" charset="0"/>
                <a:cs typeface="Georgia" charset="0"/>
              </a:rPr>
              <a:t>Regressions</a:t>
            </a:r>
          </a:p>
          <a:p>
            <a:pPr algn="just"/>
            <a:r>
              <a:rPr lang="en-US" sz="3500" b="1" dirty="0" smtClean="0">
                <a:ea typeface="Georgia" charset="0"/>
                <a:cs typeface="Georgia" charset="0"/>
              </a:rPr>
              <a:t>Scatterplots</a:t>
            </a:r>
            <a:endParaRPr lang="en-US" sz="3500" b="1" dirty="0">
              <a:ea typeface="Georgia" charset="0"/>
              <a:cs typeface="Georgia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Problem Set #2 Posted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ADFB19E-E125-4B09-B074-6636B777B2E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Questions on Problem Set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E208E1B-4B1F-4189-AEFB-FF860D4654DA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Labels</a:t>
            </a:r>
          </a:p>
        </p:txBody>
      </p:sp>
    </p:spTree>
    <p:extLst>
      <p:ext uri="{BB962C8B-B14F-4D97-AF65-F5344CB8AC3E}">
        <p14:creationId xmlns:p14="http://schemas.microsoft.com/office/powerpoint/2010/main" val="375235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E03A28D-29F1-4732-850E-350B9121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53365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53365" algn="l"/>
              </a:tabLst>
            </a:pPr>
            <a:r>
              <a:rPr lang="en-US" b="1" spc="15" dirty="0">
                <a:solidFill>
                  <a:srgbClr val="0070C0"/>
                </a:solidFill>
                <a:cs typeface="Georgia"/>
              </a:rPr>
              <a:t>log using </a:t>
            </a:r>
            <a:r>
              <a:rPr lang="en-US" b="1" spc="15" dirty="0">
                <a:solidFill>
                  <a:srgbClr val="7030A0"/>
                </a:solidFill>
                <a:cs typeface="Georgia"/>
              </a:rPr>
              <a:t>[filename]</a:t>
            </a:r>
            <a:r>
              <a:rPr lang="en-US" b="1" dirty="0">
                <a:cs typeface="Georgia"/>
              </a:rPr>
              <a:t>  </a:t>
            </a:r>
            <a:r>
              <a:rPr lang="en-US" dirty="0">
                <a:cs typeface="Georgia"/>
              </a:rPr>
              <a:t>to create a log</a:t>
            </a:r>
          </a:p>
          <a:p>
            <a:pPr marL="253365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53365" algn="l"/>
              </a:tabLst>
            </a:pPr>
            <a:r>
              <a:rPr lang="en-US" b="1" dirty="0">
                <a:solidFill>
                  <a:srgbClr val="0070C0"/>
                </a:solidFill>
                <a:cs typeface="Georgia"/>
              </a:rPr>
              <a:t>log using </a:t>
            </a:r>
            <a:r>
              <a:rPr lang="en-US" b="1" dirty="0">
                <a:solidFill>
                  <a:srgbClr val="7030A0"/>
                </a:solidFill>
                <a:cs typeface="Georgia"/>
              </a:rPr>
              <a:t>[filename]</a:t>
            </a:r>
            <a:r>
              <a:rPr lang="en-US" b="1" dirty="0">
                <a:solidFill>
                  <a:srgbClr val="00B0F0"/>
                </a:solidFill>
                <a:cs typeface="Georgia"/>
              </a:rPr>
              <a:t>, append</a:t>
            </a:r>
            <a:r>
              <a:rPr lang="en-US" dirty="0">
                <a:solidFill>
                  <a:srgbClr val="0070C0"/>
                </a:solidFill>
                <a:cs typeface="Georgia"/>
              </a:rPr>
              <a:t>  </a:t>
            </a:r>
            <a:r>
              <a:rPr lang="en-US" dirty="0" err="1">
                <a:cs typeface="Georgia"/>
              </a:rPr>
              <a:t>append</a:t>
            </a:r>
            <a:r>
              <a:rPr lang="en-US" dirty="0">
                <a:cs typeface="Georgia"/>
              </a:rPr>
              <a:t> to an existing log file</a:t>
            </a:r>
          </a:p>
          <a:p>
            <a:pPr marL="253365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53365" algn="l"/>
              </a:tabLst>
            </a:pPr>
            <a:r>
              <a:rPr lang="en-US" b="1" dirty="0">
                <a:solidFill>
                  <a:srgbClr val="0070C0"/>
                </a:solidFill>
                <a:cs typeface="Georgia"/>
              </a:rPr>
              <a:t>log using </a:t>
            </a:r>
            <a:r>
              <a:rPr lang="en-US" b="1" dirty="0">
                <a:solidFill>
                  <a:srgbClr val="7030A0"/>
                </a:solidFill>
                <a:cs typeface="Georgia"/>
              </a:rPr>
              <a:t>[filename]</a:t>
            </a:r>
            <a:r>
              <a:rPr lang="en-US" b="1" dirty="0">
                <a:solidFill>
                  <a:srgbClr val="00B0F0"/>
                </a:solidFill>
                <a:cs typeface="Georgia"/>
              </a:rPr>
              <a:t>, replace</a:t>
            </a:r>
            <a:r>
              <a:rPr lang="en-US" dirty="0">
                <a:cs typeface="Georgia"/>
              </a:rPr>
              <a:t>  </a:t>
            </a:r>
            <a:r>
              <a:rPr lang="en-US" dirty="0" err="1">
                <a:cs typeface="Georgia"/>
              </a:rPr>
              <a:t>replace</a:t>
            </a:r>
            <a:r>
              <a:rPr lang="en-US" dirty="0">
                <a:cs typeface="Georgia"/>
              </a:rPr>
              <a:t> a previously saved log file</a:t>
            </a:r>
          </a:p>
          <a:p>
            <a:pPr marL="253365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53365" algn="l"/>
              </a:tabLst>
            </a:pPr>
            <a:r>
              <a:rPr lang="en-US" b="1" dirty="0">
                <a:solidFill>
                  <a:srgbClr val="0070C0"/>
                </a:solidFill>
                <a:cs typeface="Georgia"/>
              </a:rPr>
              <a:t>log using </a:t>
            </a:r>
            <a:r>
              <a:rPr lang="en-US" b="1" dirty="0">
                <a:solidFill>
                  <a:srgbClr val="7030A0"/>
                </a:solidFill>
                <a:cs typeface="Georgia"/>
              </a:rPr>
              <a:t>[filename]</a:t>
            </a:r>
            <a:r>
              <a:rPr lang="en-US" b="1" dirty="0">
                <a:solidFill>
                  <a:srgbClr val="00B0F0"/>
                </a:solidFill>
                <a:cs typeface="Georgia"/>
              </a:rPr>
              <a:t>, append </a:t>
            </a:r>
            <a:r>
              <a:rPr lang="en-US" b="1" dirty="0" err="1">
                <a:solidFill>
                  <a:srgbClr val="00B0F0"/>
                </a:solidFill>
                <a:cs typeface="Georgia"/>
              </a:rPr>
              <a:t>smcl</a:t>
            </a:r>
            <a:r>
              <a:rPr lang="en-US" b="1" dirty="0">
                <a:cs typeface="Georgia"/>
              </a:rPr>
              <a:t>  </a:t>
            </a:r>
            <a:r>
              <a:rPr lang="en-US" dirty="0">
                <a:cs typeface="Georgia"/>
              </a:rPr>
              <a:t>specifies the file format of your log file (the other option is </a:t>
            </a:r>
            <a:r>
              <a:rPr lang="en-US" b="1" dirty="0">
                <a:solidFill>
                  <a:srgbClr val="00B0F0"/>
                </a:solidFill>
                <a:cs typeface="Georgia"/>
              </a:rPr>
              <a:t>text</a:t>
            </a:r>
            <a:r>
              <a:rPr lang="en-US" dirty="0">
                <a:cs typeface="Georgia"/>
              </a:rPr>
              <a:t>)</a:t>
            </a:r>
            <a:endParaRPr lang="en-US" dirty="0">
              <a:solidFill>
                <a:srgbClr val="7030A0"/>
              </a:solidFill>
              <a:cs typeface="Georgia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Log Files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ADFB19E-E125-4B09-B074-6636B777B2E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Log Files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E208E1B-4B1F-4189-AEFB-FF860D4654DA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Visualization I</a:t>
            </a:r>
          </a:p>
        </p:txBody>
      </p:sp>
    </p:spTree>
    <p:extLst>
      <p:ext uri="{BB962C8B-B14F-4D97-AF65-F5344CB8AC3E}">
        <p14:creationId xmlns:p14="http://schemas.microsoft.com/office/powerpoint/2010/main" val="54371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E03A28D-29F1-4732-850E-350B9121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3365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53365" algn="l"/>
              </a:tabLst>
            </a:pPr>
            <a:r>
              <a:rPr lang="en-US" b="1" spc="15" dirty="0" err="1">
                <a:solidFill>
                  <a:srgbClr val="0070C0"/>
                </a:solidFill>
                <a:cs typeface="Georgia"/>
              </a:rPr>
              <a:t>cmdlog</a:t>
            </a:r>
            <a:r>
              <a:rPr lang="en-US" spc="15" dirty="0">
                <a:solidFill>
                  <a:srgbClr val="0070C0"/>
                </a:solidFill>
                <a:cs typeface="Georgia"/>
              </a:rPr>
              <a:t>  </a:t>
            </a:r>
            <a:r>
              <a:rPr lang="en-US" spc="15" dirty="0">
                <a:cs typeface="Georgia"/>
              </a:rPr>
              <a:t>will only save your commands</a:t>
            </a:r>
          </a:p>
          <a:p>
            <a:pPr marL="253365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53365" algn="l"/>
              </a:tabLst>
            </a:pPr>
            <a:r>
              <a:rPr lang="en-US" spc="15" dirty="0">
                <a:cs typeface="Georgia"/>
              </a:rPr>
              <a:t>The same options apply!</a:t>
            </a:r>
            <a:endParaRPr lang="en-US" dirty="0">
              <a:cs typeface="Georgia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Log Files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ADFB19E-E125-4B09-B074-6636B777B2E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Log Files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E208E1B-4B1F-4189-AEFB-FF860D4654DA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Visualization I</a:t>
            </a:r>
          </a:p>
        </p:txBody>
      </p:sp>
    </p:spTree>
    <p:extLst>
      <p:ext uri="{BB962C8B-B14F-4D97-AF65-F5344CB8AC3E}">
        <p14:creationId xmlns:p14="http://schemas.microsoft.com/office/powerpoint/2010/main" val="386477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xmlns="" id="{B188C0F2-DCD2-4EBA-95DD-10EB0E949B16}"/>
              </a:ext>
            </a:extLst>
          </p:cNvPr>
          <p:cNvSpPr txBox="1">
            <a:spLocks/>
          </p:cNvSpPr>
          <p:nvPr/>
        </p:nvSpPr>
        <p:spPr>
          <a:xfrm>
            <a:off x="3653089" y="2062962"/>
            <a:ext cx="10515600" cy="712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/>
              <a:t>Stata Tip</a:t>
            </a:r>
          </a:p>
        </p:txBody>
      </p:sp>
      <p:pic>
        <p:nvPicPr>
          <p:cNvPr id="10242" name="Picture 2" descr="Image result for exclamation point">
            <a:extLst>
              <a:ext uri="{FF2B5EF4-FFF2-40B4-BE49-F238E27FC236}">
                <a16:creationId xmlns:a16="http://schemas.microsoft.com/office/drawing/2014/main" xmlns="" id="{7CE8DF8F-F872-4CFD-8566-433BFFC49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78" y="2062962"/>
            <a:ext cx="2415773" cy="211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xmlns="" id="{E4628E2C-46AE-46E4-BD40-879A4EAAC81C}"/>
              </a:ext>
            </a:extLst>
          </p:cNvPr>
          <p:cNvSpPr txBox="1">
            <a:spLocks/>
          </p:cNvSpPr>
          <p:nvPr/>
        </p:nvSpPr>
        <p:spPr>
          <a:xfrm>
            <a:off x="3629527" y="2775284"/>
            <a:ext cx="7952874" cy="27913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Stata will record everything you type, and the results, until you close your log</a:t>
            </a:r>
          </a:p>
          <a:p>
            <a:endParaRPr lang="en-US" sz="3200" b="1" u="sng" dirty="0">
              <a:latin typeface="+mn-lt"/>
            </a:endParaRPr>
          </a:p>
          <a:p>
            <a:r>
              <a:rPr lang="en-US" sz="3200" b="1" u="sng" dirty="0">
                <a:latin typeface="+mn-lt"/>
              </a:rPr>
              <a:t>If a log file is already open, you will get an error message if you try to re-open it</a:t>
            </a:r>
          </a:p>
          <a:p>
            <a:endParaRPr lang="en-US" sz="3200" b="1" u="sng" dirty="0">
              <a:latin typeface="+mn-lt"/>
            </a:endParaRPr>
          </a:p>
          <a:p>
            <a:r>
              <a:rPr lang="en-US" sz="3200" b="1" dirty="0">
                <a:solidFill>
                  <a:srgbClr val="0070C0"/>
                </a:solidFill>
                <a:latin typeface="+mn-lt"/>
              </a:rPr>
              <a:t>log close </a:t>
            </a:r>
            <a:r>
              <a:rPr lang="en-US" sz="3200" dirty="0">
                <a:latin typeface="+mn-lt"/>
              </a:rPr>
              <a:t>will close an existing log file</a:t>
            </a:r>
          </a:p>
        </p:txBody>
      </p:sp>
    </p:spTree>
    <p:extLst>
      <p:ext uri="{BB962C8B-B14F-4D97-AF65-F5344CB8AC3E}">
        <p14:creationId xmlns:p14="http://schemas.microsoft.com/office/powerpoint/2010/main" val="284673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E03A28D-29F1-4732-850E-350B9121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3365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53365" algn="l"/>
              </a:tabLst>
            </a:pPr>
            <a:r>
              <a:rPr lang="en-US" b="1" spc="15" dirty="0">
                <a:solidFill>
                  <a:srgbClr val="0070C0"/>
                </a:solidFill>
                <a:cs typeface="Georgia"/>
              </a:rPr>
              <a:t>log</a:t>
            </a:r>
            <a:r>
              <a:rPr lang="en-US" b="1" dirty="0">
                <a:cs typeface="Georgia"/>
              </a:rPr>
              <a:t> </a:t>
            </a:r>
            <a:r>
              <a:rPr lang="en-US" dirty="0">
                <a:cs typeface="Georgia"/>
              </a:rPr>
              <a:t>check to see if a log is already  open</a:t>
            </a:r>
          </a:p>
          <a:p>
            <a:pPr marL="253365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53365" algn="l"/>
              </a:tabLst>
            </a:pPr>
            <a:r>
              <a:rPr lang="en-US" b="1" dirty="0">
                <a:solidFill>
                  <a:srgbClr val="0070C0"/>
                </a:solidFill>
                <a:cs typeface="Georgia"/>
              </a:rPr>
              <a:t>translate</a:t>
            </a:r>
            <a:r>
              <a:rPr lang="en-US" dirty="0">
                <a:cs typeface="Georgia"/>
              </a:rPr>
              <a:t> </a:t>
            </a:r>
            <a:r>
              <a:rPr lang="en-US" b="1" dirty="0">
                <a:solidFill>
                  <a:srgbClr val="FF0000"/>
                </a:solidFill>
                <a:cs typeface="Georgia"/>
              </a:rPr>
              <a:t>“week_4.smcl” “week_4.txt”</a:t>
            </a:r>
            <a:r>
              <a:rPr lang="en-US" dirty="0">
                <a:cs typeface="Georgia"/>
              </a:rPr>
              <a:t>   to translate an existing log file to a different format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Log Files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ADFB19E-E125-4B09-B074-6636B777B2E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Log Files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E208E1B-4B1F-4189-AEFB-FF860D4654DA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Histograms</a:t>
            </a:r>
          </a:p>
        </p:txBody>
      </p:sp>
    </p:spTree>
    <p:extLst>
      <p:ext uri="{BB962C8B-B14F-4D97-AF65-F5344CB8AC3E}">
        <p14:creationId xmlns:p14="http://schemas.microsoft.com/office/powerpoint/2010/main" val="228948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3DF4F588-6C79-4E67-ACE7-CD8F84ECA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+mn-lt"/>
              </a:rPr>
              <a:t>Group Exercise - Data </a:t>
            </a:r>
            <a:r>
              <a:rPr lang="en-US" sz="5400" dirty="0" smtClean="0">
                <a:latin typeface="+mn-lt"/>
              </a:rPr>
              <a:t>Exploration</a:t>
            </a:r>
            <a:endParaRPr lang="en-US" sz="5400" b="1" dirty="0">
              <a:latin typeface="+mn-lt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C60AE8BC-BFBB-431B-8C85-1545CC643E1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Try to answer all questions in the “Data Exploration: Refugee Share and Unemployment” section of the Session4 do-file</a:t>
            </a:r>
          </a:p>
          <a:p>
            <a:pPr marL="0" indent="0">
              <a:buNone/>
            </a:pPr>
            <a:r>
              <a:rPr lang="en-US" dirty="0" smtClean="0"/>
              <a:t>No need to write anything down in the do-file, just discuss it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858C93D1-7B65-4110-AC00-556F6CE3EF8B}"/>
              </a:ext>
            </a:extLst>
          </p:cNvPr>
          <p:cNvCxnSpPr/>
          <p:nvPr/>
        </p:nvCxnSpPr>
        <p:spPr>
          <a:xfrm>
            <a:off x="831850" y="4562475"/>
            <a:ext cx="1007678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06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59"/>
          <a:stretch/>
        </p:blipFill>
        <p:spPr bwMode="auto">
          <a:xfrm>
            <a:off x="1324293" y="1402080"/>
            <a:ext cx="10347854" cy="4626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latin typeface="+mn-lt"/>
              </a:rPr>
              <a:t>T-test Output: Unemployment by Binary Refugee Proportion</a:t>
            </a:r>
            <a:endParaRPr lang="en-US" sz="3200" dirty="0">
              <a:latin typeface="+mn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ADFB19E-E125-4B09-B074-6636B777B2E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Regression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E208E1B-4B1F-4189-AEFB-FF860D4654DA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Class Exercise</a:t>
            </a:r>
          </a:p>
        </p:txBody>
      </p:sp>
      <p:sp>
        <p:nvSpPr>
          <p:cNvPr id="2" name="Rectangle 1"/>
          <p:cNvSpPr/>
          <p:nvPr/>
        </p:nvSpPr>
        <p:spPr>
          <a:xfrm>
            <a:off x="2986924" y="2455334"/>
            <a:ext cx="2567209" cy="6773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64024" y="5350933"/>
            <a:ext cx="3059176" cy="6774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20771" y="4509008"/>
            <a:ext cx="4151376" cy="6827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60800" y="3957320"/>
            <a:ext cx="1490133" cy="3413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2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latin typeface="+mn-lt"/>
              </a:rPr>
              <a:t>Correlation Matrix of Refugee and Unemployment Variables</a:t>
            </a:r>
            <a:endParaRPr lang="en-US" sz="3200" dirty="0">
              <a:latin typeface="+mn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ADFB19E-E125-4B09-B074-6636B777B2E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Regression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E208E1B-4B1F-4189-AEFB-FF860D4654DA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Class Exercise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30"/>
          <a:stretch/>
        </p:blipFill>
        <p:spPr bwMode="auto">
          <a:xfrm>
            <a:off x="303213" y="1530096"/>
            <a:ext cx="4953399" cy="1568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517"/>
          <a:stretch/>
        </p:blipFill>
        <p:spPr bwMode="auto">
          <a:xfrm>
            <a:off x="3606202" y="3420533"/>
            <a:ext cx="8092923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122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861"/>
          <a:stretch/>
        </p:blipFill>
        <p:spPr bwMode="auto">
          <a:xfrm>
            <a:off x="118534" y="1447799"/>
            <a:ext cx="12008308" cy="423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+mn-lt"/>
              </a:rPr>
              <a:t>Regression </a:t>
            </a:r>
            <a:r>
              <a:rPr lang="en-US" sz="4800" dirty="0" smtClean="0">
                <a:latin typeface="+mn-lt"/>
              </a:rPr>
              <a:t>Output: Bivariate</a:t>
            </a:r>
            <a:endParaRPr lang="en-US" sz="4800" dirty="0">
              <a:latin typeface="+mn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ADFB19E-E125-4B09-B074-6636B777B2E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Regression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E208E1B-4B1F-4189-AEFB-FF860D4654DA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Class Exercise</a:t>
            </a:r>
          </a:p>
        </p:txBody>
      </p:sp>
      <p:sp>
        <p:nvSpPr>
          <p:cNvPr id="2" name="Rectangle 1"/>
          <p:cNvSpPr/>
          <p:nvPr/>
        </p:nvSpPr>
        <p:spPr>
          <a:xfrm>
            <a:off x="118534" y="4534747"/>
            <a:ext cx="8314266" cy="512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03008" y="2392342"/>
            <a:ext cx="4151376" cy="6827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303008" y="1447799"/>
            <a:ext cx="4151376" cy="3413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2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17"/>
          <a:stretch/>
        </p:blipFill>
        <p:spPr bwMode="auto">
          <a:xfrm>
            <a:off x="118532" y="1401741"/>
            <a:ext cx="12232141" cy="4270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+mn-lt"/>
              </a:rPr>
              <a:t>Regression </a:t>
            </a:r>
            <a:r>
              <a:rPr lang="en-US" sz="4800" dirty="0" smtClean="0">
                <a:latin typeface="+mn-lt"/>
              </a:rPr>
              <a:t>Output: Bivariate Restricted</a:t>
            </a:r>
            <a:endParaRPr lang="en-US" sz="4800" dirty="0">
              <a:latin typeface="+mn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ADFB19E-E125-4B09-B074-6636B777B2E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Regression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E208E1B-4B1F-4189-AEFB-FF860D4654DA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Class Exercise</a:t>
            </a:r>
          </a:p>
        </p:txBody>
      </p:sp>
      <p:sp>
        <p:nvSpPr>
          <p:cNvPr id="2" name="Rectangle 1"/>
          <p:cNvSpPr/>
          <p:nvPr/>
        </p:nvSpPr>
        <p:spPr>
          <a:xfrm>
            <a:off x="118534" y="4534747"/>
            <a:ext cx="8720666" cy="512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03008" y="2392342"/>
            <a:ext cx="4151376" cy="6827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303008" y="1447799"/>
            <a:ext cx="4151376" cy="3413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8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651"/>
          <a:stretch/>
        </p:blipFill>
        <p:spPr bwMode="auto">
          <a:xfrm>
            <a:off x="286281" y="1514517"/>
            <a:ext cx="11533186" cy="4451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latin typeface="+mn-lt"/>
              </a:rPr>
              <a:t>Regression </a:t>
            </a:r>
            <a:r>
              <a:rPr lang="en-US" sz="4800" dirty="0" smtClean="0">
                <a:latin typeface="+mn-lt"/>
              </a:rPr>
              <a:t>Output: Multivariate Restricted</a:t>
            </a:r>
            <a:endParaRPr lang="en-US" sz="4800" dirty="0">
              <a:latin typeface="+mn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ADFB19E-E125-4B09-B074-6636B777B2E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Regression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E208E1B-4B1F-4189-AEFB-FF860D4654DA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Class Exercise</a:t>
            </a:r>
          </a:p>
        </p:txBody>
      </p:sp>
      <p:sp>
        <p:nvSpPr>
          <p:cNvPr id="2" name="Rectangle 1"/>
          <p:cNvSpPr/>
          <p:nvPr/>
        </p:nvSpPr>
        <p:spPr>
          <a:xfrm>
            <a:off x="286280" y="4534747"/>
            <a:ext cx="8180387" cy="8669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63511" y="2544742"/>
            <a:ext cx="3752089" cy="6827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3511" y="1797641"/>
            <a:ext cx="4151376" cy="3413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DB1AA967-8468-4DE2-B574-B589C05A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Office Hours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F4E54FE5-EA47-4084-8DC4-F03A34458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Tuesdays and Thursdays 9 – 10 am in GSPP Computer Lab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Happy to provide:</a:t>
            </a:r>
          </a:p>
          <a:p>
            <a:pPr lvl="1"/>
            <a:r>
              <a:rPr lang="en-US" dirty="0" err="1" smtClean="0"/>
              <a:t>Stata</a:t>
            </a:r>
            <a:r>
              <a:rPr lang="en-US" dirty="0" smtClean="0"/>
              <a:t> help on our problem sets</a:t>
            </a:r>
          </a:p>
          <a:p>
            <a:pPr lvl="1"/>
            <a:r>
              <a:rPr lang="en-US" dirty="0" err="1" smtClean="0"/>
              <a:t>Stata</a:t>
            </a:r>
            <a:r>
              <a:rPr lang="en-US" dirty="0" smtClean="0"/>
              <a:t> help on PP 240B problem sets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mpirical research questions (IPA’s included!)</a:t>
            </a:r>
          </a:p>
          <a:p>
            <a:pPr lvl="1"/>
            <a:r>
              <a:rPr lang="en-US" dirty="0" smtClean="0"/>
              <a:t>Data science help (including other programs)</a:t>
            </a:r>
          </a:p>
          <a:p>
            <a:pPr lvl="1"/>
            <a:r>
              <a:rPr lang="en-US" sz="3200" dirty="0" smtClean="0"/>
              <a:t>Opinions on the root cause of political division in society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2836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3DF4F588-6C79-4E67-ACE7-CD8F84ECA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Class </a:t>
            </a:r>
            <a:r>
              <a:rPr lang="en-US" b="1" dirty="0" smtClean="0">
                <a:latin typeface="+mn-lt"/>
              </a:rPr>
              <a:t>exercise: </a:t>
            </a:r>
            <a:r>
              <a:rPr lang="en-US" b="1" dirty="0" err="1" smtClean="0">
                <a:latin typeface="+mn-lt"/>
              </a:rPr>
              <a:t>gapminder</a:t>
            </a:r>
            <a:endParaRPr lang="en-US" b="1" dirty="0">
              <a:latin typeface="+mn-lt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C60AE8BC-BFBB-431B-8C85-1545CC643E1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Skip to “Analysis with Significant </a:t>
            </a:r>
            <a:r>
              <a:rPr lang="en-US" dirty="0" smtClean="0"/>
              <a:t>Findings” in the “Session4” do-file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858C93D1-7B65-4110-AC00-556F6CE3EF8B}"/>
              </a:ext>
            </a:extLst>
          </p:cNvPr>
          <p:cNvCxnSpPr/>
          <p:nvPr/>
        </p:nvCxnSpPr>
        <p:spPr>
          <a:xfrm>
            <a:off x="831850" y="4562475"/>
            <a:ext cx="1007678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71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97"/>
          <a:stretch/>
        </p:blipFill>
        <p:spPr bwMode="auto">
          <a:xfrm>
            <a:off x="286279" y="1491826"/>
            <a:ext cx="11529583" cy="4350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+mn-lt"/>
              </a:rPr>
              <a:t>Regression </a:t>
            </a:r>
            <a:r>
              <a:rPr lang="en-US" sz="4800" dirty="0" smtClean="0">
                <a:latin typeface="+mn-lt"/>
              </a:rPr>
              <a:t>Output: Bivariate Model</a:t>
            </a:r>
            <a:endParaRPr lang="en-US" sz="4800" dirty="0">
              <a:latin typeface="+mn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ADFB19E-E125-4B09-B074-6636B777B2E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Regression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E208E1B-4B1F-4189-AEFB-FF860D4654DA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Class Exercise</a:t>
            </a:r>
          </a:p>
        </p:txBody>
      </p:sp>
      <p:sp>
        <p:nvSpPr>
          <p:cNvPr id="2" name="Rectangle 1"/>
          <p:cNvSpPr/>
          <p:nvPr/>
        </p:nvSpPr>
        <p:spPr>
          <a:xfrm>
            <a:off x="286280" y="4653281"/>
            <a:ext cx="8180387" cy="8669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1" y="2404533"/>
            <a:ext cx="4043462" cy="8229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89333" y="1475906"/>
            <a:ext cx="4151376" cy="3413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8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35" r="34762"/>
          <a:stretch/>
        </p:blipFill>
        <p:spPr bwMode="auto">
          <a:xfrm>
            <a:off x="158991" y="1475906"/>
            <a:ext cx="11656872" cy="4415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latin typeface="+mn-lt"/>
              </a:rPr>
              <a:t>Regression </a:t>
            </a:r>
            <a:r>
              <a:rPr lang="en-US" sz="4800" dirty="0" smtClean="0">
                <a:latin typeface="+mn-lt"/>
              </a:rPr>
              <a:t>Output: Multivariate with Factor</a:t>
            </a:r>
            <a:endParaRPr lang="en-US" sz="4800" dirty="0">
              <a:latin typeface="+mn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ADFB19E-E125-4B09-B074-6636B777B2E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Regression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E208E1B-4B1F-4189-AEFB-FF860D4654DA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Class Exercise</a:t>
            </a:r>
          </a:p>
        </p:txBody>
      </p:sp>
      <p:sp>
        <p:nvSpPr>
          <p:cNvPr id="2" name="Rectangle 1"/>
          <p:cNvSpPr/>
          <p:nvPr/>
        </p:nvSpPr>
        <p:spPr>
          <a:xfrm>
            <a:off x="286279" y="3518746"/>
            <a:ext cx="7994121" cy="20692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1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536" y="319616"/>
            <a:ext cx="8551863" cy="6261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433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0237367A-3A6C-4AE9-9276-C090F86665F3}"/>
              </a:ext>
            </a:extLst>
          </p:cNvPr>
          <p:cNvSpPr txBox="1">
            <a:spLocks/>
          </p:cNvSpPr>
          <p:nvPr/>
        </p:nvSpPr>
        <p:spPr>
          <a:xfrm>
            <a:off x="1571834" y="1680849"/>
            <a:ext cx="9048332" cy="116543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b="1" u="sng" dirty="0" smtClean="0">
                <a:latin typeface="+mn-lt"/>
              </a:rPr>
              <a:t>Final Notes: </a:t>
            </a:r>
            <a:r>
              <a:rPr lang="en-US" sz="8000" b="1" dirty="0" smtClean="0">
                <a:latin typeface="+mn-lt"/>
              </a:rPr>
              <a:t>Limitations of OLS Linear Regression</a:t>
            </a:r>
            <a:endParaRPr lang="en-US" sz="8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144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0237367A-3A6C-4AE9-9276-C090F86665F3}"/>
              </a:ext>
            </a:extLst>
          </p:cNvPr>
          <p:cNvSpPr txBox="1">
            <a:spLocks/>
          </p:cNvSpPr>
          <p:nvPr/>
        </p:nvSpPr>
        <p:spPr>
          <a:xfrm>
            <a:off x="1571834" y="502931"/>
            <a:ext cx="9048332" cy="116543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b="1" u="sng" dirty="0" smtClean="0">
                <a:latin typeface="+mn-lt"/>
              </a:rPr>
              <a:t>Next Week:</a:t>
            </a:r>
          </a:p>
          <a:p>
            <a:pPr algn="ctr"/>
            <a:r>
              <a:rPr lang="en-US" sz="8000" b="1" dirty="0" smtClean="0">
                <a:latin typeface="+mn-lt"/>
              </a:rPr>
              <a:t>Predict</a:t>
            </a:r>
          </a:p>
          <a:p>
            <a:pPr algn="ctr"/>
            <a:r>
              <a:rPr lang="en-US" sz="8000" b="1" dirty="0" smtClean="0">
                <a:latin typeface="+mn-lt"/>
              </a:rPr>
              <a:t>Output Tables</a:t>
            </a:r>
          </a:p>
          <a:p>
            <a:pPr algn="ctr"/>
            <a:r>
              <a:rPr lang="en-US" sz="8000" b="1" dirty="0" smtClean="0">
                <a:latin typeface="+mn-lt"/>
              </a:rPr>
              <a:t>More Graphs</a:t>
            </a:r>
          </a:p>
          <a:p>
            <a:pPr algn="ctr"/>
            <a:r>
              <a:rPr lang="en-US" sz="8000" b="1" dirty="0" smtClean="0">
                <a:latin typeface="+mn-lt"/>
              </a:rPr>
              <a:t>Log Plots</a:t>
            </a:r>
            <a:endParaRPr lang="en-US" sz="8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901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0237367A-3A6C-4AE9-9276-C090F86665F3}"/>
              </a:ext>
            </a:extLst>
          </p:cNvPr>
          <p:cNvSpPr txBox="1">
            <a:spLocks/>
          </p:cNvSpPr>
          <p:nvPr/>
        </p:nvSpPr>
        <p:spPr>
          <a:xfrm>
            <a:off x="1571834" y="2846283"/>
            <a:ext cx="9048332" cy="116543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b="1" dirty="0">
                <a:latin typeface="+mn-lt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1354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0237367A-3A6C-4AE9-9276-C090F86665F3}"/>
              </a:ext>
            </a:extLst>
          </p:cNvPr>
          <p:cNvSpPr txBox="1">
            <a:spLocks/>
          </p:cNvSpPr>
          <p:nvPr/>
        </p:nvSpPr>
        <p:spPr>
          <a:xfrm>
            <a:off x="609600" y="647700"/>
            <a:ext cx="6324600" cy="336401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b="1" dirty="0" smtClean="0">
                <a:latin typeface="+mn-lt"/>
              </a:rPr>
              <a:t>Please return nametags</a:t>
            </a:r>
          </a:p>
          <a:p>
            <a:pPr algn="ctr"/>
            <a:endParaRPr lang="en-US" sz="8000" b="1" dirty="0" smtClean="0">
              <a:latin typeface="+mn-lt"/>
            </a:endParaRPr>
          </a:p>
          <a:p>
            <a:pPr algn="ctr"/>
            <a:r>
              <a:rPr lang="en-US" sz="8000" b="1" dirty="0" smtClean="0">
                <a:latin typeface="+mn-lt"/>
              </a:rPr>
              <a:t>Have a great day!</a:t>
            </a:r>
            <a:endParaRPr lang="en-US" sz="8000" b="1" dirty="0">
              <a:latin typeface="+mn-lt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560" y="647700"/>
            <a:ext cx="4316552" cy="575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310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Comments or Suggestions?</a:t>
            </a:r>
            <a:endParaRPr lang="en-US" sz="6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Any feedback, comments, general statements?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Expectations from the </a:t>
            </a:r>
            <a:r>
              <a:rPr lang="en-US" dirty="0" err="1" smtClean="0"/>
              <a:t>Stata</a:t>
            </a:r>
            <a:r>
              <a:rPr lang="en-US" dirty="0" smtClean="0"/>
              <a:t> course?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Expectations from our Problem Sets?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Suggestions for organizing materials?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37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360169-196B-4784-980D-5E595A033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libri (heading)"/>
              </a:rPr>
              <a:t>Today’s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4A4871-7CC9-48A2-BF52-28D10AE0D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Management Review (in do-file)</a:t>
            </a:r>
          </a:p>
          <a:p>
            <a:r>
              <a:rPr lang="en-US" dirty="0" smtClean="0"/>
              <a:t>Regression </a:t>
            </a:r>
            <a:r>
              <a:rPr lang="en-US" dirty="0"/>
              <a:t>Analysis</a:t>
            </a:r>
          </a:p>
          <a:p>
            <a:pPr lvl="1"/>
            <a:r>
              <a:rPr lang="en-US" dirty="0"/>
              <a:t>Bivariate regressions</a:t>
            </a:r>
          </a:p>
          <a:p>
            <a:pPr lvl="1"/>
            <a:r>
              <a:rPr lang="en-US" dirty="0"/>
              <a:t>Multivariate regressions</a:t>
            </a:r>
          </a:p>
          <a:p>
            <a:pPr lvl="1"/>
            <a:r>
              <a:rPr lang="en-US" dirty="0"/>
              <a:t>Interpreting regression output in </a:t>
            </a:r>
            <a:r>
              <a:rPr lang="en-US" dirty="0" err="1" smtClean="0"/>
              <a:t>Stata</a:t>
            </a:r>
            <a:endParaRPr lang="en-US" dirty="0" smtClean="0"/>
          </a:p>
          <a:p>
            <a:r>
              <a:rPr lang="en-US" dirty="0"/>
              <a:t>Data Visualization I</a:t>
            </a:r>
          </a:p>
          <a:p>
            <a:pPr lvl="1"/>
            <a:r>
              <a:rPr lang="en-US" dirty="0"/>
              <a:t>Scatter Plots</a:t>
            </a:r>
          </a:p>
          <a:p>
            <a:pPr lvl="1"/>
            <a:r>
              <a:rPr lang="en-US" dirty="0"/>
              <a:t>Fitted line </a:t>
            </a:r>
            <a:r>
              <a:rPr lang="en-US" dirty="0" smtClean="0"/>
              <a:t>predictions</a:t>
            </a:r>
            <a:endParaRPr lang="en-US" dirty="0"/>
          </a:p>
          <a:p>
            <a:r>
              <a:rPr lang="en-US" dirty="0"/>
              <a:t>Log </a:t>
            </a:r>
            <a:r>
              <a:rPr lang="en-US" dirty="0" smtClean="0"/>
              <a:t>Files</a:t>
            </a:r>
            <a:endParaRPr lang="en-US" dirty="0" smtClean="0"/>
          </a:p>
          <a:p>
            <a:r>
              <a:rPr lang="en-US" dirty="0" smtClean="0"/>
              <a:t>Class Exercise (in do-file)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54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360169-196B-4784-980D-5E595A033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Calibri (heading)"/>
              </a:rPr>
              <a:t>Data Management Review</a:t>
            </a:r>
            <a:endParaRPr lang="en-US" dirty="0">
              <a:solidFill>
                <a:schemeClr val="tx1"/>
              </a:solidFill>
              <a:latin typeface="Calibri (heading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4A4871-7CC9-48A2-BF52-28D10AE0D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“Session4 – Student.do” and work through the “Cleaning Data for Analysis” and “Variable Management” sections on your own or in small groups. Aim to be done by 12:30pm.</a:t>
            </a:r>
          </a:p>
          <a:p>
            <a:r>
              <a:rPr lang="en-US" dirty="0" smtClean="0"/>
              <a:t>Much is already filled in, just answer questions or provide commands where indicated by “Question” or “Review Challenge”</a:t>
            </a:r>
          </a:p>
        </p:txBody>
      </p:sp>
    </p:spTree>
    <p:extLst>
      <p:ext uri="{BB962C8B-B14F-4D97-AF65-F5344CB8AC3E}">
        <p14:creationId xmlns:p14="http://schemas.microsoft.com/office/powerpoint/2010/main" val="160821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3DF4F588-6C79-4E67-ACE7-CD8F84ECA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Regression Analysis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C60AE8BC-BFBB-431B-8C85-1545CC643E1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Bivariate and Multivariate OLS Regression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858C93D1-7B65-4110-AC00-556F6CE3EF8B}"/>
              </a:ext>
            </a:extLst>
          </p:cNvPr>
          <p:cNvCxnSpPr/>
          <p:nvPr/>
        </p:nvCxnSpPr>
        <p:spPr>
          <a:xfrm>
            <a:off x="831850" y="4562475"/>
            <a:ext cx="1007678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63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E03A28D-29F1-4732-850E-350B9121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253365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53365" algn="l"/>
              </a:tabLst>
            </a:pPr>
            <a:r>
              <a:rPr lang="en-US" spc="15" dirty="0">
                <a:cs typeface="Georgia"/>
              </a:rPr>
              <a:t>A bivariate regression evaluates the relationship between a dependent variable and an independent variable (remember: an average Y unit change for a 1 unit increase in X)</a:t>
            </a:r>
          </a:p>
          <a:p>
            <a:pPr marL="253365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53365" algn="l"/>
              </a:tabLst>
            </a:pPr>
            <a:r>
              <a:rPr lang="en-US" spc="15" dirty="0">
                <a:cs typeface="Georgia"/>
              </a:rPr>
              <a:t>The </a:t>
            </a:r>
            <a:r>
              <a:rPr lang="en-US" b="1" spc="15" dirty="0">
                <a:cs typeface="Georgia"/>
              </a:rPr>
              <a:t>coefficient</a:t>
            </a:r>
            <a:r>
              <a:rPr lang="en-US" spc="15" dirty="0">
                <a:cs typeface="Georgia"/>
              </a:rPr>
              <a:t> gives us this rate of change in Y for every unit of change in X</a:t>
            </a:r>
          </a:p>
          <a:p>
            <a:pPr marL="253365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53365" algn="l"/>
              </a:tabLst>
            </a:pPr>
            <a:r>
              <a:rPr lang="en-US" spc="15" dirty="0">
                <a:cs typeface="Georgia"/>
              </a:rPr>
              <a:t>We use the coefficient to test against our null that there is no rate of change (a coefficient of zero) in order to determine if our model is statistically significant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Bivariate Regression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ADFB19E-E125-4B09-B074-6636B777B2E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Regression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E208E1B-4B1F-4189-AEFB-FF860D4654DA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Class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1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xmlns="" id="{B188C0F2-DCD2-4EBA-95DD-10EB0E949B16}"/>
              </a:ext>
            </a:extLst>
          </p:cNvPr>
          <p:cNvSpPr txBox="1">
            <a:spLocks/>
          </p:cNvSpPr>
          <p:nvPr/>
        </p:nvSpPr>
        <p:spPr>
          <a:xfrm>
            <a:off x="3653089" y="2062962"/>
            <a:ext cx="10515600" cy="712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/>
              <a:t>Stata Tip</a:t>
            </a:r>
          </a:p>
        </p:txBody>
      </p:sp>
      <p:pic>
        <p:nvPicPr>
          <p:cNvPr id="10242" name="Picture 2" descr="Image result for exclamation point">
            <a:extLst>
              <a:ext uri="{FF2B5EF4-FFF2-40B4-BE49-F238E27FC236}">
                <a16:creationId xmlns:a16="http://schemas.microsoft.com/office/drawing/2014/main" xmlns="" id="{7CE8DF8F-F872-4CFD-8566-433BFFC49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78" y="2062962"/>
            <a:ext cx="2415773" cy="211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xmlns="" id="{E4628E2C-46AE-46E4-BD40-879A4EAAC81C}"/>
              </a:ext>
            </a:extLst>
          </p:cNvPr>
          <p:cNvSpPr txBox="1">
            <a:spLocks/>
          </p:cNvSpPr>
          <p:nvPr/>
        </p:nvSpPr>
        <p:spPr>
          <a:xfrm>
            <a:off x="3629527" y="2775285"/>
            <a:ext cx="7952874" cy="1922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pc="15" dirty="0">
                <a:latin typeface="+mn-lt"/>
                <a:cs typeface="Georgia"/>
              </a:rPr>
              <a:t>Remember: we regress the dependent variable </a:t>
            </a:r>
            <a:r>
              <a:rPr lang="en-US" sz="3200" b="1" i="1" spc="15" dirty="0">
                <a:latin typeface="+mn-lt"/>
                <a:cs typeface="Georgia"/>
              </a:rPr>
              <a:t>on</a:t>
            </a:r>
            <a:r>
              <a:rPr lang="en-US" sz="3200" spc="15" dirty="0">
                <a:latin typeface="+mn-lt"/>
                <a:cs typeface="Georgia"/>
              </a:rPr>
              <a:t> the independent variable</a:t>
            </a:r>
          </a:p>
          <a:p>
            <a:endParaRPr lang="en-US" sz="3200" spc="15" dirty="0">
              <a:latin typeface="+mn-lt"/>
              <a:cs typeface="Georgia"/>
            </a:endParaRPr>
          </a:p>
          <a:p>
            <a:r>
              <a:rPr lang="en-US" sz="3200" b="1" spc="15" dirty="0">
                <a:latin typeface="+mn-lt"/>
                <a:cs typeface="Georgia"/>
              </a:rPr>
              <a:t>Stata matches the intuitive syntax: first enter your dependent variable and then enter your independent variable</a:t>
            </a:r>
          </a:p>
        </p:txBody>
      </p:sp>
    </p:spTree>
    <p:extLst>
      <p:ext uri="{BB962C8B-B14F-4D97-AF65-F5344CB8AC3E}">
        <p14:creationId xmlns:p14="http://schemas.microsoft.com/office/powerpoint/2010/main" val="107581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3586</TotalTime>
  <Words>1174</Words>
  <Application>Microsoft Office PowerPoint</Application>
  <PresentationFormat>Custom</PresentationFormat>
  <Paragraphs>243</Paragraphs>
  <Slides>37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PowerPoint Presentation</vt:lpstr>
      <vt:lpstr>Problem Set #2 Posted</vt:lpstr>
      <vt:lpstr>Office Hours</vt:lpstr>
      <vt:lpstr>Comments or Suggestions?</vt:lpstr>
      <vt:lpstr>Today’s Roadmap</vt:lpstr>
      <vt:lpstr>Data Management Review</vt:lpstr>
      <vt:lpstr>Regression Analysis</vt:lpstr>
      <vt:lpstr>Bivariate Regression</vt:lpstr>
      <vt:lpstr>PowerPoint Presentation</vt:lpstr>
      <vt:lpstr>Bivariate Regression</vt:lpstr>
      <vt:lpstr>Regression Output</vt:lpstr>
      <vt:lpstr>Regression Output Annotated</vt:lpstr>
      <vt:lpstr>Multivariate Regression</vt:lpstr>
      <vt:lpstr>Data Visualization I</vt:lpstr>
      <vt:lpstr>Scatter Plots</vt:lpstr>
      <vt:lpstr>Fitted Line</vt:lpstr>
      <vt:lpstr>PowerPoint Presentation</vt:lpstr>
      <vt:lpstr>Log Files</vt:lpstr>
      <vt:lpstr>Log Files</vt:lpstr>
      <vt:lpstr>Log Files</vt:lpstr>
      <vt:lpstr>Log Files</vt:lpstr>
      <vt:lpstr>PowerPoint Presentation</vt:lpstr>
      <vt:lpstr>Log Files</vt:lpstr>
      <vt:lpstr>Group Exercise - Data Exploration</vt:lpstr>
      <vt:lpstr>T-test Output: Unemployment by Binary Refugee Proportion</vt:lpstr>
      <vt:lpstr>Correlation Matrix of Refugee and Unemployment Variables</vt:lpstr>
      <vt:lpstr>Regression Output: Bivariate</vt:lpstr>
      <vt:lpstr>Regression Output: Bivariate Restricted</vt:lpstr>
      <vt:lpstr>Regression Output: Multivariate Restricted</vt:lpstr>
      <vt:lpstr>Class exercise: gapminder</vt:lpstr>
      <vt:lpstr>Regression Output: Bivariate Model</vt:lpstr>
      <vt:lpstr>Regression Output: Multivariate with Factor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Aaron Scherf</cp:lastModifiedBy>
  <cp:revision>174</cp:revision>
  <dcterms:created xsi:type="dcterms:W3CDTF">2018-01-29T18:15:48Z</dcterms:created>
  <dcterms:modified xsi:type="dcterms:W3CDTF">2019-02-12T04:56:15Z</dcterms:modified>
</cp:coreProperties>
</file>