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9" r:id="rId2"/>
    <p:sldId id="26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81" d="100"/>
          <a:sy n="81" d="100"/>
        </p:scale>
        <p:origin x="-28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668D-0D68-4576-9134-904AD032D9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35E1C-CCC5-43C8-A693-954F3AAD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refer to your syllabus!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7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refer to your syllabus!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3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refer to your syllabus!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refer to your syllabus!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5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1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FF4B1-C9C0-4AD0-8830-2F6FAADCF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34E6DD-6593-4BC8-A340-2C3653430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CD4CE1-148B-43C2-A997-8F71B4EB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37138F-8EA4-4483-AD88-C7E2C971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BC1D0D-AE88-4529-BAD6-3600D785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5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5E93D-0B41-44F0-B5F2-7111BEF6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55B891-3767-4128-B1C1-A8FDD5D3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2A0517-F4FB-4953-8468-3FC2D420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B7AAB5-4DD9-43DB-BD4F-936FAC50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337E23-B605-4431-A442-90217B86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73E9C4-F620-4F9D-BE83-D301AB806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B0EAE3-D418-4D4C-B433-895961FA5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77FC6F-911D-4243-9FEB-C8FA7F8C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10FDAB-7F1C-4A55-81C4-AA9FE63A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E1F365-8628-41CE-A614-4893732A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-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3416A1-2938-4C4D-A346-0BC7D215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671951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3D59B-8547-4DBB-A298-7DA963CB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70244"/>
          </a:xfrm>
          <a:ln w="41275">
            <a:noFill/>
          </a:ln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A126427-E266-4BF8-AD15-7CD093518CA7}"/>
              </a:ext>
            </a:extLst>
          </p:cNvPr>
          <p:cNvCxnSpPr/>
          <p:nvPr userDrawn="1"/>
        </p:nvCxnSpPr>
        <p:spPr>
          <a:xfrm>
            <a:off x="838200" y="123947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AA92386-D77A-453E-A1B3-3F5FDAE5AC7A}"/>
              </a:ext>
            </a:extLst>
          </p:cNvPr>
          <p:cNvCxnSpPr/>
          <p:nvPr userDrawn="1"/>
        </p:nvCxnSpPr>
        <p:spPr>
          <a:xfrm>
            <a:off x="838200" y="6172508"/>
            <a:ext cx="10515600" cy="0"/>
          </a:xfrm>
          <a:prstGeom prst="line">
            <a:avLst/>
          </a:prstGeom>
          <a:ln w="34925">
            <a:solidFill>
              <a:schemeClr val="tx1">
                <a:alpha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4B67E105-440B-4A53-AE8C-1534040980D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67505" y="6250955"/>
            <a:ext cx="4132385" cy="483336"/>
          </a:xfrm>
        </p:spPr>
        <p:txBody>
          <a:bodyPr>
            <a:normAutofit/>
          </a:bodyPr>
          <a:lstStyle>
            <a:lvl1pPr marL="0" indent="0" algn="r">
              <a:buNone/>
              <a:defRPr sz="3200" u="sng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Now: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0EA34343-5C2C-420E-8AD4-9A039090F8F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21415" y="6260124"/>
            <a:ext cx="4132385" cy="48333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Up Next: 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xmlns="" id="{6AFCE2CC-13B2-435C-9659-2BFEAE586296}"/>
              </a:ext>
            </a:extLst>
          </p:cNvPr>
          <p:cNvSpPr/>
          <p:nvPr userDrawn="1"/>
        </p:nvSpPr>
        <p:spPr>
          <a:xfrm>
            <a:off x="5931877" y="6272961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xmlns="" id="{499A6AD5-96B4-4A6F-BBE3-671FDC7ACDC7}"/>
              </a:ext>
            </a:extLst>
          </p:cNvPr>
          <p:cNvSpPr/>
          <p:nvPr userDrawn="1"/>
        </p:nvSpPr>
        <p:spPr>
          <a:xfrm>
            <a:off x="5591906" y="6272961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xmlns="" id="{9C433D08-AB62-4699-AC9E-734DC196C8B3}"/>
              </a:ext>
            </a:extLst>
          </p:cNvPr>
          <p:cNvSpPr/>
          <p:nvPr userDrawn="1"/>
        </p:nvSpPr>
        <p:spPr>
          <a:xfrm>
            <a:off x="6271848" y="6263792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25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57372-CF5D-44F2-899B-57695956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218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3D59B-8547-4DBB-A298-7DA963CB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70244"/>
          </a:xfrm>
          <a:ln w="41275">
            <a:noFill/>
          </a:ln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A126427-E266-4BF8-AD15-7CD093518CA7}"/>
              </a:ext>
            </a:extLst>
          </p:cNvPr>
          <p:cNvCxnSpPr/>
          <p:nvPr userDrawn="1"/>
        </p:nvCxnSpPr>
        <p:spPr>
          <a:xfrm>
            <a:off x="838200" y="123947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30A8A15-B6AB-445A-B7EF-E019A404D118}"/>
              </a:ext>
            </a:extLst>
          </p:cNvPr>
          <p:cNvCxnSpPr/>
          <p:nvPr userDrawn="1"/>
        </p:nvCxnSpPr>
        <p:spPr>
          <a:xfrm>
            <a:off x="838200" y="6172508"/>
            <a:ext cx="10515600" cy="0"/>
          </a:xfrm>
          <a:prstGeom prst="line">
            <a:avLst/>
          </a:prstGeom>
          <a:ln w="34925">
            <a:solidFill>
              <a:schemeClr val="tx1">
                <a:alpha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93C2DF4C-6CFF-4147-9FE0-26B71222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671951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268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B0F75-55F8-4ED2-B4E1-9701658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EC4400-BED8-4F81-AAC0-F1D0A993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933797-99B5-45EB-B3B2-4673D6A8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FE863-FFF4-4F3F-9DE7-E0865257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2C59BD-27D3-4740-A2F3-45986C6C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9BA9A7-D4FA-403F-8904-64BFDC9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5D9BEB-1675-4467-B40E-9F79B477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EE1D93-41EE-4649-B794-C184CE13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9C8A80-2E72-4080-A1F2-45EFED05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5F8B8E-0586-41FB-8E8E-5A3805C0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2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7B627-2391-4F35-B527-A5B1DBD9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75796D-3E2E-4737-A76D-AA30637F4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EB4F91-9442-4FDC-BAF8-072837FAB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D0E6DF-FD94-4E52-8A43-88AFFB5A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0A4257-9E5E-4159-83D9-4B2962F9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E14894-2ADD-4D8B-B2B5-90243CAF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5EFAA-EE21-4B33-88DB-43E2F32C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FC51BF-098E-4E87-85EB-437D216D6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434313-D1D5-44FC-B8ED-0A62C79BB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9E0AFF6-0C1E-47A2-8970-338DB632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F4F6BC-3853-4376-8CA5-566766D1E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8FA645-7FE1-4B11-A5C9-CAFE1F77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B0E8312-B271-4301-B07C-BD39FBD0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AFCF11A-6059-417B-A0E7-0C2EFFAF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8E3A4-4615-428A-B084-8BF9E118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13F1D0D-69B3-4528-BCCA-0FCB2FAD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17F88C7-6A93-4CCB-85F6-60216456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210597-0062-4066-B9C6-8EFDF741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8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18F79F-5C64-4BBF-B951-82B024D8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1433EF2-B4DD-4BF6-962E-FAB9F890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25F18F-1C2E-4F0C-B60C-A12B91A4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10E5D7-F1BA-4865-8C79-6E2E6E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FC1784-047A-46BD-8723-A0B04DFF3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A130BF-86C3-464B-BFDE-2BAF74FA2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DBD9FE-B952-473D-BD42-893AA973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EEBDC4-906D-4F82-A51F-E59B32F7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A8DCE3-33C6-4312-B7FB-FF10AF42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A04A6-5023-462F-B6E4-3925B8A7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24DF5F-5622-4AB8-A73A-BBF726038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69F146-DD50-440F-89CD-2DF323E4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29EAEF-32A4-44D2-A4F4-8C07BAB0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7C43D3-76DA-483E-B55D-9DF4B73F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BE77EE-88F4-4F3D-A786-8CF99BE1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EADE1B-D526-482C-88BB-FB912DD1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8F81A8-D461-4401-BC17-0AC7D6B5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572EFC-D145-44AD-B13E-92EAAF17F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7F95C-4E73-48E3-AB9A-09C08662C69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F7C5CA-AE75-4024-BE53-58CFF2FC8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6B2E1E-A1C5-4A54-B2C7-B2C87BCF1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86735-966E-49C5-9A48-5B7566AC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sidonline.isr.umich.edu/Guide/Brochures/PSID.pdf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imba.isr.umich.edu/VS/i.aspx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60169-196B-4784-980D-5E595A03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 (heading)"/>
              </a:rPr>
              <a:t>Today’s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4A4871-7CC9-48A2-BF52-28D10AE0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Append (quick wrap-up)</a:t>
            </a:r>
          </a:p>
          <a:p>
            <a:r>
              <a:rPr lang="en-US" sz="3500" dirty="0"/>
              <a:t>Collapse</a:t>
            </a:r>
          </a:p>
          <a:p>
            <a:r>
              <a:rPr lang="en-US" sz="3500" dirty="0"/>
              <a:t>Intro to the PSID</a:t>
            </a:r>
          </a:p>
          <a:p>
            <a:r>
              <a:rPr lang="en-US" sz="3500" dirty="0"/>
              <a:t>Reshape</a:t>
            </a:r>
          </a:p>
        </p:txBody>
      </p:sp>
    </p:spTree>
    <p:extLst>
      <p:ext uri="{BB962C8B-B14F-4D97-AF65-F5344CB8AC3E}">
        <p14:creationId xmlns:p14="http://schemas.microsoft.com/office/powerpoint/2010/main" val="299054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+mn-lt"/>
              </a:rPr>
              <a:t>Reshape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Stored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70C0"/>
                </a:solidFill>
              </a:rPr>
              <a:t>reshape long </a:t>
            </a:r>
            <a:r>
              <a:rPr lang="en-US" sz="3500" b="1" dirty="0" err="1">
                <a:solidFill>
                  <a:srgbClr val="C00000"/>
                </a:solidFill>
              </a:rPr>
              <a:t>inc</a:t>
            </a:r>
            <a:r>
              <a:rPr lang="en-US" sz="3500" b="1" dirty="0">
                <a:solidFill>
                  <a:srgbClr val="0070C0"/>
                </a:solidFill>
              </a:rPr>
              <a:t>, </a:t>
            </a:r>
            <a:r>
              <a:rPr lang="en-US" sz="3500" b="1" dirty="0" err="1">
                <a:solidFill>
                  <a:srgbClr val="0070C0"/>
                </a:solidFill>
              </a:rPr>
              <a:t>i</a:t>
            </a:r>
            <a:r>
              <a:rPr lang="en-US" sz="3500" b="1" dirty="0">
                <a:solidFill>
                  <a:srgbClr val="0070C0"/>
                </a:solidFill>
              </a:rPr>
              <a:t>(</a:t>
            </a:r>
            <a:r>
              <a:rPr lang="en-US" sz="3500" b="1" dirty="0">
                <a:solidFill>
                  <a:srgbClr val="C00000"/>
                </a:solidFill>
              </a:rPr>
              <a:t>id</a:t>
            </a:r>
            <a:r>
              <a:rPr lang="en-US" sz="3500" b="1" dirty="0">
                <a:solidFill>
                  <a:srgbClr val="0070C0"/>
                </a:solidFill>
              </a:rPr>
              <a:t>)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70C0"/>
                </a:solidFill>
              </a:rPr>
              <a:t>j(</a:t>
            </a:r>
            <a:r>
              <a:rPr lang="en-US" sz="3500" b="1" dirty="0">
                <a:solidFill>
                  <a:srgbClr val="C00000"/>
                </a:solidFill>
              </a:rPr>
              <a:t>year</a:t>
            </a:r>
            <a:r>
              <a:rPr lang="en-US" sz="35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reshape wide </a:t>
            </a:r>
            <a:r>
              <a:rPr lang="en-US" sz="3500" b="1" dirty="0" err="1">
                <a:solidFill>
                  <a:srgbClr val="C00000"/>
                </a:solidFill>
              </a:rPr>
              <a:t>inc</a:t>
            </a:r>
            <a:r>
              <a:rPr lang="en-US" sz="3500" b="1" dirty="0">
                <a:solidFill>
                  <a:srgbClr val="0070C0"/>
                </a:solidFill>
              </a:rPr>
              <a:t>, </a:t>
            </a:r>
            <a:r>
              <a:rPr lang="en-US" sz="3500" b="1" dirty="0" err="1">
                <a:solidFill>
                  <a:srgbClr val="0070C0"/>
                </a:solidFill>
              </a:rPr>
              <a:t>i</a:t>
            </a:r>
            <a:r>
              <a:rPr lang="en-US" sz="3500" b="1" dirty="0">
                <a:solidFill>
                  <a:srgbClr val="0070C0"/>
                </a:solidFill>
              </a:rPr>
              <a:t>(</a:t>
            </a:r>
            <a:r>
              <a:rPr lang="en-US" sz="3500" b="1" dirty="0">
                <a:solidFill>
                  <a:srgbClr val="C00000"/>
                </a:solidFill>
              </a:rPr>
              <a:t>id</a:t>
            </a:r>
            <a:r>
              <a:rPr lang="en-US" sz="3500" b="1" dirty="0">
                <a:solidFill>
                  <a:srgbClr val="0070C0"/>
                </a:solidFill>
              </a:rPr>
              <a:t>) j(</a:t>
            </a:r>
            <a:r>
              <a:rPr lang="en-US" sz="3500" b="1" dirty="0">
                <a:solidFill>
                  <a:srgbClr val="C00000"/>
                </a:solidFill>
              </a:rPr>
              <a:t>year</a:t>
            </a:r>
            <a:r>
              <a:rPr lang="en-US" sz="3500" b="1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2700" dirty="0"/>
              <a:t>Note: everything after the comma is required – this is </a:t>
            </a:r>
            <a:r>
              <a:rPr lang="en-US" sz="2700" i="1" dirty="0"/>
              <a:t>not</a:t>
            </a:r>
            <a:r>
              <a:rPr lang="en-US" sz="2700" dirty="0"/>
              <a:t> an </a:t>
            </a:r>
            <a:r>
              <a:rPr lang="en-US" sz="2700" b="1" dirty="0">
                <a:solidFill>
                  <a:srgbClr val="00B0F0"/>
                </a:solidFill>
              </a:rPr>
              <a:t>option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5F6947F-0DE8-4E7E-A6A8-B55C461D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94" y="3171586"/>
            <a:ext cx="7908431" cy="35718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C32C85-9182-41AF-971C-94C472CD1091}"/>
              </a:ext>
            </a:extLst>
          </p:cNvPr>
          <p:cNvSpPr/>
          <p:nvPr/>
        </p:nvSpPr>
        <p:spPr>
          <a:xfrm>
            <a:off x="596900" y="5803900"/>
            <a:ext cx="15367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4FB1F4-4C36-4208-8960-411AA1EA0CA6}"/>
              </a:ext>
            </a:extLst>
          </p:cNvPr>
          <p:cNvSpPr/>
          <p:nvPr/>
        </p:nvSpPr>
        <p:spPr>
          <a:xfrm>
            <a:off x="9787795" y="5803900"/>
            <a:ext cx="15367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+mn-lt"/>
              </a:rPr>
              <a:t>Reshape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Stored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Wide to long: the contents of everything after the stub is turned into a new variable (</a:t>
            </a:r>
            <a:r>
              <a:rPr lang="en-US" sz="3100" b="1" dirty="0">
                <a:solidFill>
                  <a:srgbClr val="C00000"/>
                </a:solidFill>
              </a:rPr>
              <a:t>year</a:t>
            </a:r>
            <a:r>
              <a:rPr lang="en-US" sz="3100" dirty="0"/>
              <a:t>)</a:t>
            </a:r>
          </a:p>
          <a:p>
            <a:r>
              <a:rPr lang="en-US" sz="3100" dirty="0"/>
              <a:t>Long to wide: </a:t>
            </a:r>
            <a:r>
              <a:rPr lang="en-US" sz="3100" b="1" dirty="0">
                <a:solidFill>
                  <a:srgbClr val="C00000"/>
                </a:solidFill>
              </a:rPr>
              <a:t>year</a:t>
            </a:r>
            <a:r>
              <a:rPr lang="en-US" sz="3100" dirty="0"/>
              <a:t> gets turned into a part of the stub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5F6947F-0DE8-4E7E-A6A8-B55C461D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94" y="3171586"/>
            <a:ext cx="7908431" cy="35718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C32C85-9182-41AF-971C-94C472CD1091}"/>
              </a:ext>
            </a:extLst>
          </p:cNvPr>
          <p:cNvSpPr/>
          <p:nvPr/>
        </p:nvSpPr>
        <p:spPr>
          <a:xfrm>
            <a:off x="596900" y="5803900"/>
            <a:ext cx="15367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4FB1F4-4C36-4208-8960-411AA1EA0CA6}"/>
              </a:ext>
            </a:extLst>
          </p:cNvPr>
          <p:cNvSpPr/>
          <p:nvPr/>
        </p:nvSpPr>
        <p:spPr>
          <a:xfrm>
            <a:off x="9787795" y="5803900"/>
            <a:ext cx="15367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+mn-lt"/>
              </a:rPr>
              <a:t>Reshape 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What format is the PSID data currently in?</a:t>
            </a:r>
          </a:p>
          <a:p>
            <a:r>
              <a:rPr lang="en-US" sz="3100" dirty="0"/>
              <a:t>Let’s try to transform it so that we can complete some descriptive statistics by year for student loan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Reshape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C32C85-9182-41AF-971C-94C472CD1091}"/>
              </a:ext>
            </a:extLst>
          </p:cNvPr>
          <p:cNvSpPr/>
          <p:nvPr/>
        </p:nvSpPr>
        <p:spPr>
          <a:xfrm>
            <a:off x="596900" y="5803900"/>
            <a:ext cx="15367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4FB1F4-4C36-4208-8960-411AA1EA0CA6}"/>
              </a:ext>
            </a:extLst>
          </p:cNvPr>
          <p:cNvSpPr/>
          <p:nvPr/>
        </p:nvSpPr>
        <p:spPr>
          <a:xfrm>
            <a:off x="9787795" y="5803900"/>
            <a:ext cx="15367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Local and Global Macros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Local Macros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 convenient tool to switch out variables or numbers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local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B050"/>
                </a:solidFill>
              </a:rPr>
              <a:t>[macro name]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7030A0"/>
                </a:solidFill>
              </a:rPr>
              <a:t>[#]</a:t>
            </a:r>
            <a:r>
              <a:rPr lang="en-US" sz="3500" dirty="0"/>
              <a:t>   for a numeral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local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B050"/>
                </a:solidFill>
              </a:rPr>
              <a:t>[macro name]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C00000"/>
                </a:solidFill>
              </a:rPr>
              <a:t>[</a:t>
            </a:r>
            <a:r>
              <a:rPr lang="en-US" sz="3500" b="1" dirty="0" err="1">
                <a:solidFill>
                  <a:srgbClr val="C00000"/>
                </a:solidFill>
              </a:rPr>
              <a:t>var</a:t>
            </a:r>
            <a:r>
              <a:rPr lang="en-US" sz="3500" b="1" dirty="0">
                <a:solidFill>
                  <a:srgbClr val="C00000"/>
                </a:solidFill>
              </a:rPr>
              <a:t>]</a:t>
            </a:r>
            <a:r>
              <a:rPr lang="en-US" sz="3500" b="1" dirty="0"/>
              <a:t>   </a:t>
            </a:r>
            <a:r>
              <a:rPr lang="en-US" sz="3500" dirty="0"/>
              <a:t>where bob is an existing variable</a:t>
            </a:r>
          </a:p>
          <a:p>
            <a:r>
              <a:rPr lang="en-US" sz="3500" dirty="0"/>
              <a:t>But what’s the use in this?</a:t>
            </a:r>
          </a:p>
          <a:p>
            <a:endParaRPr lang="en-US" sz="3500" dirty="0"/>
          </a:p>
          <a:p>
            <a:pPr marL="0" indent="0">
              <a:buNone/>
            </a:pPr>
            <a:endParaRPr lang="en-US" sz="3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Intro to PSID</a:t>
            </a:r>
          </a:p>
        </p:txBody>
      </p:sp>
    </p:spTree>
    <p:extLst>
      <p:ext uri="{BB962C8B-B14F-4D97-AF65-F5344CB8AC3E}">
        <p14:creationId xmlns:p14="http://schemas.microsoft.com/office/powerpoint/2010/main" val="45200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Local Macros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But what’s the use in this?</a:t>
            </a:r>
          </a:p>
          <a:p>
            <a:r>
              <a:rPr lang="en-US" sz="3500" dirty="0"/>
              <a:t>We can refer to our locals in place of numbers or variables by referring to the </a:t>
            </a:r>
            <a:r>
              <a:rPr lang="en-US" sz="3500" b="1" dirty="0">
                <a:solidFill>
                  <a:srgbClr val="00B050"/>
                </a:solidFill>
              </a:rPr>
              <a:t>`local name’</a:t>
            </a:r>
            <a:r>
              <a:rPr lang="en-US" sz="3500" dirty="0"/>
              <a:t>, for instance: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local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B050"/>
                </a:solidFill>
              </a:rPr>
              <a:t>age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7030A0"/>
                </a:solidFill>
              </a:rPr>
              <a:t>21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gen</a:t>
            </a:r>
            <a:r>
              <a:rPr lang="en-US" sz="3500" b="1" dirty="0"/>
              <a:t> </a:t>
            </a:r>
            <a:r>
              <a:rPr lang="en-US" sz="3500" b="1" dirty="0" err="1">
                <a:solidFill>
                  <a:srgbClr val="C00000"/>
                </a:solidFill>
              </a:rPr>
              <a:t>age_min</a:t>
            </a:r>
            <a:r>
              <a:rPr lang="en-US" sz="3500" b="1" dirty="0">
                <a:solidFill>
                  <a:srgbClr val="C00000"/>
                </a:solidFill>
              </a:rPr>
              <a:t> </a:t>
            </a:r>
            <a:r>
              <a:rPr lang="en-US" sz="3500" b="1" dirty="0">
                <a:solidFill>
                  <a:srgbClr val="7030A0"/>
                </a:solidFill>
              </a:rPr>
              <a:t>=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B050"/>
                </a:solidFill>
              </a:rPr>
              <a:t>`age’  </a:t>
            </a:r>
            <a:r>
              <a:rPr lang="en-US" sz="3500" dirty="0"/>
              <a:t>this is generating a new variable equal to the local age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local</a:t>
            </a:r>
            <a:r>
              <a:rPr lang="en-US" sz="3500" b="1" dirty="0">
                <a:solidFill>
                  <a:srgbClr val="00B050"/>
                </a:solidFill>
              </a:rPr>
              <a:t> age </a:t>
            </a:r>
            <a:r>
              <a:rPr lang="en-US" sz="3500" b="1" dirty="0">
                <a:solidFill>
                  <a:srgbClr val="7030A0"/>
                </a:solidFill>
              </a:rPr>
              <a:t>18   </a:t>
            </a:r>
            <a:r>
              <a:rPr lang="en-US" sz="3500" dirty="0"/>
              <a:t>this is resetting the local to a new number, so anywhere we have </a:t>
            </a:r>
            <a:r>
              <a:rPr lang="en-US" sz="3500" b="1" dirty="0">
                <a:solidFill>
                  <a:srgbClr val="00B050"/>
                </a:solidFill>
              </a:rPr>
              <a:t>`age’ </a:t>
            </a:r>
            <a:r>
              <a:rPr lang="en-US" sz="3500" dirty="0"/>
              <a:t>in our code will also change</a:t>
            </a:r>
            <a:endParaRPr lang="en-US" sz="3500" b="1" dirty="0">
              <a:solidFill>
                <a:srgbClr val="7030A0"/>
              </a:solidFill>
            </a:endParaRPr>
          </a:p>
          <a:p>
            <a:endParaRPr lang="en-US" sz="35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3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Intro to PSID</a:t>
            </a:r>
          </a:p>
        </p:txBody>
      </p:sp>
    </p:spTree>
    <p:extLst>
      <p:ext uri="{BB962C8B-B14F-4D97-AF65-F5344CB8AC3E}">
        <p14:creationId xmlns:p14="http://schemas.microsoft.com/office/powerpoint/2010/main" val="373305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Global Macros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There are also global macros, which work along the same principal, with a key difference:</a:t>
            </a:r>
          </a:p>
          <a:p>
            <a:pPr lvl="1"/>
            <a:r>
              <a:rPr lang="en-US" sz="3000" dirty="0"/>
              <a:t>Local macros work on the chunk of code that you run along with the local</a:t>
            </a:r>
          </a:p>
          <a:p>
            <a:pPr lvl="1"/>
            <a:r>
              <a:rPr lang="en-US" sz="3000" dirty="0"/>
              <a:t>Global macros work on all chunk of code within that DO file in that particular session</a:t>
            </a:r>
          </a:p>
          <a:p>
            <a:r>
              <a:rPr lang="en-US" sz="3500" dirty="0"/>
              <a:t>The syntax is just the same, except you switch local for global</a:t>
            </a:r>
          </a:p>
          <a:p>
            <a:pPr lvl="1"/>
            <a:r>
              <a:rPr lang="en-US" sz="3000" b="1" dirty="0">
                <a:solidFill>
                  <a:srgbClr val="0070C0"/>
                </a:solidFill>
              </a:rPr>
              <a:t>global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[macro name]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C00000"/>
                </a:solidFill>
              </a:rPr>
              <a:t>[</a:t>
            </a:r>
            <a:r>
              <a:rPr lang="en-US" sz="3000" b="1" dirty="0" err="1">
                <a:solidFill>
                  <a:srgbClr val="C00000"/>
                </a:solidFill>
              </a:rPr>
              <a:t>var</a:t>
            </a:r>
            <a:r>
              <a:rPr lang="en-US" sz="3000" b="1" dirty="0">
                <a:solidFill>
                  <a:srgbClr val="C00000"/>
                </a:solidFill>
              </a:rPr>
              <a:t>]</a:t>
            </a:r>
            <a:r>
              <a:rPr lang="en-US" sz="3000" dirty="0"/>
              <a:t>   global is used in place of local</a:t>
            </a:r>
          </a:p>
          <a:p>
            <a:endParaRPr lang="en-US" sz="3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Intro to PSID</a:t>
            </a:r>
          </a:p>
        </p:txBody>
      </p:sp>
    </p:spTree>
    <p:extLst>
      <p:ext uri="{BB962C8B-B14F-4D97-AF65-F5344CB8AC3E}">
        <p14:creationId xmlns:p14="http://schemas.microsoft.com/office/powerpoint/2010/main" val="331361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Global Macros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To refer to a global macro in your code, you use a $ before the macro name instead of a `’ around the macro name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local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B050"/>
                </a:solidFill>
              </a:rPr>
              <a:t>age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7030A0"/>
                </a:solidFill>
              </a:rPr>
              <a:t>18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gen</a:t>
            </a:r>
            <a:r>
              <a:rPr lang="en-US" sz="3500" b="1" dirty="0"/>
              <a:t> </a:t>
            </a:r>
            <a:r>
              <a:rPr lang="en-US" sz="3500" b="1" dirty="0" err="1">
                <a:solidFill>
                  <a:srgbClr val="C00000"/>
                </a:solidFill>
              </a:rPr>
              <a:t>age_min</a:t>
            </a:r>
            <a:r>
              <a:rPr lang="en-US" sz="3500" b="1" dirty="0">
                <a:solidFill>
                  <a:srgbClr val="C00000"/>
                </a:solidFill>
              </a:rPr>
              <a:t> </a:t>
            </a:r>
            <a:r>
              <a:rPr lang="en-US" sz="3500" b="1" dirty="0">
                <a:solidFill>
                  <a:srgbClr val="7030A0"/>
                </a:solidFill>
              </a:rPr>
              <a:t>=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B050"/>
                </a:solidFill>
              </a:rPr>
              <a:t>$age</a:t>
            </a:r>
            <a:endParaRPr lang="en-US" sz="3500" dirty="0"/>
          </a:p>
          <a:p>
            <a:endParaRPr lang="en-US" sz="3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Intro to PSID</a:t>
            </a:r>
          </a:p>
        </p:txBody>
      </p:sp>
    </p:spTree>
    <p:extLst>
      <p:ext uri="{BB962C8B-B14F-4D97-AF65-F5344CB8AC3E}">
        <p14:creationId xmlns:p14="http://schemas.microsoft.com/office/powerpoint/2010/main" val="64482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Macros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We are not limited to including only one element in a macro</a:t>
            </a:r>
          </a:p>
          <a:p>
            <a:r>
              <a:rPr lang="en-US" sz="3500" dirty="0"/>
              <a:t>For instance, we could put all of our independent variables of interest in a macro equation, and then test that against multiple dependent variables</a:t>
            </a:r>
          </a:p>
          <a:p>
            <a:r>
              <a:rPr lang="en-US" sz="3000" b="1" dirty="0">
                <a:solidFill>
                  <a:srgbClr val="0070C0"/>
                </a:solidFill>
              </a:rPr>
              <a:t>local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independent</a:t>
            </a:r>
            <a:r>
              <a:rPr lang="en-US" sz="3000" b="1" dirty="0">
                <a:solidFill>
                  <a:srgbClr val="C00000"/>
                </a:solidFill>
              </a:rPr>
              <a:t> education age_2 </a:t>
            </a:r>
            <a:r>
              <a:rPr lang="en-US" sz="3000" b="1" dirty="0" err="1">
                <a:solidFill>
                  <a:srgbClr val="C00000"/>
                </a:solidFill>
              </a:rPr>
              <a:t>race_dummy</a:t>
            </a:r>
            <a:r>
              <a:rPr lang="en-US" sz="3000" b="1" dirty="0">
                <a:solidFill>
                  <a:srgbClr val="C00000"/>
                </a:solidFill>
              </a:rPr>
              <a:t> </a:t>
            </a:r>
            <a:r>
              <a:rPr lang="en-US" sz="3000" b="1" dirty="0" err="1">
                <a:solidFill>
                  <a:srgbClr val="C00000"/>
                </a:solidFill>
              </a:rPr>
              <a:t>sex_dummy</a:t>
            </a:r>
            <a:endParaRPr lang="en-US" sz="3000" b="1" dirty="0">
              <a:solidFill>
                <a:srgbClr val="C00000"/>
              </a:solidFill>
            </a:endParaRPr>
          </a:p>
          <a:p>
            <a:r>
              <a:rPr lang="en-US" sz="3000" b="1" dirty="0" err="1">
                <a:solidFill>
                  <a:srgbClr val="0070C0"/>
                </a:solidFill>
              </a:rPr>
              <a:t>reg</a:t>
            </a:r>
            <a:r>
              <a:rPr lang="en-US" sz="3000" b="1" dirty="0"/>
              <a:t> </a:t>
            </a:r>
            <a:r>
              <a:rPr lang="en-US" sz="3000" b="1" dirty="0" err="1">
                <a:solidFill>
                  <a:srgbClr val="C00000"/>
                </a:solidFill>
              </a:rPr>
              <a:t>inc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`independent’</a:t>
            </a:r>
          </a:p>
          <a:p>
            <a:r>
              <a:rPr lang="en-US" sz="3000" b="1" dirty="0" err="1">
                <a:solidFill>
                  <a:srgbClr val="0070C0"/>
                </a:solidFill>
              </a:rPr>
              <a:t>reg</a:t>
            </a:r>
            <a:r>
              <a:rPr lang="en-US" sz="3000" b="1" dirty="0"/>
              <a:t> </a:t>
            </a:r>
            <a:r>
              <a:rPr lang="en-US" sz="3000" b="1" dirty="0" err="1">
                <a:solidFill>
                  <a:srgbClr val="C00000"/>
                </a:solidFill>
              </a:rPr>
              <a:t>unemp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`independent’</a:t>
            </a:r>
          </a:p>
          <a:p>
            <a:endParaRPr lang="en-US" sz="3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Intro to PSID</a:t>
            </a:r>
          </a:p>
        </p:txBody>
      </p:sp>
    </p:spTree>
    <p:extLst>
      <p:ext uri="{BB962C8B-B14F-4D97-AF65-F5344CB8AC3E}">
        <p14:creationId xmlns:p14="http://schemas.microsoft.com/office/powerpoint/2010/main" val="4613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Loops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5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 Quick Intro to the PSID</a:t>
            </a:r>
            <a:endParaRPr lang="en-US" b="1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92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Loops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Have you ever found yourself doing the same commands over-and-over, but switching out a few variables/numbers?</a:t>
            </a:r>
          </a:p>
          <a:p>
            <a:r>
              <a:rPr lang="en-US" sz="3500" dirty="0"/>
              <a:t>Now you don’t have to!</a:t>
            </a:r>
            <a:endParaRPr lang="en-US" sz="3000" dirty="0"/>
          </a:p>
          <a:p>
            <a:endParaRPr lang="en-US" sz="3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Intro to PSID</a:t>
            </a:r>
          </a:p>
        </p:txBody>
      </p:sp>
    </p:spTree>
    <p:extLst>
      <p:ext uri="{BB962C8B-B14F-4D97-AF65-F5344CB8AC3E}">
        <p14:creationId xmlns:p14="http://schemas.microsoft.com/office/powerpoint/2010/main" val="4233399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Loops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First: set local</a:t>
            </a:r>
          </a:p>
          <a:p>
            <a:r>
              <a:rPr lang="en-US" sz="3500" dirty="0"/>
              <a:t>Second:</a:t>
            </a:r>
            <a:r>
              <a:rPr lang="en-US" sz="3500" b="1" dirty="0">
                <a:solidFill>
                  <a:srgbClr val="0070C0"/>
                </a:solidFill>
              </a:rPr>
              <a:t> foreach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B050"/>
                </a:solidFill>
              </a:rPr>
              <a:t>[</a:t>
            </a:r>
            <a:r>
              <a:rPr lang="en-US" sz="3500" b="1" dirty="0" err="1">
                <a:solidFill>
                  <a:srgbClr val="00B050"/>
                </a:solidFill>
              </a:rPr>
              <a:t>var</a:t>
            </a:r>
            <a:r>
              <a:rPr lang="en-US" sz="3500" b="1" dirty="0">
                <a:solidFill>
                  <a:srgbClr val="00B050"/>
                </a:solidFill>
              </a:rPr>
              <a:t>]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70C0"/>
                </a:solidFill>
              </a:rPr>
              <a:t>of local </a:t>
            </a:r>
            <a:r>
              <a:rPr lang="en-US" sz="3500" b="1" dirty="0">
                <a:solidFill>
                  <a:srgbClr val="00B050"/>
                </a:solidFill>
              </a:rPr>
              <a:t>[local name] </a:t>
            </a:r>
            <a:r>
              <a:rPr lang="en-US" sz="3500" b="1" dirty="0">
                <a:solidFill>
                  <a:srgbClr val="0070C0"/>
                </a:solidFill>
              </a:rPr>
              <a:t>{</a:t>
            </a:r>
          </a:p>
          <a:p>
            <a:endParaRPr lang="en-US" sz="35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Ex.: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	local </a:t>
            </a:r>
            <a:r>
              <a:rPr lang="en-US" sz="3200" b="1" dirty="0" err="1">
                <a:solidFill>
                  <a:srgbClr val="00B050"/>
                </a:solidFill>
              </a:rPr>
              <a:t>excelfile</a:t>
            </a:r>
            <a:r>
              <a:rPr lang="en-US" sz="3200" b="1" dirty="0">
                <a:solidFill>
                  <a:srgbClr val="0070C0"/>
                </a:solidFill>
              </a:rPr>
              <a:t> data1 data2 data3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	foreach </a:t>
            </a:r>
            <a:r>
              <a:rPr lang="en-US" sz="3200" b="1" dirty="0">
                <a:solidFill>
                  <a:srgbClr val="00B050"/>
                </a:solidFill>
              </a:rPr>
              <a:t>x</a:t>
            </a:r>
            <a:r>
              <a:rPr lang="en-US" sz="3200" b="1" dirty="0">
                <a:solidFill>
                  <a:srgbClr val="0070C0"/>
                </a:solidFill>
              </a:rPr>
              <a:t> of local </a:t>
            </a:r>
            <a:r>
              <a:rPr lang="en-US" sz="3200" b="1" dirty="0" err="1">
                <a:solidFill>
                  <a:srgbClr val="00B050"/>
                </a:solidFill>
              </a:rPr>
              <a:t>excelfile</a:t>
            </a:r>
            <a:r>
              <a:rPr lang="en-US" sz="3200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		import excel using </a:t>
            </a:r>
            <a:r>
              <a:rPr lang="en-US" sz="3200" b="1" dirty="0">
                <a:solidFill>
                  <a:srgbClr val="00B050"/>
                </a:solidFill>
              </a:rPr>
              <a:t>`x’</a:t>
            </a:r>
            <a:r>
              <a:rPr lang="en-US" sz="3200" b="1" dirty="0">
                <a:solidFill>
                  <a:srgbClr val="00B0F0"/>
                </a:solidFill>
              </a:rPr>
              <a:t>, clear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		save </a:t>
            </a:r>
            <a:r>
              <a:rPr lang="en-US" sz="3200" b="1" dirty="0">
                <a:solidFill>
                  <a:srgbClr val="00B050"/>
                </a:solidFill>
              </a:rPr>
              <a:t>`x’</a:t>
            </a:r>
            <a:r>
              <a:rPr lang="en-US" sz="3200" b="1" dirty="0">
                <a:solidFill>
                  <a:srgbClr val="7030A0"/>
                </a:solidFill>
              </a:rPr>
              <a:t>.</a:t>
            </a:r>
            <a:r>
              <a:rPr lang="en-US" sz="3200" b="1" dirty="0" err="1">
                <a:solidFill>
                  <a:srgbClr val="7030A0"/>
                </a:solidFill>
              </a:rPr>
              <a:t>dta</a:t>
            </a:r>
            <a:r>
              <a:rPr lang="en-US" sz="3200" b="1" dirty="0">
                <a:solidFill>
                  <a:srgbClr val="00B0F0"/>
                </a:solidFill>
              </a:rPr>
              <a:t>, replace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		}</a:t>
            </a:r>
          </a:p>
          <a:p>
            <a:r>
              <a:rPr lang="en-US" sz="3200" dirty="0"/>
              <a:t>The code replaces each </a:t>
            </a:r>
            <a:r>
              <a:rPr lang="en-US" sz="3200" b="1" dirty="0">
                <a:solidFill>
                  <a:srgbClr val="00B050"/>
                </a:solidFill>
              </a:rPr>
              <a:t>`x’ </a:t>
            </a:r>
            <a:r>
              <a:rPr lang="en-US" sz="3200" dirty="0"/>
              <a:t>with each element of the local</a:t>
            </a:r>
            <a:endParaRPr lang="en-US" sz="3200" b="1" dirty="0">
              <a:solidFill>
                <a:srgbClr val="00B050"/>
              </a:solidFill>
            </a:endParaRPr>
          </a:p>
          <a:p>
            <a:endParaRPr lang="en-US" sz="3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Intro to PSID</a:t>
            </a:r>
          </a:p>
        </p:txBody>
      </p:sp>
    </p:spTree>
    <p:extLst>
      <p:ext uri="{BB962C8B-B14F-4D97-AF65-F5344CB8AC3E}">
        <p14:creationId xmlns:p14="http://schemas.microsoft.com/office/powerpoint/2010/main" val="184887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Loops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Another loop option: </a:t>
            </a:r>
            <a:r>
              <a:rPr lang="en-US" sz="3500" dirty="0" err="1"/>
              <a:t>forvalues</a:t>
            </a:r>
            <a:endParaRPr lang="en-US" sz="3500" dirty="0"/>
          </a:p>
          <a:p>
            <a:r>
              <a:rPr lang="en-US" sz="3500" b="1" dirty="0" err="1">
                <a:solidFill>
                  <a:srgbClr val="0070C0"/>
                </a:solidFill>
              </a:rPr>
              <a:t>forvalues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B050"/>
                </a:solidFill>
              </a:rPr>
              <a:t>[</a:t>
            </a:r>
            <a:r>
              <a:rPr lang="en-US" sz="3500" b="1" dirty="0" err="1">
                <a:solidFill>
                  <a:srgbClr val="00B050"/>
                </a:solidFill>
              </a:rPr>
              <a:t>var</a:t>
            </a:r>
            <a:r>
              <a:rPr lang="en-US" sz="3500" b="1" dirty="0">
                <a:solidFill>
                  <a:srgbClr val="00B050"/>
                </a:solidFill>
              </a:rPr>
              <a:t>]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7030A0"/>
                </a:solidFill>
              </a:rPr>
              <a:t>= #/#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rgbClr val="0070C0"/>
                </a:solidFill>
              </a:rPr>
              <a:t>{</a:t>
            </a:r>
            <a:endParaRPr lang="en-US" sz="3500" dirty="0"/>
          </a:p>
          <a:p>
            <a:r>
              <a:rPr lang="en-US" sz="3500" dirty="0"/>
              <a:t>Ex.: </a:t>
            </a:r>
            <a:r>
              <a:rPr lang="en-US" sz="3500" b="1" dirty="0" err="1">
                <a:solidFill>
                  <a:srgbClr val="0070C0"/>
                </a:solidFill>
              </a:rPr>
              <a:t>forvalues</a:t>
            </a: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b="1" dirty="0">
                <a:solidFill>
                  <a:srgbClr val="00B050"/>
                </a:solidFill>
              </a:rPr>
              <a:t>year</a:t>
            </a:r>
            <a:r>
              <a:rPr lang="en-US" sz="3500" b="1" dirty="0">
                <a:solidFill>
                  <a:srgbClr val="0070C0"/>
                </a:solidFill>
              </a:rPr>
              <a:t> = 2006/2017 {</a:t>
            </a:r>
          </a:p>
          <a:p>
            <a:pPr lvl="1"/>
            <a:r>
              <a:rPr lang="en-US" sz="3000" b="1" dirty="0">
                <a:solidFill>
                  <a:srgbClr val="0070C0"/>
                </a:solidFill>
              </a:rPr>
              <a:t>keep </a:t>
            </a:r>
            <a:r>
              <a:rPr lang="en-US" sz="3000" b="1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sz="3000" b="1" dirty="0">
                <a:solidFill>
                  <a:srgbClr val="0070C0"/>
                </a:solidFill>
              </a:rPr>
              <a:t> year </a:t>
            </a:r>
            <a:r>
              <a:rPr lang="en-US" sz="3000" b="1" dirty="0">
                <a:solidFill>
                  <a:schemeClr val="accent4">
                    <a:lumMod val="75000"/>
                  </a:schemeClr>
                </a:solidFill>
              </a:rPr>
              <a:t>==</a:t>
            </a:r>
            <a:r>
              <a:rPr lang="en-US" sz="3000" b="1" dirty="0">
                <a:solidFill>
                  <a:srgbClr val="0070C0"/>
                </a:solidFill>
              </a:rPr>
              <a:t> </a:t>
            </a:r>
            <a:r>
              <a:rPr lang="en-US" sz="3000" b="1" dirty="0">
                <a:solidFill>
                  <a:srgbClr val="00B050"/>
                </a:solidFill>
              </a:rPr>
              <a:t>`year’</a:t>
            </a:r>
          </a:p>
          <a:p>
            <a:pPr lvl="1"/>
            <a:r>
              <a:rPr lang="en-US" sz="3000" b="1" dirty="0">
                <a:solidFill>
                  <a:srgbClr val="0070C0"/>
                </a:solidFill>
              </a:rPr>
              <a:t>…</a:t>
            </a:r>
          </a:p>
          <a:p>
            <a:pPr lvl="1"/>
            <a:r>
              <a:rPr lang="en-US" sz="3000" b="1" dirty="0">
                <a:solidFill>
                  <a:srgbClr val="0070C0"/>
                </a:solidFill>
              </a:rPr>
              <a:t>…</a:t>
            </a:r>
          </a:p>
          <a:p>
            <a:pPr lvl="1"/>
            <a:r>
              <a:rPr lang="en-US" sz="3000" b="1" dirty="0">
                <a:solidFill>
                  <a:srgbClr val="0070C0"/>
                </a:solidFill>
              </a:rPr>
              <a:t>save data_</a:t>
            </a:r>
            <a:r>
              <a:rPr lang="en-US" sz="3000" b="1" dirty="0">
                <a:solidFill>
                  <a:srgbClr val="00B050"/>
                </a:solidFill>
              </a:rPr>
              <a:t>`year’</a:t>
            </a:r>
            <a:r>
              <a:rPr lang="en-US" sz="3000" b="1" dirty="0">
                <a:solidFill>
                  <a:srgbClr val="0070C0"/>
                </a:solidFill>
              </a:rPr>
              <a:t>.</a:t>
            </a:r>
            <a:r>
              <a:rPr lang="en-US" sz="3000" b="1" dirty="0" err="1">
                <a:solidFill>
                  <a:srgbClr val="0070C0"/>
                </a:solidFill>
              </a:rPr>
              <a:t>dta</a:t>
            </a:r>
            <a:r>
              <a:rPr lang="en-US" sz="3000" b="1" dirty="0">
                <a:solidFill>
                  <a:srgbClr val="00B0F0"/>
                </a:solidFill>
              </a:rPr>
              <a:t>, replace</a:t>
            </a:r>
          </a:p>
          <a:p>
            <a:pPr lvl="1"/>
            <a:r>
              <a:rPr lang="en-US" sz="3000" b="1" dirty="0">
                <a:solidFill>
                  <a:srgbClr val="00B050"/>
                </a:solidFill>
              </a:rPr>
              <a:t>}</a:t>
            </a:r>
          </a:p>
          <a:p>
            <a:endParaRPr lang="en-US" sz="3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Intro to PSID</a:t>
            </a:r>
          </a:p>
        </p:txBody>
      </p:sp>
    </p:spTree>
    <p:extLst>
      <p:ext uri="{BB962C8B-B14F-4D97-AF65-F5344CB8AC3E}">
        <p14:creationId xmlns:p14="http://schemas.microsoft.com/office/powerpoint/2010/main" val="159224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xmlns="" id="{B188C0F2-DCD2-4EBA-95DD-10EB0E949B16}"/>
              </a:ext>
            </a:extLst>
          </p:cNvPr>
          <p:cNvSpPr txBox="1">
            <a:spLocks/>
          </p:cNvSpPr>
          <p:nvPr/>
        </p:nvSpPr>
        <p:spPr>
          <a:xfrm>
            <a:off x="3653089" y="2062962"/>
            <a:ext cx="10515600" cy="71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Stata Tip</a:t>
            </a:r>
          </a:p>
        </p:txBody>
      </p:sp>
      <p:pic>
        <p:nvPicPr>
          <p:cNvPr id="10242" name="Picture 2" descr="Image result for exclamation point">
            <a:extLst>
              <a:ext uri="{FF2B5EF4-FFF2-40B4-BE49-F238E27FC236}">
                <a16:creationId xmlns:a16="http://schemas.microsoft.com/office/drawing/2014/main" xmlns="" id="{7CE8DF8F-F872-4CFD-8566-433BFFC4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8" y="2062962"/>
            <a:ext cx="2415773" cy="21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xmlns="" id="{E4628E2C-46AE-46E4-BD40-879A4EAAC81C}"/>
              </a:ext>
            </a:extLst>
          </p:cNvPr>
          <p:cNvSpPr txBox="1">
            <a:spLocks/>
          </p:cNvSpPr>
          <p:nvPr/>
        </p:nvSpPr>
        <p:spPr>
          <a:xfrm>
            <a:off x="3629527" y="2775284"/>
            <a:ext cx="7952874" cy="2791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Loops will save you a ton of time</a:t>
            </a: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If you are repeating commands, chances are good that you can use a loop. You can: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Efficiently duplicate commands across many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Embed loops within 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Merge/append many files with 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0320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Class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First, write a loop to save each year (from 2000 to 2015) of the CPS data as a separate file</a:t>
            </a:r>
          </a:p>
          <a:p>
            <a:r>
              <a:rPr lang="en-US" sz="3500" dirty="0"/>
              <a:t>Second, write a loop to append the separate years into one file</a:t>
            </a:r>
          </a:p>
          <a:p>
            <a:r>
              <a:rPr lang="en-US" sz="3500" dirty="0"/>
              <a:t>Check that all years are in the appended file</a:t>
            </a:r>
          </a:p>
          <a:p>
            <a:r>
              <a:rPr lang="en-US" sz="3500" dirty="0"/>
              <a:t>It builds character. (But seriously, this is incredibly useful code to have.)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Intro to PSID</a:t>
            </a:r>
          </a:p>
        </p:txBody>
      </p:sp>
    </p:spTree>
    <p:extLst>
      <p:ext uri="{BB962C8B-B14F-4D97-AF65-F5344CB8AC3E}">
        <p14:creationId xmlns:p14="http://schemas.microsoft.com/office/powerpoint/2010/main" val="4279024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Bonus “Loop”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You can create a dummy variable for each element of a variable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quietly tab </a:t>
            </a:r>
            <a:r>
              <a:rPr lang="en-US" sz="3500" b="1" dirty="0" err="1">
                <a:solidFill>
                  <a:srgbClr val="C00000"/>
                </a:solidFill>
              </a:rPr>
              <a:t>age_bracket</a:t>
            </a:r>
            <a:r>
              <a:rPr lang="en-US" sz="3500" b="1" dirty="0">
                <a:solidFill>
                  <a:srgbClr val="00B0F0"/>
                </a:solidFill>
              </a:rPr>
              <a:t>, gen(</a:t>
            </a:r>
            <a:r>
              <a:rPr lang="en-US" sz="3500" b="1" dirty="0">
                <a:solidFill>
                  <a:srgbClr val="C00000"/>
                </a:solidFill>
              </a:rPr>
              <a:t>age_</a:t>
            </a:r>
            <a:r>
              <a:rPr lang="en-US" sz="3500" b="1" dirty="0">
                <a:solidFill>
                  <a:srgbClr val="00B0F0"/>
                </a:solidFill>
              </a:rPr>
              <a:t>)</a:t>
            </a:r>
            <a:endParaRPr lang="en-US" sz="3500" dirty="0">
              <a:solidFill>
                <a:srgbClr val="00B0F0"/>
              </a:solidFill>
            </a:endParaRPr>
          </a:p>
          <a:p>
            <a:pPr lvl="1"/>
            <a:r>
              <a:rPr lang="en-US" sz="2700" b="1" dirty="0">
                <a:solidFill>
                  <a:srgbClr val="0070C0"/>
                </a:solidFill>
              </a:rPr>
              <a:t>quietly</a:t>
            </a:r>
            <a:r>
              <a:rPr lang="en-US" sz="2700" b="1" dirty="0">
                <a:solidFill>
                  <a:srgbClr val="00B0F0"/>
                </a:solidFill>
              </a:rPr>
              <a:t> </a:t>
            </a:r>
            <a:r>
              <a:rPr lang="en-US" sz="2700" dirty="0"/>
              <a:t>is optional but will suppress any output from showing up in the command window</a:t>
            </a:r>
            <a:endParaRPr lang="en-US" sz="2700" b="1" dirty="0">
              <a:solidFill>
                <a:srgbClr val="00B0F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Intro to PSID</a:t>
            </a:r>
          </a:p>
        </p:txBody>
      </p:sp>
    </p:spTree>
    <p:extLst>
      <p:ext uri="{BB962C8B-B14F-4D97-AF65-F5344CB8AC3E}">
        <p14:creationId xmlns:p14="http://schemas.microsoft.com/office/powerpoint/2010/main" val="385272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60169-196B-4784-980D-5E595A03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 (heading)"/>
              </a:rPr>
              <a:t>Next Week</a:t>
            </a:r>
            <a:endParaRPr lang="en-US" dirty="0">
              <a:solidFill>
                <a:schemeClr val="tx1"/>
              </a:solidFill>
              <a:latin typeface="Calibri (heading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4A4871-7CC9-48A2-BF52-28D10AE0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78737" cy="4967905"/>
          </a:xfrm>
        </p:spPr>
        <p:txBody>
          <a:bodyPr numCol="1">
            <a:normAutofit/>
          </a:bodyPr>
          <a:lstStyle/>
          <a:p>
            <a:r>
              <a:rPr lang="en-US" dirty="0"/>
              <a:t>Collapsing Data</a:t>
            </a:r>
          </a:p>
          <a:p>
            <a:r>
              <a:rPr lang="en-US" dirty="0"/>
              <a:t>Preserve/Restore</a:t>
            </a:r>
          </a:p>
          <a:p>
            <a:r>
              <a:rPr lang="en-US" dirty="0"/>
              <a:t>Clustered Errors by Group / Level</a:t>
            </a:r>
          </a:p>
          <a:p>
            <a:r>
              <a:rPr lang="en-US" dirty="0"/>
              <a:t>Testing and Correcting </a:t>
            </a:r>
            <a:r>
              <a:rPr lang="en-US" dirty="0" err="1"/>
              <a:t>Heteroskedasticity</a:t>
            </a:r>
            <a:endParaRPr lang="en-US" dirty="0"/>
          </a:p>
          <a:p>
            <a:r>
              <a:rPr lang="en-US" dirty="0"/>
              <a:t>Overview of Robustness Checks</a:t>
            </a:r>
          </a:p>
          <a:p>
            <a:r>
              <a:rPr lang="en-US" dirty="0"/>
              <a:t>Brief Overview on RCT’s and Randomization Checks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264695" y="647700"/>
            <a:ext cx="6184231" cy="33640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latin typeface="+mn-lt"/>
              </a:rPr>
              <a:t>Please return nametags</a:t>
            </a:r>
          </a:p>
          <a:p>
            <a:pPr algn="ctr"/>
            <a:endParaRPr lang="en-US" sz="8000" b="1" dirty="0" smtClean="0">
              <a:latin typeface="+mn-lt"/>
            </a:endParaRPr>
          </a:p>
          <a:p>
            <a:pPr algn="ctr"/>
            <a:r>
              <a:rPr lang="en-US" sz="8000" b="1" dirty="0" smtClean="0">
                <a:latin typeface="+mn-lt"/>
              </a:rPr>
              <a:t>Have a great day!</a:t>
            </a:r>
            <a:endParaRPr lang="en-US" sz="80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6" y="1447752"/>
            <a:ext cx="5402013" cy="44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+mn-lt"/>
              </a:rPr>
              <a:t>Panel Study on Income Dynamics (PSID)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/>
              <a:t>Longest running longitudinal household survey in the world</a:t>
            </a:r>
          </a:p>
          <a:p>
            <a:r>
              <a:rPr lang="en-US" sz="3500" dirty="0"/>
              <a:t>18,000 individuals in 5,000 households</a:t>
            </a:r>
          </a:p>
          <a:p>
            <a:r>
              <a:rPr lang="en-US" sz="3500" dirty="0"/>
              <a:t>50 years of data on the </a:t>
            </a:r>
            <a:r>
              <a:rPr lang="en-US" sz="3500" i="1" dirty="0"/>
              <a:t>same</a:t>
            </a:r>
            <a:r>
              <a:rPr lang="en-US" sz="3500" dirty="0"/>
              <a:t> families and their descendants</a:t>
            </a:r>
          </a:p>
          <a:p>
            <a:r>
              <a:rPr lang="en-US" sz="3500" dirty="0"/>
              <a:t>In other words, it’s a PANEL dataset!</a:t>
            </a:r>
          </a:p>
          <a:p>
            <a:r>
              <a:rPr lang="en-US" sz="3500" dirty="0"/>
              <a:t>More info: </a:t>
            </a:r>
            <a:r>
              <a:rPr lang="en-US" sz="3500" dirty="0">
                <a:hlinkClick r:id="rId2"/>
              </a:rPr>
              <a:t>https://psidonline.isr.umich.edu/Guide/Brochures/PSID.pdf</a:t>
            </a:r>
            <a:endParaRPr lang="en-US" sz="3500" dirty="0"/>
          </a:p>
          <a:p>
            <a:pPr marL="0" indent="0">
              <a:buNone/>
            </a:pPr>
            <a:endParaRPr lang="en-US" sz="3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Intro to PSID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Reshape</a:t>
            </a:r>
          </a:p>
        </p:txBody>
      </p:sp>
    </p:spTree>
    <p:extLst>
      <p:ext uri="{BB962C8B-B14F-4D97-AF65-F5344CB8AC3E}">
        <p14:creationId xmlns:p14="http://schemas.microsoft.com/office/powerpoint/2010/main" val="390282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+mn-lt"/>
              </a:rPr>
              <a:t>Panel Study on Income Dynamics (PSID)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We’re going to gather descriptive statistics on student loan debt by age</a:t>
            </a:r>
          </a:p>
          <a:p>
            <a:r>
              <a:rPr lang="en-US" sz="3500" dirty="0"/>
              <a:t>Navigate to the </a:t>
            </a:r>
            <a:r>
              <a:rPr lang="en-US" sz="3500" dirty="0">
                <a:hlinkClick r:id="rId2"/>
              </a:rPr>
              <a:t>Cross-Year Index</a:t>
            </a:r>
            <a:r>
              <a:rPr lang="en-US" sz="3500" dirty="0"/>
              <a:t> in the Data Portal</a:t>
            </a:r>
          </a:p>
          <a:p>
            <a:r>
              <a:rPr lang="en-US" sz="3500" dirty="0"/>
              <a:t>Variables (under the Family Public Data Index):</a:t>
            </a:r>
          </a:p>
          <a:p>
            <a:pPr lvl="1"/>
            <a:r>
              <a:rPr lang="en-US" sz="2700" dirty="0"/>
              <a:t>Wealth &gt; Student Loans &gt; 2011, 2013, 2015</a:t>
            </a:r>
          </a:p>
          <a:p>
            <a:pPr lvl="1"/>
            <a:r>
              <a:rPr lang="en-US" sz="2700" dirty="0"/>
              <a:t>Demographic &gt; Age &gt; Head + Spouse &gt; 2011, 2013, 2015</a:t>
            </a:r>
          </a:p>
          <a:p>
            <a:pPr lvl="1"/>
            <a:r>
              <a:rPr lang="en-US" sz="2700" dirty="0"/>
              <a:t>Sample Weight &gt; Longitudinal &gt; Combined Core and Immigrant &gt; 2011, 2013, 2015</a:t>
            </a:r>
          </a:p>
          <a:p>
            <a:pPr marL="0" indent="0">
              <a:buNone/>
            </a:pPr>
            <a:endParaRPr lang="en-US" sz="35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Intro to PSID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Reshape</a:t>
            </a:r>
          </a:p>
        </p:txBody>
      </p:sp>
    </p:spTree>
    <p:extLst>
      <p:ext uri="{BB962C8B-B14F-4D97-AF65-F5344CB8AC3E}">
        <p14:creationId xmlns:p14="http://schemas.microsoft.com/office/powerpoint/2010/main" val="3828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A348950-7096-4A83-98DD-8C168CA72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96" t="9816" r="16210" b="22060"/>
          <a:stretch/>
        </p:blipFill>
        <p:spPr>
          <a:xfrm>
            <a:off x="2933697" y="0"/>
            <a:ext cx="6053995" cy="68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5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+mn-lt"/>
              </a:rPr>
              <a:t>Panel Study on Income Dynamics (PSID)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Once your data is done processing, it will come back like this</a:t>
            </a:r>
          </a:p>
          <a:p>
            <a:r>
              <a:rPr lang="en-US" sz="3500" dirty="0"/>
              <a:t>Download the do file and the txt file (the do file will format the txt file)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Intro to PSID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Reshape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6F1872-00F1-4256-BC4E-2EFD48BCF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97"/>
          <a:stretch/>
        </p:blipFill>
        <p:spPr>
          <a:xfrm>
            <a:off x="2933697" y="3564944"/>
            <a:ext cx="6373813" cy="23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9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Reshape</a:t>
            </a:r>
            <a:endParaRPr lang="en-US" b="1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7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+mn-lt"/>
              </a:rPr>
              <a:t>Reshape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Stored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Reshape transforms data from long to wide or vice versa</a:t>
            </a:r>
          </a:p>
          <a:p>
            <a:r>
              <a:rPr lang="en-US" sz="3500" dirty="0"/>
              <a:t>Useful for panel data, as well as other applications</a:t>
            </a:r>
          </a:p>
          <a:p>
            <a:endParaRPr lang="en-US" sz="3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5F6947F-0DE8-4E7E-A6A8-B55C461D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94" y="3171586"/>
            <a:ext cx="7908431" cy="35718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C32C85-9182-41AF-971C-94C472CD1091}"/>
              </a:ext>
            </a:extLst>
          </p:cNvPr>
          <p:cNvSpPr/>
          <p:nvPr/>
        </p:nvSpPr>
        <p:spPr>
          <a:xfrm>
            <a:off x="596900" y="5803900"/>
            <a:ext cx="15367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4FB1F4-4C36-4208-8960-411AA1EA0CA6}"/>
              </a:ext>
            </a:extLst>
          </p:cNvPr>
          <p:cNvSpPr/>
          <p:nvPr/>
        </p:nvSpPr>
        <p:spPr>
          <a:xfrm>
            <a:off x="9787795" y="5803900"/>
            <a:ext cx="15367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+mn-lt"/>
              </a:rPr>
              <a:t>Reshape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48E155C-E8E6-4371-A5C5-3A4A60FC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70C0"/>
                </a:solidFill>
              </a:rPr>
              <a:t>reshape wide </a:t>
            </a:r>
            <a:r>
              <a:rPr lang="en-US" sz="3500" b="1" i="1" dirty="0">
                <a:solidFill>
                  <a:srgbClr val="C00000"/>
                </a:solidFill>
              </a:rPr>
              <a:t>stub</a:t>
            </a:r>
            <a:r>
              <a:rPr lang="en-US" sz="3500" b="1" dirty="0">
                <a:solidFill>
                  <a:srgbClr val="0070C0"/>
                </a:solidFill>
              </a:rPr>
              <a:t>, </a:t>
            </a:r>
            <a:r>
              <a:rPr lang="en-US" sz="3500" b="1" dirty="0" err="1">
                <a:solidFill>
                  <a:srgbClr val="0070C0"/>
                </a:solidFill>
              </a:rPr>
              <a:t>i</a:t>
            </a:r>
            <a:r>
              <a:rPr lang="en-US" sz="3500" b="1" dirty="0">
                <a:solidFill>
                  <a:srgbClr val="0070C0"/>
                </a:solidFill>
              </a:rPr>
              <a:t>(</a:t>
            </a:r>
            <a:r>
              <a:rPr lang="en-US" sz="3500" b="1" i="1" dirty="0" err="1">
                <a:solidFill>
                  <a:srgbClr val="C00000"/>
                </a:solidFill>
              </a:rPr>
              <a:t>i</a:t>
            </a:r>
            <a:r>
              <a:rPr lang="en-US" sz="3500" b="1" dirty="0">
                <a:solidFill>
                  <a:srgbClr val="0070C0"/>
                </a:solidFill>
              </a:rPr>
              <a:t>) j([</a:t>
            </a:r>
            <a:r>
              <a:rPr lang="en-US" sz="3500" b="1" dirty="0">
                <a:solidFill>
                  <a:srgbClr val="C00000"/>
                </a:solidFill>
              </a:rPr>
              <a:t>existing variable</a:t>
            </a:r>
            <a:r>
              <a:rPr lang="en-US" sz="3500" b="1" dirty="0">
                <a:solidFill>
                  <a:srgbClr val="0070C0"/>
                </a:solidFill>
              </a:rPr>
              <a:t>])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reshape long </a:t>
            </a:r>
            <a:r>
              <a:rPr lang="en-US" sz="3500" b="1" i="1" dirty="0">
                <a:solidFill>
                  <a:srgbClr val="C00000"/>
                </a:solidFill>
              </a:rPr>
              <a:t>stub</a:t>
            </a:r>
            <a:r>
              <a:rPr lang="en-US" sz="3500" b="1" dirty="0">
                <a:solidFill>
                  <a:srgbClr val="0070C0"/>
                </a:solidFill>
              </a:rPr>
              <a:t>, </a:t>
            </a:r>
            <a:r>
              <a:rPr lang="en-US" sz="3500" b="1" dirty="0" err="1">
                <a:solidFill>
                  <a:srgbClr val="0070C0"/>
                </a:solidFill>
              </a:rPr>
              <a:t>i</a:t>
            </a:r>
            <a:r>
              <a:rPr lang="en-US" sz="3500" b="1" dirty="0">
                <a:solidFill>
                  <a:srgbClr val="0070C0"/>
                </a:solidFill>
              </a:rPr>
              <a:t>(</a:t>
            </a:r>
            <a:r>
              <a:rPr lang="en-US" sz="3500" b="1" i="1" dirty="0" err="1">
                <a:solidFill>
                  <a:srgbClr val="C00000"/>
                </a:solidFill>
              </a:rPr>
              <a:t>i</a:t>
            </a:r>
            <a:r>
              <a:rPr lang="en-US" sz="3500" b="1" dirty="0">
                <a:solidFill>
                  <a:srgbClr val="0070C0"/>
                </a:solidFill>
              </a:rPr>
              <a:t>) j([</a:t>
            </a:r>
            <a:r>
              <a:rPr lang="en-US" sz="3500" b="1" dirty="0">
                <a:solidFill>
                  <a:srgbClr val="C00000"/>
                </a:solidFill>
              </a:rPr>
              <a:t>new variable</a:t>
            </a:r>
            <a:r>
              <a:rPr lang="en-US" sz="3500" b="1" dirty="0">
                <a:solidFill>
                  <a:srgbClr val="0070C0"/>
                </a:solidFill>
              </a:rPr>
              <a:t>])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1575"/>
            <a:ext cx="4133850" cy="482600"/>
          </a:xfrm>
        </p:spPr>
        <p:txBody>
          <a:bodyPr>
            <a:normAutofit/>
          </a:bodyPr>
          <a:lstStyle/>
          <a:p>
            <a:r>
              <a:rPr lang="en-US" dirty="0"/>
              <a:t>Reshape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59738" y="6259513"/>
            <a:ext cx="4132262" cy="484187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C32C85-9182-41AF-971C-94C472CD1091}"/>
              </a:ext>
            </a:extLst>
          </p:cNvPr>
          <p:cNvSpPr/>
          <p:nvPr/>
        </p:nvSpPr>
        <p:spPr>
          <a:xfrm>
            <a:off x="596900" y="5803900"/>
            <a:ext cx="15367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4FB1F4-4C36-4208-8960-411AA1EA0CA6}"/>
              </a:ext>
            </a:extLst>
          </p:cNvPr>
          <p:cNvSpPr/>
          <p:nvPr/>
        </p:nvSpPr>
        <p:spPr>
          <a:xfrm>
            <a:off x="9787795" y="5803900"/>
            <a:ext cx="15367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30A42F8-DB67-46DA-8182-16FB8CB8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81" y="2899726"/>
            <a:ext cx="6624638" cy="27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6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15753</TotalTime>
  <Words>977</Words>
  <Application>Microsoft Office PowerPoint</Application>
  <PresentationFormat>Custom</PresentationFormat>
  <Paragraphs>165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Today’s Roadmap</vt:lpstr>
      <vt:lpstr>A Quick Intro to the PSID</vt:lpstr>
      <vt:lpstr>Panel Study on Income Dynamics (PSID)</vt:lpstr>
      <vt:lpstr>Panel Study on Income Dynamics (PSID)</vt:lpstr>
      <vt:lpstr>PowerPoint Presentation</vt:lpstr>
      <vt:lpstr>Panel Study on Income Dynamics (PSID)</vt:lpstr>
      <vt:lpstr>Reshape</vt:lpstr>
      <vt:lpstr>Reshape</vt:lpstr>
      <vt:lpstr>Reshape</vt:lpstr>
      <vt:lpstr>Reshape</vt:lpstr>
      <vt:lpstr>Reshape</vt:lpstr>
      <vt:lpstr>Reshape Practice</vt:lpstr>
      <vt:lpstr>Local and Global Macros</vt:lpstr>
      <vt:lpstr>Local Macros</vt:lpstr>
      <vt:lpstr>Local Macros</vt:lpstr>
      <vt:lpstr>Global Macros</vt:lpstr>
      <vt:lpstr>Global Macros</vt:lpstr>
      <vt:lpstr>Macros</vt:lpstr>
      <vt:lpstr>Loops</vt:lpstr>
      <vt:lpstr>Loops</vt:lpstr>
      <vt:lpstr>Loops</vt:lpstr>
      <vt:lpstr>Loops</vt:lpstr>
      <vt:lpstr>PowerPoint Presentation</vt:lpstr>
      <vt:lpstr>Class Exercise</vt:lpstr>
      <vt:lpstr>Bonus “Loop”</vt:lpstr>
      <vt:lpstr>Next Week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Aaron Scherf</cp:lastModifiedBy>
  <cp:revision>52</cp:revision>
  <dcterms:created xsi:type="dcterms:W3CDTF">2018-02-19T19:34:56Z</dcterms:created>
  <dcterms:modified xsi:type="dcterms:W3CDTF">2019-03-18T17:51:16Z</dcterms:modified>
</cp:coreProperties>
</file>