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390" r:id="rId2"/>
    <p:sldId id="400" r:id="rId3"/>
    <p:sldId id="388" r:id="rId4"/>
    <p:sldId id="389" r:id="rId5"/>
    <p:sldId id="292" r:id="rId6"/>
    <p:sldId id="354" r:id="rId7"/>
    <p:sldId id="393" r:id="rId8"/>
    <p:sldId id="355" r:id="rId9"/>
    <p:sldId id="356" r:id="rId10"/>
    <p:sldId id="357" r:id="rId11"/>
    <p:sldId id="358" r:id="rId12"/>
    <p:sldId id="382" r:id="rId13"/>
    <p:sldId id="359" r:id="rId14"/>
    <p:sldId id="360" r:id="rId15"/>
    <p:sldId id="361" r:id="rId16"/>
    <p:sldId id="362" r:id="rId17"/>
    <p:sldId id="363" r:id="rId18"/>
    <p:sldId id="392" r:id="rId19"/>
    <p:sldId id="396" r:id="rId20"/>
    <p:sldId id="394" r:id="rId21"/>
    <p:sldId id="397" r:id="rId22"/>
    <p:sldId id="395" r:id="rId23"/>
    <p:sldId id="398" r:id="rId24"/>
    <p:sldId id="391" r:id="rId25"/>
    <p:sldId id="367" r:id="rId26"/>
    <p:sldId id="368" r:id="rId27"/>
    <p:sldId id="369" r:id="rId28"/>
    <p:sldId id="373" r:id="rId29"/>
    <p:sldId id="371" r:id="rId30"/>
    <p:sldId id="370" r:id="rId31"/>
    <p:sldId id="385" r:id="rId32"/>
    <p:sldId id="372" r:id="rId33"/>
    <p:sldId id="376" r:id="rId34"/>
    <p:sldId id="377" r:id="rId35"/>
    <p:sldId id="381" r:id="rId36"/>
    <p:sldId id="402" r:id="rId37"/>
    <p:sldId id="399" r:id="rId38"/>
    <p:sldId id="40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722" autoAdjust="0"/>
  </p:normalViewPr>
  <p:slideViewPr>
    <p:cSldViewPr snapToGrid="0">
      <p:cViewPr>
        <p:scale>
          <a:sx n="36" d="100"/>
          <a:sy n="36" d="100"/>
        </p:scale>
        <p:origin x="-1992" y="-6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7DBB08-BD74-4E7C-829E-78BD373A6D4A}" type="datetimeFigureOut">
              <a:rPr lang="en-US" smtClean="0"/>
              <a:t>2/25/2019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272CF3-F7D3-494D-AFE8-044D483AEBC5}" type="slidenum">
              <a:rPr lang="en-US" smtClean="0"/>
              <a:t>‹#›</a:t>
            </a:fld>
            <a:endParaRPr lang="en-US"/>
          </a:p>
        </p:txBody>
      </p:sp>
    </p:spTree>
    <p:extLst>
      <p:ext uri="{BB962C8B-B14F-4D97-AF65-F5344CB8AC3E}">
        <p14:creationId xmlns:p14="http://schemas.microsoft.com/office/powerpoint/2010/main" val="345136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12:00 – 12:10</a:t>
            </a:r>
            <a:endParaRPr lang="en-US" dirty="0"/>
          </a:p>
        </p:txBody>
      </p:sp>
      <p:sp>
        <p:nvSpPr>
          <p:cNvPr id="4" name="Slide Number Placeholder 3"/>
          <p:cNvSpPr>
            <a:spLocks noGrp="1"/>
          </p:cNvSpPr>
          <p:nvPr>
            <p:ph type="sldNum" sz="quarter" idx="10"/>
          </p:nvPr>
        </p:nvSpPr>
        <p:spPr/>
        <p:txBody>
          <a:bodyPr/>
          <a:lstStyle/>
          <a:p>
            <a:fld id="{5B7834FD-711B-4B0F-A8E2-86397DFBAF0C}" type="slidenum">
              <a:rPr lang="en-US" smtClean="0"/>
              <a:t>1</a:t>
            </a:fld>
            <a:endParaRPr lang="en-US"/>
          </a:p>
        </p:txBody>
      </p:sp>
    </p:spTree>
    <p:extLst>
      <p:ext uri="{BB962C8B-B14F-4D97-AF65-F5344CB8AC3E}">
        <p14:creationId xmlns:p14="http://schemas.microsoft.com/office/powerpoint/2010/main" val="3385261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12:26</a:t>
            </a:r>
            <a:endParaRPr lang="en-US" dirty="0"/>
          </a:p>
        </p:txBody>
      </p:sp>
      <p:sp>
        <p:nvSpPr>
          <p:cNvPr id="4" name="Slide Number Placeholder 3"/>
          <p:cNvSpPr>
            <a:spLocks noGrp="1"/>
          </p:cNvSpPr>
          <p:nvPr>
            <p:ph type="sldNum" sz="quarter" idx="10"/>
          </p:nvPr>
        </p:nvSpPr>
        <p:spPr/>
        <p:txBody>
          <a:bodyPr/>
          <a:lstStyle/>
          <a:p>
            <a:fld id="{15272CF3-F7D3-494D-AFE8-044D483AEBC5}" type="slidenum">
              <a:rPr lang="en-US" smtClean="0"/>
              <a:t>10</a:t>
            </a:fld>
            <a:endParaRPr lang="en-US"/>
          </a:p>
        </p:txBody>
      </p:sp>
    </p:spTree>
    <p:extLst>
      <p:ext uri="{BB962C8B-B14F-4D97-AF65-F5344CB8AC3E}">
        <p14:creationId xmlns:p14="http://schemas.microsoft.com/office/powerpoint/2010/main" val="1363583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12:26 –</a:t>
            </a:r>
            <a:r>
              <a:rPr lang="en-US" baseline="0" dirty="0" smtClean="0"/>
              <a:t> 12:30</a:t>
            </a:r>
            <a:endParaRPr lang="en-US" dirty="0"/>
          </a:p>
        </p:txBody>
      </p:sp>
      <p:sp>
        <p:nvSpPr>
          <p:cNvPr id="4" name="Slide Number Placeholder 3"/>
          <p:cNvSpPr>
            <a:spLocks noGrp="1"/>
          </p:cNvSpPr>
          <p:nvPr>
            <p:ph type="sldNum" sz="quarter" idx="10"/>
          </p:nvPr>
        </p:nvSpPr>
        <p:spPr/>
        <p:txBody>
          <a:bodyPr/>
          <a:lstStyle/>
          <a:p>
            <a:fld id="{15272CF3-F7D3-494D-AFE8-044D483AEBC5}" type="slidenum">
              <a:rPr lang="en-US" smtClean="0"/>
              <a:t>11</a:t>
            </a:fld>
            <a:endParaRPr lang="en-US"/>
          </a:p>
        </p:txBody>
      </p:sp>
    </p:spTree>
    <p:extLst>
      <p:ext uri="{BB962C8B-B14F-4D97-AF65-F5344CB8AC3E}">
        <p14:creationId xmlns:p14="http://schemas.microsoft.com/office/powerpoint/2010/main" val="1647512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12:30 – 12:33</a:t>
            </a:r>
            <a:endParaRPr lang="en-US" dirty="0"/>
          </a:p>
        </p:txBody>
      </p:sp>
      <p:sp>
        <p:nvSpPr>
          <p:cNvPr id="4" name="Slide Number Placeholder 3"/>
          <p:cNvSpPr>
            <a:spLocks noGrp="1"/>
          </p:cNvSpPr>
          <p:nvPr>
            <p:ph type="sldNum" sz="quarter" idx="10"/>
          </p:nvPr>
        </p:nvSpPr>
        <p:spPr/>
        <p:txBody>
          <a:bodyPr/>
          <a:lstStyle/>
          <a:p>
            <a:fld id="{15272CF3-F7D3-494D-AFE8-044D483AEBC5}" type="slidenum">
              <a:rPr lang="en-US" smtClean="0"/>
              <a:t>12</a:t>
            </a:fld>
            <a:endParaRPr lang="en-US"/>
          </a:p>
        </p:txBody>
      </p:sp>
    </p:spTree>
    <p:extLst>
      <p:ext uri="{BB962C8B-B14F-4D97-AF65-F5344CB8AC3E}">
        <p14:creationId xmlns:p14="http://schemas.microsoft.com/office/powerpoint/2010/main" val="3669728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12:33 – 12:35</a:t>
            </a:r>
            <a:endParaRPr lang="en-US" dirty="0"/>
          </a:p>
        </p:txBody>
      </p:sp>
      <p:sp>
        <p:nvSpPr>
          <p:cNvPr id="4" name="Slide Number Placeholder 3"/>
          <p:cNvSpPr>
            <a:spLocks noGrp="1"/>
          </p:cNvSpPr>
          <p:nvPr>
            <p:ph type="sldNum" sz="quarter" idx="10"/>
          </p:nvPr>
        </p:nvSpPr>
        <p:spPr/>
        <p:txBody>
          <a:bodyPr/>
          <a:lstStyle/>
          <a:p>
            <a:fld id="{15272CF3-F7D3-494D-AFE8-044D483AEBC5}" type="slidenum">
              <a:rPr lang="en-US" smtClean="0"/>
              <a:t>13</a:t>
            </a:fld>
            <a:endParaRPr lang="en-US"/>
          </a:p>
        </p:txBody>
      </p:sp>
    </p:spTree>
    <p:extLst>
      <p:ext uri="{BB962C8B-B14F-4D97-AF65-F5344CB8AC3E}">
        <p14:creationId xmlns:p14="http://schemas.microsoft.com/office/powerpoint/2010/main" val="2172750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12:35 – 12:39</a:t>
            </a:r>
            <a:endParaRPr lang="en-US" dirty="0"/>
          </a:p>
        </p:txBody>
      </p:sp>
      <p:sp>
        <p:nvSpPr>
          <p:cNvPr id="4" name="Slide Number Placeholder 3"/>
          <p:cNvSpPr>
            <a:spLocks noGrp="1"/>
          </p:cNvSpPr>
          <p:nvPr>
            <p:ph type="sldNum" sz="quarter" idx="10"/>
          </p:nvPr>
        </p:nvSpPr>
        <p:spPr/>
        <p:txBody>
          <a:bodyPr/>
          <a:lstStyle/>
          <a:p>
            <a:fld id="{15272CF3-F7D3-494D-AFE8-044D483AEBC5}" type="slidenum">
              <a:rPr lang="en-US" smtClean="0"/>
              <a:t>14</a:t>
            </a:fld>
            <a:endParaRPr lang="en-US"/>
          </a:p>
        </p:txBody>
      </p:sp>
    </p:spTree>
    <p:extLst>
      <p:ext uri="{BB962C8B-B14F-4D97-AF65-F5344CB8AC3E}">
        <p14:creationId xmlns:p14="http://schemas.microsoft.com/office/powerpoint/2010/main" val="824486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12:39</a:t>
            </a:r>
            <a:endParaRPr lang="en-US" dirty="0"/>
          </a:p>
        </p:txBody>
      </p:sp>
      <p:sp>
        <p:nvSpPr>
          <p:cNvPr id="4" name="Slide Number Placeholder 3"/>
          <p:cNvSpPr>
            <a:spLocks noGrp="1"/>
          </p:cNvSpPr>
          <p:nvPr>
            <p:ph type="sldNum" sz="quarter" idx="10"/>
          </p:nvPr>
        </p:nvSpPr>
        <p:spPr/>
        <p:txBody>
          <a:bodyPr/>
          <a:lstStyle/>
          <a:p>
            <a:fld id="{15272CF3-F7D3-494D-AFE8-044D483AEBC5}" type="slidenum">
              <a:rPr lang="en-US" smtClean="0"/>
              <a:t>15</a:t>
            </a:fld>
            <a:endParaRPr lang="en-US"/>
          </a:p>
        </p:txBody>
      </p:sp>
    </p:spTree>
    <p:extLst>
      <p:ext uri="{BB962C8B-B14F-4D97-AF65-F5344CB8AC3E}">
        <p14:creationId xmlns:p14="http://schemas.microsoft.com/office/powerpoint/2010/main" val="693181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12:39 – 12:42</a:t>
            </a:r>
            <a:endParaRPr lang="en-US" dirty="0"/>
          </a:p>
        </p:txBody>
      </p:sp>
      <p:sp>
        <p:nvSpPr>
          <p:cNvPr id="4" name="Slide Number Placeholder 3"/>
          <p:cNvSpPr>
            <a:spLocks noGrp="1"/>
          </p:cNvSpPr>
          <p:nvPr>
            <p:ph type="sldNum" sz="quarter" idx="10"/>
          </p:nvPr>
        </p:nvSpPr>
        <p:spPr/>
        <p:txBody>
          <a:bodyPr/>
          <a:lstStyle/>
          <a:p>
            <a:fld id="{15272CF3-F7D3-494D-AFE8-044D483AEBC5}" type="slidenum">
              <a:rPr lang="en-US" smtClean="0"/>
              <a:t>16</a:t>
            </a:fld>
            <a:endParaRPr lang="en-US"/>
          </a:p>
        </p:txBody>
      </p:sp>
    </p:spTree>
    <p:extLst>
      <p:ext uri="{BB962C8B-B14F-4D97-AF65-F5344CB8AC3E}">
        <p14:creationId xmlns:p14="http://schemas.microsoft.com/office/powerpoint/2010/main" val="1274698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12:43</a:t>
            </a:r>
            <a:endParaRPr lang="en-US" dirty="0"/>
          </a:p>
        </p:txBody>
      </p:sp>
      <p:sp>
        <p:nvSpPr>
          <p:cNvPr id="4" name="Slide Number Placeholder 3"/>
          <p:cNvSpPr>
            <a:spLocks noGrp="1"/>
          </p:cNvSpPr>
          <p:nvPr>
            <p:ph type="sldNum" sz="quarter" idx="10"/>
          </p:nvPr>
        </p:nvSpPr>
        <p:spPr/>
        <p:txBody>
          <a:bodyPr/>
          <a:lstStyle/>
          <a:p>
            <a:fld id="{5B7834FD-711B-4B0F-A8E2-86397DFBAF0C}" type="slidenum">
              <a:rPr lang="en-US" smtClean="0"/>
              <a:t>17</a:t>
            </a:fld>
            <a:endParaRPr lang="en-US"/>
          </a:p>
        </p:txBody>
      </p:sp>
    </p:spTree>
    <p:extLst>
      <p:ext uri="{BB962C8B-B14F-4D97-AF65-F5344CB8AC3E}">
        <p14:creationId xmlns:p14="http://schemas.microsoft.com/office/powerpoint/2010/main" val="489314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12:43 – 12:45</a:t>
            </a:r>
            <a:endParaRPr lang="en-US" dirty="0"/>
          </a:p>
        </p:txBody>
      </p:sp>
      <p:sp>
        <p:nvSpPr>
          <p:cNvPr id="4" name="Slide Number Placeholder 3"/>
          <p:cNvSpPr>
            <a:spLocks noGrp="1"/>
          </p:cNvSpPr>
          <p:nvPr>
            <p:ph type="sldNum" sz="quarter" idx="10"/>
          </p:nvPr>
        </p:nvSpPr>
        <p:spPr/>
        <p:txBody>
          <a:bodyPr/>
          <a:lstStyle/>
          <a:p>
            <a:fld id="{15272CF3-F7D3-494D-AFE8-044D483AEBC5}" type="slidenum">
              <a:rPr lang="en-US" smtClean="0"/>
              <a:t>18</a:t>
            </a:fld>
            <a:endParaRPr lang="en-US"/>
          </a:p>
        </p:txBody>
      </p:sp>
    </p:spTree>
    <p:extLst>
      <p:ext uri="{BB962C8B-B14F-4D97-AF65-F5344CB8AC3E}">
        <p14:creationId xmlns:p14="http://schemas.microsoft.com/office/powerpoint/2010/main" val="262964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12:45 – 12:48</a:t>
            </a:r>
            <a:endParaRPr lang="en-US" dirty="0"/>
          </a:p>
        </p:txBody>
      </p:sp>
      <p:sp>
        <p:nvSpPr>
          <p:cNvPr id="4" name="Slide Number Placeholder 3"/>
          <p:cNvSpPr>
            <a:spLocks noGrp="1"/>
          </p:cNvSpPr>
          <p:nvPr>
            <p:ph type="sldNum" sz="quarter" idx="10"/>
          </p:nvPr>
        </p:nvSpPr>
        <p:spPr/>
        <p:txBody>
          <a:bodyPr/>
          <a:lstStyle/>
          <a:p>
            <a:fld id="{15272CF3-F7D3-494D-AFE8-044D483AEBC5}" type="slidenum">
              <a:rPr lang="en-US" smtClean="0"/>
              <a:t>19</a:t>
            </a:fld>
            <a:endParaRPr lang="en-US"/>
          </a:p>
        </p:txBody>
      </p:sp>
    </p:spTree>
    <p:extLst>
      <p:ext uri="{BB962C8B-B14F-4D97-AF65-F5344CB8AC3E}">
        <p14:creationId xmlns:p14="http://schemas.microsoft.com/office/powerpoint/2010/main" val="363445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12:10</a:t>
            </a:r>
            <a:endParaRPr lang="en-US" dirty="0"/>
          </a:p>
        </p:txBody>
      </p:sp>
      <p:sp>
        <p:nvSpPr>
          <p:cNvPr id="4" name="Slide Number Placeholder 3"/>
          <p:cNvSpPr>
            <a:spLocks noGrp="1"/>
          </p:cNvSpPr>
          <p:nvPr>
            <p:ph type="sldNum" sz="quarter" idx="10"/>
          </p:nvPr>
        </p:nvSpPr>
        <p:spPr/>
        <p:txBody>
          <a:bodyPr/>
          <a:lstStyle/>
          <a:p>
            <a:fld id="{5B7834FD-711B-4B0F-A8E2-86397DFBAF0C}" type="slidenum">
              <a:rPr lang="en-US" smtClean="0"/>
              <a:t>2</a:t>
            </a:fld>
            <a:endParaRPr lang="en-US"/>
          </a:p>
        </p:txBody>
      </p:sp>
    </p:spTree>
    <p:extLst>
      <p:ext uri="{BB962C8B-B14F-4D97-AF65-F5344CB8AC3E}">
        <p14:creationId xmlns:p14="http://schemas.microsoft.com/office/powerpoint/2010/main" val="1547121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12:48 – 12:50</a:t>
            </a:r>
            <a:endParaRPr lang="en-US" dirty="0"/>
          </a:p>
        </p:txBody>
      </p:sp>
      <p:sp>
        <p:nvSpPr>
          <p:cNvPr id="4" name="Slide Number Placeholder 3"/>
          <p:cNvSpPr>
            <a:spLocks noGrp="1"/>
          </p:cNvSpPr>
          <p:nvPr>
            <p:ph type="sldNum" sz="quarter" idx="10"/>
          </p:nvPr>
        </p:nvSpPr>
        <p:spPr/>
        <p:txBody>
          <a:bodyPr/>
          <a:lstStyle/>
          <a:p>
            <a:fld id="{15272CF3-F7D3-494D-AFE8-044D483AEBC5}" type="slidenum">
              <a:rPr lang="en-US" smtClean="0"/>
              <a:t>20</a:t>
            </a:fld>
            <a:endParaRPr lang="en-US"/>
          </a:p>
        </p:txBody>
      </p:sp>
    </p:spTree>
    <p:extLst>
      <p:ext uri="{BB962C8B-B14F-4D97-AF65-F5344CB8AC3E}">
        <p14:creationId xmlns:p14="http://schemas.microsoft.com/office/powerpoint/2010/main" val="4681579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12:50 – 12:52</a:t>
            </a:r>
            <a:endParaRPr lang="en-US" dirty="0"/>
          </a:p>
        </p:txBody>
      </p:sp>
      <p:sp>
        <p:nvSpPr>
          <p:cNvPr id="4" name="Slide Number Placeholder 3"/>
          <p:cNvSpPr>
            <a:spLocks noGrp="1"/>
          </p:cNvSpPr>
          <p:nvPr>
            <p:ph type="sldNum" sz="quarter" idx="10"/>
          </p:nvPr>
        </p:nvSpPr>
        <p:spPr/>
        <p:txBody>
          <a:bodyPr/>
          <a:lstStyle/>
          <a:p>
            <a:fld id="{15272CF3-F7D3-494D-AFE8-044D483AEBC5}" type="slidenum">
              <a:rPr lang="en-US" smtClean="0"/>
              <a:t>21</a:t>
            </a:fld>
            <a:endParaRPr lang="en-US"/>
          </a:p>
        </p:txBody>
      </p:sp>
    </p:spTree>
    <p:extLst>
      <p:ext uri="{BB962C8B-B14F-4D97-AF65-F5344CB8AC3E}">
        <p14:creationId xmlns:p14="http://schemas.microsoft.com/office/powerpoint/2010/main" val="776569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12:52 – 12:55</a:t>
            </a:r>
            <a:endParaRPr lang="en-US" dirty="0"/>
          </a:p>
        </p:txBody>
      </p:sp>
      <p:sp>
        <p:nvSpPr>
          <p:cNvPr id="4" name="Slide Number Placeholder 3"/>
          <p:cNvSpPr>
            <a:spLocks noGrp="1"/>
          </p:cNvSpPr>
          <p:nvPr>
            <p:ph type="sldNum" sz="quarter" idx="10"/>
          </p:nvPr>
        </p:nvSpPr>
        <p:spPr/>
        <p:txBody>
          <a:bodyPr/>
          <a:lstStyle/>
          <a:p>
            <a:fld id="{15272CF3-F7D3-494D-AFE8-044D483AEBC5}" type="slidenum">
              <a:rPr lang="en-US" smtClean="0"/>
              <a:t>22</a:t>
            </a:fld>
            <a:endParaRPr lang="en-US"/>
          </a:p>
        </p:txBody>
      </p:sp>
    </p:spTree>
    <p:extLst>
      <p:ext uri="{BB962C8B-B14F-4D97-AF65-F5344CB8AC3E}">
        <p14:creationId xmlns:p14="http://schemas.microsoft.com/office/powerpoint/2010/main" val="30243661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12:55</a:t>
            </a:r>
            <a:endParaRPr lang="en-US" dirty="0"/>
          </a:p>
        </p:txBody>
      </p:sp>
      <p:sp>
        <p:nvSpPr>
          <p:cNvPr id="4" name="Slide Number Placeholder 3"/>
          <p:cNvSpPr>
            <a:spLocks noGrp="1"/>
          </p:cNvSpPr>
          <p:nvPr>
            <p:ph type="sldNum" sz="quarter" idx="10"/>
          </p:nvPr>
        </p:nvSpPr>
        <p:spPr/>
        <p:txBody>
          <a:bodyPr/>
          <a:lstStyle/>
          <a:p>
            <a:fld id="{15272CF3-F7D3-494D-AFE8-044D483AEBC5}" type="slidenum">
              <a:rPr lang="en-US" smtClean="0"/>
              <a:t>23</a:t>
            </a:fld>
            <a:endParaRPr lang="en-US"/>
          </a:p>
        </p:txBody>
      </p:sp>
    </p:spTree>
    <p:extLst>
      <p:ext uri="{BB962C8B-B14F-4D97-AF65-F5344CB8AC3E}">
        <p14:creationId xmlns:p14="http://schemas.microsoft.com/office/powerpoint/2010/main" val="4168478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12:55</a:t>
            </a:r>
            <a:endParaRPr lang="en-US" dirty="0"/>
          </a:p>
        </p:txBody>
      </p:sp>
      <p:sp>
        <p:nvSpPr>
          <p:cNvPr id="4" name="Slide Number Placeholder 3"/>
          <p:cNvSpPr>
            <a:spLocks noGrp="1"/>
          </p:cNvSpPr>
          <p:nvPr>
            <p:ph type="sldNum" sz="quarter" idx="10"/>
          </p:nvPr>
        </p:nvSpPr>
        <p:spPr/>
        <p:txBody>
          <a:bodyPr/>
          <a:lstStyle/>
          <a:p>
            <a:fld id="{5B7834FD-711B-4B0F-A8E2-86397DFBAF0C}" type="slidenum">
              <a:rPr lang="en-US" smtClean="0"/>
              <a:t>24</a:t>
            </a:fld>
            <a:endParaRPr lang="en-US"/>
          </a:p>
        </p:txBody>
      </p:sp>
    </p:spTree>
    <p:extLst>
      <p:ext uri="{BB962C8B-B14F-4D97-AF65-F5344CB8AC3E}">
        <p14:creationId xmlns:p14="http://schemas.microsoft.com/office/powerpoint/2010/main" val="4893149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12:55 – 12:58</a:t>
            </a:r>
            <a:endParaRPr lang="en-US" dirty="0"/>
          </a:p>
        </p:txBody>
      </p:sp>
      <p:sp>
        <p:nvSpPr>
          <p:cNvPr id="4" name="Slide Number Placeholder 3"/>
          <p:cNvSpPr>
            <a:spLocks noGrp="1"/>
          </p:cNvSpPr>
          <p:nvPr>
            <p:ph type="sldNum" sz="quarter" idx="10"/>
          </p:nvPr>
        </p:nvSpPr>
        <p:spPr/>
        <p:txBody>
          <a:bodyPr/>
          <a:lstStyle/>
          <a:p>
            <a:fld id="{15272CF3-F7D3-494D-AFE8-044D483AEBC5}" type="slidenum">
              <a:rPr lang="en-US" smtClean="0"/>
              <a:t>25</a:t>
            </a:fld>
            <a:endParaRPr lang="en-US"/>
          </a:p>
        </p:txBody>
      </p:sp>
    </p:spTree>
    <p:extLst>
      <p:ext uri="{BB962C8B-B14F-4D97-AF65-F5344CB8AC3E}">
        <p14:creationId xmlns:p14="http://schemas.microsoft.com/office/powerpoint/2010/main" val="2706644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12:58</a:t>
            </a:r>
            <a:r>
              <a:rPr lang="en-US" baseline="0" dirty="0" smtClean="0"/>
              <a:t> – 1:00</a:t>
            </a:r>
            <a:endParaRPr lang="en-US" dirty="0"/>
          </a:p>
        </p:txBody>
      </p:sp>
      <p:sp>
        <p:nvSpPr>
          <p:cNvPr id="4" name="Slide Number Placeholder 3"/>
          <p:cNvSpPr>
            <a:spLocks noGrp="1"/>
          </p:cNvSpPr>
          <p:nvPr>
            <p:ph type="sldNum" sz="quarter" idx="10"/>
          </p:nvPr>
        </p:nvSpPr>
        <p:spPr/>
        <p:txBody>
          <a:bodyPr/>
          <a:lstStyle/>
          <a:p>
            <a:fld id="{15272CF3-F7D3-494D-AFE8-044D483AEBC5}" type="slidenum">
              <a:rPr lang="en-US" smtClean="0"/>
              <a:t>26</a:t>
            </a:fld>
            <a:endParaRPr lang="en-US"/>
          </a:p>
        </p:txBody>
      </p:sp>
    </p:spTree>
    <p:extLst>
      <p:ext uri="{BB962C8B-B14F-4D97-AF65-F5344CB8AC3E}">
        <p14:creationId xmlns:p14="http://schemas.microsoft.com/office/powerpoint/2010/main" val="2807224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 – 1:03</a:t>
            </a:r>
            <a:endParaRPr lang="en-US" dirty="0"/>
          </a:p>
        </p:txBody>
      </p:sp>
      <p:sp>
        <p:nvSpPr>
          <p:cNvPr id="4" name="Slide Number Placeholder 3"/>
          <p:cNvSpPr>
            <a:spLocks noGrp="1"/>
          </p:cNvSpPr>
          <p:nvPr>
            <p:ph type="sldNum" sz="quarter" idx="10"/>
          </p:nvPr>
        </p:nvSpPr>
        <p:spPr/>
        <p:txBody>
          <a:bodyPr/>
          <a:lstStyle/>
          <a:p>
            <a:fld id="{15272CF3-F7D3-494D-AFE8-044D483AEBC5}" type="slidenum">
              <a:rPr lang="en-US" smtClean="0"/>
              <a:t>27</a:t>
            </a:fld>
            <a:endParaRPr lang="en-US"/>
          </a:p>
        </p:txBody>
      </p:sp>
    </p:spTree>
    <p:extLst>
      <p:ext uri="{BB962C8B-B14F-4D97-AF65-F5344CB8AC3E}">
        <p14:creationId xmlns:p14="http://schemas.microsoft.com/office/powerpoint/2010/main" val="2834455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1:03 – 1:06</a:t>
            </a:r>
            <a:endParaRPr lang="en-US" dirty="0"/>
          </a:p>
        </p:txBody>
      </p:sp>
      <p:sp>
        <p:nvSpPr>
          <p:cNvPr id="4" name="Slide Number Placeholder 3"/>
          <p:cNvSpPr>
            <a:spLocks noGrp="1"/>
          </p:cNvSpPr>
          <p:nvPr>
            <p:ph type="sldNum" sz="quarter" idx="10"/>
          </p:nvPr>
        </p:nvSpPr>
        <p:spPr/>
        <p:txBody>
          <a:bodyPr/>
          <a:lstStyle/>
          <a:p>
            <a:fld id="{15272CF3-F7D3-494D-AFE8-044D483AEBC5}" type="slidenum">
              <a:rPr lang="en-US" smtClean="0"/>
              <a:t>28</a:t>
            </a:fld>
            <a:endParaRPr lang="en-US"/>
          </a:p>
        </p:txBody>
      </p:sp>
    </p:spTree>
    <p:extLst>
      <p:ext uri="{BB962C8B-B14F-4D97-AF65-F5344CB8AC3E}">
        <p14:creationId xmlns:p14="http://schemas.microsoft.com/office/powerpoint/2010/main" val="2750198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1:06</a:t>
            </a:r>
            <a:endParaRPr lang="en-US" dirty="0"/>
          </a:p>
        </p:txBody>
      </p:sp>
      <p:sp>
        <p:nvSpPr>
          <p:cNvPr id="4" name="Slide Number Placeholder 3"/>
          <p:cNvSpPr>
            <a:spLocks noGrp="1"/>
          </p:cNvSpPr>
          <p:nvPr>
            <p:ph type="sldNum" sz="quarter" idx="10"/>
          </p:nvPr>
        </p:nvSpPr>
        <p:spPr/>
        <p:txBody>
          <a:bodyPr/>
          <a:lstStyle/>
          <a:p>
            <a:fld id="{15272CF3-F7D3-494D-AFE8-044D483AEBC5}" type="slidenum">
              <a:rPr lang="en-US" smtClean="0"/>
              <a:t>29</a:t>
            </a:fld>
            <a:endParaRPr lang="en-US"/>
          </a:p>
        </p:txBody>
      </p:sp>
    </p:spTree>
    <p:extLst>
      <p:ext uri="{BB962C8B-B14F-4D97-AF65-F5344CB8AC3E}">
        <p14:creationId xmlns:p14="http://schemas.microsoft.com/office/powerpoint/2010/main" val="1512960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12:10 – 12:15</a:t>
            </a:r>
            <a:endParaRPr lang="en-US" dirty="0"/>
          </a:p>
        </p:txBody>
      </p:sp>
      <p:sp>
        <p:nvSpPr>
          <p:cNvPr id="4" name="Slide Number Placeholder 3"/>
          <p:cNvSpPr>
            <a:spLocks noGrp="1"/>
          </p:cNvSpPr>
          <p:nvPr>
            <p:ph type="sldNum" sz="quarter" idx="10"/>
          </p:nvPr>
        </p:nvSpPr>
        <p:spPr/>
        <p:txBody>
          <a:bodyPr/>
          <a:lstStyle/>
          <a:p>
            <a:fld id="{15272CF3-F7D3-494D-AFE8-044D483AEBC5}" type="slidenum">
              <a:rPr lang="en-US" smtClean="0"/>
              <a:t>3</a:t>
            </a:fld>
            <a:endParaRPr lang="en-US"/>
          </a:p>
        </p:txBody>
      </p:sp>
    </p:spTree>
    <p:extLst>
      <p:ext uri="{BB962C8B-B14F-4D97-AF65-F5344CB8AC3E}">
        <p14:creationId xmlns:p14="http://schemas.microsoft.com/office/powerpoint/2010/main" val="35029997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1:06 – 1:08</a:t>
            </a:r>
            <a:endParaRPr lang="en-US" dirty="0"/>
          </a:p>
        </p:txBody>
      </p:sp>
      <p:sp>
        <p:nvSpPr>
          <p:cNvPr id="4" name="Slide Number Placeholder 3"/>
          <p:cNvSpPr>
            <a:spLocks noGrp="1"/>
          </p:cNvSpPr>
          <p:nvPr>
            <p:ph type="sldNum" sz="quarter" idx="10"/>
          </p:nvPr>
        </p:nvSpPr>
        <p:spPr/>
        <p:txBody>
          <a:bodyPr/>
          <a:lstStyle/>
          <a:p>
            <a:fld id="{15272CF3-F7D3-494D-AFE8-044D483AEBC5}" type="slidenum">
              <a:rPr lang="en-US" smtClean="0"/>
              <a:t>30</a:t>
            </a:fld>
            <a:endParaRPr lang="en-US"/>
          </a:p>
        </p:txBody>
      </p:sp>
    </p:spTree>
    <p:extLst>
      <p:ext uri="{BB962C8B-B14F-4D97-AF65-F5344CB8AC3E}">
        <p14:creationId xmlns:p14="http://schemas.microsoft.com/office/powerpoint/2010/main" val="13950425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1:08</a:t>
            </a:r>
            <a:endParaRPr lang="en-US" dirty="0"/>
          </a:p>
        </p:txBody>
      </p:sp>
      <p:sp>
        <p:nvSpPr>
          <p:cNvPr id="4" name="Slide Number Placeholder 3"/>
          <p:cNvSpPr>
            <a:spLocks noGrp="1"/>
          </p:cNvSpPr>
          <p:nvPr>
            <p:ph type="sldNum" sz="quarter" idx="10"/>
          </p:nvPr>
        </p:nvSpPr>
        <p:spPr/>
        <p:txBody>
          <a:bodyPr/>
          <a:lstStyle/>
          <a:p>
            <a:fld id="{15272CF3-F7D3-494D-AFE8-044D483AEBC5}" type="slidenum">
              <a:rPr lang="en-US" smtClean="0"/>
              <a:t>31</a:t>
            </a:fld>
            <a:endParaRPr lang="en-US"/>
          </a:p>
        </p:txBody>
      </p:sp>
    </p:spTree>
    <p:extLst>
      <p:ext uri="{BB962C8B-B14F-4D97-AF65-F5344CB8AC3E}">
        <p14:creationId xmlns:p14="http://schemas.microsoft.com/office/powerpoint/2010/main" val="41992009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1:08 – 1:10</a:t>
            </a:r>
            <a:endParaRPr lang="en-US" dirty="0"/>
          </a:p>
        </p:txBody>
      </p:sp>
      <p:sp>
        <p:nvSpPr>
          <p:cNvPr id="4" name="Slide Number Placeholder 3"/>
          <p:cNvSpPr>
            <a:spLocks noGrp="1"/>
          </p:cNvSpPr>
          <p:nvPr>
            <p:ph type="sldNum" sz="quarter" idx="10"/>
          </p:nvPr>
        </p:nvSpPr>
        <p:spPr/>
        <p:txBody>
          <a:bodyPr/>
          <a:lstStyle/>
          <a:p>
            <a:fld id="{15272CF3-F7D3-494D-AFE8-044D483AEBC5}" type="slidenum">
              <a:rPr lang="en-US" smtClean="0"/>
              <a:t>32</a:t>
            </a:fld>
            <a:endParaRPr lang="en-US"/>
          </a:p>
        </p:txBody>
      </p:sp>
    </p:spTree>
    <p:extLst>
      <p:ext uri="{BB962C8B-B14F-4D97-AF65-F5344CB8AC3E}">
        <p14:creationId xmlns:p14="http://schemas.microsoft.com/office/powerpoint/2010/main" val="3321536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1:10 – 1:13</a:t>
            </a:r>
            <a:endParaRPr lang="en-US" dirty="0"/>
          </a:p>
        </p:txBody>
      </p:sp>
      <p:sp>
        <p:nvSpPr>
          <p:cNvPr id="4" name="Slide Number Placeholder 3"/>
          <p:cNvSpPr>
            <a:spLocks noGrp="1"/>
          </p:cNvSpPr>
          <p:nvPr>
            <p:ph type="sldNum" sz="quarter" idx="10"/>
          </p:nvPr>
        </p:nvSpPr>
        <p:spPr/>
        <p:txBody>
          <a:bodyPr/>
          <a:lstStyle/>
          <a:p>
            <a:fld id="{15272CF3-F7D3-494D-AFE8-044D483AEBC5}" type="slidenum">
              <a:rPr lang="en-US" smtClean="0"/>
              <a:t>33</a:t>
            </a:fld>
            <a:endParaRPr lang="en-US"/>
          </a:p>
        </p:txBody>
      </p:sp>
    </p:spTree>
    <p:extLst>
      <p:ext uri="{BB962C8B-B14F-4D97-AF65-F5344CB8AC3E}">
        <p14:creationId xmlns:p14="http://schemas.microsoft.com/office/powerpoint/2010/main" val="5287367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1:13 – 1:18</a:t>
            </a:r>
            <a:endParaRPr lang="en-US" dirty="0"/>
          </a:p>
        </p:txBody>
      </p:sp>
      <p:sp>
        <p:nvSpPr>
          <p:cNvPr id="4" name="Slide Number Placeholder 3"/>
          <p:cNvSpPr>
            <a:spLocks noGrp="1"/>
          </p:cNvSpPr>
          <p:nvPr>
            <p:ph type="sldNum" sz="quarter" idx="10"/>
          </p:nvPr>
        </p:nvSpPr>
        <p:spPr/>
        <p:txBody>
          <a:bodyPr/>
          <a:lstStyle/>
          <a:p>
            <a:fld id="{15272CF3-F7D3-494D-AFE8-044D483AEBC5}" type="slidenum">
              <a:rPr lang="en-US" smtClean="0"/>
              <a:t>34</a:t>
            </a:fld>
            <a:endParaRPr lang="en-US"/>
          </a:p>
        </p:txBody>
      </p:sp>
    </p:spTree>
    <p:extLst>
      <p:ext uri="{BB962C8B-B14F-4D97-AF65-F5344CB8AC3E}">
        <p14:creationId xmlns:p14="http://schemas.microsoft.com/office/powerpoint/2010/main" val="36472460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1:18 – 1:20</a:t>
            </a:r>
            <a:endParaRPr lang="en-US" dirty="0"/>
          </a:p>
        </p:txBody>
      </p:sp>
      <p:sp>
        <p:nvSpPr>
          <p:cNvPr id="4" name="Slide Number Placeholder 3"/>
          <p:cNvSpPr>
            <a:spLocks noGrp="1"/>
          </p:cNvSpPr>
          <p:nvPr>
            <p:ph type="sldNum" sz="quarter" idx="10"/>
          </p:nvPr>
        </p:nvSpPr>
        <p:spPr/>
        <p:txBody>
          <a:bodyPr/>
          <a:lstStyle/>
          <a:p>
            <a:fld id="{15272CF3-F7D3-494D-AFE8-044D483AEBC5}" type="slidenum">
              <a:rPr lang="en-US" smtClean="0"/>
              <a:t>35</a:t>
            </a:fld>
            <a:endParaRPr lang="en-US"/>
          </a:p>
        </p:txBody>
      </p:sp>
    </p:spTree>
    <p:extLst>
      <p:ext uri="{BB962C8B-B14F-4D97-AF65-F5344CB8AC3E}">
        <p14:creationId xmlns:p14="http://schemas.microsoft.com/office/powerpoint/2010/main" val="34071016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1:20 – 1:28</a:t>
            </a:r>
            <a:endParaRPr lang="en-US" dirty="0"/>
          </a:p>
        </p:txBody>
      </p:sp>
      <p:sp>
        <p:nvSpPr>
          <p:cNvPr id="4" name="Slide Number Placeholder 3"/>
          <p:cNvSpPr>
            <a:spLocks noGrp="1"/>
          </p:cNvSpPr>
          <p:nvPr>
            <p:ph type="sldNum" sz="quarter" idx="10"/>
          </p:nvPr>
        </p:nvSpPr>
        <p:spPr/>
        <p:txBody>
          <a:bodyPr/>
          <a:lstStyle/>
          <a:p>
            <a:fld id="{5B7834FD-711B-4B0F-A8E2-86397DFBAF0C}" type="slidenum">
              <a:rPr lang="en-US" smtClean="0"/>
              <a:t>36</a:t>
            </a:fld>
            <a:endParaRPr lang="en-US"/>
          </a:p>
        </p:txBody>
      </p:sp>
    </p:spTree>
    <p:extLst>
      <p:ext uri="{BB962C8B-B14F-4D97-AF65-F5344CB8AC3E}">
        <p14:creationId xmlns:p14="http://schemas.microsoft.com/office/powerpoint/2010/main" val="27682454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1:28</a:t>
            </a:r>
            <a:endParaRPr lang="en-US" dirty="0"/>
          </a:p>
        </p:txBody>
      </p:sp>
      <p:sp>
        <p:nvSpPr>
          <p:cNvPr id="4" name="Slide Number Placeholder 3"/>
          <p:cNvSpPr>
            <a:spLocks noGrp="1"/>
          </p:cNvSpPr>
          <p:nvPr>
            <p:ph type="sldNum" sz="quarter" idx="10"/>
          </p:nvPr>
        </p:nvSpPr>
        <p:spPr/>
        <p:txBody>
          <a:bodyPr/>
          <a:lstStyle/>
          <a:p>
            <a:fld id="{15272CF3-F7D3-494D-AFE8-044D483AEBC5}" type="slidenum">
              <a:rPr lang="en-US" smtClean="0"/>
              <a:t>37</a:t>
            </a:fld>
            <a:endParaRPr lang="en-US"/>
          </a:p>
        </p:txBody>
      </p:sp>
    </p:spTree>
    <p:extLst>
      <p:ext uri="{BB962C8B-B14F-4D97-AF65-F5344CB8AC3E}">
        <p14:creationId xmlns:p14="http://schemas.microsoft.com/office/powerpoint/2010/main" val="37933141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1:30</a:t>
            </a:r>
            <a:endParaRPr lang="en-US" dirty="0"/>
          </a:p>
        </p:txBody>
      </p:sp>
      <p:sp>
        <p:nvSpPr>
          <p:cNvPr id="4" name="Slide Number Placeholder 3"/>
          <p:cNvSpPr>
            <a:spLocks noGrp="1"/>
          </p:cNvSpPr>
          <p:nvPr>
            <p:ph type="sldNum" sz="quarter" idx="10"/>
          </p:nvPr>
        </p:nvSpPr>
        <p:spPr/>
        <p:txBody>
          <a:bodyPr/>
          <a:lstStyle/>
          <a:p>
            <a:fld id="{15272CF3-F7D3-494D-AFE8-044D483AEBC5}" type="slidenum">
              <a:rPr lang="en-US" smtClean="0"/>
              <a:t>38</a:t>
            </a:fld>
            <a:endParaRPr lang="en-US"/>
          </a:p>
        </p:txBody>
      </p:sp>
    </p:spTree>
    <p:extLst>
      <p:ext uri="{BB962C8B-B14F-4D97-AF65-F5344CB8AC3E}">
        <p14:creationId xmlns:p14="http://schemas.microsoft.com/office/powerpoint/2010/main" val="1272674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12:15 – 12:17</a:t>
            </a:r>
            <a:endParaRPr lang="en-US" dirty="0"/>
          </a:p>
        </p:txBody>
      </p:sp>
      <p:sp>
        <p:nvSpPr>
          <p:cNvPr id="4" name="Slide Number Placeholder 3"/>
          <p:cNvSpPr>
            <a:spLocks noGrp="1"/>
          </p:cNvSpPr>
          <p:nvPr>
            <p:ph type="sldNum" sz="quarter" idx="10"/>
          </p:nvPr>
        </p:nvSpPr>
        <p:spPr/>
        <p:txBody>
          <a:bodyPr/>
          <a:lstStyle/>
          <a:p>
            <a:fld id="{15272CF3-F7D3-494D-AFE8-044D483AEBC5}" type="slidenum">
              <a:rPr lang="en-US" smtClean="0"/>
              <a:t>4</a:t>
            </a:fld>
            <a:endParaRPr lang="en-US"/>
          </a:p>
        </p:txBody>
      </p:sp>
    </p:spTree>
    <p:extLst>
      <p:ext uri="{BB962C8B-B14F-4D97-AF65-F5344CB8AC3E}">
        <p14:creationId xmlns:p14="http://schemas.microsoft.com/office/powerpoint/2010/main" val="3968150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12:17</a:t>
            </a:r>
            <a:endParaRPr lang="en-US" dirty="0"/>
          </a:p>
        </p:txBody>
      </p:sp>
      <p:sp>
        <p:nvSpPr>
          <p:cNvPr id="4" name="Slide Number Placeholder 3"/>
          <p:cNvSpPr>
            <a:spLocks noGrp="1"/>
          </p:cNvSpPr>
          <p:nvPr>
            <p:ph type="sldNum" sz="quarter" idx="10"/>
          </p:nvPr>
        </p:nvSpPr>
        <p:spPr/>
        <p:txBody>
          <a:bodyPr/>
          <a:lstStyle/>
          <a:p>
            <a:fld id="{15272CF3-F7D3-494D-AFE8-044D483AEBC5}" type="slidenum">
              <a:rPr lang="en-US" smtClean="0"/>
              <a:t>5</a:t>
            </a:fld>
            <a:endParaRPr lang="en-US"/>
          </a:p>
        </p:txBody>
      </p:sp>
    </p:spTree>
    <p:extLst>
      <p:ext uri="{BB962C8B-B14F-4D97-AF65-F5344CB8AC3E}">
        <p14:creationId xmlns:p14="http://schemas.microsoft.com/office/powerpoint/2010/main" val="3811881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12:17 – 12:25</a:t>
            </a:r>
            <a:endParaRPr lang="en-US" dirty="0"/>
          </a:p>
        </p:txBody>
      </p:sp>
      <p:sp>
        <p:nvSpPr>
          <p:cNvPr id="4" name="Slide Number Placeholder 3"/>
          <p:cNvSpPr>
            <a:spLocks noGrp="1"/>
          </p:cNvSpPr>
          <p:nvPr>
            <p:ph type="sldNum" sz="quarter" idx="10"/>
          </p:nvPr>
        </p:nvSpPr>
        <p:spPr/>
        <p:txBody>
          <a:bodyPr/>
          <a:lstStyle/>
          <a:p>
            <a:fld id="{5B7834FD-711B-4B0F-A8E2-86397DFBAF0C}" type="slidenum">
              <a:rPr lang="en-US" smtClean="0"/>
              <a:t>6</a:t>
            </a:fld>
            <a:endParaRPr lang="en-US"/>
          </a:p>
        </p:txBody>
      </p:sp>
    </p:spTree>
    <p:extLst>
      <p:ext uri="{BB962C8B-B14F-4D97-AF65-F5344CB8AC3E}">
        <p14:creationId xmlns:p14="http://schemas.microsoft.com/office/powerpoint/2010/main" val="2768245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12:25</a:t>
            </a:r>
            <a:endParaRPr lang="en-US" dirty="0"/>
          </a:p>
        </p:txBody>
      </p:sp>
      <p:sp>
        <p:nvSpPr>
          <p:cNvPr id="4" name="Slide Number Placeholder 3"/>
          <p:cNvSpPr>
            <a:spLocks noGrp="1"/>
          </p:cNvSpPr>
          <p:nvPr>
            <p:ph type="sldNum" sz="quarter" idx="10"/>
          </p:nvPr>
        </p:nvSpPr>
        <p:spPr/>
        <p:txBody>
          <a:bodyPr/>
          <a:lstStyle/>
          <a:p>
            <a:fld id="{5B7834FD-711B-4B0F-A8E2-86397DFBAF0C}" type="slidenum">
              <a:rPr lang="en-US" smtClean="0"/>
              <a:t>7</a:t>
            </a:fld>
            <a:endParaRPr lang="en-US"/>
          </a:p>
        </p:txBody>
      </p:sp>
    </p:spTree>
    <p:extLst>
      <p:ext uri="{BB962C8B-B14F-4D97-AF65-F5344CB8AC3E}">
        <p14:creationId xmlns:p14="http://schemas.microsoft.com/office/powerpoint/2010/main" val="2768245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12:25 – 12:26</a:t>
            </a:r>
            <a:endParaRPr lang="en-US" dirty="0"/>
          </a:p>
        </p:txBody>
      </p:sp>
      <p:sp>
        <p:nvSpPr>
          <p:cNvPr id="4" name="Slide Number Placeholder 3"/>
          <p:cNvSpPr>
            <a:spLocks noGrp="1"/>
          </p:cNvSpPr>
          <p:nvPr>
            <p:ph type="sldNum" sz="quarter" idx="10"/>
          </p:nvPr>
        </p:nvSpPr>
        <p:spPr/>
        <p:txBody>
          <a:bodyPr/>
          <a:lstStyle/>
          <a:p>
            <a:fld id="{15272CF3-F7D3-494D-AFE8-044D483AEBC5}" type="slidenum">
              <a:rPr lang="en-US" smtClean="0"/>
              <a:t>8</a:t>
            </a:fld>
            <a:endParaRPr lang="en-US"/>
          </a:p>
        </p:txBody>
      </p:sp>
    </p:spTree>
    <p:extLst>
      <p:ext uri="{BB962C8B-B14F-4D97-AF65-F5344CB8AC3E}">
        <p14:creationId xmlns:p14="http://schemas.microsoft.com/office/powerpoint/2010/main" val="3399348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12:26</a:t>
            </a:r>
            <a:endParaRPr lang="en-US" dirty="0"/>
          </a:p>
        </p:txBody>
      </p:sp>
      <p:sp>
        <p:nvSpPr>
          <p:cNvPr id="4" name="Slide Number Placeholder 3"/>
          <p:cNvSpPr>
            <a:spLocks noGrp="1"/>
          </p:cNvSpPr>
          <p:nvPr>
            <p:ph type="sldNum" sz="quarter" idx="10"/>
          </p:nvPr>
        </p:nvSpPr>
        <p:spPr/>
        <p:txBody>
          <a:bodyPr/>
          <a:lstStyle/>
          <a:p>
            <a:fld id="{15272CF3-F7D3-494D-AFE8-044D483AEBC5}" type="slidenum">
              <a:rPr lang="en-US" smtClean="0"/>
              <a:t>9</a:t>
            </a:fld>
            <a:endParaRPr lang="en-US"/>
          </a:p>
        </p:txBody>
      </p:sp>
    </p:spTree>
    <p:extLst>
      <p:ext uri="{BB962C8B-B14F-4D97-AF65-F5344CB8AC3E}">
        <p14:creationId xmlns:p14="http://schemas.microsoft.com/office/powerpoint/2010/main" val="2988221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D843D1-DF04-44B8-83EE-3D2D575752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0F2D2F1D-5BB9-449A-BB8A-EF1501E57A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38CC0579-2D07-439D-85D0-48F3EE25772B}"/>
              </a:ext>
            </a:extLst>
          </p:cNvPr>
          <p:cNvSpPr>
            <a:spLocks noGrp="1"/>
          </p:cNvSpPr>
          <p:nvPr>
            <p:ph type="dt" sz="half" idx="10"/>
          </p:nvPr>
        </p:nvSpPr>
        <p:spPr/>
        <p:txBody>
          <a:bodyPr/>
          <a:lstStyle/>
          <a:p>
            <a:fld id="{84BEAA6B-135B-4D8D-99BE-1003EC532702}" type="datetimeFigureOut">
              <a:rPr lang="en-US" smtClean="0"/>
              <a:t>2/25/2019</a:t>
            </a:fld>
            <a:endParaRPr lang="en-US"/>
          </a:p>
        </p:txBody>
      </p:sp>
      <p:sp>
        <p:nvSpPr>
          <p:cNvPr id="5" name="Footer Placeholder 4">
            <a:extLst>
              <a:ext uri="{FF2B5EF4-FFF2-40B4-BE49-F238E27FC236}">
                <a16:creationId xmlns="" xmlns:a16="http://schemas.microsoft.com/office/drawing/2014/main" id="{3AAF2C3F-F4C4-4ED9-B99C-5B053C1AB9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678A1AD-A447-47B6-B8BF-E35843C5C904}"/>
              </a:ext>
            </a:extLst>
          </p:cNvPr>
          <p:cNvSpPr>
            <a:spLocks noGrp="1"/>
          </p:cNvSpPr>
          <p:nvPr>
            <p:ph type="sldNum" sz="quarter" idx="12"/>
          </p:nvPr>
        </p:nvSpPr>
        <p:spPr/>
        <p:txBody>
          <a:bodyPr/>
          <a:lstStyle/>
          <a:p>
            <a:fld id="{FE6F932A-D08F-4697-96E4-0F201280712F}" type="slidenum">
              <a:rPr lang="en-US" smtClean="0"/>
              <a:t>‹#›</a:t>
            </a:fld>
            <a:endParaRPr lang="en-US"/>
          </a:p>
        </p:txBody>
      </p:sp>
    </p:spTree>
    <p:extLst>
      <p:ext uri="{BB962C8B-B14F-4D97-AF65-F5344CB8AC3E}">
        <p14:creationId xmlns:p14="http://schemas.microsoft.com/office/powerpoint/2010/main" val="1671416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65E310-C87E-4CBA-B745-C3C880F825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05061D2-BADF-40D9-9044-E8D66D82CD9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DB8600C-F94B-490E-B1F2-B53EB813942A}"/>
              </a:ext>
            </a:extLst>
          </p:cNvPr>
          <p:cNvSpPr>
            <a:spLocks noGrp="1"/>
          </p:cNvSpPr>
          <p:nvPr>
            <p:ph type="dt" sz="half" idx="10"/>
          </p:nvPr>
        </p:nvSpPr>
        <p:spPr/>
        <p:txBody>
          <a:bodyPr/>
          <a:lstStyle/>
          <a:p>
            <a:fld id="{84BEAA6B-135B-4D8D-99BE-1003EC532702}" type="datetimeFigureOut">
              <a:rPr lang="en-US" smtClean="0"/>
              <a:t>2/25/2019</a:t>
            </a:fld>
            <a:endParaRPr lang="en-US"/>
          </a:p>
        </p:txBody>
      </p:sp>
      <p:sp>
        <p:nvSpPr>
          <p:cNvPr id="5" name="Footer Placeholder 4">
            <a:extLst>
              <a:ext uri="{FF2B5EF4-FFF2-40B4-BE49-F238E27FC236}">
                <a16:creationId xmlns="" xmlns:a16="http://schemas.microsoft.com/office/drawing/2014/main" id="{21D4B3C6-AE33-4B71-8887-3D3ACFE6E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8A8155A-2597-41B6-9351-4756ECF7C45E}"/>
              </a:ext>
            </a:extLst>
          </p:cNvPr>
          <p:cNvSpPr>
            <a:spLocks noGrp="1"/>
          </p:cNvSpPr>
          <p:nvPr>
            <p:ph type="sldNum" sz="quarter" idx="12"/>
          </p:nvPr>
        </p:nvSpPr>
        <p:spPr/>
        <p:txBody>
          <a:bodyPr/>
          <a:lstStyle/>
          <a:p>
            <a:fld id="{FE6F932A-D08F-4697-96E4-0F201280712F}" type="slidenum">
              <a:rPr lang="en-US" smtClean="0"/>
              <a:t>‹#›</a:t>
            </a:fld>
            <a:endParaRPr lang="en-US"/>
          </a:p>
        </p:txBody>
      </p:sp>
    </p:spTree>
    <p:extLst>
      <p:ext uri="{BB962C8B-B14F-4D97-AF65-F5344CB8AC3E}">
        <p14:creationId xmlns:p14="http://schemas.microsoft.com/office/powerpoint/2010/main" val="377763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58BC3BA-3C62-45CB-9B7D-C383A4F99A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D24490D-5100-4605-B1AD-E6095F45878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389728B-B5D2-4374-8FDF-F18639D4E91E}"/>
              </a:ext>
            </a:extLst>
          </p:cNvPr>
          <p:cNvSpPr>
            <a:spLocks noGrp="1"/>
          </p:cNvSpPr>
          <p:nvPr>
            <p:ph type="dt" sz="half" idx="10"/>
          </p:nvPr>
        </p:nvSpPr>
        <p:spPr/>
        <p:txBody>
          <a:bodyPr/>
          <a:lstStyle/>
          <a:p>
            <a:fld id="{84BEAA6B-135B-4D8D-99BE-1003EC532702}" type="datetimeFigureOut">
              <a:rPr lang="en-US" smtClean="0"/>
              <a:t>2/25/2019</a:t>
            </a:fld>
            <a:endParaRPr lang="en-US"/>
          </a:p>
        </p:txBody>
      </p:sp>
      <p:sp>
        <p:nvSpPr>
          <p:cNvPr id="5" name="Footer Placeholder 4">
            <a:extLst>
              <a:ext uri="{FF2B5EF4-FFF2-40B4-BE49-F238E27FC236}">
                <a16:creationId xmlns="" xmlns:a16="http://schemas.microsoft.com/office/drawing/2014/main" id="{4AE762EB-A82F-4808-A7F8-FD7C6AC7F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4B58715-DC29-4AF4-9D31-0BA357E23502}"/>
              </a:ext>
            </a:extLst>
          </p:cNvPr>
          <p:cNvSpPr>
            <a:spLocks noGrp="1"/>
          </p:cNvSpPr>
          <p:nvPr>
            <p:ph type="sldNum" sz="quarter" idx="12"/>
          </p:nvPr>
        </p:nvSpPr>
        <p:spPr/>
        <p:txBody>
          <a:bodyPr/>
          <a:lstStyle/>
          <a:p>
            <a:fld id="{FE6F932A-D08F-4697-96E4-0F201280712F}" type="slidenum">
              <a:rPr lang="en-US" smtClean="0"/>
              <a:t>‹#›</a:t>
            </a:fld>
            <a:endParaRPr lang="en-US"/>
          </a:p>
        </p:txBody>
      </p:sp>
    </p:spTree>
    <p:extLst>
      <p:ext uri="{BB962C8B-B14F-4D97-AF65-F5344CB8AC3E}">
        <p14:creationId xmlns:p14="http://schemas.microsoft.com/office/powerpoint/2010/main" val="568377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 Roadmap">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73416A1-2938-4C4D-A346-0BC7D215207F}"/>
              </a:ext>
            </a:extLst>
          </p:cNvPr>
          <p:cNvSpPr>
            <a:spLocks noGrp="1"/>
          </p:cNvSpPr>
          <p:nvPr>
            <p:ph idx="1"/>
          </p:nvPr>
        </p:nvSpPr>
        <p:spPr>
          <a:xfrm>
            <a:off x="838200" y="1406769"/>
            <a:ext cx="10515600" cy="4671951"/>
          </a:xfrm>
        </p:spPr>
        <p:txBody>
          <a:bodyPr/>
          <a:lstStyle>
            <a:lvl1pPr>
              <a:defRPr sz="4000"/>
            </a:lvl1pPr>
            <a:lvl2pPr>
              <a:defRPr sz="3200"/>
            </a:lvl2pPr>
            <a:lvl3pPr>
              <a:defRPr sz="28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 xmlns:a16="http://schemas.microsoft.com/office/drawing/2014/main" id="{EB73D59B-8547-4DBB-A298-7DA963CBD1F0}"/>
              </a:ext>
            </a:extLst>
          </p:cNvPr>
          <p:cNvSpPr>
            <a:spLocks noGrp="1"/>
          </p:cNvSpPr>
          <p:nvPr>
            <p:ph type="title"/>
          </p:nvPr>
        </p:nvSpPr>
        <p:spPr>
          <a:xfrm>
            <a:off x="838200" y="136526"/>
            <a:ext cx="10515600" cy="1270244"/>
          </a:xfrm>
          <a:ln w="41275">
            <a:noFill/>
          </a:ln>
        </p:spPr>
        <p:txBody>
          <a:bodyPr>
            <a:normAutofit/>
          </a:bodyPr>
          <a:lstStyle>
            <a:lvl1pPr>
              <a:defRPr sz="6000" b="1"/>
            </a:lvl1pPr>
          </a:lstStyle>
          <a:p>
            <a:r>
              <a:rPr lang="en-US" dirty="0"/>
              <a:t>Click to edit Master title style</a:t>
            </a:r>
          </a:p>
        </p:txBody>
      </p:sp>
      <p:cxnSp>
        <p:nvCxnSpPr>
          <p:cNvPr id="8" name="Straight Connector 7">
            <a:extLst>
              <a:ext uri="{FF2B5EF4-FFF2-40B4-BE49-F238E27FC236}">
                <a16:creationId xmlns="" xmlns:a16="http://schemas.microsoft.com/office/drawing/2014/main" id="{7A126427-E266-4BF8-AD15-7CD093518CA7}"/>
              </a:ext>
            </a:extLst>
          </p:cNvPr>
          <p:cNvCxnSpPr/>
          <p:nvPr userDrawn="1"/>
        </p:nvCxnSpPr>
        <p:spPr>
          <a:xfrm>
            <a:off x="838200" y="1239475"/>
            <a:ext cx="10515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7AA92386-D77A-453E-A1B3-3F5FDAE5AC7A}"/>
              </a:ext>
            </a:extLst>
          </p:cNvPr>
          <p:cNvCxnSpPr/>
          <p:nvPr userDrawn="1"/>
        </p:nvCxnSpPr>
        <p:spPr>
          <a:xfrm>
            <a:off x="838200" y="6172508"/>
            <a:ext cx="10515600" cy="0"/>
          </a:xfrm>
          <a:prstGeom prst="line">
            <a:avLst/>
          </a:prstGeom>
          <a:ln w="34925">
            <a:solidFill>
              <a:schemeClr val="tx1">
                <a:alpha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 xmlns:a16="http://schemas.microsoft.com/office/drawing/2014/main" id="{4B67E105-440B-4A53-AE8C-1534040980D3}"/>
              </a:ext>
            </a:extLst>
          </p:cNvPr>
          <p:cNvSpPr>
            <a:spLocks noGrp="1"/>
          </p:cNvSpPr>
          <p:nvPr>
            <p:ph idx="10" hasCustomPrompt="1"/>
          </p:nvPr>
        </p:nvSpPr>
        <p:spPr>
          <a:xfrm>
            <a:off x="867505" y="6250955"/>
            <a:ext cx="4132385" cy="483336"/>
          </a:xfrm>
        </p:spPr>
        <p:txBody>
          <a:bodyPr>
            <a:normAutofit/>
          </a:bodyPr>
          <a:lstStyle>
            <a:lvl1pPr marL="0" indent="0" algn="r">
              <a:buNone/>
              <a:defRPr sz="3200" u="sng">
                <a:solidFill>
                  <a:schemeClr val="bg2">
                    <a:lumMod val="50000"/>
                  </a:schemeClr>
                </a:solidFill>
              </a:defRPr>
            </a:lvl1pPr>
            <a:lvl2pPr>
              <a:defRPr sz="3200"/>
            </a:lvl2pPr>
            <a:lvl3pPr>
              <a:defRPr sz="2800"/>
            </a:lvl3pPr>
            <a:lvl4pPr>
              <a:defRPr sz="2400"/>
            </a:lvl4pPr>
            <a:lvl5pPr>
              <a:defRPr sz="2400"/>
            </a:lvl5pPr>
          </a:lstStyle>
          <a:p>
            <a:pPr lvl="0"/>
            <a:r>
              <a:rPr lang="en-US" dirty="0"/>
              <a:t>Now: </a:t>
            </a:r>
          </a:p>
        </p:txBody>
      </p:sp>
      <p:sp>
        <p:nvSpPr>
          <p:cNvPr id="19" name="Content Placeholder 2">
            <a:extLst>
              <a:ext uri="{FF2B5EF4-FFF2-40B4-BE49-F238E27FC236}">
                <a16:creationId xmlns="" xmlns:a16="http://schemas.microsoft.com/office/drawing/2014/main" id="{0EA34343-5C2C-420E-8AD4-9A039090F8F6}"/>
              </a:ext>
            </a:extLst>
          </p:cNvPr>
          <p:cNvSpPr>
            <a:spLocks noGrp="1"/>
          </p:cNvSpPr>
          <p:nvPr>
            <p:ph idx="11" hasCustomPrompt="1"/>
          </p:nvPr>
        </p:nvSpPr>
        <p:spPr>
          <a:xfrm>
            <a:off x="7221415" y="6260124"/>
            <a:ext cx="4132385" cy="483336"/>
          </a:xfrm>
        </p:spPr>
        <p:txBody>
          <a:bodyPr>
            <a:normAutofit/>
          </a:bodyPr>
          <a:lstStyle>
            <a:lvl1pPr marL="0" indent="0" algn="l">
              <a:buNone/>
              <a:defRPr sz="3200">
                <a:solidFill>
                  <a:schemeClr val="bg2">
                    <a:lumMod val="75000"/>
                  </a:schemeClr>
                </a:solidFill>
              </a:defRPr>
            </a:lvl1pPr>
            <a:lvl2pPr>
              <a:defRPr sz="3200"/>
            </a:lvl2pPr>
            <a:lvl3pPr>
              <a:defRPr sz="2800"/>
            </a:lvl3pPr>
            <a:lvl4pPr>
              <a:defRPr sz="2400"/>
            </a:lvl4pPr>
            <a:lvl5pPr>
              <a:defRPr sz="2400"/>
            </a:lvl5pPr>
          </a:lstStyle>
          <a:p>
            <a:pPr lvl="0"/>
            <a:r>
              <a:rPr lang="en-US" dirty="0"/>
              <a:t>Up Next: </a:t>
            </a:r>
          </a:p>
        </p:txBody>
      </p:sp>
      <p:sp>
        <p:nvSpPr>
          <p:cNvPr id="25" name="Arrow: Chevron 24">
            <a:extLst>
              <a:ext uri="{FF2B5EF4-FFF2-40B4-BE49-F238E27FC236}">
                <a16:creationId xmlns="" xmlns:a16="http://schemas.microsoft.com/office/drawing/2014/main" id="{6AFCE2CC-13B2-435C-9659-2BFEAE586296}"/>
              </a:ext>
            </a:extLst>
          </p:cNvPr>
          <p:cNvSpPr/>
          <p:nvPr userDrawn="1"/>
        </p:nvSpPr>
        <p:spPr>
          <a:xfrm>
            <a:off x="5931877" y="6272961"/>
            <a:ext cx="445477" cy="470499"/>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Arrow: Chevron 25">
            <a:extLst>
              <a:ext uri="{FF2B5EF4-FFF2-40B4-BE49-F238E27FC236}">
                <a16:creationId xmlns="" xmlns:a16="http://schemas.microsoft.com/office/drawing/2014/main" id="{499A6AD5-96B4-4A6F-BBE3-671FDC7ACDC7}"/>
              </a:ext>
            </a:extLst>
          </p:cNvPr>
          <p:cNvSpPr/>
          <p:nvPr userDrawn="1"/>
        </p:nvSpPr>
        <p:spPr>
          <a:xfrm>
            <a:off x="5591906" y="6272961"/>
            <a:ext cx="445477" cy="470499"/>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Arrow: Chevron 26">
            <a:extLst>
              <a:ext uri="{FF2B5EF4-FFF2-40B4-BE49-F238E27FC236}">
                <a16:creationId xmlns="" xmlns:a16="http://schemas.microsoft.com/office/drawing/2014/main" id="{9C433D08-AB62-4699-AC9E-734DC196C8B3}"/>
              </a:ext>
            </a:extLst>
          </p:cNvPr>
          <p:cNvSpPr/>
          <p:nvPr userDrawn="1"/>
        </p:nvSpPr>
        <p:spPr>
          <a:xfrm>
            <a:off x="6271848" y="6263792"/>
            <a:ext cx="445477" cy="470499"/>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46068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 Blank">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73D59B-8547-4DBB-A298-7DA963CBD1F0}"/>
              </a:ext>
            </a:extLst>
          </p:cNvPr>
          <p:cNvSpPr>
            <a:spLocks noGrp="1"/>
          </p:cNvSpPr>
          <p:nvPr>
            <p:ph type="title"/>
          </p:nvPr>
        </p:nvSpPr>
        <p:spPr>
          <a:xfrm>
            <a:off x="838200" y="136526"/>
            <a:ext cx="10515600" cy="1270244"/>
          </a:xfrm>
          <a:ln w="41275">
            <a:noFill/>
          </a:ln>
        </p:spPr>
        <p:txBody>
          <a:bodyPr>
            <a:normAutofit/>
          </a:bodyPr>
          <a:lstStyle>
            <a:lvl1pPr>
              <a:defRPr sz="6000" b="1"/>
            </a:lvl1pPr>
          </a:lstStyle>
          <a:p>
            <a:r>
              <a:rPr lang="en-US" dirty="0"/>
              <a:t>Click to edit Master title style</a:t>
            </a:r>
          </a:p>
        </p:txBody>
      </p:sp>
      <p:cxnSp>
        <p:nvCxnSpPr>
          <p:cNvPr id="8" name="Straight Connector 7">
            <a:extLst>
              <a:ext uri="{FF2B5EF4-FFF2-40B4-BE49-F238E27FC236}">
                <a16:creationId xmlns="" xmlns:a16="http://schemas.microsoft.com/office/drawing/2014/main" id="{7A126427-E266-4BF8-AD15-7CD093518CA7}"/>
              </a:ext>
            </a:extLst>
          </p:cNvPr>
          <p:cNvCxnSpPr/>
          <p:nvPr userDrawn="1"/>
        </p:nvCxnSpPr>
        <p:spPr>
          <a:xfrm>
            <a:off x="838200" y="1239475"/>
            <a:ext cx="10515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930A8A15-B6AB-445A-B7EF-E019A404D118}"/>
              </a:ext>
            </a:extLst>
          </p:cNvPr>
          <p:cNvCxnSpPr/>
          <p:nvPr userDrawn="1"/>
        </p:nvCxnSpPr>
        <p:spPr>
          <a:xfrm>
            <a:off x="838200" y="6172508"/>
            <a:ext cx="10515600" cy="0"/>
          </a:xfrm>
          <a:prstGeom prst="line">
            <a:avLst/>
          </a:prstGeom>
          <a:ln w="34925">
            <a:solidFill>
              <a:schemeClr val="tx1">
                <a:alpha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 xmlns:a16="http://schemas.microsoft.com/office/drawing/2014/main" id="{93C2DF4C-6CFF-4147-9FE0-26B71222D91E}"/>
              </a:ext>
            </a:extLst>
          </p:cNvPr>
          <p:cNvSpPr>
            <a:spLocks noGrp="1"/>
          </p:cNvSpPr>
          <p:nvPr>
            <p:ph idx="1"/>
          </p:nvPr>
        </p:nvSpPr>
        <p:spPr>
          <a:xfrm>
            <a:off x="838200" y="1406769"/>
            <a:ext cx="10515600" cy="4671951"/>
          </a:xfrm>
        </p:spPr>
        <p:txBody>
          <a:bodyPr/>
          <a:lstStyle>
            <a:lvl1pPr>
              <a:defRPr sz="4000"/>
            </a:lvl1pPr>
            <a:lvl2pPr>
              <a:defRPr sz="3200"/>
            </a:lvl2pPr>
            <a:lvl3pPr>
              <a:defRPr sz="28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498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A57372-CF5D-44F2-899B-57695956D330}"/>
              </a:ext>
            </a:extLst>
          </p:cNvPr>
          <p:cNvSpPr>
            <a:spLocks noGrp="1"/>
          </p:cNvSpPr>
          <p:nvPr>
            <p:ph type="title"/>
          </p:nvPr>
        </p:nvSpPr>
        <p:spPr>
          <a:xfrm>
            <a:off x="831850" y="1709738"/>
            <a:ext cx="10515600" cy="2852737"/>
          </a:xfrm>
        </p:spPr>
        <p:txBody>
          <a:bodyPr anchor="b"/>
          <a:lstStyle>
            <a:lvl1pPr>
              <a:defRPr sz="6000" b="1"/>
            </a:lvl1pPr>
          </a:lstStyle>
          <a:p>
            <a:r>
              <a:rPr lang="en-US" dirty="0"/>
              <a:t>Click to edit Master title style</a:t>
            </a:r>
          </a:p>
        </p:txBody>
      </p:sp>
    </p:spTree>
    <p:extLst>
      <p:ext uri="{BB962C8B-B14F-4D97-AF65-F5344CB8AC3E}">
        <p14:creationId xmlns:p14="http://schemas.microsoft.com/office/powerpoint/2010/main" val="3155767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E877F9-E0ED-4E61-8322-D7C25CE895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37B89BE-BDBF-4F42-8636-0F3CDAEF1C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68A5AF3-EBAD-497A-B78A-D6123AE6CD68}"/>
              </a:ext>
            </a:extLst>
          </p:cNvPr>
          <p:cNvSpPr>
            <a:spLocks noGrp="1"/>
          </p:cNvSpPr>
          <p:nvPr>
            <p:ph type="dt" sz="half" idx="10"/>
          </p:nvPr>
        </p:nvSpPr>
        <p:spPr/>
        <p:txBody>
          <a:bodyPr/>
          <a:lstStyle/>
          <a:p>
            <a:fld id="{84BEAA6B-135B-4D8D-99BE-1003EC532702}" type="datetimeFigureOut">
              <a:rPr lang="en-US" smtClean="0"/>
              <a:t>2/25/2019</a:t>
            </a:fld>
            <a:endParaRPr lang="en-US"/>
          </a:p>
        </p:txBody>
      </p:sp>
      <p:sp>
        <p:nvSpPr>
          <p:cNvPr id="5" name="Footer Placeholder 4">
            <a:extLst>
              <a:ext uri="{FF2B5EF4-FFF2-40B4-BE49-F238E27FC236}">
                <a16:creationId xmlns="" xmlns:a16="http://schemas.microsoft.com/office/drawing/2014/main" id="{D96846A8-6E8B-4625-BBFD-A70A0911E0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9D89F70-EF87-475B-A06F-44A21D0CE7BC}"/>
              </a:ext>
            </a:extLst>
          </p:cNvPr>
          <p:cNvSpPr>
            <a:spLocks noGrp="1"/>
          </p:cNvSpPr>
          <p:nvPr>
            <p:ph type="sldNum" sz="quarter" idx="12"/>
          </p:nvPr>
        </p:nvSpPr>
        <p:spPr/>
        <p:txBody>
          <a:bodyPr/>
          <a:lstStyle/>
          <a:p>
            <a:fld id="{FE6F932A-D08F-4697-96E4-0F201280712F}" type="slidenum">
              <a:rPr lang="en-US" smtClean="0"/>
              <a:t>‹#›</a:t>
            </a:fld>
            <a:endParaRPr lang="en-US"/>
          </a:p>
        </p:txBody>
      </p:sp>
    </p:spTree>
    <p:extLst>
      <p:ext uri="{BB962C8B-B14F-4D97-AF65-F5344CB8AC3E}">
        <p14:creationId xmlns:p14="http://schemas.microsoft.com/office/powerpoint/2010/main" val="1268103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157FC0-6EAD-4B23-B5E1-B0058E58AA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74328FA7-2661-49FB-AF04-41D7D4D336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8B6EEE09-A364-4671-A745-A5DDC4D39071}"/>
              </a:ext>
            </a:extLst>
          </p:cNvPr>
          <p:cNvSpPr>
            <a:spLocks noGrp="1"/>
          </p:cNvSpPr>
          <p:nvPr>
            <p:ph type="dt" sz="half" idx="10"/>
          </p:nvPr>
        </p:nvSpPr>
        <p:spPr/>
        <p:txBody>
          <a:bodyPr/>
          <a:lstStyle/>
          <a:p>
            <a:fld id="{84BEAA6B-135B-4D8D-99BE-1003EC532702}" type="datetimeFigureOut">
              <a:rPr lang="en-US" smtClean="0"/>
              <a:t>2/25/2019</a:t>
            </a:fld>
            <a:endParaRPr lang="en-US"/>
          </a:p>
        </p:txBody>
      </p:sp>
      <p:sp>
        <p:nvSpPr>
          <p:cNvPr id="5" name="Footer Placeholder 4">
            <a:extLst>
              <a:ext uri="{FF2B5EF4-FFF2-40B4-BE49-F238E27FC236}">
                <a16:creationId xmlns="" xmlns:a16="http://schemas.microsoft.com/office/drawing/2014/main" id="{3C8C7B5C-BDD4-42BF-9CD1-AEFBF7DB8A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87369B8-74F9-4EAA-B9DD-39CC4CC853DE}"/>
              </a:ext>
            </a:extLst>
          </p:cNvPr>
          <p:cNvSpPr>
            <a:spLocks noGrp="1"/>
          </p:cNvSpPr>
          <p:nvPr>
            <p:ph type="sldNum" sz="quarter" idx="12"/>
          </p:nvPr>
        </p:nvSpPr>
        <p:spPr/>
        <p:txBody>
          <a:bodyPr/>
          <a:lstStyle/>
          <a:p>
            <a:fld id="{FE6F932A-D08F-4697-96E4-0F201280712F}" type="slidenum">
              <a:rPr lang="en-US" smtClean="0"/>
              <a:t>‹#›</a:t>
            </a:fld>
            <a:endParaRPr lang="en-US"/>
          </a:p>
        </p:txBody>
      </p:sp>
    </p:spTree>
    <p:extLst>
      <p:ext uri="{BB962C8B-B14F-4D97-AF65-F5344CB8AC3E}">
        <p14:creationId xmlns:p14="http://schemas.microsoft.com/office/powerpoint/2010/main" val="838461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4832E9-5D14-4DA5-908A-720AA6734C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EB9B3AE-921B-4677-B8E0-8CA27639F7D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5FB1AEBE-B1E0-4F4F-A9CE-70B32A0725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A80DF689-582A-4775-8906-9CC851A13DB3}"/>
              </a:ext>
            </a:extLst>
          </p:cNvPr>
          <p:cNvSpPr>
            <a:spLocks noGrp="1"/>
          </p:cNvSpPr>
          <p:nvPr>
            <p:ph type="dt" sz="half" idx="10"/>
          </p:nvPr>
        </p:nvSpPr>
        <p:spPr/>
        <p:txBody>
          <a:bodyPr/>
          <a:lstStyle/>
          <a:p>
            <a:fld id="{84BEAA6B-135B-4D8D-99BE-1003EC532702}" type="datetimeFigureOut">
              <a:rPr lang="en-US" smtClean="0"/>
              <a:t>2/25/2019</a:t>
            </a:fld>
            <a:endParaRPr lang="en-US"/>
          </a:p>
        </p:txBody>
      </p:sp>
      <p:sp>
        <p:nvSpPr>
          <p:cNvPr id="6" name="Footer Placeholder 5">
            <a:extLst>
              <a:ext uri="{FF2B5EF4-FFF2-40B4-BE49-F238E27FC236}">
                <a16:creationId xmlns="" xmlns:a16="http://schemas.microsoft.com/office/drawing/2014/main" id="{503E49F6-F569-4112-A3C3-30BE6E243A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A773BA6-84E9-4458-8B44-E052737641A0}"/>
              </a:ext>
            </a:extLst>
          </p:cNvPr>
          <p:cNvSpPr>
            <a:spLocks noGrp="1"/>
          </p:cNvSpPr>
          <p:nvPr>
            <p:ph type="sldNum" sz="quarter" idx="12"/>
          </p:nvPr>
        </p:nvSpPr>
        <p:spPr/>
        <p:txBody>
          <a:bodyPr/>
          <a:lstStyle/>
          <a:p>
            <a:fld id="{FE6F932A-D08F-4697-96E4-0F201280712F}" type="slidenum">
              <a:rPr lang="en-US" smtClean="0"/>
              <a:t>‹#›</a:t>
            </a:fld>
            <a:endParaRPr lang="en-US"/>
          </a:p>
        </p:txBody>
      </p:sp>
    </p:spTree>
    <p:extLst>
      <p:ext uri="{BB962C8B-B14F-4D97-AF65-F5344CB8AC3E}">
        <p14:creationId xmlns:p14="http://schemas.microsoft.com/office/powerpoint/2010/main" val="27405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13BC19-FE63-462A-8D7B-4343557F89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C8F4F8C-4164-4505-97D0-E0CBE612E9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FDF0390E-A008-445E-823E-DB6C67C7D2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FFC4F44-117A-4BA3-A04B-28810F9016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38AED420-2AE3-4D8D-B416-4F4E92E652D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7C8A8A37-914C-40C5-8FCE-BEE8A8815A4C}"/>
              </a:ext>
            </a:extLst>
          </p:cNvPr>
          <p:cNvSpPr>
            <a:spLocks noGrp="1"/>
          </p:cNvSpPr>
          <p:nvPr>
            <p:ph type="dt" sz="half" idx="10"/>
          </p:nvPr>
        </p:nvSpPr>
        <p:spPr/>
        <p:txBody>
          <a:bodyPr/>
          <a:lstStyle/>
          <a:p>
            <a:fld id="{84BEAA6B-135B-4D8D-99BE-1003EC532702}" type="datetimeFigureOut">
              <a:rPr lang="en-US" smtClean="0"/>
              <a:t>2/25/2019</a:t>
            </a:fld>
            <a:endParaRPr lang="en-US"/>
          </a:p>
        </p:txBody>
      </p:sp>
      <p:sp>
        <p:nvSpPr>
          <p:cNvPr id="8" name="Footer Placeholder 7">
            <a:extLst>
              <a:ext uri="{FF2B5EF4-FFF2-40B4-BE49-F238E27FC236}">
                <a16:creationId xmlns="" xmlns:a16="http://schemas.microsoft.com/office/drawing/2014/main" id="{04574809-2E86-4E10-8C16-4FFDDCB8D3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7D685D74-B59E-4C21-B66D-BDF842E6AC4F}"/>
              </a:ext>
            </a:extLst>
          </p:cNvPr>
          <p:cNvSpPr>
            <a:spLocks noGrp="1"/>
          </p:cNvSpPr>
          <p:nvPr>
            <p:ph type="sldNum" sz="quarter" idx="12"/>
          </p:nvPr>
        </p:nvSpPr>
        <p:spPr/>
        <p:txBody>
          <a:bodyPr/>
          <a:lstStyle/>
          <a:p>
            <a:fld id="{FE6F932A-D08F-4697-96E4-0F201280712F}" type="slidenum">
              <a:rPr lang="en-US" smtClean="0"/>
              <a:t>‹#›</a:t>
            </a:fld>
            <a:endParaRPr lang="en-US"/>
          </a:p>
        </p:txBody>
      </p:sp>
    </p:spTree>
    <p:extLst>
      <p:ext uri="{BB962C8B-B14F-4D97-AF65-F5344CB8AC3E}">
        <p14:creationId xmlns:p14="http://schemas.microsoft.com/office/powerpoint/2010/main" val="70811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ECE8EC-996B-4C35-A0AA-FFDEE44D88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C219BE8F-06F4-4DD8-B40D-CF2E115DA35D}"/>
              </a:ext>
            </a:extLst>
          </p:cNvPr>
          <p:cNvSpPr>
            <a:spLocks noGrp="1"/>
          </p:cNvSpPr>
          <p:nvPr>
            <p:ph type="dt" sz="half" idx="10"/>
          </p:nvPr>
        </p:nvSpPr>
        <p:spPr/>
        <p:txBody>
          <a:bodyPr/>
          <a:lstStyle/>
          <a:p>
            <a:fld id="{84BEAA6B-135B-4D8D-99BE-1003EC532702}" type="datetimeFigureOut">
              <a:rPr lang="en-US" smtClean="0"/>
              <a:t>2/25/2019</a:t>
            </a:fld>
            <a:endParaRPr lang="en-US"/>
          </a:p>
        </p:txBody>
      </p:sp>
      <p:sp>
        <p:nvSpPr>
          <p:cNvPr id="4" name="Footer Placeholder 3">
            <a:extLst>
              <a:ext uri="{FF2B5EF4-FFF2-40B4-BE49-F238E27FC236}">
                <a16:creationId xmlns="" xmlns:a16="http://schemas.microsoft.com/office/drawing/2014/main" id="{D0B2E2A4-B62F-4E85-A8B9-BD727B3BA3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C82AFF9-778F-4E6A-852A-6F6F77898684}"/>
              </a:ext>
            </a:extLst>
          </p:cNvPr>
          <p:cNvSpPr>
            <a:spLocks noGrp="1"/>
          </p:cNvSpPr>
          <p:nvPr>
            <p:ph type="sldNum" sz="quarter" idx="12"/>
          </p:nvPr>
        </p:nvSpPr>
        <p:spPr/>
        <p:txBody>
          <a:bodyPr/>
          <a:lstStyle/>
          <a:p>
            <a:fld id="{FE6F932A-D08F-4697-96E4-0F201280712F}" type="slidenum">
              <a:rPr lang="en-US" smtClean="0"/>
              <a:t>‹#›</a:t>
            </a:fld>
            <a:endParaRPr lang="en-US"/>
          </a:p>
        </p:txBody>
      </p:sp>
    </p:spTree>
    <p:extLst>
      <p:ext uri="{BB962C8B-B14F-4D97-AF65-F5344CB8AC3E}">
        <p14:creationId xmlns:p14="http://schemas.microsoft.com/office/powerpoint/2010/main" val="93362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463FCD8-F160-4201-BC1D-4339B77D192F}"/>
              </a:ext>
            </a:extLst>
          </p:cNvPr>
          <p:cNvSpPr>
            <a:spLocks noGrp="1"/>
          </p:cNvSpPr>
          <p:nvPr>
            <p:ph type="dt" sz="half" idx="10"/>
          </p:nvPr>
        </p:nvSpPr>
        <p:spPr/>
        <p:txBody>
          <a:bodyPr/>
          <a:lstStyle/>
          <a:p>
            <a:fld id="{84BEAA6B-135B-4D8D-99BE-1003EC532702}" type="datetimeFigureOut">
              <a:rPr lang="en-US" smtClean="0"/>
              <a:t>2/25/2019</a:t>
            </a:fld>
            <a:endParaRPr lang="en-US"/>
          </a:p>
        </p:txBody>
      </p:sp>
      <p:sp>
        <p:nvSpPr>
          <p:cNvPr id="3" name="Footer Placeholder 2">
            <a:extLst>
              <a:ext uri="{FF2B5EF4-FFF2-40B4-BE49-F238E27FC236}">
                <a16:creationId xmlns="" xmlns:a16="http://schemas.microsoft.com/office/drawing/2014/main" id="{21BFB5BB-F528-4231-BE8A-133D4B1D9F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9B39F8E1-C058-4339-9456-A9607255A01E}"/>
              </a:ext>
            </a:extLst>
          </p:cNvPr>
          <p:cNvSpPr>
            <a:spLocks noGrp="1"/>
          </p:cNvSpPr>
          <p:nvPr>
            <p:ph type="sldNum" sz="quarter" idx="12"/>
          </p:nvPr>
        </p:nvSpPr>
        <p:spPr/>
        <p:txBody>
          <a:bodyPr/>
          <a:lstStyle/>
          <a:p>
            <a:fld id="{FE6F932A-D08F-4697-96E4-0F201280712F}" type="slidenum">
              <a:rPr lang="en-US" smtClean="0"/>
              <a:t>‹#›</a:t>
            </a:fld>
            <a:endParaRPr lang="en-US"/>
          </a:p>
        </p:txBody>
      </p:sp>
    </p:spTree>
    <p:extLst>
      <p:ext uri="{BB962C8B-B14F-4D97-AF65-F5344CB8AC3E}">
        <p14:creationId xmlns:p14="http://schemas.microsoft.com/office/powerpoint/2010/main" val="358907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E352D4-1745-4C92-BB2E-9851A3CC8B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B9935F36-6915-4314-AE2A-B78DED61C3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5CD570F7-2564-4F87-9556-7FD70F73A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3B8F7A0E-8BD0-442D-8563-084ED0A9CE32}"/>
              </a:ext>
            </a:extLst>
          </p:cNvPr>
          <p:cNvSpPr>
            <a:spLocks noGrp="1"/>
          </p:cNvSpPr>
          <p:nvPr>
            <p:ph type="dt" sz="half" idx="10"/>
          </p:nvPr>
        </p:nvSpPr>
        <p:spPr/>
        <p:txBody>
          <a:bodyPr/>
          <a:lstStyle/>
          <a:p>
            <a:fld id="{84BEAA6B-135B-4D8D-99BE-1003EC532702}" type="datetimeFigureOut">
              <a:rPr lang="en-US" smtClean="0"/>
              <a:t>2/25/2019</a:t>
            </a:fld>
            <a:endParaRPr lang="en-US"/>
          </a:p>
        </p:txBody>
      </p:sp>
      <p:sp>
        <p:nvSpPr>
          <p:cNvPr id="6" name="Footer Placeholder 5">
            <a:extLst>
              <a:ext uri="{FF2B5EF4-FFF2-40B4-BE49-F238E27FC236}">
                <a16:creationId xmlns="" xmlns:a16="http://schemas.microsoft.com/office/drawing/2014/main" id="{0265CABC-1D50-49DD-87A2-9C03E6B690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7AC33B0-54B1-4307-BF08-8E1937C3A7B3}"/>
              </a:ext>
            </a:extLst>
          </p:cNvPr>
          <p:cNvSpPr>
            <a:spLocks noGrp="1"/>
          </p:cNvSpPr>
          <p:nvPr>
            <p:ph type="sldNum" sz="quarter" idx="12"/>
          </p:nvPr>
        </p:nvSpPr>
        <p:spPr/>
        <p:txBody>
          <a:bodyPr/>
          <a:lstStyle/>
          <a:p>
            <a:fld id="{FE6F932A-D08F-4697-96E4-0F201280712F}" type="slidenum">
              <a:rPr lang="en-US" smtClean="0"/>
              <a:t>‹#›</a:t>
            </a:fld>
            <a:endParaRPr lang="en-US"/>
          </a:p>
        </p:txBody>
      </p:sp>
    </p:spTree>
    <p:extLst>
      <p:ext uri="{BB962C8B-B14F-4D97-AF65-F5344CB8AC3E}">
        <p14:creationId xmlns:p14="http://schemas.microsoft.com/office/powerpoint/2010/main" val="2985928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C1635F-5D24-4AF6-B79D-0AEE75763B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5B51771-A128-43E0-BAF2-C8FBA90A2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1CE0E278-77B4-48A3-BB6C-4B8380568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4FC842FC-79D0-467A-BF78-512A884CF2F4}"/>
              </a:ext>
            </a:extLst>
          </p:cNvPr>
          <p:cNvSpPr>
            <a:spLocks noGrp="1"/>
          </p:cNvSpPr>
          <p:nvPr>
            <p:ph type="dt" sz="half" idx="10"/>
          </p:nvPr>
        </p:nvSpPr>
        <p:spPr/>
        <p:txBody>
          <a:bodyPr/>
          <a:lstStyle/>
          <a:p>
            <a:fld id="{84BEAA6B-135B-4D8D-99BE-1003EC532702}" type="datetimeFigureOut">
              <a:rPr lang="en-US" smtClean="0"/>
              <a:t>2/25/2019</a:t>
            </a:fld>
            <a:endParaRPr lang="en-US"/>
          </a:p>
        </p:txBody>
      </p:sp>
      <p:sp>
        <p:nvSpPr>
          <p:cNvPr id="6" name="Footer Placeholder 5">
            <a:extLst>
              <a:ext uri="{FF2B5EF4-FFF2-40B4-BE49-F238E27FC236}">
                <a16:creationId xmlns="" xmlns:a16="http://schemas.microsoft.com/office/drawing/2014/main" id="{83DA7B91-4BAF-4356-83BA-CE561BE218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1A122CB-21A0-4EA2-9A77-5FABD69ACCDB}"/>
              </a:ext>
            </a:extLst>
          </p:cNvPr>
          <p:cNvSpPr>
            <a:spLocks noGrp="1"/>
          </p:cNvSpPr>
          <p:nvPr>
            <p:ph type="sldNum" sz="quarter" idx="12"/>
          </p:nvPr>
        </p:nvSpPr>
        <p:spPr/>
        <p:txBody>
          <a:bodyPr/>
          <a:lstStyle/>
          <a:p>
            <a:fld id="{FE6F932A-D08F-4697-96E4-0F201280712F}" type="slidenum">
              <a:rPr lang="en-US" smtClean="0"/>
              <a:t>‹#›</a:t>
            </a:fld>
            <a:endParaRPr lang="en-US"/>
          </a:p>
        </p:txBody>
      </p:sp>
    </p:spTree>
    <p:extLst>
      <p:ext uri="{BB962C8B-B14F-4D97-AF65-F5344CB8AC3E}">
        <p14:creationId xmlns:p14="http://schemas.microsoft.com/office/powerpoint/2010/main" val="1548940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1475F8D-AAE9-45C1-9DEF-51F1AA10F4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4BB298F-EEB5-4E0A-B2A8-83D7F4D02B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DD30E55-8468-48F0-AF8E-34F3210498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EAA6B-135B-4D8D-99BE-1003EC532702}" type="datetimeFigureOut">
              <a:rPr lang="en-US" smtClean="0"/>
              <a:t>2/25/2019</a:t>
            </a:fld>
            <a:endParaRPr lang="en-US"/>
          </a:p>
        </p:txBody>
      </p:sp>
      <p:sp>
        <p:nvSpPr>
          <p:cNvPr id="5" name="Footer Placeholder 4">
            <a:extLst>
              <a:ext uri="{FF2B5EF4-FFF2-40B4-BE49-F238E27FC236}">
                <a16:creationId xmlns="" xmlns:a16="http://schemas.microsoft.com/office/drawing/2014/main" id="{ABA5B97D-8B2D-4B7D-893B-F3A4A5EE17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7191650A-8A31-4DD9-ACB4-9E6997BC5B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6F932A-D08F-4697-96E4-0F201280712F}" type="slidenum">
              <a:rPr lang="en-US" smtClean="0"/>
              <a:t>‹#›</a:t>
            </a:fld>
            <a:endParaRPr lang="en-US"/>
          </a:p>
        </p:txBody>
      </p:sp>
    </p:spTree>
    <p:extLst>
      <p:ext uri="{BB962C8B-B14F-4D97-AF65-F5344CB8AC3E}">
        <p14:creationId xmlns:p14="http://schemas.microsoft.com/office/powerpoint/2010/main" val="329204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s://cps.ipums.org/cps/"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s://cps.ipums.org/cps/"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cps.ipums.org/cps/"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CA2494A2-200E-46D1-8979-E5F29F52A8A2}"/>
              </a:ext>
            </a:extLst>
          </p:cNvPr>
          <p:cNvSpPr>
            <a:spLocks noGrp="1"/>
          </p:cNvSpPr>
          <p:nvPr>
            <p:ph sz="half" idx="2"/>
          </p:nvPr>
        </p:nvSpPr>
        <p:spPr>
          <a:xfrm>
            <a:off x="5886450" y="1402080"/>
            <a:ext cx="5962650" cy="4774883"/>
          </a:xfrm>
        </p:spPr>
        <p:txBody>
          <a:bodyPr>
            <a:normAutofit lnSpcReduction="10000"/>
          </a:bodyPr>
          <a:lstStyle/>
          <a:p>
            <a:r>
              <a:rPr lang="en-US" sz="4000" dirty="0"/>
              <a:t>Welcome!</a:t>
            </a:r>
          </a:p>
          <a:p>
            <a:r>
              <a:rPr lang="en-US" sz="4000" dirty="0" smtClean="0"/>
              <a:t>Feel free to come up and ask questions on anything!</a:t>
            </a:r>
          </a:p>
          <a:p>
            <a:r>
              <a:rPr lang="en-US" sz="4000" dirty="0" smtClean="0"/>
              <a:t>Otherwise, open </a:t>
            </a:r>
            <a:r>
              <a:rPr lang="en-US" sz="4000" dirty="0" err="1" smtClean="0"/>
              <a:t>Stata</a:t>
            </a:r>
            <a:r>
              <a:rPr lang="en-US" sz="4000" dirty="0" smtClean="0"/>
              <a:t> and download the do-files and data for the session</a:t>
            </a:r>
          </a:p>
          <a:p>
            <a:r>
              <a:rPr lang="en-US" sz="4400" dirty="0" smtClean="0"/>
              <a:t>Take your nametag from the stack going around</a:t>
            </a:r>
            <a:endParaRPr lang="en-US" sz="4400" dirty="0"/>
          </a:p>
        </p:txBody>
      </p:sp>
      <p:sp>
        <p:nvSpPr>
          <p:cNvPr id="7" name="Content Placeholder 3">
            <a:extLst>
              <a:ext uri="{FF2B5EF4-FFF2-40B4-BE49-F238E27FC236}">
                <a16:creationId xmlns="" xmlns:a16="http://schemas.microsoft.com/office/drawing/2014/main" id="{CA2494A2-200E-46D1-8979-E5F29F52A8A2}"/>
              </a:ext>
            </a:extLst>
          </p:cNvPr>
          <p:cNvSpPr>
            <a:spLocks noGrp="1"/>
          </p:cNvSpPr>
          <p:nvPr>
            <p:ph sz="half" idx="2"/>
          </p:nvPr>
        </p:nvSpPr>
        <p:spPr>
          <a:xfrm>
            <a:off x="620078" y="347345"/>
            <a:ext cx="11129962" cy="1115695"/>
          </a:xfrm>
        </p:spPr>
        <p:txBody>
          <a:bodyPr>
            <a:normAutofit/>
          </a:bodyPr>
          <a:lstStyle/>
          <a:p>
            <a:pPr marL="0" indent="0" algn="ctr">
              <a:buNone/>
            </a:pPr>
            <a:r>
              <a:rPr lang="en-US" sz="4400" b="1" dirty="0" smtClean="0"/>
              <a:t>PP 297 – 001: </a:t>
            </a:r>
            <a:r>
              <a:rPr lang="en-US" sz="4400" b="1" dirty="0" err="1" smtClean="0"/>
              <a:t>Stata</a:t>
            </a:r>
            <a:r>
              <a:rPr lang="en-US" sz="4400" b="1" dirty="0" smtClean="0"/>
              <a:t> for Policy Analysts</a:t>
            </a:r>
            <a:endParaRPr lang="en-US" sz="4400" b="1" dirty="0"/>
          </a:p>
        </p:txBody>
      </p:sp>
      <p:pic>
        <p:nvPicPr>
          <p:cNvPr id="1026" name="Picture 2" descr="Image result for regression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454" y="1227908"/>
            <a:ext cx="5356951" cy="535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686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DA34E13-5476-4B48-8035-6FC16D9CDAE4}"/>
              </a:ext>
            </a:extLst>
          </p:cNvPr>
          <p:cNvSpPr>
            <a:spLocks noGrp="1"/>
          </p:cNvSpPr>
          <p:nvPr>
            <p:ph type="title"/>
          </p:nvPr>
        </p:nvSpPr>
        <p:spPr/>
        <p:txBody>
          <a:bodyPr>
            <a:noAutofit/>
          </a:bodyPr>
          <a:lstStyle/>
          <a:p>
            <a:r>
              <a:rPr lang="en-US" sz="5400" dirty="0">
                <a:latin typeface="+mn-lt"/>
                <a:hlinkClick r:id="rId3"/>
              </a:rPr>
              <a:t>IPUMS CPS</a:t>
            </a:r>
            <a:endParaRPr lang="en-US" sz="5400" dirty="0">
              <a:latin typeface="+mn-lt"/>
            </a:endParaRPr>
          </a:p>
        </p:txBody>
      </p:sp>
      <p:pic>
        <p:nvPicPr>
          <p:cNvPr id="2" name="Content Placeholder 1">
            <a:hlinkClick r:id="rId3"/>
            <a:extLst>
              <a:ext uri="{FF2B5EF4-FFF2-40B4-BE49-F238E27FC236}">
                <a16:creationId xmlns="" xmlns:a16="http://schemas.microsoft.com/office/drawing/2014/main" id="{587BA18E-6A2F-4311-937C-F89A143CF543}"/>
              </a:ext>
            </a:extLst>
          </p:cNvPr>
          <p:cNvPicPr>
            <a:picLocks noGrp="1" noChangeAspect="1"/>
          </p:cNvPicPr>
          <p:nvPr>
            <p:ph idx="1"/>
          </p:nvPr>
        </p:nvPicPr>
        <p:blipFill>
          <a:blip r:embed="rId4"/>
          <a:stretch>
            <a:fillRect/>
          </a:stretch>
        </p:blipFill>
        <p:spPr>
          <a:xfrm>
            <a:off x="2863492" y="1406525"/>
            <a:ext cx="6465016" cy="4672013"/>
          </a:xfrm>
          <a:prstGeom prst="rect">
            <a:avLst/>
          </a:prstGeom>
        </p:spPr>
      </p:pic>
    </p:spTree>
    <p:extLst>
      <p:ext uri="{BB962C8B-B14F-4D97-AF65-F5344CB8AC3E}">
        <p14:creationId xmlns:p14="http://schemas.microsoft.com/office/powerpoint/2010/main" val="284523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DA34E13-5476-4B48-8035-6FC16D9CDAE4}"/>
              </a:ext>
            </a:extLst>
          </p:cNvPr>
          <p:cNvSpPr>
            <a:spLocks noGrp="1"/>
          </p:cNvSpPr>
          <p:nvPr>
            <p:ph type="title"/>
          </p:nvPr>
        </p:nvSpPr>
        <p:spPr/>
        <p:txBody>
          <a:bodyPr>
            <a:noAutofit/>
          </a:bodyPr>
          <a:lstStyle/>
          <a:p>
            <a:r>
              <a:rPr lang="en-US" sz="5400" dirty="0">
                <a:latin typeface="+mn-lt"/>
                <a:hlinkClick r:id="rId3"/>
              </a:rPr>
              <a:t>IPUMS CPS</a:t>
            </a:r>
            <a:endParaRPr lang="en-US" sz="5400" dirty="0">
              <a:latin typeface="+mn-lt"/>
            </a:endParaRPr>
          </a:p>
        </p:txBody>
      </p:sp>
      <p:sp>
        <p:nvSpPr>
          <p:cNvPr id="5" name="Content Placeholder 4">
            <a:extLst>
              <a:ext uri="{FF2B5EF4-FFF2-40B4-BE49-F238E27FC236}">
                <a16:creationId xmlns="" xmlns:a16="http://schemas.microsoft.com/office/drawing/2014/main" id="{848E155C-E8E6-4371-A5C5-3A4A60FCC357}"/>
              </a:ext>
            </a:extLst>
          </p:cNvPr>
          <p:cNvSpPr>
            <a:spLocks noGrp="1"/>
          </p:cNvSpPr>
          <p:nvPr>
            <p:ph idx="1"/>
          </p:nvPr>
        </p:nvSpPr>
        <p:spPr/>
        <p:txBody>
          <a:bodyPr>
            <a:normAutofit fontScale="92500" lnSpcReduction="10000"/>
          </a:bodyPr>
          <a:lstStyle/>
          <a:p>
            <a:pPr marL="0" indent="0">
              <a:buNone/>
            </a:pPr>
            <a:r>
              <a:rPr lang="en-US" dirty="0"/>
              <a:t>&gt; Create an Account (if you haven’t already)</a:t>
            </a:r>
          </a:p>
          <a:p>
            <a:pPr marL="0" indent="0">
              <a:buNone/>
            </a:pPr>
            <a:r>
              <a:rPr lang="en-US" dirty="0"/>
              <a:t>&gt; Select Data</a:t>
            </a:r>
          </a:p>
          <a:p>
            <a:pPr marL="0" indent="0">
              <a:buNone/>
            </a:pPr>
            <a:r>
              <a:rPr lang="en-US" dirty="0"/>
              <a:t>&gt; Add Variables</a:t>
            </a:r>
          </a:p>
          <a:p>
            <a:pPr marL="0" indent="0">
              <a:buNone/>
            </a:pPr>
            <a:r>
              <a:rPr lang="en-US" dirty="0"/>
              <a:t>&gt; Select Samples (years)</a:t>
            </a:r>
          </a:p>
          <a:p>
            <a:pPr marL="0" indent="0">
              <a:buNone/>
            </a:pPr>
            <a:r>
              <a:rPr lang="en-US" dirty="0"/>
              <a:t>&gt; Create Data Extract</a:t>
            </a:r>
          </a:p>
          <a:p>
            <a:pPr marL="0" indent="0">
              <a:buNone/>
            </a:pPr>
            <a:r>
              <a:rPr lang="en-US" dirty="0"/>
              <a:t>&gt; Download .DAT</a:t>
            </a:r>
          </a:p>
          <a:p>
            <a:pPr marL="0" indent="0">
              <a:buNone/>
            </a:pPr>
            <a:r>
              <a:rPr lang="en-US" sz="3200" dirty="0"/>
              <a:t>	&gt; Extract the .DAT file (your software of choice)</a:t>
            </a:r>
          </a:p>
          <a:p>
            <a:pPr marL="0" indent="0">
              <a:buNone/>
            </a:pPr>
            <a:r>
              <a:rPr lang="en-US" dirty="0"/>
              <a:t>&gt; Run DO file (set directory and save output!)</a:t>
            </a:r>
          </a:p>
        </p:txBody>
      </p:sp>
    </p:spTree>
    <p:extLst>
      <p:ext uri="{BB962C8B-B14F-4D97-AF65-F5344CB8AC3E}">
        <p14:creationId xmlns:p14="http://schemas.microsoft.com/office/powerpoint/2010/main" val="1702396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DA34E13-5476-4B48-8035-6FC16D9CDAE4}"/>
              </a:ext>
            </a:extLst>
          </p:cNvPr>
          <p:cNvSpPr>
            <a:spLocks noGrp="1"/>
          </p:cNvSpPr>
          <p:nvPr>
            <p:ph type="title"/>
          </p:nvPr>
        </p:nvSpPr>
        <p:spPr/>
        <p:txBody>
          <a:bodyPr>
            <a:noAutofit/>
          </a:bodyPr>
          <a:lstStyle/>
          <a:p>
            <a:r>
              <a:rPr lang="en-US" sz="5400" dirty="0">
                <a:latin typeface="+mn-lt"/>
                <a:hlinkClick r:id="rId3"/>
              </a:rPr>
              <a:t>IPUMS CPS</a:t>
            </a:r>
            <a:endParaRPr lang="en-US" sz="5400" dirty="0">
              <a:latin typeface="+mn-lt"/>
            </a:endParaRPr>
          </a:p>
        </p:txBody>
      </p:sp>
      <p:sp>
        <p:nvSpPr>
          <p:cNvPr id="5" name="Content Placeholder 4">
            <a:extLst>
              <a:ext uri="{FF2B5EF4-FFF2-40B4-BE49-F238E27FC236}">
                <a16:creationId xmlns="" xmlns:a16="http://schemas.microsoft.com/office/drawing/2014/main" id="{848E155C-E8E6-4371-A5C5-3A4A60FCC357}"/>
              </a:ext>
            </a:extLst>
          </p:cNvPr>
          <p:cNvSpPr>
            <a:spLocks noGrp="1"/>
          </p:cNvSpPr>
          <p:nvPr>
            <p:ph idx="1"/>
          </p:nvPr>
        </p:nvSpPr>
        <p:spPr/>
        <p:txBody>
          <a:bodyPr>
            <a:normAutofit/>
          </a:bodyPr>
          <a:lstStyle/>
          <a:p>
            <a:pPr marL="0" indent="0">
              <a:buNone/>
            </a:pPr>
            <a:r>
              <a:rPr lang="en-US" dirty="0"/>
              <a:t>&gt; Run DO file (set directory and save output!)</a:t>
            </a:r>
          </a:p>
          <a:p>
            <a:pPr marL="457200" lvl="1" indent="0">
              <a:buNone/>
            </a:pPr>
            <a:r>
              <a:rPr lang="en-US" dirty="0"/>
              <a:t>&gt; You need to process the .DAT file from IPUMS</a:t>
            </a:r>
          </a:p>
          <a:p>
            <a:pPr marL="457200" lvl="1" indent="0">
              <a:buNone/>
            </a:pPr>
            <a:r>
              <a:rPr lang="en-US" dirty="0"/>
              <a:t>&gt; It will take a few minutes but as long as you set the directory and save the final output, you’ll be good to go</a:t>
            </a:r>
          </a:p>
        </p:txBody>
      </p:sp>
    </p:spTree>
    <p:extLst>
      <p:ext uri="{BB962C8B-B14F-4D97-AF65-F5344CB8AC3E}">
        <p14:creationId xmlns:p14="http://schemas.microsoft.com/office/powerpoint/2010/main" val="2328691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DA34E13-5476-4B48-8035-6FC16D9CDAE4}"/>
              </a:ext>
            </a:extLst>
          </p:cNvPr>
          <p:cNvSpPr>
            <a:spLocks noGrp="1"/>
          </p:cNvSpPr>
          <p:nvPr>
            <p:ph type="title"/>
          </p:nvPr>
        </p:nvSpPr>
        <p:spPr/>
        <p:txBody>
          <a:bodyPr>
            <a:noAutofit/>
          </a:bodyPr>
          <a:lstStyle/>
          <a:p>
            <a:r>
              <a:rPr lang="en-US" sz="5400" dirty="0">
                <a:latin typeface="+mn-lt"/>
              </a:rPr>
              <a:t>Weights</a:t>
            </a:r>
          </a:p>
        </p:txBody>
      </p:sp>
      <p:sp>
        <p:nvSpPr>
          <p:cNvPr id="5" name="Content Placeholder 4">
            <a:extLst>
              <a:ext uri="{FF2B5EF4-FFF2-40B4-BE49-F238E27FC236}">
                <a16:creationId xmlns="" xmlns:a16="http://schemas.microsoft.com/office/drawing/2014/main" id="{848E155C-E8E6-4371-A5C5-3A4A60FCC357}"/>
              </a:ext>
            </a:extLst>
          </p:cNvPr>
          <p:cNvSpPr>
            <a:spLocks noGrp="1"/>
          </p:cNvSpPr>
          <p:nvPr>
            <p:ph idx="1"/>
          </p:nvPr>
        </p:nvSpPr>
        <p:spPr/>
        <p:txBody>
          <a:bodyPr>
            <a:normAutofit/>
          </a:bodyPr>
          <a:lstStyle/>
          <a:p>
            <a:r>
              <a:rPr lang="en-US" dirty="0"/>
              <a:t>Your CPS data file will always include a “weight” </a:t>
            </a:r>
            <a:r>
              <a:rPr lang="en-US" dirty="0" smtClean="0"/>
              <a:t>variable – here </a:t>
            </a:r>
            <a:r>
              <a:rPr lang="en-US" dirty="0"/>
              <a:t>it’s called </a:t>
            </a:r>
            <a:r>
              <a:rPr lang="en-US" b="1" dirty="0" err="1">
                <a:solidFill>
                  <a:srgbClr val="C00000"/>
                </a:solidFill>
              </a:rPr>
              <a:t>asecwt</a:t>
            </a:r>
            <a:endParaRPr lang="en-US" b="1" dirty="0">
              <a:solidFill>
                <a:srgbClr val="C00000"/>
              </a:solidFill>
            </a:endParaRPr>
          </a:p>
          <a:p>
            <a:r>
              <a:rPr lang="en-US" dirty="0" smtClean="0"/>
              <a:t>Use </a:t>
            </a:r>
            <a:r>
              <a:rPr lang="en-US" dirty="0"/>
              <a:t>weights when conducting analysis on CPS data to accurately reflect the U.S. population (particularly important  for standard errors)</a:t>
            </a:r>
          </a:p>
          <a:p>
            <a:pPr marL="0" indent="0">
              <a:buNone/>
            </a:pPr>
            <a:endParaRPr lang="en-US" dirty="0"/>
          </a:p>
        </p:txBody>
      </p:sp>
    </p:spTree>
    <p:extLst>
      <p:ext uri="{BB962C8B-B14F-4D97-AF65-F5344CB8AC3E}">
        <p14:creationId xmlns:p14="http://schemas.microsoft.com/office/powerpoint/2010/main" val="991203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DA34E13-5476-4B48-8035-6FC16D9CDAE4}"/>
              </a:ext>
            </a:extLst>
          </p:cNvPr>
          <p:cNvSpPr>
            <a:spLocks noGrp="1"/>
          </p:cNvSpPr>
          <p:nvPr>
            <p:ph type="title"/>
          </p:nvPr>
        </p:nvSpPr>
        <p:spPr/>
        <p:txBody>
          <a:bodyPr>
            <a:noAutofit/>
          </a:bodyPr>
          <a:lstStyle/>
          <a:p>
            <a:r>
              <a:rPr lang="en-US" sz="5400" dirty="0">
                <a:latin typeface="+mn-lt"/>
              </a:rPr>
              <a:t>Weights</a:t>
            </a:r>
          </a:p>
        </p:txBody>
      </p:sp>
      <p:sp>
        <p:nvSpPr>
          <p:cNvPr id="5" name="Content Placeholder 4">
            <a:extLst>
              <a:ext uri="{FF2B5EF4-FFF2-40B4-BE49-F238E27FC236}">
                <a16:creationId xmlns="" xmlns:a16="http://schemas.microsoft.com/office/drawing/2014/main" id="{848E155C-E8E6-4371-A5C5-3A4A60FCC357}"/>
              </a:ext>
            </a:extLst>
          </p:cNvPr>
          <p:cNvSpPr>
            <a:spLocks noGrp="1"/>
          </p:cNvSpPr>
          <p:nvPr>
            <p:ph idx="1"/>
          </p:nvPr>
        </p:nvSpPr>
        <p:spPr/>
        <p:txBody>
          <a:bodyPr>
            <a:normAutofit fontScale="92500"/>
          </a:bodyPr>
          <a:lstStyle/>
          <a:p>
            <a:r>
              <a:rPr lang="en-US" dirty="0"/>
              <a:t>There are many types of weights! For our purposes today with the CPS, we’re specifically interested in </a:t>
            </a:r>
            <a:r>
              <a:rPr lang="en-US" dirty="0" err="1"/>
              <a:t>pweights</a:t>
            </a:r>
            <a:r>
              <a:rPr lang="en-US" dirty="0"/>
              <a:t> or “probability weights” (i.e., a sampling weight)</a:t>
            </a:r>
          </a:p>
          <a:p>
            <a:r>
              <a:rPr lang="en-US" dirty="0"/>
              <a:t>The weight for each observation represents the number of people represented by that observation</a:t>
            </a:r>
          </a:p>
          <a:p>
            <a:pPr lvl="1"/>
            <a:r>
              <a:rPr lang="en-US" dirty="0"/>
              <a:t>E.g.: a </a:t>
            </a:r>
            <a:r>
              <a:rPr lang="en-US" b="1" dirty="0" err="1"/>
              <a:t>pweight</a:t>
            </a:r>
            <a:r>
              <a:rPr lang="en-US" dirty="0"/>
              <a:t> of 1000 in row 25 would correspond to 1000 people represented by the 25</a:t>
            </a:r>
            <a:r>
              <a:rPr lang="en-US" baseline="30000" dirty="0"/>
              <a:t>th</a:t>
            </a:r>
            <a:r>
              <a:rPr lang="en-US" dirty="0"/>
              <a:t> observation in the survey</a:t>
            </a:r>
          </a:p>
          <a:p>
            <a:pPr marL="0" indent="0">
              <a:buNone/>
            </a:pPr>
            <a:endParaRPr lang="en-US" dirty="0"/>
          </a:p>
        </p:txBody>
      </p:sp>
    </p:spTree>
    <p:extLst>
      <p:ext uri="{BB962C8B-B14F-4D97-AF65-F5344CB8AC3E}">
        <p14:creationId xmlns:p14="http://schemas.microsoft.com/office/powerpoint/2010/main" val="1728113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DA34E13-5476-4B48-8035-6FC16D9CDAE4}"/>
              </a:ext>
            </a:extLst>
          </p:cNvPr>
          <p:cNvSpPr>
            <a:spLocks noGrp="1"/>
          </p:cNvSpPr>
          <p:nvPr>
            <p:ph type="title"/>
          </p:nvPr>
        </p:nvSpPr>
        <p:spPr/>
        <p:txBody>
          <a:bodyPr>
            <a:noAutofit/>
          </a:bodyPr>
          <a:lstStyle/>
          <a:p>
            <a:r>
              <a:rPr lang="en-US" sz="5400" dirty="0">
                <a:latin typeface="+mn-lt"/>
              </a:rPr>
              <a:t>Weights</a:t>
            </a:r>
          </a:p>
        </p:txBody>
      </p:sp>
      <p:sp>
        <p:nvSpPr>
          <p:cNvPr id="5" name="Content Placeholder 4">
            <a:extLst>
              <a:ext uri="{FF2B5EF4-FFF2-40B4-BE49-F238E27FC236}">
                <a16:creationId xmlns="" xmlns:a16="http://schemas.microsoft.com/office/drawing/2014/main" id="{848E155C-E8E6-4371-A5C5-3A4A60FCC357}"/>
              </a:ext>
            </a:extLst>
          </p:cNvPr>
          <p:cNvSpPr>
            <a:spLocks noGrp="1"/>
          </p:cNvSpPr>
          <p:nvPr>
            <p:ph idx="1"/>
          </p:nvPr>
        </p:nvSpPr>
        <p:spPr/>
        <p:txBody>
          <a:bodyPr>
            <a:normAutofit/>
          </a:bodyPr>
          <a:lstStyle/>
          <a:p>
            <a:r>
              <a:rPr lang="en-US" dirty="0"/>
              <a:t>What would we get if we added  up all the probability weights?</a:t>
            </a:r>
          </a:p>
          <a:p>
            <a:pPr lvl="1"/>
            <a:r>
              <a:rPr lang="en-US" sz="3500" dirty="0"/>
              <a:t>A total for the U.S. population</a:t>
            </a:r>
          </a:p>
          <a:p>
            <a:r>
              <a:rPr lang="en-US" dirty="0"/>
              <a:t>How can we do this?</a:t>
            </a:r>
          </a:p>
          <a:p>
            <a:pPr lvl="1"/>
            <a:r>
              <a:rPr lang="en-US" sz="3500" b="1" dirty="0" err="1">
                <a:solidFill>
                  <a:srgbClr val="0070C0"/>
                </a:solidFill>
              </a:rPr>
              <a:t>egen</a:t>
            </a:r>
            <a:r>
              <a:rPr lang="en-US" sz="3500" b="1" dirty="0"/>
              <a:t> </a:t>
            </a:r>
            <a:r>
              <a:rPr lang="en-US" sz="3500" b="1" dirty="0">
                <a:solidFill>
                  <a:srgbClr val="C00000"/>
                </a:solidFill>
              </a:rPr>
              <a:t>population</a:t>
            </a:r>
            <a:r>
              <a:rPr lang="en-US" sz="3500" b="1" dirty="0"/>
              <a:t> </a:t>
            </a:r>
            <a:r>
              <a:rPr lang="en-US" sz="3500" b="1" dirty="0">
                <a:solidFill>
                  <a:srgbClr val="7030A0"/>
                </a:solidFill>
              </a:rPr>
              <a:t>=</a:t>
            </a:r>
            <a:r>
              <a:rPr lang="en-US" sz="3500" b="1" dirty="0"/>
              <a:t> </a:t>
            </a:r>
            <a:r>
              <a:rPr lang="en-US" sz="3500" b="1" dirty="0">
                <a:solidFill>
                  <a:srgbClr val="0070C0"/>
                </a:solidFill>
              </a:rPr>
              <a:t>sum</a:t>
            </a:r>
            <a:r>
              <a:rPr lang="en-US" sz="3500" b="1" dirty="0">
                <a:solidFill>
                  <a:srgbClr val="7030A0"/>
                </a:solidFill>
              </a:rPr>
              <a:t>(</a:t>
            </a:r>
            <a:r>
              <a:rPr lang="en-US" sz="3500" b="1" dirty="0" err="1">
                <a:solidFill>
                  <a:srgbClr val="7030A0"/>
                </a:solidFill>
              </a:rPr>
              <a:t>asecwt</a:t>
            </a:r>
            <a:r>
              <a:rPr lang="en-US" sz="3500" b="1" dirty="0">
                <a:solidFill>
                  <a:srgbClr val="7030A0"/>
                </a:solidFill>
              </a:rPr>
              <a:t>)</a:t>
            </a:r>
          </a:p>
          <a:p>
            <a:pPr marL="0" indent="0">
              <a:buNone/>
            </a:pPr>
            <a:endParaRPr lang="en-US" dirty="0"/>
          </a:p>
        </p:txBody>
      </p:sp>
    </p:spTree>
    <p:extLst>
      <p:ext uri="{BB962C8B-B14F-4D97-AF65-F5344CB8AC3E}">
        <p14:creationId xmlns:p14="http://schemas.microsoft.com/office/powerpoint/2010/main" val="248966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DA34E13-5476-4B48-8035-6FC16D9CDAE4}"/>
              </a:ext>
            </a:extLst>
          </p:cNvPr>
          <p:cNvSpPr>
            <a:spLocks noGrp="1"/>
          </p:cNvSpPr>
          <p:nvPr>
            <p:ph type="title"/>
          </p:nvPr>
        </p:nvSpPr>
        <p:spPr/>
        <p:txBody>
          <a:bodyPr>
            <a:noAutofit/>
          </a:bodyPr>
          <a:lstStyle/>
          <a:p>
            <a:r>
              <a:rPr lang="en-US" sz="5400" dirty="0">
                <a:latin typeface="+mn-lt"/>
              </a:rPr>
              <a:t>Analysis with Weights</a:t>
            </a:r>
          </a:p>
        </p:txBody>
      </p:sp>
      <p:sp>
        <p:nvSpPr>
          <p:cNvPr id="5" name="Content Placeholder 4">
            <a:extLst>
              <a:ext uri="{FF2B5EF4-FFF2-40B4-BE49-F238E27FC236}">
                <a16:creationId xmlns="" xmlns:a16="http://schemas.microsoft.com/office/drawing/2014/main" id="{848E155C-E8E6-4371-A5C5-3A4A60FCC357}"/>
              </a:ext>
            </a:extLst>
          </p:cNvPr>
          <p:cNvSpPr>
            <a:spLocks noGrp="1"/>
          </p:cNvSpPr>
          <p:nvPr>
            <p:ph idx="1"/>
          </p:nvPr>
        </p:nvSpPr>
        <p:spPr/>
        <p:txBody>
          <a:bodyPr>
            <a:normAutofit fontScale="92500"/>
          </a:bodyPr>
          <a:lstStyle/>
          <a:p>
            <a:r>
              <a:rPr lang="en-US" sz="3500" dirty="0"/>
              <a:t>Weights generally go in brackets after a command and variables (it can go before or after if/in statements)</a:t>
            </a:r>
          </a:p>
          <a:p>
            <a:pPr lvl="1"/>
            <a:r>
              <a:rPr lang="en-US" sz="3500" b="1" dirty="0">
                <a:solidFill>
                  <a:srgbClr val="0070C0"/>
                </a:solidFill>
              </a:rPr>
              <a:t>regress</a:t>
            </a:r>
            <a:r>
              <a:rPr lang="en-US" sz="3500" b="1" dirty="0"/>
              <a:t> </a:t>
            </a:r>
            <a:r>
              <a:rPr lang="en-US" sz="3500" b="1" dirty="0" err="1">
                <a:solidFill>
                  <a:srgbClr val="C00000"/>
                </a:solidFill>
              </a:rPr>
              <a:t>inctot</a:t>
            </a:r>
            <a:r>
              <a:rPr lang="en-US" sz="3500" b="1" dirty="0">
                <a:solidFill>
                  <a:srgbClr val="C00000"/>
                </a:solidFill>
              </a:rPr>
              <a:t> </a:t>
            </a:r>
            <a:r>
              <a:rPr lang="en-US" sz="3500" b="1" dirty="0" err="1">
                <a:solidFill>
                  <a:srgbClr val="C00000"/>
                </a:solidFill>
              </a:rPr>
              <a:t>educ</a:t>
            </a:r>
            <a:r>
              <a:rPr lang="en-US" sz="3500" b="1" dirty="0">
                <a:solidFill>
                  <a:srgbClr val="C00000"/>
                </a:solidFill>
              </a:rPr>
              <a:t> </a:t>
            </a:r>
            <a:r>
              <a:rPr lang="en-US" sz="3500" b="1" dirty="0">
                <a:solidFill>
                  <a:srgbClr val="7030A0"/>
                </a:solidFill>
              </a:rPr>
              <a:t>[</a:t>
            </a:r>
            <a:r>
              <a:rPr lang="en-US" sz="3500" b="1" dirty="0">
                <a:solidFill>
                  <a:schemeClr val="bg2">
                    <a:lumMod val="50000"/>
                  </a:schemeClr>
                </a:solidFill>
              </a:rPr>
              <a:t>pw=</a:t>
            </a:r>
            <a:r>
              <a:rPr lang="en-US" sz="3500" b="1" dirty="0" err="1">
                <a:solidFill>
                  <a:schemeClr val="bg2">
                    <a:lumMod val="50000"/>
                  </a:schemeClr>
                </a:solidFill>
              </a:rPr>
              <a:t>asecwt</a:t>
            </a:r>
            <a:r>
              <a:rPr lang="en-US" sz="3500" b="1" dirty="0">
                <a:solidFill>
                  <a:srgbClr val="7030A0"/>
                </a:solidFill>
              </a:rPr>
              <a:t>]</a:t>
            </a:r>
          </a:p>
          <a:p>
            <a:r>
              <a:rPr lang="en-US" sz="3500" dirty="0"/>
              <a:t>Note: we tell Stata what kind of weight it is and we point it to the variable containing the </a:t>
            </a:r>
            <a:r>
              <a:rPr lang="en-US" sz="3500" dirty="0" smtClean="0"/>
              <a:t>weight</a:t>
            </a:r>
          </a:p>
          <a:p>
            <a:r>
              <a:rPr lang="en-US" sz="3500" dirty="0" smtClean="0"/>
              <a:t>Important: Not all commands accept all types of weights! </a:t>
            </a:r>
            <a:r>
              <a:rPr lang="en-US" sz="3500" dirty="0" err="1" smtClean="0"/>
              <a:t>Tabstat</a:t>
            </a:r>
            <a:r>
              <a:rPr lang="en-US" sz="3500" dirty="0" smtClean="0"/>
              <a:t> and summarize, for example, don’t allow </a:t>
            </a:r>
            <a:r>
              <a:rPr lang="en-US" sz="3500" dirty="0" err="1" smtClean="0"/>
              <a:t>pweights</a:t>
            </a:r>
            <a:endParaRPr lang="en-US" sz="3500" dirty="0"/>
          </a:p>
          <a:p>
            <a:r>
              <a:rPr lang="en-US" sz="3500" dirty="0" smtClean="0"/>
              <a:t>Instead we can use </a:t>
            </a:r>
            <a:r>
              <a:rPr lang="en-US" sz="3500" dirty="0" err="1" smtClean="0"/>
              <a:t>a</a:t>
            </a:r>
            <a:r>
              <a:rPr lang="en-US" sz="3500" dirty="0" err="1" smtClean="0"/>
              <a:t>weights</a:t>
            </a:r>
            <a:r>
              <a:rPr lang="en-US" sz="3500" dirty="0" smtClean="0"/>
              <a:t>, but be careful in interpretation</a:t>
            </a:r>
            <a:endParaRPr lang="en-US" sz="3500" dirty="0"/>
          </a:p>
          <a:p>
            <a:r>
              <a:rPr lang="en-US" sz="3500" dirty="0"/>
              <a:t>Check out the help file for a variable for the specific syntax</a:t>
            </a:r>
          </a:p>
          <a:p>
            <a:pPr marL="0" indent="0">
              <a:buNone/>
            </a:pPr>
            <a:endParaRPr lang="en-US" sz="3500" dirty="0"/>
          </a:p>
        </p:txBody>
      </p:sp>
    </p:spTree>
    <p:extLst>
      <p:ext uri="{BB962C8B-B14F-4D97-AF65-F5344CB8AC3E}">
        <p14:creationId xmlns:p14="http://schemas.microsoft.com/office/powerpoint/2010/main" val="122737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DF4F588-6C79-4E67-ACE7-CD8F84ECAAFB}"/>
              </a:ext>
            </a:extLst>
          </p:cNvPr>
          <p:cNvSpPr>
            <a:spLocks noGrp="1"/>
          </p:cNvSpPr>
          <p:nvPr>
            <p:ph type="title"/>
          </p:nvPr>
        </p:nvSpPr>
        <p:spPr/>
        <p:txBody>
          <a:bodyPr/>
          <a:lstStyle/>
          <a:p>
            <a:r>
              <a:rPr lang="en-US" dirty="0" smtClean="0">
                <a:latin typeface="+mn-lt"/>
              </a:rPr>
              <a:t>Survey Methods and Data Types</a:t>
            </a:r>
            <a:endParaRPr lang="en-US" b="1" dirty="0">
              <a:latin typeface="+mn-lt"/>
            </a:endParaRPr>
          </a:p>
        </p:txBody>
      </p:sp>
      <p:sp>
        <p:nvSpPr>
          <p:cNvPr id="9" name="Text Placeholder 8">
            <a:extLst>
              <a:ext uri="{FF2B5EF4-FFF2-40B4-BE49-F238E27FC236}">
                <a16:creationId xmlns="" xmlns:a16="http://schemas.microsoft.com/office/drawing/2014/main" id="{C60AE8BC-BFBB-431B-8C85-1545CC643E16}"/>
              </a:ext>
            </a:extLst>
          </p:cNvPr>
          <p:cNvSpPr>
            <a:spLocks noGrp="1"/>
          </p:cNvSpPr>
          <p:nvPr>
            <p:ph type="body" idx="4294967295"/>
          </p:nvPr>
        </p:nvSpPr>
        <p:spPr>
          <a:xfrm>
            <a:off x="831850" y="4589463"/>
            <a:ext cx="10515600" cy="1500187"/>
          </a:xfrm>
        </p:spPr>
        <p:txBody>
          <a:bodyPr/>
          <a:lstStyle/>
          <a:p>
            <a:pPr marL="0" indent="0">
              <a:buNone/>
            </a:pPr>
            <a:endParaRPr lang="en-US" dirty="0"/>
          </a:p>
        </p:txBody>
      </p:sp>
      <p:cxnSp>
        <p:nvCxnSpPr>
          <p:cNvPr id="3" name="Straight Connector 2">
            <a:extLst>
              <a:ext uri="{FF2B5EF4-FFF2-40B4-BE49-F238E27FC236}">
                <a16:creationId xmlns="" xmlns:a16="http://schemas.microsoft.com/office/drawing/2014/main" id="{858C93D1-7B65-4110-AC00-556F6CE3EF8B}"/>
              </a:ext>
            </a:extLst>
          </p:cNvPr>
          <p:cNvCxnSpPr/>
          <p:nvPr/>
        </p:nvCxnSpPr>
        <p:spPr>
          <a:xfrm>
            <a:off x="831850" y="4562475"/>
            <a:ext cx="100767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411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How do surveys reflect population?</a:t>
            </a:r>
            <a:endParaRPr lang="en-US" dirty="0"/>
          </a:p>
        </p:txBody>
      </p:sp>
      <p:sp>
        <p:nvSpPr>
          <p:cNvPr id="4" name="Content Placeholder 3"/>
          <p:cNvSpPr>
            <a:spLocks noGrp="1"/>
          </p:cNvSpPr>
          <p:nvPr>
            <p:ph idx="1"/>
          </p:nvPr>
        </p:nvSpPr>
        <p:spPr/>
        <p:txBody>
          <a:bodyPr>
            <a:normAutofit fontScale="92500" lnSpcReduction="20000"/>
          </a:bodyPr>
          <a:lstStyle/>
          <a:p>
            <a:r>
              <a:rPr lang="en-US" dirty="0" smtClean="0"/>
              <a:t> Probability Sampling methods:</a:t>
            </a:r>
          </a:p>
          <a:p>
            <a:pPr lvl="1"/>
            <a:r>
              <a:rPr lang="en-US" dirty="0"/>
              <a:t> </a:t>
            </a:r>
            <a:r>
              <a:rPr lang="en-US" dirty="0" smtClean="0"/>
              <a:t>Simple Random</a:t>
            </a:r>
          </a:p>
          <a:p>
            <a:pPr lvl="1"/>
            <a:r>
              <a:rPr lang="en-US" dirty="0" smtClean="0"/>
              <a:t> Stratified</a:t>
            </a:r>
          </a:p>
          <a:p>
            <a:pPr lvl="1"/>
            <a:r>
              <a:rPr lang="en-US" dirty="0" smtClean="0"/>
              <a:t> Cluster</a:t>
            </a:r>
          </a:p>
          <a:p>
            <a:pPr lvl="1"/>
            <a:r>
              <a:rPr lang="en-US" dirty="0" smtClean="0"/>
              <a:t> Multistage</a:t>
            </a:r>
          </a:p>
          <a:p>
            <a:pPr lvl="1"/>
            <a:r>
              <a:rPr lang="en-US" dirty="0"/>
              <a:t> </a:t>
            </a:r>
            <a:r>
              <a:rPr lang="en-US" dirty="0" smtClean="0"/>
              <a:t>Systematic Random</a:t>
            </a:r>
          </a:p>
          <a:p>
            <a:r>
              <a:rPr lang="en-US" dirty="0" smtClean="0"/>
              <a:t>Random samples, given sufficient observations, can be expected to accurately estimate the population</a:t>
            </a:r>
          </a:p>
          <a:p>
            <a:r>
              <a:rPr lang="en-US" dirty="0" smtClean="0"/>
              <a:t>Stratified, cluster, or a multistage combination may not, requiring survey weights to balance samples</a:t>
            </a:r>
          </a:p>
          <a:p>
            <a:endParaRPr lang="en-US" dirty="0"/>
          </a:p>
        </p:txBody>
      </p:sp>
    </p:spTree>
    <p:extLst>
      <p:ext uri="{BB962C8B-B14F-4D97-AF65-F5344CB8AC3E}">
        <p14:creationId xmlns:p14="http://schemas.microsoft.com/office/powerpoint/2010/main" val="1826947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How do surveys reflect population?</a:t>
            </a:r>
            <a:endParaRPr lang="en-US" dirty="0"/>
          </a:p>
        </p:txBody>
      </p:sp>
      <p:sp>
        <p:nvSpPr>
          <p:cNvPr id="4" name="Content Placeholder 3"/>
          <p:cNvSpPr>
            <a:spLocks noGrp="1"/>
          </p:cNvSpPr>
          <p:nvPr>
            <p:ph idx="1"/>
          </p:nvPr>
        </p:nvSpPr>
        <p:spPr/>
        <p:txBody>
          <a:bodyPr>
            <a:normAutofit/>
          </a:bodyPr>
          <a:lstStyle/>
          <a:p>
            <a:r>
              <a:rPr lang="en-US" dirty="0" smtClean="0"/>
              <a:t>Pros and Cons of each?</a:t>
            </a:r>
          </a:p>
          <a:p>
            <a:pPr lvl="1"/>
            <a:r>
              <a:rPr lang="en-US" dirty="0"/>
              <a:t> </a:t>
            </a:r>
            <a:r>
              <a:rPr lang="en-US" dirty="0" smtClean="0"/>
              <a:t>Simple Random</a:t>
            </a:r>
          </a:p>
          <a:p>
            <a:pPr lvl="1"/>
            <a:r>
              <a:rPr lang="en-US" dirty="0" smtClean="0"/>
              <a:t> Stratified</a:t>
            </a:r>
          </a:p>
          <a:p>
            <a:pPr lvl="1"/>
            <a:r>
              <a:rPr lang="en-US" dirty="0" smtClean="0"/>
              <a:t> Cluster</a:t>
            </a:r>
          </a:p>
          <a:p>
            <a:pPr lvl="1"/>
            <a:r>
              <a:rPr lang="en-US" dirty="0" smtClean="0"/>
              <a:t> Multistage</a:t>
            </a:r>
          </a:p>
          <a:p>
            <a:pPr lvl="1"/>
            <a:r>
              <a:rPr lang="en-US" dirty="0"/>
              <a:t> </a:t>
            </a:r>
            <a:r>
              <a:rPr lang="en-US" dirty="0" smtClean="0"/>
              <a:t>Systematic Random</a:t>
            </a:r>
          </a:p>
          <a:p>
            <a:endParaRPr lang="en-US" dirty="0"/>
          </a:p>
        </p:txBody>
      </p:sp>
    </p:spTree>
    <p:extLst>
      <p:ext uri="{BB962C8B-B14F-4D97-AF65-F5344CB8AC3E}">
        <p14:creationId xmlns:p14="http://schemas.microsoft.com/office/powerpoint/2010/main" val="1758293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B1AA967-8468-4DE2-B574-B589C05AB63D}"/>
              </a:ext>
            </a:extLst>
          </p:cNvPr>
          <p:cNvSpPr>
            <a:spLocks noGrp="1"/>
          </p:cNvSpPr>
          <p:nvPr>
            <p:ph type="title"/>
          </p:nvPr>
        </p:nvSpPr>
        <p:spPr/>
        <p:txBody>
          <a:bodyPr/>
          <a:lstStyle/>
          <a:p>
            <a:r>
              <a:rPr lang="en-US" dirty="0" smtClean="0">
                <a:solidFill>
                  <a:prstClr val="black"/>
                </a:solidFill>
                <a:latin typeface="Calibri"/>
              </a:rPr>
              <a:t>Office Hours</a:t>
            </a:r>
            <a:endParaRPr lang="en-US" dirty="0"/>
          </a:p>
        </p:txBody>
      </p:sp>
      <p:sp>
        <p:nvSpPr>
          <p:cNvPr id="2" name="Content Placeholder 1">
            <a:extLst>
              <a:ext uri="{FF2B5EF4-FFF2-40B4-BE49-F238E27FC236}">
                <a16:creationId xmlns:a16="http://schemas.microsoft.com/office/drawing/2014/main" xmlns="" id="{F4E54FE5-EA47-4084-8DC4-F03A34458D97}"/>
              </a:ext>
            </a:extLst>
          </p:cNvPr>
          <p:cNvSpPr>
            <a:spLocks noGrp="1"/>
          </p:cNvSpPr>
          <p:nvPr>
            <p:ph idx="1"/>
          </p:nvPr>
        </p:nvSpPr>
        <p:spPr/>
        <p:txBody>
          <a:bodyPr>
            <a:noAutofit/>
          </a:bodyPr>
          <a:lstStyle/>
          <a:p>
            <a:r>
              <a:rPr lang="en-US" dirty="0" smtClean="0"/>
              <a:t>Tuesdays and Thursdays 9 – 10 am in GSPP Computer </a:t>
            </a:r>
            <a:r>
              <a:rPr lang="en-US" dirty="0" smtClean="0"/>
              <a:t>Lab</a:t>
            </a:r>
            <a:endParaRPr lang="en-US" dirty="0"/>
          </a:p>
          <a:p>
            <a:r>
              <a:rPr lang="en-US" dirty="0" smtClean="0"/>
              <a:t>Happy to provide:</a:t>
            </a:r>
          </a:p>
          <a:p>
            <a:pPr lvl="1"/>
            <a:r>
              <a:rPr lang="en-US" dirty="0" err="1" smtClean="0"/>
              <a:t>Stata</a:t>
            </a:r>
            <a:r>
              <a:rPr lang="en-US" dirty="0" smtClean="0"/>
              <a:t> help on our problem sets</a:t>
            </a:r>
          </a:p>
          <a:p>
            <a:pPr lvl="1"/>
            <a:r>
              <a:rPr lang="en-US" dirty="0" err="1" smtClean="0"/>
              <a:t>Stata</a:t>
            </a:r>
            <a:r>
              <a:rPr lang="en-US" dirty="0" smtClean="0"/>
              <a:t> help on PP 240B problem sets</a:t>
            </a:r>
          </a:p>
          <a:p>
            <a:pPr lvl="1"/>
            <a:r>
              <a:rPr lang="en-US" dirty="0"/>
              <a:t>E</a:t>
            </a:r>
            <a:r>
              <a:rPr lang="en-US" dirty="0" smtClean="0"/>
              <a:t>mpirical research questions (IPA’s included!)</a:t>
            </a:r>
          </a:p>
          <a:p>
            <a:pPr lvl="1"/>
            <a:r>
              <a:rPr lang="en-US" dirty="0" smtClean="0"/>
              <a:t>Data science help (including other programs)</a:t>
            </a:r>
          </a:p>
          <a:p>
            <a:pPr lvl="1"/>
            <a:r>
              <a:rPr lang="en-US" dirty="0"/>
              <a:t>D</a:t>
            </a:r>
            <a:r>
              <a:rPr lang="en-US" dirty="0" smtClean="0"/>
              <a:t>etailed thesis on why a Masters is superior to a PhD</a:t>
            </a:r>
            <a:endParaRPr lang="en-US" dirty="0"/>
          </a:p>
        </p:txBody>
      </p:sp>
    </p:spTree>
    <p:extLst>
      <p:ext uri="{BB962C8B-B14F-4D97-AF65-F5344CB8AC3E}">
        <p14:creationId xmlns:p14="http://schemas.microsoft.com/office/powerpoint/2010/main" val="1659918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Survey and Data Frame Types</a:t>
            </a:r>
            <a:endParaRPr lang="en-US" dirty="0"/>
          </a:p>
        </p:txBody>
      </p:sp>
      <p:sp>
        <p:nvSpPr>
          <p:cNvPr id="4" name="Content Placeholder 3"/>
          <p:cNvSpPr>
            <a:spLocks noGrp="1"/>
          </p:cNvSpPr>
          <p:nvPr>
            <p:ph idx="1"/>
          </p:nvPr>
        </p:nvSpPr>
        <p:spPr/>
        <p:txBody>
          <a:bodyPr>
            <a:normAutofit/>
          </a:bodyPr>
          <a:lstStyle/>
          <a:p>
            <a:r>
              <a:rPr lang="en-US" dirty="0" smtClean="0"/>
              <a:t> Surveys may also be collected in different ways:</a:t>
            </a:r>
          </a:p>
          <a:p>
            <a:pPr lvl="1"/>
            <a:r>
              <a:rPr lang="en-US" dirty="0" smtClean="0"/>
              <a:t>Cross Section – A one-time survey of a broad sample, usually collecting several dimensions of data</a:t>
            </a:r>
          </a:p>
          <a:p>
            <a:pPr lvl="1"/>
            <a:r>
              <a:rPr lang="en-US" dirty="0" smtClean="0"/>
              <a:t>Time Series – A survey that follows the same cohort sample, collecting several follow-up surveys, usually for just a few data points</a:t>
            </a:r>
          </a:p>
        </p:txBody>
      </p:sp>
    </p:spTree>
    <p:extLst>
      <p:ext uri="{BB962C8B-B14F-4D97-AF65-F5344CB8AC3E}">
        <p14:creationId xmlns:p14="http://schemas.microsoft.com/office/powerpoint/2010/main" val="2303419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Survey and Data Frame Types</a:t>
            </a:r>
            <a:endParaRPr lang="en-US" dirty="0"/>
          </a:p>
        </p:txBody>
      </p:sp>
      <p:sp>
        <p:nvSpPr>
          <p:cNvPr id="4" name="Content Placeholder 3"/>
          <p:cNvSpPr>
            <a:spLocks noGrp="1"/>
          </p:cNvSpPr>
          <p:nvPr>
            <p:ph idx="1"/>
          </p:nvPr>
        </p:nvSpPr>
        <p:spPr/>
        <p:txBody>
          <a:bodyPr>
            <a:normAutofit/>
          </a:bodyPr>
          <a:lstStyle/>
          <a:p>
            <a:r>
              <a:rPr lang="en-US" dirty="0" smtClean="0"/>
              <a:t> Surveys may also be collected in different ways:</a:t>
            </a:r>
          </a:p>
          <a:p>
            <a:pPr lvl="1"/>
            <a:r>
              <a:rPr lang="en-US" dirty="0" smtClean="0"/>
              <a:t>Panel (Longitudinal) – A survey that follows the same cohort over time AND collects many dimensions of data</a:t>
            </a:r>
          </a:p>
          <a:p>
            <a:pPr lvl="1"/>
            <a:r>
              <a:rPr lang="en-US" dirty="0" smtClean="0"/>
              <a:t>Pooled Cross Sections – A survey that combines several cross sections from different times BUT different samples</a:t>
            </a:r>
            <a:endParaRPr lang="en-US" dirty="0"/>
          </a:p>
        </p:txBody>
      </p:sp>
    </p:spTree>
    <p:extLst>
      <p:ext uri="{BB962C8B-B14F-4D97-AF65-F5344CB8AC3E}">
        <p14:creationId xmlns:p14="http://schemas.microsoft.com/office/powerpoint/2010/main" val="3907054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Survey and Data Frame Types</a:t>
            </a:r>
            <a:endParaRPr lang="en-US" dirty="0"/>
          </a:p>
        </p:txBody>
      </p:sp>
      <p:sp>
        <p:nvSpPr>
          <p:cNvPr id="4" name="Content Placeholder 3"/>
          <p:cNvSpPr>
            <a:spLocks noGrp="1"/>
          </p:cNvSpPr>
          <p:nvPr>
            <p:ph idx="1"/>
          </p:nvPr>
        </p:nvSpPr>
        <p:spPr/>
        <p:txBody>
          <a:bodyPr>
            <a:normAutofit/>
          </a:bodyPr>
          <a:lstStyle/>
          <a:p>
            <a:r>
              <a:rPr lang="en-US" dirty="0" smtClean="0"/>
              <a:t> Pros and Cons of Each?</a:t>
            </a:r>
          </a:p>
          <a:p>
            <a:pPr lvl="1"/>
            <a:r>
              <a:rPr lang="en-US" dirty="0" smtClean="0"/>
              <a:t>Cross Section</a:t>
            </a:r>
          </a:p>
          <a:p>
            <a:pPr lvl="1"/>
            <a:r>
              <a:rPr lang="en-US" dirty="0" smtClean="0"/>
              <a:t>Time Series</a:t>
            </a:r>
          </a:p>
          <a:p>
            <a:pPr lvl="1"/>
            <a:r>
              <a:rPr lang="en-US" dirty="0" smtClean="0"/>
              <a:t>Panel</a:t>
            </a:r>
          </a:p>
          <a:p>
            <a:pPr lvl="1"/>
            <a:r>
              <a:rPr lang="en-US" dirty="0" smtClean="0"/>
              <a:t>Pooled Cross Sections</a:t>
            </a:r>
          </a:p>
        </p:txBody>
      </p:sp>
    </p:spTree>
    <p:extLst>
      <p:ext uri="{BB962C8B-B14F-4D97-AF65-F5344CB8AC3E}">
        <p14:creationId xmlns:p14="http://schemas.microsoft.com/office/powerpoint/2010/main" val="3057016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Survey and Data Frame Types</a:t>
            </a:r>
            <a:endParaRPr lang="en-US" dirty="0"/>
          </a:p>
        </p:txBody>
      </p:sp>
      <p:sp>
        <p:nvSpPr>
          <p:cNvPr id="4" name="Content Placeholder 3"/>
          <p:cNvSpPr>
            <a:spLocks noGrp="1"/>
          </p:cNvSpPr>
          <p:nvPr>
            <p:ph idx="1"/>
          </p:nvPr>
        </p:nvSpPr>
        <p:spPr/>
        <p:txBody>
          <a:bodyPr>
            <a:normAutofit/>
          </a:bodyPr>
          <a:lstStyle/>
          <a:p>
            <a:r>
              <a:rPr lang="en-US" dirty="0" smtClean="0"/>
              <a:t>Preview of Next Week: Shape of Data Frames</a:t>
            </a:r>
          </a:p>
          <a:p>
            <a:pPr lvl="1"/>
            <a:r>
              <a:rPr lang="en-US" dirty="0" smtClean="0"/>
              <a:t>Cross Section – Wide</a:t>
            </a:r>
          </a:p>
          <a:p>
            <a:pPr lvl="1"/>
            <a:r>
              <a:rPr lang="en-US" dirty="0" smtClean="0"/>
              <a:t>Time Series – Long</a:t>
            </a:r>
          </a:p>
          <a:p>
            <a:pPr lvl="1"/>
            <a:r>
              <a:rPr lang="en-US" dirty="0" smtClean="0"/>
              <a:t>Panel – Either</a:t>
            </a:r>
          </a:p>
          <a:p>
            <a:pPr lvl="1"/>
            <a:r>
              <a:rPr lang="en-US" dirty="0" smtClean="0"/>
              <a:t>Pooled Cross Sections – Either </a:t>
            </a:r>
            <a:endParaRPr lang="en-US" dirty="0"/>
          </a:p>
        </p:txBody>
      </p:sp>
    </p:spTree>
    <p:extLst>
      <p:ext uri="{BB962C8B-B14F-4D97-AF65-F5344CB8AC3E}">
        <p14:creationId xmlns:p14="http://schemas.microsoft.com/office/powerpoint/2010/main" val="2497015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DF4F588-6C79-4E67-ACE7-CD8F84ECAAFB}"/>
              </a:ext>
            </a:extLst>
          </p:cNvPr>
          <p:cNvSpPr>
            <a:spLocks noGrp="1"/>
          </p:cNvSpPr>
          <p:nvPr>
            <p:ph type="title"/>
          </p:nvPr>
        </p:nvSpPr>
        <p:spPr/>
        <p:txBody>
          <a:bodyPr/>
          <a:lstStyle/>
          <a:p>
            <a:r>
              <a:rPr lang="en-US" dirty="0">
                <a:latin typeface="+mn-lt"/>
              </a:rPr>
              <a:t>Data Management II</a:t>
            </a:r>
            <a:endParaRPr lang="en-US" b="1" dirty="0">
              <a:latin typeface="+mn-lt"/>
            </a:endParaRPr>
          </a:p>
        </p:txBody>
      </p:sp>
      <p:sp>
        <p:nvSpPr>
          <p:cNvPr id="9" name="Text Placeholder 8">
            <a:extLst>
              <a:ext uri="{FF2B5EF4-FFF2-40B4-BE49-F238E27FC236}">
                <a16:creationId xmlns="" xmlns:a16="http://schemas.microsoft.com/office/drawing/2014/main" id="{C60AE8BC-BFBB-431B-8C85-1545CC643E16}"/>
              </a:ext>
            </a:extLst>
          </p:cNvPr>
          <p:cNvSpPr>
            <a:spLocks noGrp="1"/>
          </p:cNvSpPr>
          <p:nvPr>
            <p:ph type="body" idx="4294967295"/>
          </p:nvPr>
        </p:nvSpPr>
        <p:spPr>
          <a:xfrm>
            <a:off x="831850" y="4589463"/>
            <a:ext cx="10515600" cy="1500187"/>
          </a:xfrm>
        </p:spPr>
        <p:txBody>
          <a:bodyPr/>
          <a:lstStyle/>
          <a:p>
            <a:pPr marL="0" indent="0">
              <a:buNone/>
            </a:pPr>
            <a:r>
              <a:rPr lang="en-US" dirty="0" smtClean="0"/>
              <a:t>Merge and Append</a:t>
            </a:r>
            <a:endParaRPr lang="en-US" dirty="0"/>
          </a:p>
        </p:txBody>
      </p:sp>
      <p:cxnSp>
        <p:nvCxnSpPr>
          <p:cNvPr id="3" name="Straight Connector 2">
            <a:extLst>
              <a:ext uri="{FF2B5EF4-FFF2-40B4-BE49-F238E27FC236}">
                <a16:creationId xmlns="" xmlns:a16="http://schemas.microsoft.com/office/drawing/2014/main" id="{858C93D1-7B65-4110-AC00-556F6CE3EF8B}"/>
              </a:ext>
            </a:extLst>
          </p:cNvPr>
          <p:cNvCxnSpPr/>
          <p:nvPr/>
        </p:nvCxnSpPr>
        <p:spPr>
          <a:xfrm>
            <a:off x="831850" y="4562475"/>
            <a:ext cx="100767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312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DA34E13-5476-4B48-8035-6FC16D9CDAE4}"/>
              </a:ext>
            </a:extLst>
          </p:cNvPr>
          <p:cNvSpPr>
            <a:spLocks noGrp="1"/>
          </p:cNvSpPr>
          <p:nvPr>
            <p:ph type="title"/>
          </p:nvPr>
        </p:nvSpPr>
        <p:spPr/>
        <p:txBody>
          <a:bodyPr>
            <a:noAutofit/>
          </a:bodyPr>
          <a:lstStyle/>
          <a:p>
            <a:r>
              <a:rPr lang="en-US" sz="5400" dirty="0">
                <a:latin typeface="+mn-lt"/>
              </a:rPr>
              <a:t>merge</a:t>
            </a:r>
          </a:p>
        </p:txBody>
      </p:sp>
      <p:sp>
        <p:nvSpPr>
          <p:cNvPr id="5" name="Content Placeholder 4">
            <a:extLst>
              <a:ext uri="{FF2B5EF4-FFF2-40B4-BE49-F238E27FC236}">
                <a16:creationId xmlns="" xmlns:a16="http://schemas.microsoft.com/office/drawing/2014/main" id="{848E155C-E8E6-4371-A5C5-3A4A60FCC357}"/>
              </a:ext>
            </a:extLst>
          </p:cNvPr>
          <p:cNvSpPr>
            <a:spLocks noGrp="1"/>
          </p:cNvSpPr>
          <p:nvPr>
            <p:ph idx="1"/>
          </p:nvPr>
        </p:nvSpPr>
        <p:spPr/>
        <p:txBody>
          <a:bodyPr>
            <a:normAutofit/>
          </a:bodyPr>
          <a:lstStyle/>
          <a:p>
            <a:r>
              <a:rPr lang="en-US" sz="3500" b="1" dirty="0">
                <a:solidFill>
                  <a:srgbClr val="0070C0"/>
                </a:solidFill>
              </a:rPr>
              <a:t>merge</a:t>
            </a:r>
            <a:r>
              <a:rPr lang="en-US" sz="3500" dirty="0"/>
              <a:t> can be tricky. Do not get discouraged!</a:t>
            </a:r>
          </a:p>
          <a:p>
            <a:r>
              <a:rPr lang="en-US" sz="3500" dirty="0"/>
              <a:t>Basic idea is that we are adding </a:t>
            </a:r>
            <a:r>
              <a:rPr lang="en-US" sz="3500" i="1" dirty="0"/>
              <a:t>variables</a:t>
            </a:r>
            <a:r>
              <a:rPr lang="en-US" sz="3500" dirty="0"/>
              <a:t> to our dataset along a unique set of variable(s) that is common to both</a:t>
            </a:r>
          </a:p>
          <a:p>
            <a:endParaRPr lang="en-US" sz="3500" dirty="0"/>
          </a:p>
        </p:txBody>
      </p:sp>
      <p:pic>
        <p:nvPicPr>
          <p:cNvPr id="2" name="Picture 1">
            <a:extLst>
              <a:ext uri="{FF2B5EF4-FFF2-40B4-BE49-F238E27FC236}">
                <a16:creationId xmlns="" xmlns:a16="http://schemas.microsoft.com/office/drawing/2014/main" id="{0FC38AC3-6806-4266-B798-4E9D62742542}"/>
              </a:ext>
            </a:extLst>
          </p:cNvPr>
          <p:cNvPicPr>
            <a:picLocks noChangeAspect="1"/>
          </p:cNvPicPr>
          <p:nvPr/>
        </p:nvPicPr>
        <p:blipFill>
          <a:blip r:embed="rId3"/>
          <a:stretch>
            <a:fillRect/>
          </a:stretch>
        </p:blipFill>
        <p:spPr>
          <a:xfrm>
            <a:off x="2644488" y="3217193"/>
            <a:ext cx="6903024" cy="2474669"/>
          </a:xfrm>
          <a:prstGeom prst="rect">
            <a:avLst/>
          </a:prstGeom>
        </p:spPr>
      </p:pic>
    </p:spTree>
    <p:extLst>
      <p:ext uri="{BB962C8B-B14F-4D97-AF65-F5344CB8AC3E}">
        <p14:creationId xmlns:p14="http://schemas.microsoft.com/office/powerpoint/2010/main" val="1495377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DA34E13-5476-4B48-8035-6FC16D9CDAE4}"/>
              </a:ext>
            </a:extLst>
          </p:cNvPr>
          <p:cNvSpPr>
            <a:spLocks noGrp="1"/>
          </p:cNvSpPr>
          <p:nvPr>
            <p:ph type="title"/>
          </p:nvPr>
        </p:nvSpPr>
        <p:spPr/>
        <p:txBody>
          <a:bodyPr>
            <a:noAutofit/>
          </a:bodyPr>
          <a:lstStyle/>
          <a:p>
            <a:r>
              <a:rPr lang="en-US" sz="5400" dirty="0">
                <a:latin typeface="+mn-lt"/>
              </a:rPr>
              <a:t>merge 1:1</a:t>
            </a:r>
          </a:p>
        </p:txBody>
      </p:sp>
      <p:sp>
        <p:nvSpPr>
          <p:cNvPr id="5" name="Content Placeholder 4">
            <a:extLst>
              <a:ext uri="{FF2B5EF4-FFF2-40B4-BE49-F238E27FC236}">
                <a16:creationId xmlns="" xmlns:a16="http://schemas.microsoft.com/office/drawing/2014/main" id="{848E155C-E8E6-4371-A5C5-3A4A60FCC357}"/>
              </a:ext>
            </a:extLst>
          </p:cNvPr>
          <p:cNvSpPr>
            <a:spLocks noGrp="1"/>
          </p:cNvSpPr>
          <p:nvPr>
            <p:ph idx="1"/>
          </p:nvPr>
        </p:nvSpPr>
        <p:spPr/>
        <p:txBody>
          <a:bodyPr>
            <a:normAutofit/>
          </a:bodyPr>
          <a:lstStyle/>
          <a:p>
            <a:r>
              <a:rPr lang="en-US" sz="3500" dirty="0"/>
              <a:t>With merge, you are combining a “master” file and a “using” file. The master file is the one you have open, the using file is the one to be merged</a:t>
            </a:r>
          </a:p>
          <a:p>
            <a:r>
              <a:rPr lang="en-US" sz="3500" dirty="0"/>
              <a:t>The most basic option with merge is just merging one observation to another observation</a:t>
            </a:r>
          </a:p>
          <a:p>
            <a:pPr lvl="1"/>
            <a:r>
              <a:rPr lang="en-US" sz="3500" b="1" dirty="0">
                <a:solidFill>
                  <a:srgbClr val="0070C0"/>
                </a:solidFill>
              </a:rPr>
              <a:t>merge</a:t>
            </a:r>
            <a:r>
              <a:rPr lang="en-US" sz="3500" b="1" dirty="0"/>
              <a:t> </a:t>
            </a:r>
            <a:r>
              <a:rPr lang="en-US" sz="3500" b="1" dirty="0">
                <a:solidFill>
                  <a:srgbClr val="0070C0"/>
                </a:solidFill>
              </a:rPr>
              <a:t>1:1</a:t>
            </a:r>
            <a:r>
              <a:rPr lang="en-US" sz="3500" b="1" dirty="0"/>
              <a:t> </a:t>
            </a:r>
            <a:r>
              <a:rPr lang="en-US" sz="3500" b="1" dirty="0">
                <a:solidFill>
                  <a:srgbClr val="C00000"/>
                </a:solidFill>
              </a:rPr>
              <a:t>[“common” variable(s)]</a:t>
            </a:r>
            <a:r>
              <a:rPr lang="en-US" sz="3500" b="1" dirty="0"/>
              <a:t> </a:t>
            </a:r>
            <a:r>
              <a:rPr lang="en-US" sz="3500" b="1" dirty="0">
                <a:solidFill>
                  <a:srgbClr val="0070C0"/>
                </a:solidFill>
              </a:rPr>
              <a:t>using</a:t>
            </a:r>
            <a:r>
              <a:rPr lang="en-US" sz="3500" b="1" dirty="0"/>
              <a:t> </a:t>
            </a:r>
            <a:r>
              <a:rPr lang="en-US" sz="3500" b="1" dirty="0">
                <a:solidFill>
                  <a:srgbClr val="7030A0"/>
                </a:solidFill>
              </a:rPr>
              <a:t>[filename]</a:t>
            </a:r>
          </a:p>
        </p:txBody>
      </p:sp>
    </p:spTree>
    <p:extLst>
      <p:ext uri="{BB962C8B-B14F-4D97-AF65-F5344CB8AC3E}">
        <p14:creationId xmlns:p14="http://schemas.microsoft.com/office/powerpoint/2010/main" val="1826384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DA34E13-5476-4B48-8035-6FC16D9CDAE4}"/>
              </a:ext>
            </a:extLst>
          </p:cNvPr>
          <p:cNvSpPr>
            <a:spLocks noGrp="1"/>
          </p:cNvSpPr>
          <p:nvPr>
            <p:ph type="title"/>
          </p:nvPr>
        </p:nvSpPr>
        <p:spPr/>
        <p:txBody>
          <a:bodyPr>
            <a:noAutofit/>
          </a:bodyPr>
          <a:lstStyle/>
          <a:p>
            <a:r>
              <a:rPr lang="en-US" sz="5400" dirty="0">
                <a:latin typeface="+mn-lt"/>
              </a:rPr>
              <a:t>merge 1:1</a:t>
            </a:r>
          </a:p>
        </p:txBody>
      </p:sp>
      <p:sp>
        <p:nvSpPr>
          <p:cNvPr id="5" name="Content Placeholder 4">
            <a:extLst>
              <a:ext uri="{FF2B5EF4-FFF2-40B4-BE49-F238E27FC236}">
                <a16:creationId xmlns="" xmlns:a16="http://schemas.microsoft.com/office/drawing/2014/main" id="{848E155C-E8E6-4371-A5C5-3A4A60FCC357}"/>
              </a:ext>
            </a:extLst>
          </p:cNvPr>
          <p:cNvSpPr>
            <a:spLocks noGrp="1"/>
          </p:cNvSpPr>
          <p:nvPr>
            <p:ph idx="1"/>
          </p:nvPr>
        </p:nvSpPr>
        <p:spPr/>
        <p:txBody>
          <a:bodyPr>
            <a:normAutofit/>
          </a:bodyPr>
          <a:lstStyle/>
          <a:p>
            <a:r>
              <a:rPr lang="en-US" sz="2700" dirty="0"/>
              <a:t>For instance, if two data sets have a unique ID (or you create one), you can merge on this unique ID</a:t>
            </a:r>
          </a:p>
          <a:p>
            <a:pPr lvl="1"/>
            <a:r>
              <a:rPr lang="en-US" sz="2700" b="1" dirty="0">
                <a:solidFill>
                  <a:srgbClr val="0070C0"/>
                </a:solidFill>
              </a:rPr>
              <a:t>merge</a:t>
            </a:r>
            <a:r>
              <a:rPr lang="en-US" sz="2700" b="1" dirty="0"/>
              <a:t> </a:t>
            </a:r>
            <a:r>
              <a:rPr lang="en-US" sz="2700" b="1" dirty="0">
                <a:solidFill>
                  <a:srgbClr val="0070C0"/>
                </a:solidFill>
              </a:rPr>
              <a:t>1:1</a:t>
            </a:r>
            <a:r>
              <a:rPr lang="en-US" sz="2700" b="1" dirty="0"/>
              <a:t> </a:t>
            </a:r>
            <a:r>
              <a:rPr lang="en-US" sz="2700" b="1" dirty="0">
                <a:solidFill>
                  <a:srgbClr val="C00000"/>
                </a:solidFill>
              </a:rPr>
              <a:t>[unique id]</a:t>
            </a:r>
            <a:r>
              <a:rPr lang="en-US" sz="2700" b="1" dirty="0"/>
              <a:t> </a:t>
            </a:r>
            <a:r>
              <a:rPr lang="en-US" sz="2700" b="1" dirty="0">
                <a:solidFill>
                  <a:srgbClr val="0070C0"/>
                </a:solidFill>
              </a:rPr>
              <a:t>using</a:t>
            </a:r>
            <a:r>
              <a:rPr lang="en-US" sz="2700" b="1" dirty="0"/>
              <a:t> </a:t>
            </a:r>
            <a:r>
              <a:rPr lang="en-US" sz="2700" b="1" dirty="0">
                <a:solidFill>
                  <a:srgbClr val="7030A0"/>
                </a:solidFill>
              </a:rPr>
              <a:t>[filename]</a:t>
            </a:r>
          </a:p>
          <a:p>
            <a:r>
              <a:rPr lang="en-US" sz="2700" dirty="0"/>
              <a:t>This will add in all observations in the second dataset (the “using” dataset) to our first dataset (the “master” dataset that is already open in memory)</a:t>
            </a:r>
          </a:p>
          <a:p>
            <a:r>
              <a:rPr lang="en-US" sz="2700" dirty="0"/>
              <a:t>Here is the basic idea:</a:t>
            </a:r>
          </a:p>
        </p:txBody>
      </p:sp>
      <p:graphicFrame>
        <p:nvGraphicFramePr>
          <p:cNvPr id="8" name="Table 7">
            <a:extLst>
              <a:ext uri="{FF2B5EF4-FFF2-40B4-BE49-F238E27FC236}">
                <a16:creationId xmlns="" xmlns:a16="http://schemas.microsoft.com/office/drawing/2014/main" id="{EE86E7C8-888A-4D53-9FBC-BB1AF61551CE}"/>
              </a:ext>
            </a:extLst>
          </p:cNvPr>
          <p:cNvGraphicFramePr>
            <a:graphicFrameLocks noGrp="1"/>
          </p:cNvGraphicFramePr>
          <p:nvPr>
            <p:extLst>
              <p:ext uri="{D42A27DB-BD31-4B8C-83A1-F6EECF244321}">
                <p14:modId xmlns:p14="http://schemas.microsoft.com/office/powerpoint/2010/main" val="3349785629"/>
              </p:ext>
            </p:extLst>
          </p:nvPr>
        </p:nvGraphicFramePr>
        <p:xfrm>
          <a:off x="2032000" y="4453373"/>
          <a:ext cx="8127999" cy="1706880"/>
        </p:xfrm>
        <a:graphic>
          <a:graphicData uri="http://schemas.openxmlformats.org/drawingml/2006/table">
            <a:tbl>
              <a:tblPr firstRow="1" bandRow="1">
                <a:tableStyleId>{FABFCF23-3B69-468F-B69F-88F6DE6A72F2}</a:tableStyleId>
              </a:tblPr>
              <a:tblGrid>
                <a:gridCol w="2709333">
                  <a:extLst>
                    <a:ext uri="{9D8B030D-6E8A-4147-A177-3AD203B41FA5}">
                      <a16:colId xmlns="" xmlns:a16="http://schemas.microsoft.com/office/drawing/2014/main" val="3219790537"/>
                    </a:ext>
                  </a:extLst>
                </a:gridCol>
                <a:gridCol w="2709333">
                  <a:extLst>
                    <a:ext uri="{9D8B030D-6E8A-4147-A177-3AD203B41FA5}">
                      <a16:colId xmlns="" xmlns:a16="http://schemas.microsoft.com/office/drawing/2014/main" val="1836065247"/>
                    </a:ext>
                  </a:extLst>
                </a:gridCol>
                <a:gridCol w="2709333">
                  <a:extLst>
                    <a:ext uri="{9D8B030D-6E8A-4147-A177-3AD203B41FA5}">
                      <a16:colId xmlns="" xmlns:a16="http://schemas.microsoft.com/office/drawing/2014/main" val="288738300"/>
                    </a:ext>
                  </a:extLst>
                </a:gridCol>
              </a:tblGrid>
              <a:tr h="370840">
                <a:tc>
                  <a:txBody>
                    <a:bodyPr/>
                    <a:lstStyle/>
                    <a:p>
                      <a:pPr algn="r"/>
                      <a:r>
                        <a:rPr lang="en-US" sz="2200" dirty="0"/>
                        <a:t>“Master” File id</a:t>
                      </a:r>
                    </a:p>
                  </a:txBody>
                  <a:tcPr/>
                </a:tc>
                <a:tc>
                  <a:txBody>
                    <a:bodyPr/>
                    <a:lstStyle/>
                    <a:p>
                      <a:endParaRPr lang="en-US" dirty="0"/>
                    </a:p>
                  </a:txBody>
                  <a:tcPr/>
                </a:tc>
                <a:tc>
                  <a:txBody>
                    <a:bodyPr/>
                    <a:lstStyle/>
                    <a:p>
                      <a:r>
                        <a:rPr lang="en-US" sz="2200" dirty="0"/>
                        <a:t>“Using” File id</a:t>
                      </a:r>
                    </a:p>
                  </a:txBody>
                  <a:tcPr/>
                </a:tc>
                <a:extLst>
                  <a:ext uri="{0D108BD9-81ED-4DB2-BD59-A6C34878D82A}">
                    <a16:rowId xmlns="" xmlns:a16="http://schemas.microsoft.com/office/drawing/2014/main" val="1666712066"/>
                  </a:ext>
                </a:extLst>
              </a:tr>
              <a:tr h="370840">
                <a:tc>
                  <a:txBody>
                    <a:bodyPr/>
                    <a:lstStyle/>
                    <a:p>
                      <a:pPr algn="r"/>
                      <a:r>
                        <a:rPr lang="en-US" sz="2200" dirty="0"/>
                        <a:t>1</a:t>
                      </a:r>
                    </a:p>
                  </a:txBody>
                  <a:tcPr/>
                </a:tc>
                <a:tc>
                  <a:txBody>
                    <a:bodyPr/>
                    <a:lstStyle/>
                    <a:p>
                      <a:pPr algn="ctr"/>
                      <a:r>
                        <a:rPr lang="en-US" dirty="0">
                          <a:sym typeface="Wingdings" panose="05000000000000000000" pitchFamily="2" charset="2"/>
                        </a:rPr>
                        <a:t> </a:t>
                      </a:r>
                      <a:endParaRPr lang="en-US" dirty="0"/>
                    </a:p>
                  </a:txBody>
                  <a:tcPr/>
                </a:tc>
                <a:tc>
                  <a:txBody>
                    <a:bodyPr/>
                    <a:lstStyle/>
                    <a:p>
                      <a:r>
                        <a:rPr lang="en-US" sz="2200" dirty="0"/>
                        <a:t>1</a:t>
                      </a:r>
                    </a:p>
                  </a:txBody>
                  <a:tcPr/>
                </a:tc>
                <a:extLst>
                  <a:ext uri="{0D108BD9-81ED-4DB2-BD59-A6C34878D82A}">
                    <a16:rowId xmlns="" xmlns:a16="http://schemas.microsoft.com/office/drawing/2014/main" val="446993387"/>
                  </a:ext>
                </a:extLst>
              </a:tr>
              <a:tr h="370840">
                <a:tc>
                  <a:txBody>
                    <a:bodyPr/>
                    <a:lstStyle/>
                    <a:p>
                      <a:pPr algn="r"/>
                      <a:r>
                        <a:rPr lang="en-US" sz="2200" dirty="0"/>
                        <a:t>2</a:t>
                      </a:r>
                    </a:p>
                  </a:txBody>
                  <a:tcPr/>
                </a:tc>
                <a:tc>
                  <a:txBody>
                    <a:bodyPr/>
                    <a:lstStyle/>
                    <a:p>
                      <a:pPr algn="ctr"/>
                      <a:r>
                        <a:rPr lang="en-US" dirty="0">
                          <a:sym typeface="Wingdings" panose="05000000000000000000" pitchFamily="2" charset="2"/>
                        </a:rPr>
                        <a:t></a:t>
                      </a:r>
                      <a:endParaRPr lang="en-US" dirty="0"/>
                    </a:p>
                  </a:txBody>
                  <a:tcPr/>
                </a:tc>
                <a:tc>
                  <a:txBody>
                    <a:bodyPr/>
                    <a:lstStyle/>
                    <a:p>
                      <a:r>
                        <a:rPr lang="en-US" sz="2200" dirty="0"/>
                        <a:t>2</a:t>
                      </a:r>
                    </a:p>
                  </a:txBody>
                  <a:tcPr/>
                </a:tc>
                <a:extLst>
                  <a:ext uri="{0D108BD9-81ED-4DB2-BD59-A6C34878D82A}">
                    <a16:rowId xmlns="" xmlns:a16="http://schemas.microsoft.com/office/drawing/2014/main" val="1138739881"/>
                  </a:ext>
                </a:extLst>
              </a:tr>
              <a:tr h="370840">
                <a:tc>
                  <a:txBody>
                    <a:bodyPr/>
                    <a:lstStyle/>
                    <a:p>
                      <a:pPr algn="r"/>
                      <a:r>
                        <a:rPr lang="en-US" sz="2200" dirty="0"/>
                        <a:t>3</a:t>
                      </a:r>
                    </a:p>
                  </a:txBody>
                  <a:tcPr/>
                </a:tc>
                <a:tc>
                  <a:txBody>
                    <a:bodyPr/>
                    <a:lstStyle/>
                    <a:p>
                      <a:pPr algn="ctr"/>
                      <a:r>
                        <a:rPr lang="en-US" dirty="0">
                          <a:sym typeface="Wingdings" panose="05000000000000000000" pitchFamily="2" charset="2"/>
                        </a:rPr>
                        <a:t></a:t>
                      </a:r>
                      <a:endParaRPr lang="en-US" dirty="0"/>
                    </a:p>
                  </a:txBody>
                  <a:tcPr/>
                </a:tc>
                <a:tc>
                  <a:txBody>
                    <a:bodyPr/>
                    <a:lstStyle/>
                    <a:p>
                      <a:r>
                        <a:rPr lang="en-US" sz="2200" dirty="0"/>
                        <a:t>3</a:t>
                      </a:r>
                    </a:p>
                  </a:txBody>
                  <a:tcPr/>
                </a:tc>
                <a:extLst>
                  <a:ext uri="{0D108BD9-81ED-4DB2-BD59-A6C34878D82A}">
                    <a16:rowId xmlns="" xmlns:a16="http://schemas.microsoft.com/office/drawing/2014/main" val="2949331657"/>
                  </a:ext>
                </a:extLst>
              </a:tr>
            </a:tbl>
          </a:graphicData>
        </a:graphic>
      </p:graphicFrame>
    </p:spTree>
    <p:extLst>
      <p:ext uri="{BB962C8B-B14F-4D97-AF65-F5344CB8AC3E}">
        <p14:creationId xmlns:p14="http://schemas.microsoft.com/office/powerpoint/2010/main" val="2762810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DA34E13-5476-4B48-8035-6FC16D9CDAE4}"/>
              </a:ext>
            </a:extLst>
          </p:cNvPr>
          <p:cNvSpPr>
            <a:spLocks noGrp="1"/>
          </p:cNvSpPr>
          <p:nvPr>
            <p:ph type="title"/>
          </p:nvPr>
        </p:nvSpPr>
        <p:spPr/>
        <p:txBody>
          <a:bodyPr>
            <a:noAutofit/>
          </a:bodyPr>
          <a:lstStyle/>
          <a:p>
            <a:r>
              <a:rPr lang="en-US" sz="5400" dirty="0">
                <a:latin typeface="+mn-lt"/>
              </a:rPr>
              <a:t>merge 1:1 Results</a:t>
            </a:r>
          </a:p>
        </p:txBody>
      </p:sp>
      <p:sp>
        <p:nvSpPr>
          <p:cNvPr id="5" name="Content Placeholder 4">
            <a:extLst>
              <a:ext uri="{FF2B5EF4-FFF2-40B4-BE49-F238E27FC236}">
                <a16:creationId xmlns="" xmlns:a16="http://schemas.microsoft.com/office/drawing/2014/main" id="{848E155C-E8E6-4371-A5C5-3A4A60FCC357}"/>
              </a:ext>
            </a:extLst>
          </p:cNvPr>
          <p:cNvSpPr>
            <a:spLocks noGrp="1"/>
          </p:cNvSpPr>
          <p:nvPr>
            <p:ph idx="1"/>
          </p:nvPr>
        </p:nvSpPr>
        <p:spPr/>
        <p:txBody>
          <a:bodyPr>
            <a:normAutofit/>
          </a:bodyPr>
          <a:lstStyle/>
          <a:p>
            <a:r>
              <a:rPr lang="en-US" sz="3500" dirty="0"/>
              <a:t>When you successfully merge a file, Stata will create a new variable called “_merge”</a:t>
            </a:r>
          </a:p>
          <a:p>
            <a:r>
              <a:rPr lang="en-US" sz="3500" dirty="0"/>
              <a:t>This lets you know which observations successfully merged from master and using, and which did not</a:t>
            </a:r>
          </a:p>
          <a:p>
            <a:r>
              <a:rPr lang="en-US" sz="3500" b="1" dirty="0">
                <a:solidFill>
                  <a:srgbClr val="0070C0"/>
                </a:solidFill>
              </a:rPr>
              <a:t>tab</a:t>
            </a:r>
            <a:r>
              <a:rPr lang="en-US" sz="3500" b="1" dirty="0"/>
              <a:t> </a:t>
            </a:r>
            <a:r>
              <a:rPr lang="en-US" sz="3500" b="1" dirty="0">
                <a:solidFill>
                  <a:srgbClr val="C00000"/>
                </a:solidFill>
              </a:rPr>
              <a:t>_merge</a:t>
            </a:r>
            <a:r>
              <a:rPr lang="en-US" sz="3500" b="1" dirty="0"/>
              <a:t> </a:t>
            </a:r>
            <a:r>
              <a:rPr lang="en-US" sz="3500" dirty="0"/>
              <a:t>to get the </a:t>
            </a:r>
            <a:r>
              <a:rPr lang="en-US" sz="3500" dirty="0" smtClean="0"/>
              <a:t>results</a:t>
            </a:r>
          </a:p>
          <a:p>
            <a:r>
              <a:rPr lang="en-US" sz="3500" dirty="0" smtClean="0"/>
              <a:t>Example in do-file</a:t>
            </a:r>
            <a:endParaRPr lang="en-US" sz="3500" dirty="0"/>
          </a:p>
        </p:txBody>
      </p:sp>
    </p:spTree>
    <p:extLst>
      <p:ext uri="{BB962C8B-B14F-4D97-AF65-F5344CB8AC3E}">
        <p14:creationId xmlns:p14="http://schemas.microsoft.com/office/powerpoint/2010/main" val="1512754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 xmlns:a16="http://schemas.microsoft.com/office/drawing/2014/main" id="{B188C0F2-DCD2-4EBA-95DD-10EB0E949B16}"/>
              </a:ext>
            </a:extLst>
          </p:cNvPr>
          <p:cNvSpPr txBox="1">
            <a:spLocks/>
          </p:cNvSpPr>
          <p:nvPr/>
        </p:nvSpPr>
        <p:spPr>
          <a:xfrm>
            <a:off x="3653089" y="2062962"/>
            <a:ext cx="10515600" cy="7123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Stata Tip</a:t>
            </a:r>
          </a:p>
        </p:txBody>
      </p:sp>
      <p:pic>
        <p:nvPicPr>
          <p:cNvPr id="10242" name="Picture 2" descr="Image result for exclamation point">
            <a:extLst>
              <a:ext uri="{FF2B5EF4-FFF2-40B4-BE49-F238E27FC236}">
                <a16:creationId xmlns="" xmlns:a16="http://schemas.microsoft.com/office/drawing/2014/main" id="{7CE8DF8F-F872-4CFD-8566-433BFFC49C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778" y="2062962"/>
            <a:ext cx="2415773" cy="211600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3">
            <a:extLst>
              <a:ext uri="{FF2B5EF4-FFF2-40B4-BE49-F238E27FC236}">
                <a16:creationId xmlns="" xmlns:a16="http://schemas.microsoft.com/office/drawing/2014/main" id="{E4628E2C-46AE-46E4-BD40-879A4EAAC81C}"/>
              </a:ext>
            </a:extLst>
          </p:cNvPr>
          <p:cNvSpPr txBox="1">
            <a:spLocks/>
          </p:cNvSpPr>
          <p:nvPr/>
        </p:nvSpPr>
        <p:spPr>
          <a:xfrm>
            <a:off x="3629527" y="2775284"/>
            <a:ext cx="7952874" cy="2791327"/>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mn-lt"/>
              </a:rPr>
              <a:t>Your linking variable must uniquely identify the observations in each data set</a:t>
            </a:r>
          </a:p>
          <a:p>
            <a:endParaRPr lang="en-US" sz="3200" dirty="0">
              <a:latin typeface="+mn-lt"/>
            </a:endParaRPr>
          </a:p>
          <a:p>
            <a:r>
              <a:rPr lang="en-US" sz="3200" dirty="0">
                <a:latin typeface="+mn-lt"/>
              </a:rPr>
              <a:t>You </a:t>
            </a:r>
            <a:r>
              <a:rPr lang="en-US" sz="3200" i="1" dirty="0">
                <a:latin typeface="+mn-lt"/>
              </a:rPr>
              <a:t>cannot</a:t>
            </a:r>
            <a:r>
              <a:rPr lang="en-US" sz="3200" dirty="0">
                <a:latin typeface="+mn-lt"/>
              </a:rPr>
              <a:t> merge if there are duplicate id values (i.e., two id’s equal to 1). You </a:t>
            </a:r>
            <a:r>
              <a:rPr lang="en-US" sz="3200" i="1" dirty="0">
                <a:latin typeface="+mn-lt"/>
              </a:rPr>
              <a:t>can</a:t>
            </a:r>
            <a:r>
              <a:rPr lang="en-US" sz="3200" dirty="0">
                <a:latin typeface="+mn-lt"/>
              </a:rPr>
              <a:t> merge if there are id values not common to both data sets.</a:t>
            </a:r>
          </a:p>
          <a:p>
            <a:endParaRPr lang="en-US" sz="3200" dirty="0">
              <a:latin typeface="+mn-lt"/>
            </a:endParaRPr>
          </a:p>
          <a:p>
            <a:r>
              <a:rPr lang="en-US" sz="3200" dirty="0">
                <a:latin typeface="+mn-lt"/>
              </a:rPr>
              <a:t>Take it from me, this will save you a ton of head aches</a:t>
            </a:r>
          </a:p>
        </p:txBody>
      </p:sp>
    </p:spTree>
    <p:extLst>
      <p:ext uri="{BB962C8B-B14F-4D97-AF65-F5344CB8AC3E}">
        <p14:creationId xmlns:p14="http://schemas.microsoft.com/office/powerpoint/2010/main" val="2129583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DA34E13-5476-4B48-8035-6FC16D9CDAE4}"/>
              </a:ext>
            </a:extLst>
          </p:cNvPr>
          <p:cNvSpPr>
            <a:spLocks noGrp="1"/>
          </p:cNvSpPr>
          <p:nvPr>
            <p:ph type="title"/>
          </p:nvPr>
        </p:nvSpPr>
        <p:spPr/>
        <p:txBody>
          <a:bodyPr/>
          <a:lstStyle/>
          <a:p>
            <a:r>
              <a:rPr lang="en-US" dirty="0" smtClean="0">
                <a:latin typeface="+mn-lt"/>
              </a:rPr>
              <a:t>Feedback on Problem Set 2</a:t>
            </a:r>
            <a:endParaRPr lang="en-US" dirty="0">
              <a:latin typeface="+mn-lt"/>
            </a:endParaRPr>
          </a:p>
        </p:txBody>
      </p:sp>
      <p:sp>
        <p:nvSpPr>
          <p:cNvPr id="5" name="Content Placeholder 4">
            <a:extLst>
              <a:ext uri="{FF2B5EF4-FFF2-40B4-BE49-F238E27FC236}">
                <a16:creationId xmlns="" xmlns:a16="http://schemas.microsoft.com/office/drawing/2014/main" id="{2E03A28D-29F1-4732-850E-350B9121C748}"/>
              </a:ext>
            </a:extLst>
          </p:cNvPr>
          <p:cNvSpPr>
            <a:spLocks noGrp="1"/>
          </p:cNvSpPr>
          <p:nvPr>
            <p:ph idx="1"/>
          </p:nvPr>
        </p:nvSpPr>
        <p:spPr/>
        <p:txBody>
          <a:bodyPr>
            <a:normAutofit fontScale="85000" lnSpcReduction="20000"/>
          </a:bodyPr>
          <a:lstStyle/>
          <a:p>
            <a:pPr marL="0" indent="0" algn="just">
              <a:buNone/>
            </a:pPr>
            <a:r>
              <a:rPr lang="en-US" b="1" dirty="0" smtClean="0">
                <a:ea typeface="Georgia" charset="0"/>
                <a:cs typeface="Georgia" charset="0"/>
              </a:rPr>
              <a:t>Questions?</a:t>
            </a:r>
          </a:p>
          <a:p>
            <a:pPr marL="0" indent="0" algn="just">
              <a:buNone/>
            </a:pPr>
            <a:endParaRPr lang="en-US" b="1" dirty="0">
              <a:ea typeface="Georgia" charset="0"/>
              <a:cs typeface="Georgia" charset="0"/>
            </a:endParaRPr>
          </a:p>
          <a:p>
            <a:pPr marL="0" indent="0" algn="just">
              <a:buNone/>
            </a:pPr>
            <a:r>
              <a:rPr lang="en-US" b="1" dirty="0" smtClean="0">
                <a:ea typeface="Georgia" charset="0"/>
                <a:cs typeface="Georgia" charset="0"/>
              </a:rPr>
              <a:t>Comments?</a:t>
            </a:r>
          </a:p>
          <a:p>
            <a:pPr marL="571500" lvl="1" indent="-571500" algn="just">
              <a:spcBef>
                <a:spcPts val="1000"/>
              </a:spcBef>
            </a:pPr>
            <a:r>
              <a:rPr lang="en-US" sz="3600" dirty="0">
                <a:ea typeface="Georgia" charset="0"/>
                <a:cs typeface="Georgia" charset="0"/>
              </a:rPr>
              <a:t>Several people have expressed that PS2 took longer than the expected 3 </a:t>
            </a:r>
            <a:r>
              <a:rPr lang="en-US" sz="3600" dirty="0" smtClean="0">
                <a:ea typeface="Georgia" charset="0"/>
                <a:cs typeface="Georgia" charset="0"/>
              </a:rPr>
              <a:t>hours</a:t>
            </a:r>
            <a:endParaRPr lang="en-US" b="1" dirty="0">
              <a:ea typeface="Georgia" charset="0"/>
              <a:cs typeface="Georgia" charset="0"/>
            </a:endParaRPr>
          </a:p>
          <a:p>
            <a:pPr marL="0" indent="0" algn="just">
              <a:buNone/>
            </a:pPr>
            <a:r>
              <a:rPr lang="en-US" b="1" dirty="0" smtClean="0">
                <a:ea typeface="Georgia" charset="0"/>
                <a:cs typeface="Georgia" charset="0"/>
              </a:rPr>
              <a:t>Suggestions?</a:t>
            </a:r>
          </a:p>
          <a:p>
            <a:pPr marL="571500" lvl="1" indent="-571500" algn="just">
              <a:spcBef>
                <a:spcPts val="1000"/>
              </a:spcBef>
            </a:pPr>
            <a:r>
              <a:rPr lang="en-US" sz="3600" dirty="0" smtClean="0">
                <a:ea typeface="Georgia" charset="0"/>
                <a:cs typeface="Georgia" charset="0"/>
              </a:rPr>
              <a:t>Reduced policy implications (or lack there-of) part</a:t>
            </a:r>
          </a:p>
          <a:p>
            <a:pPr marL="571500" lvl="1" indent="-571500" algn="just">
              <a:spcBef>
                <a:spcPts val="1000"/>
              </a:spcBef>
            </a:pPr>
            <a:r>
              <a:rPr lang="en-US" sz="3600" dirty="0" smtClean="0">
                <a:ea typeface="Georgia" charset="0"/>
                <a:cs typeface="Georgia" charset="0"/>
              </a:rPr>
              <a:t>More flexibility on tests run, plots made, etc.</a:t>
            </a:r>
          </a:p>
          <a:p>
            <a:pPr marL="571500" lvl="1" indent="-571500" algn="just">
              <a:spcBef>
                <a:spcPts val="1000"/>
              </a:spcBef>
            </a:pPr>
            <a:r>
              <a:rPr lang="en-US" sz="3600" dirty="0" smtClean="0">
                <a:ea typeface="Georgia" charset="0"/>
                <a:cs typeface="Georgia" charset="0"/>
              </a:rPr>
              <a:t>More flexibility on data selected</a:t>
            </a:r>
          </a:p>
          <a:p>
            <a:pPr marL="571500" lvl="1" indent="-571500" algn="just">
              <a:spcBef>
                <a:spcPts val="1000"/>
              </a:spcBef>
            </a:pPr>
            <a:r>
              <a:rPr lang="en-US" sz="3600" dirty="0" smtClean="0">
                <a:ea typeface="Georgia" charset="0"/>
                <a:cs typeface="Georgia" charset="0"/>
              </a:rPr>
              <a:t>Any other ideas?</a:t>
            </a:r>
            <a:endParaRPr lang="en-US" dirty="0">
              <a:ea typeface="Georgia" charset="0"/>
              <a:cs typeface="Georgia" charset="0"/>
            </a:endParaRPr>
          </a:p>
          <a:p>
            <a:pPr marL="0" indent="0" algn="just">
              <a:buNone/>
            </a:pPr>
            <a:endParaRPr lang="en-US" b="1" dirty="0">
              <a:ea typeface="Georgia" charset="0"/>
              <a:cs typeface="Georgia" charset="0"/>
            </a:endParaRPr>
          </a:p>
        </p:txBody>
      </p:sp>
      <p:sp>
        <p:nvSpPr>
          <p:cNvPr id="8" name="Title 1">
            <a:extLst>
              <a:ext uri="{FF2B5EF4-FFF2-40B4-BE49-F238E27FC236}">
                <a16:creationId xmlns="" xmlns:a16="http://schemas.microsoft.com/office/drawing/2014/main" id="{97E121AB-8088-42C2-ADFA-4AB646118BC0}"/>
              </a:ext>
            </a:extLst>
          </p:cNvPr>
          <p:cNvSpPr txBox="1">
            <a:spLocks/>
          </p:cNvSpPr>
          <p:nvPr/>
        </p:nvSpPr>
        <p:spPr>
          <a:xfrm>
            <a:off x="1672389" y="2766218"/>
            <a:ext cx="884722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5000" b="1" dirty="0">
              <a:latin typeface="+mn-lt"/>
            </a:endParaRPr>
          </a:p>
        </p:txBody>
      </p:sp>
    </p:spTree>
    <p:extLst>
      <p:ext uri="{BB962C8B-B14F-4D97-AF65-F5344CB8AC3E}">
        <p14:creationId xmlns:p14="http://schemas.microsoft.com/office/powerpoint/2010/main" val="1133284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DA34E13-5476-4B48-8035-6FC16D9CDAE4}"/>
              </a:ext>
            </a:extLst>
          </p:cNvPr>
          <p:cNvSpPr>
            <a:spLocks noGrp="1"/>
          </p:cNvSpPr>
          <p:nvPr>
            <p:ph type="title"/>
          </p:nvPr>
        </p:nvSpPr>
        <p:spPr/>
        <p:txBody>
          <a:bodyPr>
            <a:noAutofit/>
          </a:bodyPr>
          <a:lstStyle/>
          <a:p>
            <a:r>
              <a:rPr lang="en-US" sz="5400" dirty="0">
                <a:latin typeface="+mn-lt"/>
              </a:rPr>
              <a:t>merge 1:m (“m” for many)</a:t>
            </a:r>
          </a:p>
        </p:txBody>
      </p:sp>
      <p:sp>
        <p:nvSpPr>
          <p:cNvPr id="5" name="Content Placeholder 4">
            <a:extLst>
              <a:ext uri="{FF2B5EF4-FFF2-40B4-BE49-F238E27FC236}">
                <a16:creationId xmlns="" xmlns:a16="http://schemas.microsoft.com/office/drawing/2014/main" id="{848E155C-E8E6-4371-A5C5-3A4A60FCC357}"/>
              </a:ext>
            </a:extLst>
          </p:cNvPr>
          <p:cNvSpPr>
            <a:spLocks noGrp="1"/>
          </p:cNvSpPr>
          <p:nvPr>
            <p:ph idx="1"/>
          </p:nvPr>
        </p:nvSpPr>
        <p:spPr/>
        <p:txBody>
          <a:bodyPr>
            <a:normAutofit lnSpcReduction="10000"/>
          </a:bodyPr>
          <a:lstStyle/>
          <a:p>
            <a:r>
              <a:rPr lang="en-US" sz="3500" dirty="0"/>
              <a:t>While you need to uniquely identify observations in each, your data sets do not need to be the same size to successfully merge</a:t>
            </a:r>
          </a:p>
          <a:p>
            <a:r>
              <a:rPr lang="en-US" sz="3500" dirty="0"/>
              <a:t>You can merge from your master file with fewer observations to a using file with more observations</a:t>
            </a:r>
          </a:p>
          <a:p>
            <a:pPr lvl="1"/>
            <a:r>
              <a:rPr lang="en-US" sz="3500" b="1" dirty="0"/>
              <a:t>Ex.: </a:t>
            </a:r>
            <a:r>
              <a:rPr lang="en-US" sz="3500" b="1" dirty="0">
                <a:solidFill>
                  <a:srgbClr val="0070C0"/>
                </a:solidFill>
              </a:rPr>
              <a:t>merge</a:t>
            </a:r>
            <a:r>
              <a:rPr lang="en-US" sz="3500" b="1" dirty="0"/>
              <a:t> </a:t>
            </a:r>
            <a:r>
              <a:rPr lang="en-US" sz="3500" b="1" dirty="0">
                <a:solidFill>
                  <a:srgbClr val="0070C0"/>
                </a:solidFill>
              </a:rPr>
              <a:t>1:m </a:t>
            </a:r>
            <a:r>
              <a:rPr lang="en-US" sz="3500" b="1" dirty="0">
                <a:solidFill>
                  <a:srgbClr val="C00000"/>
                </a:solidFill>
              </a:rPr>
              <a:t>[unique id]</a:t>
            </a:r>
            <a:r>
              <a:rPr lang="en-US" sz="3500" b="1" dirty="0"/>
              <a:t> </a:t>
            </a:r>
            <a:r>
              <a:rPr lang="en-US" sz="3500" b="1" dirty="0">
                <a:solidFill>
                  <a:srgbClr val="0070C0"/>
                </a:solidFill>
              </a:rPr>
              <a:t>using</a:t>
            </a:r>
            <a:r>
              <a:rPr lang="en-US" sz="3500" b="1" dirty="0"/>
              <a:t> </a:t>
            </a:r>
            <a:r>
              <a:rPr lang="en-US" sz="3500" b="1" dirty="0">
                <a:solidFill>
                  <a:srgbClr val="7030A0"/>
                </a:solidFill>
              </a:rPr>
              <a:t>[filename]</a:t>
            </a:r>
          </a:p>
          <a:p>
            <a:r>
              <a:rPr lang="en-US" sz="3500" dirty="0"/>
              <a:t>This will match all variables based on a unique id in your </a:t>
            </a:r>
            <a:r>
              <a:rPr lang="en-US" sz="3500" u="sng" dirty="0"/>
              <a:t>master file</a:t>
            </a:r>
            <a:r>
              <a:rPr lang="en-US" sz="3500" dirty="0"/>
              <a:t> and merge it every time there is a matching id in your </a:t>
            </a:r>
            <a:r>
              <a:rPr lang="en-US" sz="3500" u="sng" dirty="0"/>
              <a:t>using file</a:t>
            </a:r>
          </a:p>
        </p:txBody>
      </p:sp>
    </p:spTree>
    <p:extLst>
      <p:ext uri="{BB962C8B-B14F-4D97-AF65-F5344CB8AC3E}">
        <p14:creationId xmlns:p14="http://schemas.microsoft.com/office/powerpoint/2010/main" val="3024151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DA34E13-5476-4B48-8035-6FC16D9CDAE4}"/>
              </a:ext>
            </a:extLst>
          </p:cNvPr>
          <p:cNvSpPr>
            <a:spLocks noGrp="1"/>
          </p:cNvSpPr>
          <p:nvPr>
            <p:ph type="title"/>
          </p:nvPr>
        </p:nvSpPr>
        <p:spPr/>
        <p:txBody>
          <a:bodyPr>
            <a:noAutofit/>
          </a:bodyPr>
          <a:lstStyle/>
          <a:p>
            <a:r>
              <a:rPr lang="en-US" sz="5400" dirty="0">
                <a:latin typeface="+mn-lt"/>
              </a:rPr>
              <a:t>merge 1:m (“m” for many)</a:t>
            </a:r>
          </a:p>
        </p:txBody>
      </p:sp>
      <p:sp>
        <p:nvSpPr>
          <p:cNvPr id="5" name="Content Placeholder 4">
            <a:extLst>
              <a:ext uri="{FF2B5EF4-FFF2-40B4-BE49-F238E27FC236}">
                <a16:creationId xmlns="" xmlns:a16="http://schemas.microsoft.com/office/drawing/2014/main" id="{848E155C-E8E6-4371-A5C5-3A4A60FCC357}"/>
              </a:ext>
            </a:extLst>
          </p:cNvPr>
          <p:cNvSpPr>
            <a:spLocks noGrp="1"/>
          </p:cNvSpPr>
          <p:nvPr>
            <p:ph idx="1"/>
          </p:nvPr>
        </p:nvSpPr>
        <p:spPr/>
        <p:txBody>
          <a:bodyPr>
            <a:normAutofit/>
          </a:bodyPr>
          <a:lstStyle/>
          <a:p>
            <a:r>
              <a:rPr lang="en-US" sz="3500" dirty="0"/>
              <a:t>Example of </a:t>
            </a:r>
            <a:r>
              <a:rPr lang="en-US" sz="3500" b="1" dirty="0">
                <a:solidFill>
                  <a:srgbClr val="0070C0"/>
                </a:solidFill>
              </a:rPr>
              <a:t>merge 1:m</a:t>
            </a:r>
            <a:r>
              <a:rPr lang="en-US" sz="3500" dirty="0"/>
              <a:t>:</a:t>
            </a:r>
          </a:p>
          <a:p>
            <a:endParaRPr lang="en-US" sz="3500" dirty="0"/>
          </a:p>
          <a:p>
            <a:endParaRPr lang="en-US" sz="3500" dirty="0"/>
          </a:p>
          <a:p>
            <a:endParaRPr lang="en-US" sz="3500" dirty="0"/>
          </a:p>
          <a:p>
            <a:endParaRPr lang="en-US" sz="3500" dirty="0"/>
          </a:p>
          <a:p>
            <a:endParaRPr lang="en-US" sz="3500" dirty="0"/>
          </a:p>
          <a:p>
            <a:r>
              <a:rPr lang="en-US" sz="3500" dirty="0"/>
              <a:t>Note that the master file has a unique set of data</a:t>
            </a:r>
          </a:p>
        </p:txBody>
      </p:sp>
      <p:graphicFrame>
        <p:nvGraphicFramePr>
          <p:cNvPr id="8" name="Table 7">
            <a:extLst>
              <a:ext uri="{FF2B5EF4-FFF2-40B4-BE49-F238E27FC236}">
                <a16:creationId xmlns="" xmlns:a16="http://schemas.microsoft.com/office/drawing/2014/main" id="{586DBC83-E984-4180-A288-F7E465494745}"/>
              </a:ext>
            </a:extLst>
          </p:cNvPr>
          <p:cNvGraphicFramePr>
            <a:graphicFrameLocks noGrp="1"/>
          </p:cNvGraphicFramePr>
          <p:nvPr>
            <p:extLst>
              <p:ext uri="{D42A27DB-BD31-4B8C-83A1-F6EECF244321}">
                <p14:modId xmlns:p14="http://schemas.microsoft.com/office/powerpoint/2010/main" val="2452920760"/>
              </p:ext>
            </p:extLst>
          </p:nvPr>
        </p:nvGraphicFramePr>
        <p:xfrm>
          <a:off x="2032000" y="2005011"/>
          <a:ext cx="8127999" cy="2847978"/>
        </p:xfrm>
        <a:graphic>
          <a:graphicData uri="http://schemas.openxmlformats.org/drawingml/2006/table">
            <a:tbl>
              <a:tblPr firstRow="1" bandRow="1">
                <a:tableStyleId>{FABFCF23-3B69-468F-B69F-88F6DE6A72F2}</a:tableStyleId>
              </a:tblPr>
              <a:tblGrid>
                <a:gridCol w="2709333">
                  <a:extLst>
                    <a:ext uri="{9D8B030D-6E8A-4147-A177-3AD203B41FA5}">
                      <a16:colId xmlns="" xmlns:a16="http://schemas.microsoft.com/office/drawing/2014/main" val="3219790537"/>
                    </a:ext>
                  </a:extLst>
                </a:gridCol>
                <a:gridCol w="2709333">
                  <a:extLst>
                    <a:ext uri="{9D8B030D-6E8A-4147-A177-3AD203B41FA5}">
                      <a16:colId xmlns="" xmlns:a16="http://schemas.microsoft.com/office/drawing/2014/main" val="1836065247"/>
                    </a:ext>
                  </a:extLst>
                </a:gridCol>
                <a:gridCol w="2709333">
                  <a:extLst>
                    <a:ext uri="{9D8B030D-6E8A-4147-A177-3AD203B41FA5}">
                      <a16:colId xmlns="" xmlns:a16="http://schemas.microsoft.com/office/drawing/2014/main" val="288738300"/>
                    </a:ext>
                  </a:extLst>
                </a:gridCol>
              </a:tblGrid>
              <a:tr h="616269">
                <a:tc>
                  <a:txBody>
                    <a:bodyPr/>
                    <a:lstStyle/>
                    <a:p>
                      <a:pPr algn="r"/>
                      <a:r>
                        <a:rPr lang="en-US" sz="2200" dirty="0"/>
                        <a:t>“Master” File id</a:t>
                      </a:r>
                    </a:p>
                  </a:txBody>
                  <a:tcPr/>
                </a:tc>
                <a:tc>
                  <a:txBody>
                    <a:bodyPr/>
                    <a:lstStyle/>
                    <a:p>
                      <a:endParaRPr lang="en-US" dirty="0"/>
                    </a:p>
                  </a:txBody>
                  <a:tcPr/>
                </a:tc>
                <a:tc>
                  <a:txBody>
                    <a:bodyPr/>
                    <a:lstStyle/>
                    <a:p>
                      <a:r>
                        <a:rPr lang="en-US" sz="2200" dirty="0"/>
                        <a:t>“Using” File id (the “m” many file)</a:t>
                      </a:r>
                    </a:p>
                  </a:txBody>
                  <a:tcPr/>
                </a:tc>
                <a:extLst>
                  <a:ext uri="{0D108BD9-81ED-4DB2-BD59-A6C34878D82A}">
                    <a16:rowId xmlns="" xmlns:a16="http://schemas.microsoft.com/office/drawing/2014/main" val="1666712066"/>
                  </a:ext>
                </a:extLst>
              </a:tr>
              <a:tr h="308135">
                <a:tc rowSpan="2">
                  <a:txBody>
                    <a:bodyPr/>
                    <a:lstStyle/>
                    <a:p>
                      <a:pPr algn="r"/>
                      <a:r>
                        <a:rPr lang="en-US" sz="2200" dirty="0"/>
                        <a:t>1</a:t>
                      </a:r>
                    </a:p>
                  </a:txBody>
                  <a:tcPr/>
                </a:tc>
                <a:tc rowSpan="2">
                  <a:txBody>
                    <a:bodyPr/>
                    <a:lstStyle/>
                    <a:p>
                      <a:pPr algn="ctr"/>
                      <a:r>
                        <a:rPr lang="en-US" dirty="0">
                          <a:sym typeface="Wingdings" panose="05000000000000000000" pitchFamily="2" charset="2"/>
                        </a:rPr>
                        <a:t>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sz="2200" dirty="0"/>
                        <a:t>1</a:t>
                      </a:r>
                    </a:p>
                  </a:txBody>
                  <a:tcPr/>
                </a:tc>
                <a:extLst>
                  <a:ext uri="{0D108BD9-81ED-4DB2-BD59-A6C34878D82A}">
                    <a16:rowId xmlns="" xmlns:a16="http://schemas.microsoft.com/office/drawing/2014/main" val="446993387"/>
                  </a:ext>
                </a:extLst>
              </a:tr>
              <a:tr h="308135">
                <a:tc vMerge="1">
                  <a:txBody>
                    <a:bodyPr/>
                    <a:lstStyle/>
                    <a:p>
                      <a:pPr algn="r"/>
                      <a:endParaRPr lang="en-US" sz="2200" dirty="0"/>
                    </a:p>
                  </a:txBody>
                  <a:tcPr/>
                </a:tc>
                <a:tc vMerge="1">
                  <a:txBody>
                    <a:bodyPr/>
                    <a:lstStyle/>
                    <a:p>
                      <a:pPr algn="ctr"/>
                      <a:endParaRPr lang="en-US" dirty="0"/>
                    </a:p>
                  </a:txBody>
                  <a:tcPr/>
                </a:tc>
                <a:tc>
                  <a:txBody>
                    <a:bodyPr/>
                    <a:lstStyle/>
                    <a:p>
                      <a:r>
                        <a:rPr lang="en-US" sz="2200" dirty="0"/>
                        <a:t>1</a:t>
                      </a:r>
                    </a:p>
                  </a:txBody>
                  <a:tcPr/>
                </a:tc>
                <a:extLst>
                  <a:ext uri="{0D108BD9-81ED-4DB2-BD59-A6C34878D82A}">
                    <a16:rowId xmlns="" xmlns:a16="http://schemas.microsoft.com/office/drawing/2014/main" val="114574076"/>
                  </a:ext>
                </a:extLst>
              </a:tr>
              <a:tr h="616269">
                <a:tc>
                  <a:txBody>
                    <a:bodyPr/>
                    <a:lstStyle/>
                    <a:p>
                      <a:pPr algn="r"/>
                      <a:r>
                        <a:rPr lang="en-US" sz="2200" dirty="0"/>
                        <a:t>2</a:t>
                      </a:r>
                    </a:p>
                  </a:txBody>
                  <a:tcPr/>
                </a:tc>
                <a:tc>
                  <a:txBody>
                    <a:bodyPr/>
                    <a:lstStyle/>
                    <a:p>
                      <a:pPr algn="ctr"/>
                      <a:r>
                        <a:rPr lang="en-US" dirty="0">
                          <a:sym typeface="Wingdings" panose="05000000000000000000" pitchFamily="2" charset="2"/>
                        </a:rPr>
                        <a:t></a:t>
                      </a:r>
                      <a:endParaRPr lang="en-US" dirty="0"/>
                    </a:p>
                  </a:txBody>
                  <a:tcPr/>
                </a:tc>
                <a:tc>
                  <a:txBody>
                    <a:bodyPr/>
                    <a:lstStyle/>
                    <a:p>
                      <a:r>
                        <a:rPr lang="en-US" sz="2200" dirty="0"/>
                        <a:t>2</a:t>
                      </a:r>
                    </a:p>
                  </a:txBody>
                  <a:tcPr/>
                </a:tc>
                <a:extLst>
                  <a:ext uri="{0D108BD9-81ED-4DB2-BD59-A6C34878D82A}">
                    <a16:rowId xmlns="" xmlns:a16="http://schemas.microsoft.com/office/drawing/2014/main" val="1138739881"/>
                  </a:ext>
                </a:extLst>
              </a:tr>
              <a:tr h="616269">
                <a:tc>
                  <a:txBody>
                    <a:bodyPr/>
                    <a:lstStyle/>
                    <a:p>
                      <a:pPr algn="r"/>
                      <a:r>
                        <a:rPr lang="en-US" sz="2200" dirty="0"/>
                        <a:t>3</a:t>
                      </a:r>
                    </a:p>
                  </a:txBody>
                  <a:tcPr/>
                </a:tc>
                <a:tc>
                  <a:txBody>
                    <a:bodyPr/>
                    <a:lstStyle/>
                    <a:p>
                      <a:pPr algn="ctr"/>
                      <a:r>
                        <a:rPr lang="en-US" dirty="0">
                          <a:sym typeface="Wingdings" panose="05000000000000000000" pitchFamily="2" charset="2"/>
                        </a:rPr>
                        <a:t></a:t>
                      </a:r>
                      <a:endParaRPr lang="en-US" dirty="0"/>
                    </a:p>
                  </a:txBody>
                  <a:tcPr/>
                </a:tc>
                <a:tc>
                  <a:txBody>
                    <a:bodyPr/>
                    <a:lstStyle/>
                    <a:p>
                      <a:r>
                        <a:rPr lang="en-US" sz="2200" dirty="0"/>
                        <a:t>3</a:t>
                      </a:r>
                    </a:p>
                  </a:txBody>
                  <a:tcPr/>
                </a:tc>
                <a:extLst>
                  <a:ext uri="{0D108BD9-81ED-4DB2-BD59-A6C34878D82A}">
                    <a16:rowId xmlns="" xmlns:a16="http://schemas.microsoft.com/office/drawing/2014/main" val="2949331657"/>
                  </a:ext>
                </a:extLst>
              </a:tr>
            </a:tbl>
          </a:graphicData>
        </a:graphic>
      </p:graphicFrame>
    </p:spTree>
    <p:extLst>
      <p:ext uri="{BB962C8B-B14F-4D97-AF65-F5344CB8AC3E}">
        <p14:creationId xmlns:p14="http://schemas.microsoft.com/office/powerpoint/2010/main" val="3036359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DA34E13-5476-4B48-8035-6FC16D9CDAE4}"/>
              </a:ext>
            </a:extLst>
          </p:cNvPr>
          <p:cNvSpPr>
            <a:spLocks noGrp="1"/>
          </p:cNvSpPr>
          <p:nvPr>
            <p:ph type="title"/>
          </p:nvPr>
        </p:nvSpPr>
        <p:spPr/>
        <p:txBody>
          <a:bodyPr>
            <a:noAutofit/>
          </a:bodyPr>
          <a:lstStyle/>
          <a:p>
            <a:r>
              <a:rPr lang="en-US" sz="5400" dirty="0">
                <a:latin typeface="+mn-lt"/>
              </a:rPr>
              <a:t>merge 1:m vs m:1</a:t>
            </a:r>
          </a:p>
        </p:txBody>
      </p:sp>
      <p:sp>
        <p:nvSpPr>
          <p:cNvPr id="5" name="Content Placeholder 4">
            <a:extLst>
              <a:ext uri="{FF2B5EF4-FFF2-40B4-BE49-F238E27FC236}">
                <a16:creationId xmlns="" xmlns:a16="http://schemas.microsoft.com/office/drawing/2014/main" id="{848E155C-E8E6-4371-A5C5-3A4A60FCC357}"/>
              </a:ext>
            </a:extLst>
          </p:cNvPr>
          <p:cNvSpPr>
            <a:spLocks noGrp="1"/>
          </p:cNvSpPr>
          <p:nvPr>
            <p:ph idx="1"/>
          </p:nvPr>
        </p:nvSpPr>
        <p:spPr/>
        <p:txBody>
          <a:bodyPr>
            <a:normAutofit fontScale="92500" lnSpcReduction="10000"/>
          </a:bodyPr>
          <a:lstStyle/>
          <a:p>
            <a:r>
              <a:rPr lang="en-US" sz="3500" dirty="0"/>
              <a:t>merge m:1 is the same concept, except that we need to specify the file with a unique id as the master file</a:t>
            </a:r>
          </a:p>
          <a:p>
            <a:r>
              <a:rPr lang="en-US" sz="3500" b="1" dirty="0">
                <a:solidFill>
                  <a:srgbClr val="0070C0"/>
                </a:solidFill>
              </a:rPr>
              <a:t>merge 1:m</a:t>
            </a:r>
          </a:p>
          <a:p>
            <a:pPr lvl="1"/>
            <a:r>
              <a:rPr lang="en-US" sz="2700" dirty="0"/>
              <a:t>1 == master file</a:t>
            </a:r>
          </a:p>
          <a:p>
            <a:pPr lvl="1"/>
            <a:r>
              <a:rPr lang="en-US" sz="2700" dirty="0"/>
              <a:t>m == using file</a:t>
            </a:r>
          </a:p>
          <a:p>
            <a:r>
              <a:rPr lang="en-US" sz="3500" b="1" dirty="0">
                <a:solidFill>
                  <a:srgbClr val="0070C0"/>
                </a:solidFill>
              </a:rPr>
              <a:t>merge m:1</a:t>
            </a:r>
          </a:p>
          <a:p>
            <a:pPr lvl="1"/>
            <a:r>
              <a:rPr lang="en-US" sz="2700" dirty="0"/>
              <a:t>m == master file</a:t>
            </a:r>
          </a:p>
          <a:p>
            <a:pPr lvl="1"/>
            <a:r>
              <a:rPr lang="en-US" sz="2700" dirty="0"/>
              <a:t>1 == using file</a:t>
            </a:r>
          </a:p>
          <a:p>
            <a:r>
              <a:rPr lang="en-US" sz="3500" dirty="0"/>
              <a:t>Which ever file is open first, the file with a </a:t>
            </a:r>
            <a:r>
              <a:rPr lang="en-US" sz="3500" i="1" dirty="0"/>
              <a:t>unique</a:t>
            </a:r>
            <a:r>
              <a:rPr lang="en-US" sz="3500" dirty="0"/>
              <a:t> set of id’s must be specified as the “1” in </a:t>
            </a:r>
            <a:r>
              <a:rPr lang="en-US" sz="3500" b="1" dirty="0">
                <a:solidFill>
                  <a:srgbClr val="0070C0"/>
                </a:solidFill>
              </a:rPr>
              <a:t>merge m:1</a:t>
            </a:r>
            <a:r>
              <a:rPr lang="en-US" sz="3500" dirty="0">
                <a:solidFill>
                  <a:srgbClr val="0070C0"/>
                </a:solidFill>
              </a:rPr>
              <a:t> </a:t>
            </a:r>
            <a:r>
              <a:rPr lang="en-US" sz="3500" dirty="0"/>
              <a:t>or </a:t>
            </a:r>
            <a:r>
              <a:rPr lang="en-US" sz="3500" b="1" dirty="0">
                <a:solidFill>
                  <a:srgbClr val="0070C0"/>
                </a:solidFill>
              </a:rPr>
              <a:t>merge 1:m </a:t>
            </a:r>
            <a:endParaRPr lang="en-US" sz="2700" b="1" dirty="0">
              <a:solidFill>
                <a:srgbClr val="0070C0"/>
              </a:solidFill>
            </a:endParaRPr>
          </a:p>
        </p:txBody>
      </p:sp>
    </p:spTree>
    <p:extLst>
      <p:ext uri="{BB962C8B-B14F-4D97-AF65-F5344CB8AC3E}">
        <p14:creationId xmlns:p14="http://schemas.microsoft.com/office/powerpoint/2010/main" val="2025006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DA34E13-5476-4B48-8035-6FC16D9CDAE4}"/>
              </a:ext>
            </a:extLst>
          </p:cNvPr>
          <p:cNvSpPr>
            <a:spLocks noGrp="1"/>
          </p:cNvSpPr>
          <p:nvPr>
            <p:ph type="title"/>
          </p:nvPr>
        </p:nvSpPr>
        <p:spPr/>
        <p:txBody>
          <a:bodyPr>
            <a:noAutofit/>
          </a:bodyPr>
          <a:lstStyle/>
          <a:p>
            <a:r>
              <a:rPr lang="en-US" sz="5400" dirty="0">
                <a:latin typeface="+mn-lt"/>
              </a:rPr>
              <a:t>append</a:t>
            </a:r>
          </a:p>
        </p:txBody>
      </p:sp>
      <p:sp>
        <p:nvSpPr>
          <p:cNvPr id="5" name="Content Placeholder 4">
            <a:extLst>
              <a:ext uri="{FF2B5EF4-FFF2-40B4-BE49-F238E27FC236}">
                <a16:creationId xmlns="" xmlns:a16="http://schemas.microsoft.com/office/drawing/2014/main" id="{848E155C-E8E6-4371-A5C5-3A4A60FCC357}"/>
              </a:ext>
            </a:extLst>
          </p:cNvPr>
          <p:cNvSpPr>
            <a:spLocks noGrp="1"/>
          </p:cNvSpPr>
          <p:nvPr>
            <p:ph idx="1"/>
          </p:nvPr>
        </p:nvSpPr>
        <p:spPr/>
        <p:txBody>
          <a:bodyPr>
            <a:normAutofit/>
          </a:bodyPr>
          <a:lstStyle/>
          <a:p>
            <a:r>
              <a:rPr lang="en-US" sz="3500" dirty="0"/>
              <a:t>append, similarly to merge, allows you to combine data sets. However, now we are adding observations along the same variables instead of merging new variables</a:t>
            </a:r>
          </a:p>
          <a:p>
            <a:endParaRPr lang="en-US" sz="3500" dirty="0"/>
          </a:p>
        </p:txBody>
      </p:sp>
      <p:pic>
        <p:nvPicPr>
          <p:cNvPr id="3" name="Picture 2">
            <a:extLst>
              <a:ext uri="{FF2B5EF4-FFF2-40B4-BE49-F238E27FC236}">
                <a16:creationId xmlns="" xmlns:a16="http://schemas.microsoft.com/office/drawing/2014/main" id="{99047264-5E35-4D22-8D68-3121A8A1D28B}"/>
              </a:ext>
            </a:extLst>
          </p:cNvPr>
          <p:cNvPicPr>
            <a:picLocks noChangeAspect="1"/>
          </p:cNvPicPr>
          <p:nvPr/>
        </p:nvPicPr>
        <p:blipFill>
          <a:blip r:embed="rId3"/>
          <a:stretch>
            <a:fillRect/>
          </a:stretch>
        </p:blipFill>
        <p:spPr>
          <a:xfrm>
            <a:off x="3652867" y="3047999"/>
            <a:ext cx="4886266" cy="3030721"/>
          </a:xfrm>
          <a:prstGeom prst="rect">
            <a:avLst/>
          </a:prstGeom>
        </p:spPr>
      </p:pic>
    </p:spTree>
    <p:extLst>
      <p:ext uri="{BB962C8B-B14F-4D97-AF65-F5344CB8AC3E}">
        <p14:creationId xmlns:p14="http://schemas.microsoft.com/office/powerpoint/2010/main" val="159860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DA34E13-5476-4B48-8035-6FC16D9CDAE4}"/>
              </a:ext>
            </a:extLst>
          </p:cNvPr>
          <p:cNvSpPr>
            <a:spLocks noGrp="1"/>
          </p:cNvSpPr>
          <p:nvPr>
            <p:ph type="title"/>
          </p:nvPr>
        </p:nvSpPr>
        <p:spPr/>
        <p:txBody>
          <a:bodyPr>
            <a:noAutofit/>
          </a:bodyPr>
          <a:lstStyle/>
          <a:p>
            <a:r>
              <a:rPr lang="en-US" sz="5400" dirty="0">
                <a:latin typeface="+mn-lt"/>
              </a:rPr>
              <a:t>append</a:t>
            </a:r>
          </a:p>
        </p:txBody>
      </p:sp>
      <p:sp>
        <p:nvSpPr>
          <p:cNvPr id="5" name="Content Placeholder 4">
            <a:extLst>
              <a:ext uri="{FF2B5EF4-FFF2-40B4-BE49-F238E27FC236}">
                <a16:creationId xmlns="" xmlns:a16="http://schemas.microsoft.com/office/drawing/2014/main" id="{848E155C-E8E6-4371-A5C5-3A4A60FCC357}"/>
              </a:ext>
            </a:extLst>
          </p:cNvPr>
          <p:cNvSpPr>
            <a:spLocks noGrp="1"/>
          </p:cNvSpPr>
          <p:nvPr>
            <p:ph idx="1"/>
          </p:nvPr>
        </p:nvSpPr>
        <p:spPr/>
        <p:txBody>
          <a:bodyPr>
            <a:normAutofit/>
          </a:bodyPr>
          <a:lstStyle/>
          <a:p>
            <a:r>
              <a:rPr lang="en-US" sz="3500" dirty="0"/>
              <a:t>The most important thing for append is that the variables be the same across both datasets. That means the same name and the same data type (you cannot append strings on top of </a:t>
            </a:r>
            <a:r>
              <a:rPr lang="en-US" sz="3500" dirty="0" err="1"/>
              <a:t>numerics</a:t>
            </a:r>
            <a:r>
              <a:rPr lang="en-US" sz="3500" dirty="0"/>
              <a:t>)</a:t>
            </a:r>
          </a:p>
          <a:p>
            <a:r>
              <a:rPr lang="en-US" sz="3500" b="1" dirty="0">
                <a:solidFill>
                  <a:srgbClr val="0070C0"/>
                </a:solidFill>
              </a:rPr>
              <a:t>append using </a:t>
            </a:r>
            <a:r>
              <a:rPr lang="en-US" sz="3500" b="1" dirty="0">
                <a:solidFill>
                  <a:srgbClr val="7030A0"/>
                </a:solidFill>
              </a:rPr>
              <a:t>[filename]</a:t>
            </a:r>
            <a:r>
              <a:rPr lang="en-US" sz="3500" b="1" dirty="0">
                <a:solidFill>
                  <a:srgbClr val="0070C0"/>
                </a:solidFill>
              </a:rPr>
              <a:t>   </a:t>
            </a:r>
            <a:r>
              <a:rPr lang="en-US" sz="3500" dirty="0"/>
              <a:t>to append an open master  file to the using </a:t>
            </a:r>
            <a:r>
              <a:rPr lang="en-US" sz="3500" dirty="0" smtClean="0"/>
              <a:t>file</a:t>
            </a:r>
          </a:p>
          <a:p>
            <a:r>
              <a:rPr lang="en-US" sz="3500" dirty="0" smtClean="0"/>
              <a:t>Example in do-file</a:t>
            </a:r>
            <a:endParaRPr lang="en-US" sz="3500" dirty="0"/>
          </a:p>
        </p:txBody>
      </p:sp>
    </p:spTree>
    <p:extLst>
      <p:ext uri="{BB962C8B-B14F-4D97-AF65-F5344CB8AC3E}">
        <p14:creationId xmlns:p14="http://schemas.microsoft.com/office/powerpoint/2010/main" val="3778558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0237367A-3A6C-4AE9-9276-C090F86665F3}"/>
              </a:ext>
            </a:extLst>
          </p:cNvPr>
          <p:cNvSpPr txBox="1">
            <a:spLocks/>
          </p:cNvSpPr>
          <p:nvPr/>
        </p:nvSpPr>
        <p:spPr>
          <a:xfrm>
            <a:off x="1571834" y="2846283"/>
            <a:ext cx="9048332" cy="116543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000" b="1" dirty="0">
                <a:latin typeface="+mn-lt"/>
              </a:rPr>
              <a:t>Questions?</a:t>
            </a:r>
          </a:p>
        </p:txBody>
      </p:sp>
    </p:spTree>
    <p:extLst>
      <p:ext uri="{BB962C8B-B14F-4D97-AF65-F5344CB8AC3E}">
        <p14:creationId xmlns:p14="http://schemas.microsoft.com/office/powerpoint/2010/main" val="12514458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DF4F588-6C79-4E67-ACE7-CD8F84ECAAFB}"/>
              </a:ext>
            </a:extLst>
          </p:cNvPr>
          <p:cNvSpPr>
            <a:spLocks noGrp="1"/>
          </p:cNvSpPr>
          <p:nvPr>
            <p:ph type="title"/>
          </p:nvPr>
        </p:nvSpPr>
        <p:spPr/>
        <p:txBody>
          <a:bodyPr/>
          <a:lstStyle/>
          <a:p>
            <a:r>
              <a:rPr lang="en-US" dirty="0" smtClean="0">
                <a:latin typeface="+mn-lt"/>
              </a:rPr>
              <a:t>Review: Regression Model Building Example</a:t>
            </a:r>
            <a:endParaRPr lang="en-US" b="1" dirty="0">
              <a:latin typeface="+mn-lt"/>
            </a:endParaRPr>
          </a:p>
        </p:txBody>
      </p:sp>
      <p:sp>
        <p:nvSpPr>
          <p:cNvPr id="9" name="Text Placeholder 8">
            <a:extLst>
              <a:ext uri="{FF2B5EF4-FFF2-40B4-BE49-F238E27FC236}">
                <a16:creationId xmlns="" xmlns:a16="http://schemas.microsoft.com/office/drawing/2014/main" id="{C60AE8BC-BFBB-431B-8C85-1545CC643E16}"/>
              </a:ext>
            </a:extLst>
          </p:cNvPr>
          <p:cNvSpPr>
            <a:spLocks noGrp="1"/>
          </p:cNvSpPr>
          <p:nvPr>
            <p:ph type="body" idx="4294967295"/>
          </p:nvPr>
        </p:nvSpPr>
        <p:spPr>
          <a:xfrm>
            <a:off x="831850" y="4589463"/>
            <a:ext cx="10515600" cy="1500187"/>
          </a:xfrm>
        </p:spPr>
        <p:txBody>
          <a:bodyPr/>
          <a:lstStyle/>
          <a:p>
            <a:pPr marL="0" indent="0">
              <a:buNone/>
            </a:pPr>
            <a:r>
              <a:rPr lang="en-US" dirty="0" smtClean="0"/>
              <a:t>Explain Hours Worked through Independent Covariates</a:t>
            </a:r>
            <a:endParaRPr lang="en-US" dirty="0"/>
          </a:p>
        </p:txBody>
      </p:sp>
      <p:cxnSp>
        <p:nvCxnSpPr>
          <p:cNvPr id="3" name="Straight Connector 2">
            <a:extLst>
              <a:ext uri="{FF2B5EF4-FFF2-40B4-BE49-F238E27FC236}">
                <a16:creationId xmlns="" xmlns:a16="http://schemas.microsoft.com/office/drawing/2014/main" id="{858C93D1-7B65-4110-AC00-556F6CE3EF8B}"/>
              </a:ext>
            </a:extLst>
          </p:cNvPr>
          <p:cNvCxnSpPr/>
          <p:nvPr/>
        </p:nvCxnSpPr>
        <p:spPr>
          <a:xfrm>
            <a:off x="831850" y="4562475"/>
            <a:ext cx="100767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309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360169-196B-4784-980D-5E595A033AFE}"/>
              </a:ext>
            </a:extLst>
          </p:cNvPr>
          <p:cNvSpPr>
            <a:spLocks noGrp="1"/>
          </p:cNvSpPr>
          <p:nvPr>
            <p:ph type="title"/>
          </p:nvPr>
        </p:nvSpPr>
        <p:spPr/>
        <p:txBody>
          <a:bodyPr/>
          <a:lstStyle/>
          <a:p>
            <a:r>
              <a:rPr lang="en-US" dirty="0" smtClean="0">
                <a:solidFill>
                  <a:schemeClr val="tx1"/>
                </a:solidFill>
                <a:latin typeface="Calibri (heading)"/>
              </a:rPr>
              <a:t>Next Week</a:t>
            </a:r>
            <a:endParaRPr lang="en-US" dirty="0">
              <a:solidFill>
                <a:schemeClr val="tx1"/>
              </a:solidFill>
              <a:latin typeface="Calibri (heading)"/>
            </a:endParaRPr>
          </a:p>
        </p:txBody>
      </p:sp>
      <p:sp>
        <p:nvSpPr>
          <p:cNvPr id="3" name="Content Placeholder 2">
            <a:extLst>
              <a:ext uri="{FF2B5EF4-FFF2-40B4-BE49-F238E27FC236}">
                <a16:creationId xmlns="" xmlns:a16="http://schemas.microsoft.com/office/drawing/2014/main" id="{164A4871-7CC9-48A2-BF52-28D10AE0DABD}"/>
              </a:ext>
            </a:extLst>
          </p:cNvPr>
          <p:cNvSpPr>
            <a:spLocks noGrp="1"/>
          </p:cNvSpPr>
          <p:nvPr>
            <p:ph idx="1"/>
          </p:nvPr>
        </p:nvSpPr>
        <p:spPr>
          <a:xfrm>
            <a:off x="838200" y="1406769"/>
            <a:ext cx="10578737" cy="4967905"/>
          </a:xfrm>
        </p:spPr>
        <p:txBody>
          <a:bodyPr numCol="1">
            <a:normAutofit/>
          </a:bodyPr>
          <a:lstStyle/>
          <a:p>
            <a:r>
              <a:rPr lang="en-US" sz="4400" dirty="0" smtClean="0"/>
              <a:t>Reshape</a:t>
            </a:r>
          </a:p>
          <a:p>
            <a:pPr lvl="1"/>
            <a:r>
              <a:rPr lang="en-US" sz="3600" dirty="0" smtClean="0"/>
              <a:t>Wide</a:t>
            </a:r>
          </a:p>
          <a:p>
            <a:pPr lvl="1"/>
            <a:r>
              <a:rPr lang="en-US" sz="3600" dirty="0" smtClean="0"/>
              <a:t>Long</a:t>
            </a:r>
          </a:p>
          <a:p>
            <a:r>
              <a:rPr lang="en-US" sz="4400" dirty="0" smtClean="0"/>
              <a:t>For-loops</a:t>
            </a:r>
          </a:p>
          <a:p>
            <a:r>
              <a:rPr lang="en-US" sz="4400" dirty="0"/>
              <a:t>L</a:t>
            </a:r>
            <a:r>
              <a:rPr lang="en-US" sz="4400" dirty="0" smtClean="0"/>
              <a:t>ocal </a:t>
            </a:r>
            <a:r>
              <a:rPr lang="en-US" sz="4400" dirty="0"/>
              <a:t>and global </a:t>
            </a:r>
            <a:r>
              <a:rPr lang="en-US" sz="4400" dirty="0" smtClean="0"/>
              <a:t>macros</a:t>
            </a:r>
          </a:p>
          <a:p>
            <a:r>
              <a:rPr lang="en-US" sz="4400" dirty="0"/>
              <a:t>P</a:t>
            </a:r>
            <a:r>
              <a:rPr lang="en-US" sz="4400" dirty="0" smtClean="0"/>
              <a:t>anel </a:t>
            </a:r>
            <a:r>
              <a:rPr lang="en-US" sz="4400" dirty="0"/>
              <a:t>study on income </a:t>
            </a:r>
            <a:r>
              <a:rPr lang="en-US" sz="4400" dirty="0" smtClean="0"/>
              <a:t>dynamics</a:t>
            </a:r>
          </a:p>
          <a:p>
            <a:r>
              <a:rPr lang="en-US" sz="4400" dirty="0"/>
              <a:t>M</a:t>
            </a:r>
            <a:r>
              <a:rPr lang="en-US" sz="4400" dirty="0" smtClean="0"/>
              <a:t>idterm </a:t>
            </a:r>
            <a:r>
              <a:rPr lang="en-US" sz="4400" dirty="0"/>
              <a:t>check-in discussion</a:t>
            </a:r>
            <a:endParaRPr lang="en-US" dirty="0"/>
          </a:p>
        </p:txBody>
      </p:sp>
    </p:spTree>
    <p:extLst>
      <p:ext uri="{BB962C8B-B14F-4D97-AF65-F5344CB8AC3E}">
        <p14:creationId xmlns:p14="http://schemas.microsoft.com/office/powerpoint/2010/main" val="20009016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0237367A-3A6C-4AE9-9276-C090F86665F3}"/>
              </a:ext>
            </a:extLst>
          </p:cNvPr>
          <p:cNvSpPr txBox="1">
            <a:spLocks/>
          </p:cNvSpPr>
          <p:nvPr/>
        </p:nvSpPr>
        <p:spPr>
          <a:xfrm>
            <a:off x="264695" y="647700"/>
            <a:ext cx="6184231" cy="336401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000" b="1" dirty="0" smtClean="0">
                <a:latin typeface="+mn-lt"/>
              </a:rPr>
              <a:t>Please return nametags</a:t>
            </a:r>
          </a:p>
          <a:p>
            <a:pPr algn="ctr"/>
            <a:endParaRPr lang="en-US" sz="8000" b="1" dirty="0" smtClean="0">
              <a:latin typeface="+mn-lt"/>
            </a:endParaRPr>
          </a:p>
          <a:p>
            <a:pPr algn="ctr"/>
            <a:r>
              <a:rPr lang="en-US" sz="8000" b="1" dirty="0" smtClean="0">
                <a:latin typeface="+mn-lt"/>
              </a:rPr>
              <a:t>Have a great day!</a:t>
            </a:r>
            <a:endParaRPr lang="en-US" sz="8000" b="1" dirty="0">
              <a:latin typeface="+mn-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8926" y="1447752"/>
            <a:ext cx="5402013" cy="4456660"/>
          </a:xfrm>
          <a:prstGeom prst="rect">
            <a:avLst/>
          </a:prstGeom>
        </p:spPr>
      </p:pic>
    </p:spTree>
    <p:extLst>
      <p:ext uri="{BB962C8B-B14F-4D97-AF65-F5344CB8AC3E}">
        <p14:creationId xmlns:p14="http://schemas.microsoft.com/office/powerpoint/2010/main" val="375701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DA34E13-5476-4B48-8035-6FC16D9CDAE4}"/>
              </a:ext>
            </a:extLst>
          </p:cNvPr>
          <p:cNvSpPr>
            <a:spLocks noGrp="1"/>
          </p:cNvSpPr>
          <p:nvPr>
            <p:ph type="title"/>
          </p:nvPr>
        </p:nvSpPr>
        <p:spPr/>
        <p:txBody>
          <a:bodyPr/>
          <a:lstStyle/>
          <a:p>
            <a:r>
              <a:rPr lang="en-US" dirty="0" smtClean="0">
                <a:latin typeface="+mn-lt"/>
              </a:rPr>
              <a:t>Problem Set 3</a:t>
            </a:r>
            <a:endParaRPr lang="en-US" dirty="0">
              <a:latin typeface="+mn-lt"/>
            </a:endParaRPr>
          </a:p>
        </p:txBody>
      </p:sp>
      <p:sp>
        <p:nvSpPr>
          <p:cNvPr id="5" name="Content Placeholder 4">
            <a:extLst>
              <a:ext uri="{FF2B5EF4-FFF2-40B4-BE49-F238E27FC236}">
                <a16:creationId xmlns="" xmlns:a16="http://schemas.microsoft.com/office/drawing/2014/main" id="{2E03A28D-29F1-4732-850E-350B9121C748}"/>
              </a:ext>
            </a:extLst>
          </p:cNvPr>
          <p:cNvSpPr>
            <a:spLocks noGrp="1"/>
          </p:cNvSpPr>
          <p:nvPr>
            <p:ph idx="1"/>
          </p:nvPr>
        </p:nvSpPr>
        <p:spPr>
          <a:xfrm>
            <a:off x="444137" y="1406769"/>
            <a:ext cx="11443063" cy="4671951"/>
          </a:xfrm>
        </p:spPr>
        <p:txBody>
          <a:bodyPr numCol="2">
            <a:normAutofit lnSpcReduction="10000"/>
          </a:bodyPr>
          <a:lstStyle/>
          <a:p>
            <a:pPr marL="0" indent="0">
              <a:buNone/>
            </a:pPr>
            <a:r>
              <a:rPr lang="en-US" b="1" dirty="0" smtClean="0">
                <a:ea typeface="Georgia" charset="0"/>
                <a:cs typeface="Georgia" charset="0"/>
              </a:rPr>
              <a:t>Current Plan:</a:t>
            </a:r>
          </a:p>
          <a:p>
            <a:r>
              <a:rPr lang="en-US" sz="2800" dirty="0" smtClean="0">
                <a:ea typeface="Georgia" charset="0"/>
                <a:cs typeface="Georgia" charset="0"/>
              </a:rPr>
              <a:t>Use original IPUMS Data (to be discussed today) (15min)</a:t>
            </a:r>
          </a:p>
          <a:p>
            <a:r>
              <a:rPr lang="en-US" sz="2800" dirty="0">
                <a:ea typeface="Georgia" charset="0"/>
                <a:cs typeface="Georgia" charset="0"/>
              </a:rPr>
              <a:t>Clean / Process Data as </a:t>
            </a:r>
            <a:r>
              <a:rPr lang="en-US" sz="2800" dirty="0" smtClean="0">
                <a:ea typeface="Georgia" charset="0"/>
                <a:cs typeface="Georgia" charset="0"/>
              </a:rPr>
              <a:t>N</a:t>
            </a:r>
            <a:r>
              <a:rPr lang="en-US" sz="2800" dirty="0" smtClean="0">
                <a:ea typeface="Georgia" charset="0"/>
                <a:cs typeface="Georgia" charset="0"/>
              </a:rPr>
              <a:t>eeded </a:t>
            </a:r>
            <a:r>
              <a:rPr lang="en-US" sz="2800" dirty="0" smtClean="0">
                <a:ea typeface="Georgia" charset="0"/>
                <a:cs typeface="Georgia" charset="0"/>
              </a:rPr>
              <a:t>(30min)</a:t>
            </a:r>
          </a:p>
          <a:p>
            <a:r>
              <a:rPr lang="en-US" sz="2800" dirty="0" smtClean="0">
                <a:ea typeface="Georgia" charset="0"/>
                <a:cs typeface="Georgia" charset="0"/>
              </a:rPr>
              <a:t>Explore </a:t>
            </a:r>
            <a:r>
              <a:rPr lang="en-US" sz="2800" dirty="0" smtClean="0">
                <a:ea typeface="Georgia" charset="0"/>
                <a:cs typeface="Georgia" charset="0"/>
              </a:rPr>
              <a:t>Data </a:t>
            </a:r>
            <a:r>
              <a:rPr lang="en-US" sz="2800" dirty="0" smtClean="0">
                <a:ea typeface="Georgia" charset="0"/>
                <a:cs typeface="Georgia" charset="0"/>
              </a:rPr>
              <a:t>and </a:t>
            </a:r>
            <a:r>
              <a:rPr lang="en-US" sz="2800" dirty="0" smtClean="0">
                <a:ea typeface="Georgia" charset="0"/>
                <a:cs typeface="Georgia" charset="0"/>
              </a:rPr>
              <a:t>Variable </a:t>
            </a:r>
            <a:r>
              <a:rPr lang="en-US" sz="2800" dirty="0">
                <a:ea typeface="Georgia" charset="0"/>
                <a:cs typeface="Georgia" charset="0"/>
              </a:rPr>
              <a:t>R</a:t>
            </a:r>
            <a:r>
              <a:rPr lang="en-US" sz="2800" dirty="0" smtClean="0">
                <a:ea typeface="Georgia" charset="0"/>
                <a:cs typeface="Georgia" charset="0"/>
              </a:rPr>
              <a:t>elationships as Needed (30min</a:t>
            </a:r>
            <a:r>
              <a:rPr lang="en-US" sz="2800" dirty="0" smtClean="0">
                <a:ea typeface="Georgia" charset="0"/>
                <a:cs typeface="Georgia" charset="0"/>
              </a:rPr>
              <a:t>)</a:t>
            </a:r>
          </a:p>
          <a:p>
            <a:pPr lvl="1"/>
            <a:r>
              <a:rPr lang="en-US" sz="2000" dirty="0" smtClean="0">
                <a:ea typeface="Georgia" charset="0"/>
                <a:cs typeface="Georgia" charset="0"/>
              </a:rPr>
              <a:t>Summary Stats</a:t>
            </a:r>
          </a:p>
          <a:p>
            <a:pPr lvl="1"/>
            <a:r>
              <a:rPr lang="en-US" sz="2000" dirty="0" smtClean="0">
                <a:ea typeface="Georgia" charset="0"/>
                <a:cs typeface="Georgia" charset="0"/>
              </a:rPr>
              <a:t>T-Tests</a:t>
            </a:r>
          </a:p>
          <a:p>
            <a:pPr lvl="1"/>
            <a:r>
              <a:rPr lang="en-US" sz="2000" dirty="0" smtClean="0">
                <a:ea typeface="Georgia" charset="0"/>
                <a:cs typeface="Georgia" charset="0"/>
              </a:rPr>
              <a:t>Histograms / Density Plots</a:t>
            </a:r>
          </a:p>
          <a:p>
            <a:pPr lvl="1"/>
            <a:r>
              <a:rPr lang="en-US" sz="2000" dirty="0" smtClean="0">
                <a:ea typeface="Georgia" charset="0"/>
                <a:cs typeface="Georgia" charset="0"/>
              </a:rPr>
              <a:t>Correlations</a:t>
            </a:r>
          </a:p>
          <a:p>
            <a:pPr lvl="1"/>
            <a:r>
              <a:rPr lang="en-US" sz="2000" dirty="0" smtClean="0">
                <a:ea typeface="Georgia" charset="0"/>
                <a:cs typeface="Georgia" charset="0"/>
              </a:rPr>
              <a:t>Scatter Plots / Lines of Fit</a:t>
            </a:r>
          </a:p>
          <a:p>
            <a:r>
              <a:rPr lang="en-US" sz="2800" dirty="0" smtClean="0">
                <a:ea typeface="Georgia" charset="0"/>
                <a:cs typeface="Georgia" charset="0"/>
              </a:rPr>
              <a:t>Construct Multivariate Regression Model in Stages (45min)</a:t>
            </a:r>
          </a:p>
          <a:p>
            <a:pPr lvl="1"/>
            <a:r>
              <a:rPr lang="en-US" sz="2000" dirty="0" smtClean="0">
                <a:ea typeface="Georgia" charset="0"/>
                <a:cs typeface="Georgia" charset="0"/>
              </a:rPr>
              <a:t>Identify Dependent – Independent Relationship</a:t>
            </a:r>
          </a:p>
          <a:p>
            <a:pPr lvl="1"/>
            <a:r>
              <a:rPr lang="en-US" sz="2000" dirty="0" smtClean="0">
                <a:ea typeface="Georgia" charset="0"/>
                <a:cs typeface="Georgia" charset="0"/>
              </a:rPr>
              <a:t>Add Controls</a:t>
            </a:r>
          </a:p>
          <a:p>
            <a:pPr lvl="1"/>
            <a:r>
              <a:rPr lang="en-US" sz="2000" dirty="0" smtClean="0">
                <a:ea typeface="Georgia" charset="0"/>
                <a:cs typeface="Georgia" charset="0"/>
              </a:rPr>
              <a:t>Use Survey Weights (to be discussed today)</a:t>
            </a:r>
          </a:p>
          <a:p>
            <a:r>
              <a:rPr lang="en-US" sz="2800" dirty="0" smtClean="0">
                <a:ea typeface="Georgia" charset="0"/>
                <a:cs typeface="Georgia" charset="0"/>
              </a:rPr>
              <a:t>Visualize Regression Model / Relationship with Plots (30min)</a:t>
            </a:r>
          </a:p>
          <a:p>
            <a:pPr lvl="1"/>
            <a:r>
              <a:rPr lang="en-US" sz="2000" dirty="0" smtClean="0">
                <a:ea typeface="Georgia" charset="0"/>
                <a:cs typeface="Georgia" charset="0"/>
              </a:rPr>
              <a:t>Scatter Plots / Lines of Fit</a:t>
            </a:r>
          </a:p>
          <a:p>
            <a:pPr lvl="1"/>
            <a:r>
              <a:rPr lang="en-US" sz="2000" dirty="0" smtClean="0">
                <a:ea typeface="Georgia" charset="0"/>
                <a:cs typeface="Georgia" charset="0"/>
              </a:rPr>
              <a:t>Line Graphs over Time</a:t>
            </a:r>
          </a:p>
          <a:p>
            <a:r>
              <a:rPr lang="en-US" sz="2800" dirty="0" smtClean="0">
                <a:ea typeface="Georgia" charset="0"/>
                <a:cs typeface="Georgia" charset="0"/>
              </a:rPr>
              <a:t>Interpret Outcome of Regression Model(s) with </a:t>
            </a:r>
            <a:r>
              <a:rPr lang="en-US" sz="2800" dirty="0" err="1" smtClean="0">
                <a:ea typeface="Georgia" charset="0"/>
                <a:cs typeface="Georgia" charset="0"/>
              </a:rPr>
              <a:t>estout</a:t>
            </a:r>
            <a:r>
              <a:rPr lang="en-US" sz="2800" dirty="0" smtClean="0">
                <a:ea typeface="Georgia" charset="0"/>
                <a:cs typeface="Georgia" charset="0"/>
              </a:rPr>
              <a:t> or outreg2 (30min)</a:t>
            </a:r>
          </a:p>
        </p:txBody>
      </p:sp>
      <p:sp>
        <p:nvSpPr>
          <p:cNvPr id="8" name="Title 1">
            <a:extLst>
              <a:ext uri="{FF2B5EF4-FFF2-40B4-BE49-F238E27FC236}">
                <a16:creationId xmlns="" xmlns:a16="http://schemas.microsoft.com/office/drawing/2014/main" id="{97E121AB-8088-42C2-ADFA-4AB646118BC0}"/>
              </a:ext>
            </a:extLst>
          </p:cNvPr>
          <p:cNvSpPr txBox="1">
            <a:spLocks/>
          </p:cNvSpPr>
          <p:nvPr/>
        </p:nvSpPr>
        <p:spPr>
          <a:xfrm>
            <a:off x="1672389" y="2766218"/>
            <a:ext cx="884722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5000" b="1" dirty="0">
              <a:latin typeface="+mn-lt"/>
            </a:endParaRPr>
          </a:p>
        </p:txBody>
      </p:sp>
    </p:spTree>
    <p:extLst>
      <p:ext uri="{BB962C8B-B14F-4D97-AF65-F5344CB8AC3E}">
        <p14:creationId xmlns:p14="http://schemas.microsoft.com/office/powerpoint/2010/main" val="2264777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360169-196B-4784-980D-5E595A033AFE}"/>
              </a:ext>
            </a:extLst>
          </p:cNvPr>
          <p:cNvSpPr>
            <a:spLocks noGrp="1"/>
          </p:cNvSpPr>
          <p:nvPr>
            <p:ph type="title"/>
          </p:nvPr>
        </p:nvSpPr>
        <p:spPr/>
        <p:txBody>
          <a:bodyPr/>
          <a:lstStyle/>
          <a:p>
            <a:r>
              <a:rPr lang="en-US" dirty="0">
                <a:solidFill>
                  <a:schemeClr val="tx1"/>
                </a:solidFill>
                <a:latin typeface="Calibri (heading)"/>
              </a:rPr>
              <a:t>Today’s Roadmap</a:t>
            </a:r>
          </a:p>
        </p:txBody>
      </p:sp>
      <p:sp>
        <p:nvSpPr>
          <p:cNvPr id="3" name="Content Placeholder 2">
            <a:extLst>
              <a:ext uri="{FF2B5EF4-FFF2-40B4-BE49-F238E27FC236}">
                <a16:creationId xmlns="" xmlns:a16="http://schemas.microsoft.com/office/drawing/2014/main" id="{164A4871-7CC9-48A2-BF52-28D10AE0DABD}"/>
              </a:ext>
            </a:extLst>
          </p:cNvPr>
          <p:cNvSpPr>
            <a:spLocks noGrp="1"/>
          </p:cNvSpPr>
          <p:nvPr>
            <p:ph idx="1"/>
          </p:nvPr>
        </p:nvSpPr>
        <p:spPr>
          <a:xfrm>
            <a:off x="838200" y="1406769"/>
            <a:ext cx="5458097" cy="4967905"/>
          </a:xfrm>
        </p:spPr>
        <p:txBody>
          <a:bodyPr numCol="1">
            <a:normAutofit/>
          </a:bodyPr>
          <a:lstStyle/>
          <a:p>
            <a:r>
              <a:rPr lang="en-US" sz="3500" dirty="0"/>
              <a:t>Working with Survey Data I</a:t>
            </a:r>
          </a:p>
          <a:p>
            <a:pPr lvl="1"/>
            <a:r>
              <a:rPr lang="en-US" sz="3500" dirty="0"/>
              <a:t>Intro to IPUMS</a:t>
            </a:r>
          </a:p>
          <a:p>
            <a:pPr lvl="1"/>
            <a:r>
              <a:rPr lang="en-US" sz="3500" dirty="0" smtClean="0"/>
              <a:t>Survey Weights</a:t>
            </a:r>
          </a:p>
          <a:p>
            <a:pPr lvl="1"/>
            <a:r>
              <a:rPr lang="en-US" sz="3500" dirty="0" smtClean="0"/>
              <a:t>Survey Methods</a:t>
            </a:r>
          </a:p>
          <a:p>
            <a:pPr lvl="2"/>
            <a:r>
              <a:rPr lang="en-US" sz="3100" dirty="0" smtClean="0"/>
              <a:t>Sampling Techniques</a:t>
            </a:r>
          </a:p>
          <a:p>
            <a:pPr lvl="1"/>
            <a:r>
              <a:rPr lang="en-US" sz="3500" dirty="0" smtClean="0"/>
              <a:t>Data Types</a:t>
            </a:r>
          </a:p>
          <a:p>
            <a:pPr lvl="2"/>
            <a:r>
              <a:rPr lang="en-US" sz="3100" dirty="0" smtClean="0"/>
              <a:t>Cross-Section</a:t>
            </a:r>
          </a:p>
          <a:p>
            <a:pPr lvl="2"/>
            <a:r>
              <a:rPr lang="en-US" sz="3100" dirty="0" smtClean="0"/>
              <a:t>Time-Series</a:t>
            </a:r>
            <a:endParaRPr lang="en-US" sz="3100" dirty="0" smtClean="0"/>
          </a:p>
          <a:p>
            <a:pPr lvl="2"/>
            <a:r>
              <a:rPr lang="en-US" sz="3100" dirty="0" smtClean="0"/>
              <a:t>Panel</a:t>
            </a:r>
            <a:endParaRPr lang="en-US" sz="3100" dirty="0"/>
          </a:p>
        </p:txBody>
      </p:sp>
      <p:sp>
        <p:nvSpPr>
          <p:cNvPr id="4" name="Rectangle 3"/>
          <p:cNvSpPr/>
          <p:nvPr/>
        </p:nvSpPr>
        <p:spPr>
          <a:xfrm>
            <a:off x="6992983" y="1425389"/>
            <a:ext cx="4711337" cy="1708160"/>
          </a:xfrm>
          <a:prstGeom prst="rect">
            <a:avLst/>
          </a:prstGeom>
        </p:spPr>
        <p:txBody>
          <a:bodyPr wrap="square">
            <a:spAutoFit/>
          </a:bodyPr>
          <a:lstStyle/>
          <a:p>
            <a:pPr marL="457200" indent="-457200">
              <a:buFont typeface="Arial" pitchFamily="34" charset="0"/>
              <a:buChar char="•"/>
            </a:pPr>
            <a:r>
              <a:rPr lang="en-US" sz="3500" dirty="0"/>
              <a:t>Data Management II</a:t>
            </a:r>
          </a:p>
          <a:p>
            <a:pPr marL="914400" lvl="1" indent="-457200">
              <a:buFont typeface="Arial" pitchFamily="34" charset="0"/>
              <a:buChar char="•"/>
            </a:pPr>
            <a:r>
              <a:rPr lang="en-US" sz="3500" dirty="0"/>
              <a:t>Merging Data</a:t>
            </a:r>
          </a:p>
          <a:p>
            <a:pPr marL="914400" lvl="1" indent="-457200">
              <a:buFont typeface="Arial" pitchFamily="34" charset="0"/>
              <a:buChar char="•"/>
            </a:pPr>
            <a:r>
              <a:rPr lang="en-US" sz="3500" dirty="0"/>
              <a:t>Appending Data</a:t>
            </a:r>
          </a:p>
        </p:txBody>
      </p:sp>
    </p:spTree>
    <p:extLst>
      <p:ext uri="{BB962C8B-B14F-4D97-AF65-F5344CB8AC3E}">
        <p14:creationId xmlns:p14="http://schemas.microsoft.com/office/powerpoint/2010/main" val="2990540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DF4F588-6C79-4E67-ACE7-CD8F84ECAAFB}"/>
              </a:ext>
            </a:extLst>
          </p:cNvPr>
          <p:cNvSpPr>
            <a:spLocks noGrp="1"/>
          </p:cNvSpPr>
          <p:nvPr>
            <p:ph type="title"/>
          </p:nvPr>
        </p:nvSpPr>
        <p:spPr/>
        <p:txBody>
          <a:bodyPr/>
          <a:lstStyle/>
          <a:p>
            <a:r>
              <a:rPr lang="en-US" dirty="0" smtClean="0">
                <a:latin typeface="+mn-lt"/>
              </a:rPr>
              <a:t>Review: Data Exploration</a:t>
            </a:r>
            <a:endParaRPr lang="en-US" b="1" dirty="0">
              <a:latin typeface="+mn-lt"/>
            </a:endParaRPr>
          </a:p>
        </p:txBody>
      </p:sp>
      <p:sp>
        <p:nvSpPr>
          <p:cNvPr id="9" name="Text Placeholder 8">
            <a:extLst>
              <a:ext uri="{FF2B5EF4-FFF2-40B4-BE49-F238E27FC236}">
                <a16:creationId xmlns="" xmlns:a16="http://schemas.microsoft.com/office/drawing/2014/main" id="{C60AE8BC-BFBB-431B-8C85-1545CC643E16}"/>
              </a:ext>
            </a:extLst>
          </p:cNvPr>
          <p:cNvSpPr>
            <a:spLocks noGrp="1"/>
          </p:cNvSpPr>
          <p:nvPr>
            <p:ph type="body" idx="4294967295"/>
          </p:nvPr>
        </p:nvSpPr>
        <p:spPr>
          <a:xfrm>
            <a:off x="831850" y="4589463"/>
            <a:ext cx="10515600" cy="1500187"/>
          </a:xfrm>
        </p:spPr>
        <p:txBody>
          <a:bodyPr/>
          <a:lstStyle/>
          <a:p>
            <a:pPr marL="0" indent="0">
              <a:buNone/>
            </a:pPr>
            <a:r>
              <a:rPr lang="en-US" dirty="0" smtClean="0"/>
              <a:t>Explore the Current Population Survey (CPS) Data</a:t>
            </a:r>
            <a:endParaRPr lang="en-US" dirty="0"/>
          </a:p>
        </p:txBody>
      </p:sp>
      <p:cxnSp>
        <p:nvCxnSpPr>
          <p:cNvPr id="3" name="Straight Connector 2">
            <a:extLst>
              <a:ext uri="{FF2B5EF4-FFF2-40B4-BE49-F238E27FC236}">
                <a16:creationId xmlns="" xmlns:a16="http://schemas.microsoft.com/office/drawing/2014/main" id="{858C93D1-7B65-4110-AC00-556F6CE3EF8B}"/>
              </a:ext>
            </a:extLst>
          </p:cNvPr>
          <p:cNvCxnSpPr/>
          <p:nvPr/>
        </p:nvCxnSpPr>
        <p:spPr>
          <a:xfrm>
            <a:off x="831850" y="4562475"/>
            <a:ext cx="100767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320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DF4F588-6C79-4E67-ACE7-CD8F84ECAAFB}"/>
              </a:ext>
            </a:extLst>
          </p:cNvPr>
          <p:cNvSpPr>
            <a:spLocks noGrp="1"/>
          </p:cNvSpPr>
          <p:nvPr>
            <p:ph type="title"/>
          </p:nvPr>
        </p:nvSpPr>
        <p:spPr/>
        <p:txBody>
          <a:bodyPr/>
          <a:lstStyle/>
          <a:p>
            <a:r>
              <a:rPr lang="en-US" dirty="0">
                <a:latin typeface="+mn-lt"/>
              </a:rPr>
              <a:t>Intro to IPUMS</a:t>
            </a:r>
            <a:endParaRPr lang="en-US" b="1" dirty="0">
              <a:latin typeface="+mn-lt"/>
            </a:endParaRPr>
          </a:p>
        </p:txBody>
      </p:sp>
      <p:sp>
        <p:nvSpPr>
          <p:cNvPr id="9" name="Text Placeholder 8">
            <a:extLst>
              <a:ext uri="{FF2B5EF4-FFF2-40B4-BE49-F238E27FC236}">
                <a16:creationId xmlns="" xmlns:a16="http://schemas.microsoft.com/office/drawing/2014/main" id="{C60AE8BC-BFBB-431B-8C85-1545CC643E16}"/>
              </a:ext>
            </a:extLst>
          </p:cNvPr>
          <p:cNvSpPr>
            <a:spLocks noGrp="1"/>
          </p:cNvSpPr>
          <p:nvPr>
            <p:ph type="body" idx="4294967295"/>
          </p:nvPr>
        </p:nvSpPr>
        <p:spPr>
          <a:xfrm>
            <a:off x="831850" y="4589463"/>
            <a:ext cx="10515600" cy="1500187"/>
          </a:xfrm>
        </p:spPr>
        <p:txBody>
          <a:bodyPr/>
          <a:lstStyle/>
          <a:p>
            <a:pPr marL="0" indent="0">
              <a:buNone/>
            </a:pPr>
            <a:endParaRPr lang="en-US" dirty="0"/>
          </a:p>
        </p:txBody>
      </p:sp>
      <p:cxnSp>
        <p:nvCxnSpPr>
          <p:cNvPr id="3" name="Straight Connector 2">
            <a:extLst>
              <a:ext uri="{FF2B5EF4-FFF2-40B4-BE49-F238E27FC236}">
                <a16:creationId xmlns="" xmlns:a16="http://schemas.microsoft.com/office/drawing/2014/main" id="{858C93D1-7B65-4110-AC00-556F6CE3EF8B}"/>
              </a:ext>
            </a:extLst>
          </p:cNvPr>
          <p:cNvCxnSpPr/>
          <p:nvPr/>
        </p:nvCxnSpPr>
        <p:spPr>
          <a:xfrm>
            <a:off x="831850" y="4562475"/>
            <a:ext cx="100767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612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DA34E13-5476-4B48-8035-6FC16D9CDAE4}"/>
              </a:ext>
            </a:extLst>
          </p:cNvPr>
          <p:cNvSpPr>
            <a:spLocks noGrp="1"/>
          </p:cNvSpPr>
          <p:nvPr>
            <p:ph type="title"/>
          </p:nvPr>
        </p:nvSpPr>
        <p:spPr/>
        <p:txBody>
          <a:bodyPr>
            <a:noAutofit/>
          </a:bodyPr>
          <a:lstStyle/>
          <a:p>
            <a:r>
              <a:rPr lang="en-US" sz="4000" dirty="0">
                <a:latin typeface="+mn-lt"/>
              </a:rPr>
              <a:t>Integrated Public Use Microdata Series (IPUMS)</a:t>
            </a:r>
          </a:p>
        </p:txBody>
      </p:sp>
      <p:sp>
        <p:nvSpPr>
          <p:cNvPr id="5" name="Content Placeholder 4">
            <a:extLst>
              <a:ext uri="{FF2B5EF4-FFF2-40B4-BE49-F238E27FC236}">
                <a16:creationId xmlns="" xmlns:a16="http://schemas.microsoft.com/office/drawing/2014/main" id="{2E03A28D-29F1-4732-850E-350B9121C748}"/>
              </a:ext>
            </a:extLst>
          </p:cNvPr>
          <p:cNvSpPr>
            <a:spLocks noGrp="1"/>
          </p:cNvSpPr>
          <p:nvPr>
            <p:ph idx="1"/>
          </p:nvPr>
        </p:nvSpPr>
        <p:spPr/>
        <p:txBody>
          <a:bodyPr>
            <a:noAutofit/>
          </a:bodyPr>
          <a:lstStyle/>
          <a:p>
            <a:pPr marL="241300">
              <a:lnSpc>
                <a:spcPct val="100000"/>
              </a:lnSpc>
              <a:spcBef>
                <a:spcPts val="640"/>
              </a:spcBef>
              <a:buFont typeface="Arial"/>
              <a:buChar char="•"/>
              <a:tabLst>
                <a:tab pos="241300" algn="l"/>
              </a:tabLst>
            </a:pPr>
            <a:r>
              <a:rPr lang="en-US" sz="3000" dirty="0">
                <a:cs typeface="Georgia"/>
              </a:rPr>
              <a:t>Microdata housed at the Minnesota Population Center (University of Minnesota)</a:t>
            </a:r>
          </a:p>
          <a:p>
            <a:pPr marL="241300">
              <a:lnSpc>
                <a:spcPct val="100000"/>
              </a:lnSpc>
              <a:spcBef>
                <a:spcPts val="640"/>
              </a:spcBef>
              <a:buFont typeface="Arial"/>
              <a:buChar char="•"/>
              <a:tabLst>
                <a:tab pos="241300" algn="l"/>
              </a:tabLst>
            </a:pPr>
            <a:r>
              <a:rPr lang="en-US" sz="3000" dirty="0">
                <a:cs typeface="Georgia"/>
              </a:rPr>
              <a:t>Of particular interest:</a:t>
            </a:r>
          </a:p>
          <a:p>
            <a:pPr marL="698500" lvl="1">
              <a:lnSpc>
                <a:spcPct val="100000"/>
              </a:lnSpc>
              <a:spcBef>
                <a:spcPts val="640"/>
              </a:spcBef>
              <a:buFont typeface="Arial"/>
              <a:buChar char="•"/>
              <a:tabLst>
                <a:tab pos="241300" algn="l"/>
              </a:tabLst>
            </a:pPr>
            <a:r>
              <a:rPr lang="en-US" sz="3000" dirty="0">
                <a:cs typeface="Georgia"/>
              </a:rPr>
              <a:t>The American Community Survey (ACS)</a:t>
            </a:r>
          </a:p>
          <a:p>
            <a:pPr marL="698500" lvl="1">
              <a:lnSpc>
                <a:spcPct val="100000"/>
              </a:lnSpc>
              <a:spcBef>
                <a:spcPts val="640"/>
              </a:spcBef>
              <a:buFont typeface="Arial"/>
              <a:buChar char="•"/>
              <a:tabLst>
                <a:tab pos="241300" algn="l"/>
              </a:tabLst>
            </a:pPr>
            <a:r>
              <a:rPr lang="en-US" sz="3000" dirty="0">
                <a:cs typeface="Georgia"/>
              </a:rPr>
              <a:t>The Current Population Survey (CPS)</a:t>
            </a:r>
          </a:p>
          <a:p>
            <a:pPr marL="241300">
              <a:lnSpc>
                <a:spcPct val="100000"/>
              </a:lnSpc>
              <a:spcBef>
                <a:spcPts val="640"/>
              </a:spcBef>
              <a:buFont typeface="Arial"/>
              <a:buChar char="•"/>
              <a:tabLst>
                <a:tab pos="241300" algn="l"/>
              </a:tabLst>
            </a:pPr>
            <a:r>
              <a:rPr lang="en-US" sz="3000" dirty="0">
                <a:cs typeface="Georgia"/>
              </a:rPr>
              <a:t>Both are administered by the Census Bureau </a:t>
            </a:r>
            <a:endParaRPr lang="en-US" sz="3000" dirty="0" smtClean="0">
              <a:cs typeface="Georgia"/>
            </a:endParaRPr>
          </a:p>
          <a:p>
            <a:pPr marL="241300">
              <a:lnSpc>
                <a:spcPct val="100000"/>
              </a:lnSpc>
              <a:spcBef>
                <a:spcPts val="640"/>
              </a:spcBef>
              <a:buFont typeface="Arial"/>
              <a:buChar char="•"/>
              <a:tabLst>
                <a:tab pos="241300" algn="l"/>
              </a:tabLst>
            </a:pPr>
            <a:r>
              <a:rPr lang="en-US" sz="3000" dirty="0" smtClean="0">
                <a:cs typeface="Georgia"/>
              </a:rPr>
              <a:t>However</a:t>
            </a:r>
            <a:r>
              <a:rPr lang="en-US" sz="3000" dirty="0">
                <a:cs typeface="Georgia"/>
              </a:rPr>
              <a:t>, there’s many more data sets on </a:t>
            </a:r>
            <a:r>
              <a:rPr lang="en-US" sz="3000" dirty="0" smtClean="0">
                <a:cs typeface="Georgia"/>
              </a:rPr>
              <a:t>IPUMS</a:t>
            </a:r>
          </a:p>
          <a:p>
            <a:pPr marL="698500" lvl="1">
              <a:lnSpc>
                <a:spcPct val="100000"/>
              </a:lnSpc>
              <a:spcBef>
                <a:spcPts val="640"/>
              </a:spcBef>
              <a:buFont typeface="Arial"/>
              <a:buChar char="•"/>
              <a:tabLst>
                <a:tab pos="241300" algn="l"/>
              </a:tabLst>
            </a:pPr>
            <a:r>
              <a:rPr lang="en-US" sz="2200" dirty="0" smtClean="0">
                <a:cs typeface="Georgia"/>
              </a:rPr>
              <a:t>International </a:t>
            </a:r>
            <a:r>
              <a:rPr lang="en-US" sz="2200" dirty="0" err="1" smtClean="0">
                <a:cs typeface="Georgia"/>
              </a:rPr>
              <a:t>Microdata</a:t>
            </a:r>
            <a:endParaRPr lang="en-US" sz="2200" dirty="0" smtClean="0">
              <a:cs typeface="Georgia"/>
            </a:endParaRPr>
          </a:p>
          <a:p>
            <a:pPr marL="698500" lvl="1">
              <a:lnSpc>
                <a:spcPct val="100000"/>
              </a:lnSpc>
              <a:spcBef>
                <a:spcPts val="640"/>
              </a:spcBef>
              <a:buFont typeface="Arial"/>
              <a:buChar char="•"/>
              <a:tabLst>
                <a:tab pos="241300" algn="l"/>
              </a:tabLst>
            </a:pPr>
            <a:r>
              <a:rPr lang="en-US" sz="2200" dirty="0" smtClean="0">
                <a:cs typeface="Georgia"/>
              </a:rPr>
              <a:t>Global Health Data</a:t>
            </a:r>
            <a:endParaRPr lang="en-US" sz="2200" dirty="0">
              <a:cs typeface="Georgia"/>
            </a:endParaRPr>
          </a:p>
        </p:txBody>
      </p:sp>
      <p:sp>
        <p:nvSpPr>
          <p:cNvPr id="2" name="TextBox 1"/>
          <p:cNvSpPr txBox="1"/>
          <p:nvPr/>
        </p:nvSpPr>
        <p:spPr>
          <a:xfrm>
            <a:off x="4990011" y="5068389"/>
            <a:ext cx="5068389" cy="1123384"/>
          </a:xfrm>
          <a:prstGeom prst="rect">
            <a:avLst/>
          </a:prstGeom>
          <a:noFill/>
        </p:spPr>
        <p:txBody>
          <a:bodyPr wrap="square" rtlCol="0">
            <a:spAutoFit/>
          </a:bodyPr>
          <a:lstStyle/>
          <a:p>
            <a:pPr marL="1041400" lvl="1" indent="-342900">
              <a:spcBef>
                <a:spcPts val="640"/>
              </a:spcBef>
              <a:buFont typeface="Arial" pitchFamily="34" charset="0"/>
              <a:buChar char="•"/>
              <a:tabLst>
                <a:tab pos="241300" algn="l"/>
              </a:tabLst>
            </a:pPr>
            <a:r>
              <a:rPr lang="en-US" sz="2200" dirty="0" smtClean="0">
                <a:cs typeface="Georgia"/>
              </a:rPr>
              <a:t>GIS Boundaries for Census</a:t>
            </a:r>
            <a:endParaRPr lang="en-US" sz="2200" dirty="0">
              <a:cs typeface="Georgia"/>
            </a:endParaRPr>
          </a:p>
          <a:p>
            <a:pPr marL="1041400" lvl="1" indent="-342900">
              <a:spcBef>
                <a:spcPts val="640"/>
              </a:spcBef>
              <a:buFont typeface="Arial" pitchFamily="34" charset="0"/>
              <a:buChar char="•"/>
              <a:tabLst>
                <a:tab pos="241300" algn="l"/>
              </a:tabLst>
            </a:pPr>
            <a:r>
              <a:rPr lang="en-US" sz="2200" dirty="0" smtClean="0">
                <a:cs typeface="Georgia"/>
              </a:rPr>
              <a:t>US Public Health and </a:t>
            </a:r>
            <a:r>
              <a:rPr lang="en-US" sz="2200" dirty="0" err="1" smtClean="0">
                <a:cs typeface="Georgia"/>
              </a:rPr>
              <a:t>Edu</a:t>
            </a:r>
            <a:r>
              <a:rPr lang="en-US" sz="2200" dirty="0" smtClean="0">
                <a:cs typeface="Georgia"/>
              </a:rPr>
              <a:t> Data</a:t>
            </a:r>
            <a:endParaRPr lang="en-US" sz="2200" dirty="0">
              <a:cs typeface="Georgia"/>
            </a:endParaRPr>
          </a:p>
          <a:p>
            <a:endParaRPr lang="en-US" dirty="0"/>
          </a:p>
        </p:txBody>
      </p:sp>
    </p:spTree>
    <p:extLst>
      <p:ext uri="{BB962C8B-B14F-4D97-AF65-F5344CB8AC3E}">
        <p14:creationId xmlns:p14="http://schemas.microsoft.com/office/powerpoint/2010/main" val="3324594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DA34E13-5476-4B48-8035-6FC16D9CDAE4}"/>
              </a:ext>
            </a:extLst>
          </p:cNvPr>
          <p:cNvSpPr>
            <a:spLocks noGrp="1"/>
          </p:cNvSpPr>
          <p:nvPr>
            <p:ph type="title"/>
          </p:nvPr>
        </p:nvSpPr>
        <p:spPr/>
        <p:txBody>
          <a:bodyPr>
            <a:noAutofit/>
          </a:bodyPr>
          <a:lstStyle/>
          <a:p>
            <a:r>
              <a:rPr lang="en-US" sz="5400" dirty="0">
                <a:latin typeface="+mn-lt"/>
              </a:rPr>
              <a:t>The Current Population Survey</a:t>
            </a:r>
          </a:p>
        </p:txBody>
      </p:sp>
      <p:sp>
        <p:nvSpPr>
          <p:cNvPr id="5" name="Content Placeholder 4">
            <a:extLst>
              <a:ext uri="{FF2B5EF4-FFF2-40B4-BE49-F238E27FC236}">
                <a16:creationId xmlns="" xmlns:a16="http://schemas.microsoft.com/office/drawing/2014/main" id="{2E03A28D-29F1-4732-850E-350B9121C748}"/>
              </a:ext>
            </a:extLst>
          </p:cNvPr>
          <p:cNvSpPr>
            <a:spLocks noGrp="1"/>
          </p:cNvSpPr>
          <p:nvPr>
            <p:ph idx="1"/>
          </p:nvPr>
        </p:nvSpPr>
        <p:spPr/>
        <p:txBody>
          <a:bodyPr>
            <a:noAutofit/>
          </a:bodyPr>
          <a:lstStyle/>
          <a:p>
            <a:pPr marL="241300">
              <a:lnSpc>
                <a:spcPct val="100000"/>
              </a:lnSpc>
              <a:spcBef>
                <a:spcPts val="640"/>
              </a:spcBef>
              <a:buFont typeface="Arial"/>
              <a:buChar char="•"/>
              <a:tabLst>
                <a:tab pos="241300" algn="l"/>
              </a:tabLst>
            </a:pPr>
            <a:r>
              <a:rPr lang="en-US" sz="3500" dirty="0">
                <a:cs typeface="Georgia"/>
              </a:rPr>
              <a:t>We will be working with the Current Population Survey</a:t>
            </a:r>
          </a:p>
          <a:p>
            <a:pPr marL="698500" lvl="1">
              <a:lnSpc>
                <a:spcPct val="100000"/>
              </a:lnSpc>
              <a:spcBef>
                <a:spcPts val="640"/>
              </a:spcBef>
              <a:buFont typeface="Arial"/>
              <a:buChar char="•"/>
              <a:tabLst>
                <a:tab pos="241300" algn="l"/>
              </a:tabLst>
            </a:pPr>
            <a:r>
              <a:rPr lang="en-US" dirty="0">
                <a:cs typeface="Georgia"/>
              </a:rPr>
              <a:t>Survey of 60,000 U.S. households every month in the U.S.</a:t>
            </a:r>
          </a:p>
          <a:p>
            <a:pPr marL="241300">
              <a:lnSpc>
                <a:spcPct val="100000"/>
              </a:lnSpc>
              <a:spcBef>
                <a:spcPts val="640"/>
              </a:spcBef>
              <a:buFont typeface="Arial"/>
              <a:buChar char="•"/>
              <a:tabLst>
                <a:tab pos="241300" algn="l"/>
              </a:tabLst>
            </a:pPr>
            <a:r>
              <a:rPr lang="en-US" sz="3500" dirty="0">
                <a:cs typeface="Georgia"/>
              </a:rPr>
              <a:t>We will be looking at the Annual Social and Economic Supplement (ASEC) of the CPS.</a:t>
            </a:r>
          </a:p>
          <a:p>
            <a:pPr marL="698500" lvl="1">
              <a:lnSpc>
                <a:spcPct val="100000"/>
              </a:lnSpc>
              <a:spcBef>
                <a:spcPts val="640"/>
              </a:spcBef>
              <a:buFont typeface="Arial"/>
              <a:buChar char="•"/>
              <a:tabLst>
                <a:tab pos="241300" algn="l"/>
              </a:tabLst>
            </a:pPr>
            <a:r>
              <a:rPr lang="en-US" dirty="0">
                <a:cs typeface="Georgia"/>
              </a:rPr>
              <a:t>This is a supplement to the March CPS survey, which surveys households on more questions, including income and health insurance</a:t>
            </a:r>
          </a:p>
          <a:p>
            <a:pPr marL="698500" lvl="1">
              <a:lnSpc>
                <a:spcPct val="100000"/>
              </a:lnSpc>
              <a:spcBef>
                <a:spcPts val="640"/>
              </a:spcBef>
              <a:buFont typeface="Arial"/>
              <a:buChar char="•"/>
              <a:tabLst>
                <a:tab pos="241300" algn="l"/>
              </a:tabLst>
            </a:pPr>
            <a:r>
              <a:rPr lang="en-US" dirty="0">
                <a:cs typeface="Georgia"/>
              </a:rPr>
              <a:t>Data back to 1962</a:t>
            </a:r>
          </a:p>
        </p:txBody>
      </p:sp>
    </p:spTree>
    <p:extLst>
      <p:ext uri="{BB962C8B-B14F-4D97-AF65-F5344CB8AC3E}">
        <p14:creationId xmlns:p14="http://schemas.microsoft.com/office/powerpoint/2010/main" val="959279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13731</TotalTime>
  <Words>1781</Words>
  <Application>Microsoft Office PowerPoint</Application>
  <PresentationFormat>Custom</PresentationFormat>
  <Paragraphs>310</Paragraphs>
  <Slides>38</Slides>
  <Notes>38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PowerPoint Presentation</vt:lpstr>
      <vt:lpstr>Office Hours</vt:lpstr>
      <vt:lpstr>Feedback on Problem Set 2</vt:lpstr>
      <vt:lpstr>Problem Set 3</vt:lpstr>
      <vt:lpstr>Today’s Roadmap</vt:lpstr>
      <vt:lpstr>Review: Data Exploration</vt:lpstr>
      <vt:lpstr>Intro to IPUMS</vt:lpstr>
      <vt:lpstr>Integrated Public Use Microdata Series (IPUMS)</vt:lpstr>
      <vt:lpstr>The Current Population Survey</vt:lpstr>
      <vt:lpstr>IPUMS CPS</vt:lpstr>
      <vt:lpstr>IPUMS CPS</vt:lpstr>
      <vt:lpstr>IPUMS CPS</vt:lpstr>
      <vt:lpstr>Weights</vt:lpstr>
      <vt:lpstr>Weights</vt:lpstr>
      <vt:lpstr>Weights</vt:lpstr>
      <vt:lpstr>Analysis with Weights</vt:lpstr>
      <vt:lpstr>Survey Methods and Data Types</vt:lpstr>
      <vt:lpstr>How do surveys reflect population?</vt:lpstr>
      <vt:lpstr>How do surveys reflect population?</vt:lpstr>
      <vt:lpstr>Survey and Data Frame Types</vt:lpstr>
      <vt:lpstr>Survey and Data Frame Types</vt:lpstr>
      <vt:lpstr>Survey and Data Frame Types</vt:lpstr>
      <vt:lpstr>Survey and Data Frame Types</vt:lpstr>
      <vt:lpstr>Data Management II</vt:lpstr>
      <vt:lpstr>merge</vt:lpstr>
      <vt:lpstr>merge 1:1</vt:lpstr>
      <vt:lpstr>merge 1:1</vt:lpstr>
      <vt:lpstr>merge 1:1 Results</vt:lpstr>
      <vt:lpstr>PowerPoint Presentation</vt:lpstr>
      <vt:lpstr>merge 1:m (“m” for many)</vt:lpstr>
      <vt:lpstr>merge 1:m (“m” for many)</vt:lpstr>
      <vt:lpstr>merge 1:m vs m:1</vt:lpstr>
      <vt:lpstr>append</vt:lpstr>
      <vt:lpstr>append</vt:lpstr>
      <vt:lpstr>PowerPoint Presentation</vt:lpstr>
      <vt:lpstr>Review: Regression Model Building Example</vt:lpstr>
      <vt:lpstr>Next Week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dc:creator>
  <cp:lastModifiedBy>Aaron Scherf</cp:lastModifiedBy>
  <cp:revision>367</cp:revision>
  <dcterms:created xsi:type="dcterms:W3CDTF">2018-01-29T18:15:48Z</dcterms:created>
  <dcterms:modified xsi:type="dcterms:W3CDTF">2019-02-27T03:15:03Z</dcterms:modified>
</cp:coreProperties>
</file>