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18" r:id="rId2"/>
    <p:sldId id="319" r:id="rId3"/>
    <p:sldId id="281" r:id="rId4"/>
    <p:sldId id="320" r:id="rId5"/>
    <p:sldId id="279" r:id="rId6"/>
    <p:sldId id="323" r:id="rId7"/>
    <p:sldId id="324" r:id="rId8"/>
    <p:sldId id="325" r:id="rId9"/>
    <p:sldId id="296" r:id="rId10"/>
    <p:sldId id="298" r:id="rId11"/>
    <p:sldId id="300" r:id="rId12"/>
    <p:sldId id="301" r:id="rId13"/>
    <p:sldId id="326" r:id="rId14"/>
    <p:sldId id="327" r:id="rId15"/>
    <p:sldId id="307" r:id="rId16"/>
    <p:sldId id="303" r:id="rId17"/>
    <p:sldId id="304" r:id="rId18"/>
    <p:sldId id="308" r:id="rId19"/>
    <p:sldId id="309" r:id="rId20"/>
    <p:sldId id="328" r:id="rId21"/>
    <p:sldId id="329" r:id="rId22"/>
    <p:sldId id="310" r:id="rId23"/>
    <p:sldId id="305" r:id="rId24"/>
    <p:sldId id="311" r:id="rId25"/>
    <p:sldId id="306" r:id="rId26"/>
    <p:sldId id="316" r:id="rId27"/>
    <p:sldId id="317" r:id="rId28"/>
    <p:sldId id="291" r:id="rId29"/>
    <p:sldId id="321" r:id="rId30"/>
    <p:sldId id="32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5636" autoAdjust="0"/>
  </p:normalViewPr>
  <p:slideViewPr>
    <p:cSldViewPr snapToGrid="0">
      <p:cViewPr>
        <p:scale>
          <a:sx n="40" d="100"/>
          <a:sy n="40" d="100"/>
        </p:scale>
        <p:origin x="-120" y="-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6668D-0D68-4576-9134-904AD032D911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35E1C-CCC5-43C8-A693-954F3AAD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18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12:00 – 12:10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61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35E1C-CCC5-43C8-A693-954F3AAD2E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64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12:21 – 12:24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35E1C-CCC5-43C8-A693-954F3AAD2E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03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12:24 – 12:26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35E1C-CCC5-43C8-A693-954F3AAD2E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19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12:26 – 12:28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35E1C-CCC5-43C8-A693-954F3AAD2E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97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12:28 – 12:30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35E1C-CCC5-43C8-A693-954F3AAD2E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58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72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12:30 – 12:32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35E1C-CCC5-43C8-A693-954F3AAD2E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73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12:32 – 12:40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35E1C-CCC5-43C8-A693-954F3AAD2E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3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72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35E1C-CCC5-43C8-A693-954F3AAD2E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63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21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12:42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35E1C-CCC5-43C8-A693-954F3AAD2E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59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12:44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35E1C-CCC5-43C8-A693-954F3AAD2E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334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12:45 – 12:50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35E1C-CCC5-43C8-A693-954F3AAD2E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677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12:50 – 12:54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35E1C-CCC5-43C8-A693-954F3AAD2E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15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12:55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726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12:55 – 12:58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35E1C-CCC5-43C8-A693-954F3AAD2E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77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12:58 – 1:02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35E1C-CCC5-43C8-A693-954F3AAD2E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356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1:02 – 1:05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35E1C-CCC5-43C8-A693-954F3AAD2E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749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141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74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12:10 – 12:12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35E1C-CCC5-43C8-A693-954F3AAD2E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61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12:12 </a:t>
            </a:r>
            <a:r>
              <a:rPr lang="en-US" dirty="0" smtClean="0"/>
              <a:t>– </a:t>
            </a:r>
            <a:r>
              <a:rPr lang="en-US" dirty="0" smtClean="0"/>
              <a:t>12:15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50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35E1C-CCC5-43C8-A693-954F3AAD2E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43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72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12:15 – 12:18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35E1C-CCC5-43C8-A693-954F3AAD2E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34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12:18 – 12:20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35E1C-CCC5-43C8-A693-954F3AAD2E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45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2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EFF4B1-C9C0-4AD0-8830-2F6FAADCF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E34E6DD-6593-4BC8-A340-2C3653430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CD4CE1-148B-43C2-A997-8F71B4EB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95C-4E73-48E3-AB9A-09C08662C6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37138F-8EA4-4483-AD88-C7E2C971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BC1D0D-AE88-4529-BAD6-3600D785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6735-966E-49C5-9A48-5B7566AC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5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55E93D-0B41-44F0-B5F2-7111BEF6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255B891-3767-4128-B1C1-A8FDD5D34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2A0517-F4FB-4953-8468-3FC2D420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95C-4E73-48E3-AB9A-09C08662C6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B7AAB5-4DD9-43DB-BD4F-936FAC50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337E23-B605-4431-A442-90217B86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6735-966E-49C5-9A48-5B7566AC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8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073E9C4-F620-4F9D-BE83-D301AB806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B0EAE3-D418-4D4C-B433-895961FA5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77FC6F-911D-4243-9FEB-C8FA7F8C8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95C-4E73-48E3-AB9A-09C08662C6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10FDAB-7F1C-4A55-81C4-AA9FE63A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E1F365-8628-41CE-A614-4893732A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6735-966E-49C5-9A48-5B7566AC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71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- 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3416A1-2938-4C4D-A346-0BC7D2152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671951"/>
          </a:xfrm>
        </p:spPr>
        <p:txBody>
          <a:bodyPr/>
          <a:lstStyle>
            <a:lvl1pPr>
              <a:defRPr sz="40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73D59B-8547-4DBB-A298-7DA963CB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270244"/>
          </a:xfrm>
          <a:ln w="41275">
            <a:noFill/>
          </a:ln>
        </p:spPr>
        <p:txBody>
          <a:bodyPr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7A126427-E266-4BF8-AD15-7CD093518CA7}"/>
              </a:ext>
            </a:extLst>
          </p:cNvPr>
          <p:cNvCxnSpPr/>
          <p:nvPr userDrawn="1"/>
        </p:nvCxnSpPr>
        <p:spPr>
          <a:xfrm>
            <a:off x="838200" y="1239475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7AA92386-D77A-453E-A1B3-3F5FDAE5AC7A}"/>
              </a:ext>
            </a:extLst>
          </p:cNvPr>
          <p:cNvCxnSpPr/>
          <p:nvPr userDrawn="1"/>
        </p:nvCxnSpPr>
        <p:spPr>
          <a:xfrm>
            <a:off x="838200" y="6172508"/>
            <a:ext cx="10515600" cy="0"/>
          </a:xfrm>
          <a:prstGeom prst="line">
            <a:avLst/>
          </a:prstGeom>
          <a:ln w="34925">
            <a:solidFill>
              <a:schemeClr val="tx1">
                <a:alpha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4B67E105-440B-4A53-AE8C-1534040980D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67505" y="6250955"/>
            <a:ext cx="4132385" cy="483336"/>
          </a:xfrm>
        </p:spPr>
        <p:txBody>
          <a:bodyPr>
            <a:normAutofit/>
          </a:bodyPr>
          <a:lstStyle>
            <a:lvl1pPr marL="0" indent="0" algn="r">
              <a:buNone/>
              <a:defRPr sz="3200" u="sng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Now: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0EA34343-5C2C-420E-8AD4-9A039090F8F6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221415" y="6260124"/>
            <a:ext cx="4132385" cy="483336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Up Next: 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xmlns="" id="{6AFCE2CC-13B2-435C-9659-2BFEAE586296}"/>
              </a:ext>
            </a:extLst>
          </p:cNvPr>
          <p:cNvSpPr/>
          <p:nvPr userDrawn="1"/>
        </p:nvSpPr>
        <p:spPr>
          <a:xfrm>
            <a:off x="5931877" y="6272961"/>
            <a:ext cx="445477" cy="470499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xmlns="" id="{499A6AD5-96B4-4A6F-BBE3-671FDC7ACDC7}"/>
              </a:ext>
            </a:extLst>
          </p:cNvPr>
          <p:cNvSpPr/>
          <p:nvPr userDrawn="1"/>
        </p:nvSpPr>
        <p:spPr>
          <a:xfrm>
            <a:off x="5591906" y="6272961"/>
            <a:ext cx="445477" cy="470499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xmlns="" id="{9C433D08-AB62-4699-AC9E-734DC196C8B3}"/>
              </a:ext>
            </a:extLst>
          </p:cNvPr>
          <p:cNvSpPr/>
          <p:nvPr userDrawn="1"/>
        </p:nvSpPr>
        <p:spPr>
          <a:xfrm>
            <a:off x="6271848" y="6263792"/>
            <a:ext cx="445477" cy="470499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225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A57372-CF5D-44F2-899B-57695956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2183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73D59B-8547-4DBB-A298-7DA963CB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270244"/>
          </a:xfrm>
          <a:ln w="41275">
            <a:noFill/>
          </a:ln>
        </p:spPr>
        <p:txBody>
          <a:bodyPr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7A126427-E266-4BF8-AD15-7CD093518CA7}"/>
              </a:ext>
            </a:extLst>
          </p:cNvPr>
          <p:cNvCxnSpPr/>
          <p:nvPr userDrawn="1"/>
        </p:nvCxnSpPr>
        <p:spPr>
          <a:xfrm>
            <a:off x="838200" y="1239475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30A8A15-B6AB-445A-B7EF-E019A404D118}"/>
              </a:ext>
            </a:extLst>
          </p:cNvPr>
          <p:cNvCxnSpPr/>
          <p:nvPr userDrawn="1"/>
        </p:nvCxnSpPr>
        <p:spPr>
          <a:xfrm>
            <a:off x="838200" y="6172508"/>
            <a:ext cx="10515600" cy="0"/>
          </a:xfrm>
          <a:prstGeom prst="line">
            <a:avLst/>
          </a:prstGeom>
          <a:ln w="34925">
            <a:solidFill>
              <a:schemeClr val="tx1">
                <a:alpha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93C2DF4C-6CFF-4147-9FE0-26B71222D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671951"/>
          </a:xfrm>
        </p:spPr>
        <p:txBody>
          <a:bodyPr/>
          <a:lstStyle>
            <a:lvl1pPr>
              <a:defRPr sz="40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268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BB0F75-55F8-4ED2-B4E1-97016585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EC4400-BED8-4F81-AAC0-F1D0A993A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933797-99B5-45EB-B3B2-4673D6A8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95C-4E73-48E3-AB9A-09C08662C6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AFE863-FFF4-4F3F-9DE7-E0865257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2C59BD-27D3-4740-A2F3-45986C6C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6735-966E-49C5-9A48-5B7566AC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9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9BA9A7-D4FA-403F-8904-64BFDC9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C5D9BEB-1675-4467-B40E-9F79B477B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EE1D93-41EE-4649-B794-C184CE13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95C-4E73-48E3-AB9A-09C08662C6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9C8A80-2E72-4080-A1F2-45EFED05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5F8B8E-0586-41FB-8E8E-5A3805C0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6735-966E-49C5-9A48-5B7566AC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2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D7B627-2391-4F35-B527-A5B1DBD9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75796D-3E2E-4737-A76D-AA30637F4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DEB4F91-9442-4FDC-BAF8-072837FAB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2D0E6DF-FD94-4E52-8A43-88AFFB5A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95C-4E73-48E3-AB9A-09C08662C6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0A4257-9E5E-4159-83D9-4B2962F9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E14894-2ADD-4D8B-B2B5-90243CAF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6735-966E-49C5-9A48-5B7566AC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5EFAA-EE21-4B33-88DB-43E2F32C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FC51BF-098E-4E87-85EB-437D216D6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2434313-D1D5-44FC-B8ED-0A62C79BB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9E0AFF6-0C1E-47A2-8970-338DB6323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EF4F6BC-3853-4376-8CA5-566766D1E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B8FA645-7FE1-4B11-A5C9-CAFE1F77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95C-4E73-48E3-AB9A-09C08662C6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B0E8312-B271-4301-B07C-BD39FBD0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AFCF11A-6059-417B-A0E7-0C2EFFAF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6735-966E-49C5-9A48-5B7566AC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7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A8E3A4-4615-428A-B084-8BF9E118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13F1D0D-69B3-4528-BCCA-0FCB2FAD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95C-4E73-48E3-AB9A-09C08662C6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17F88C7-6A93-4CCB-85F6-60216456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B210597-0062-4066-B9C6-8EFDF741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6735-966E-49C5-9A48-5B7566AC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8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618F79F-5C64-4BBF-B951-82B024D8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95C-4E73-48E3-AB9A-09C08662C6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1433EF2-B4DD-4BF6-962E-FAB9F890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25F18F-1C2E-4F0C-B60C-A12B91A4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6735-966E-49C5-9A48-5B7566AC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7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10E5D7-F1BA-4865-8C79-6E2E6E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FC1784-047A-46BD-8723-A0B04DFF3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7A130BF-86C3-464B-BFDE-2BAF74FA2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BDBD9FE-B952-473D-BD42-893AA973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95C-4E73-48E3-AB9A-09C08662C6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EEBDC4-906D-4F82-A51F-E59B32F7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4A8DCE3-33C6-4312-B7FB-FF10AF42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6735-966E-49C5-9A48-5B7566AC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4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A04A6-5023-462F-B6E4-3925B8A7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424DF5F-5622-4AB8-A73A-BBF726038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E69F146-DD50-440F-89CD-2DF323E4B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29EAEF-32A4-44D2-A4F4-8C07BAB0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95C-4E73-48E3-AB9A-09C08662C6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7C43D3-76DA-483E-B55D-9DF4B73F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6BE77EE-88F4-4F3D-A786-8CF99BE1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6735-966E-49C5-9A48-5B7566AC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7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1EADE1B-D526-482C-88BB-FB912DD1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8F81A8-D461-4401-BC17-0AC7D6B56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572EFC-D145-44AD-B13E-92EAAF17F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7F95C-4E73-48E3-AB9A-09C08662C6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F7C5CA-AE75-4024-BE53-58CFF2FC8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6B2E1E-A1C5-4A54-B2C7-B2C87BCF1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86735-966E-49C5-9A48-5B7566AC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8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A2494A2-200E-46D1-8979-E5F29F52A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450" y="1402080"/>
            <a:ext cx="5962650" cy="4774883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Welcome!</a:t>
            </a:r>
          </a:p>
          <a:p>
            <a:r>
              <a:rPr lang="en-US" sz="4000" dirty="0" smtClean="0"/>
              <a:t>Feel free to come up and ask questions on anything!</a:t>
            </a:r>
          </a:p>
          <a:p>
            <a:r>
              <a:rPr lang="en-US" sz="4000" dirty="0" smtClean="0"/>
              <a:t>Otherwise, open </a:t>
            </a:r>
            <a:r>
              <a:rPr lang="en-US" sz="4000" dirty="0" err="1" smtClean="0"/>
              <a:t>Stata</a:t>
            </a:r>
            <a:r>
              <a:rPr lang="en-US" sz="4000" dirty="0" smtClean="0"/>
              <a:t> and download the do-files and data for the session</a:t>
            </a:r>
          </a:p>
          <a:p>
            <a:r>
              <a:rPr lang="en-US" sz="4400" dirty="0" smtClean="0"/>
              <a:t>Take your nametag from the stack going around</a:t>
            </a:r>
            <a:endParaRPr lang="en-US" sz="44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CA2494A2-200E-46D1-8979-E5F29F52A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078" y="347345"/>
            <a:ext cx="11129962" cy="11156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PP 297 – 001: </a:t>
            </a:r>
            <a:r>
              <a:rPr lang="en-US" sz="4400" b="1" dirty="0" err="1" smtClean="0"/>
              <a:t>Stata</a:t>
            </a:r>
            <a:r>
              <a:rPr lang="en-US" sz="4400" b="1" dirty="0" smtClean="0"/>
              <a:t> for Policy Analysts</a:t>
            </a:r>
            <a:endParaRPr lang="en-US" sz="4400" b="1" dirty="0"/>
          </a:p>
        </p:txBody>
      </p:sp>
      <p:pic>
        <p:nvPicPr>
          <p:cNvPr id="3074" name="Picture 2" descr="Image result for heteroskedasticity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799055"/>
            <a:ext cx="5596215" cy="361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78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latin typeface="+mn-lt"/>
              </a:rPr>
              <a:t>collapse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 Files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Stored Statistics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F9053B8C-116A-4893-B666-2DD59E4B6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6"/>
          <a:stretch/>
        </p:blipFill>
        <p:spPr>
          <a:xfrm>
            <a:off x="0" y="0"/>
            <a:ext cx="12192000" cy="6886269"/>
          </a:xfrm>
        </p:spPr>
      </p:pic>
    </p:spTree>
    <p:extLst>
      <p:ext uri="{BB962C8B-B14F-4D97-AF65-F5344CB8AC3E}">
        <p14:creationId xmlns:p14="http://schemas.microsoft.com/office/powerpoint/2010/main" val="1304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latin typeface="+mn-lt"/>
              </a:rPr>
              <a:t>Collapsing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48E155C-E8E6-4371-A5C5-3A4A60FC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/>
              <a:t>Probably one of the most useful commands in Stata!</a:t>
            </a:r>
          </a:p>
          <a:p>
            <a:pPr lvl="1"/>
            <a:r>
              <a:rPr lang="en-US" sz="3500" b="1" dirty="0">
                <a:solidFill>
                  <a:srgbClr val="0070C0"/>
                </a:solidFill>
              </a:rPr>
              <a:t>collapse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rgbClr val="0070C0"/>
                </a:solidFill>
              </a:rPr>
              <a:t>(</a:t>
            </a:r>
            <a:r>
              <a:rPr lang="en-US" sz="3500" b="1" i="1" dirty="0">
                <a:solidFill>
                  <a:srgbClr val="0070C0"/>
                </a:solidFill>
              </a:rPr>
              <a:t>stat</a:t>
            </a:r>
            <a:r>
              <a:rPr lang="en-US" sz="3500" b="1" dirty="0">
                <a:solidFill>
                  <a:srgbClr val="0070C0"/>
                </a:solidFill>
              </a:rPr>
              <a:t>)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rgbClr val="C00000"/>
                </a:solidFill>
              </a:rPr>
              <a:t>[</a:t>
            </a:r>
            <a:r>
              <a:rPr lang="en-US" sz="3500" b="1" dirty="0" err="1">
                <a:solidFill>
                  <a:srgbClr val="C00000"/>
                </a:solidFill>
              </a:rPr>
              <a:t>target_var</a:t>
            </a:r>
            <a:r>
              <a:rPr lang="en-US" sz="3500" b="1" dirty="0">
                <a:solidFill>
                  <a:srgbClr val="C00000"/>
                </a:solidFill>
              </a:rPr>
              <a:t>]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rgbClr val="C00000"/>
                </a:solidFill>
              </a:rPr>
              <a:t>=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rgbClr val="C00000"/>
                </a:solidFill>
              </a:rPr>
              <a:t>[</a:t>
            </a:r>
            <a:r>
              <a:rPr lang="en-US" sz="3500" b="1" dirty="0" err="1">
                <a:solidFill>
                  <a:srgbClr val="C00000"/>
                </a:solidFill>
              </a:rPr>
              <a:t>varname</a:t>
            </a:r>
            <a:r>
              <a:rPr lang="en-US" sz="3500" b="1" dirty="0">
                <a:solidFill>
                  <a:srgbClr val="C00000"/>
                </a:solidFill>
              </a:rPr>
              <a:t>]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rgbClr val="7030A0"/>
                </a:solidFill>
              </a:rPr>
              <a:t>…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rgbClr val="00B0F0"/>
                </a:solidFill>
              </a:rPr>
              <a:t>, by(</a:t>
            </a:r>
            <a:r>
              <a:rPr lang="en-US" sz="3500" b="1" dirty="0">
                <a:solidFill>
                  <a:srgbClr val="C00000"/>
                </a:solidFill>
              </a:rPr>
              <a:t>[</a:t>
            </a:r>
            <a:r>
              <a:rPr lang="en-US" sz="3500" b="1" dirty="0">
                <a:solidFill>
                  <a:srgbClr val="FF0000"/>
                </a:solidFill>
              </a:rPr>
              <a:t>group(s)]</a:t>
            </a:r>
            <a:r>
              <a:rPr lang="en-US" sz="3500" b="1" dirty="0">
                <a:solidFill>
                  <a:srgbClr val="00B0F0"/>
                </a:solidFill>
              </a:rPr>
              <a:t>)</a:t>
            </a:r>
          </a:p>
          <a:p>
            <a:r>
              <a:rPr lang="en-US" sz="3500" b="1" dirty="0" err="1">
                <a:solidFill>
                  <a:srgbClr val="C00000"/>
                </a:solidFill>
              </a:rPr>
              <a:t>varname</a:t>
            </a:r>
            <a:r>
              <a:rPr lang="en-US" sz="3500" dirty="0"/>
              <a:t>: existing variable</a:t>
            </a:r>
          </a:p>
          <a:p>
            <a:r>
              <a:rPr lang="en-US" sz="3500" b="1" dirty="0" err="1">
                <a:solidFill>
                  <a:srgbClr val="C00000"/>
                </a:solidFill>
              </a:rPr>
              <a:t>target_var</a:t>
            </a:r>
            <a:r>
              <a:rPr lang="en-US" sz="3500" dirty="0"/>
              <a:t>: the name for your newly collapsed variable</a:t>
            </a:r>
          </a:p>
          <a:p>
            <a:r>
              <a:rPr lang="en-US" sz="3500" dirty="0"/>
              <a:t>I included the ellipses because you can add as many statistical functions to a collapse as you’d like (the full list is given in the help file)</a:t>
            </a:r>
          </a:p>
          <a:p>
            <a:r>
              <a:rPr lang="en-US" sz="3500" dirty="0"/>
              <a:t>The output will include variables for each statistic that you are testing and a number of rows for each group combination</a:t>
            </a:r>
          </a:p>
          <a:p>
            <a:pPr marL="0" indent="0">
              <a:buNone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62135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latin typeface="+mn-lt"/>
              </a:rPr>
              <a:t>Collapsing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48E155C-E8E6-4371-A5C5-3A4A60FC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With our survey datasets, you can add a weight at the end of collapse (before the options)</a:t>
            </a:r>
          </a:p>
          <a:p>
            <a:pPr lvl="1"/>
            <a:r>
              <a:rPr lang="en-US" sz="3500" b="1" dirty="0"/>
              <a:t>Ex.: </a:t>
            </a:r>
            <a:r>
              <a:rPr lang="en-US" sz="3500" b="1" dirty="0">
                <a:solidFill>
                  <a:srgbClr val="0070C0"/>
                </a:solidFill>
              </a:rPr>
              <a:t>keep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accent4"/>
                </a:solidFill>
              </a:rPr>
              <a:t>if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rgbClr val="C00000"/>
                </a:solidFill>
              </a:rPr>
              <a:t>year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accent4"/>
                </a:solidFill>
              </a:rPr>
              <a:t>==</a:t>
            </a:r>
            <a:r>
              <a:rPr lang="en-US" sz="3500" b="1" dirty="0">
                <a:solidFill>
                  <a:srgbClr val="7030A0"/>
                </a:solidFill>
              </a:rPr>
              <a:t> 2016</a:t>
            </a:r>
          </a:p>
          <a:p>
            <a:pPr marL="457200" lvl="1" indent="0">
              <a:buNone/>
            </a:pPr>
            <a:r>
              <a:rPr lang="en-US" sz="3500" b="1" dirty="0">
                <a:solidFill>
                  <a:srgbClr val="0070C0"/>
                </a:solidFill>
              </a:rPr>
              <a:t>collapse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rgbClr val="0070C0"/>
                </a:solidFill>
              </a:rPr>
              <a:t>(median)</a:t>
            </a:r>
            <a:r>
              <a:rPr lang="en-US" sz="3500" b="1" dirty="0"/>
              <a:t> </a:t>
            </a:r>
            <a:r>
              <a:rPr lang="en-US" sz="3500" b="1" dirty="0" err="1">
                <a:solidFill>
                  <a:srgbClr val="C00000"/>
                </a:solidFill>
              </a:rPr>
              <a:t>inctot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rgbClr val="7030A0"/>
                </a:solidFill>
              </a:rPr>
              <a:t>=</a:t>
            </a:r>
            <a:r>
              <a:rPr lang="en-US" sz="3500" b="1" dirty="0"/>
              <a:t> </a:t>
            </a:r>
            <a:r>
              <a:rPr lang="en-US" sz="3500" b="1" dirty="0" err="1">
                <a:solidFill>
                  <a:srgbClr val="C00000"/>
                </a:solidFill>
              </a:rPr>
              <a:t>median_inc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rgbClr val="92D050"/>
                </a:solidFill>
              </a:rPr>
              <a:t>///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rgbClr val="7030A0"/>
                </a:solidFill>
              </a:rPr>
              <a:t>[</a:t>
            </a:r>
            <a:r>
              <a:rPr lang="en-US" sz="3500" b="1" dirty="0">
                <a:solidFill>
                  <a:srgbClr val="FF00FF"/>
                </a:solidFill>
              </a:rPr>
              <a:t>pw=</a:t>
            </a:r>
            <a:r>
              <a:rPr lang="en-US" sz="3500" b="1" dirty="0" err="1">
                <a:solidFill>
                  <a:srgbClr val="FF00FF"/>
                </a:solidFill>
              </a:rPr>
              <a:t>wtsupp</a:t>
            </a:r>
            <a:r>
              <a:rPr lang="en-US" sz="3500" b="1" dirty="0">
                <a:solidFill>
                  <a:srgbClr val="7030A0"/>
                </a:solidFill>
              </a:rPr>
              <a:t>]</a:t>
            </a:r>
            <a:r>
              <a:rPr lang="en-US" sz="3500" b="1" dirty="0">
                <a:solidFill>
                  <a:srgbClr val="00B0F0"/>
                </a:solidFill>
              </a:rPr>
              <a:t>, by(</a:t>
            </a:r>
            <a:r>
              <a:rPr lang="en-US" sz="3500" b="1" dirty="0" err="1">
                <a:solidFill>
                  <a:srgbClr val="C00000"/>
                </a:solidFill>
              </a:rPr>
              <a:t>age_bracket</a:t>
            </a:r>
            <a:r>
              <a:rPr lang="en-US" sz="3500" b="1" dirty="0">
                <a:solidFill>
                  <a:srgbClr val="C00000"/>
                </a:solidFill>
              </a:rPr>
              <a:t> </a:t>
            </a:r>
            <a:r>
              <a:rPr lang="en-US" sz="3500" b="1" dirty="0" err="1">
                <a:solidFill>
                  <a:srgbClr val="C00000"/>
                </a:solidFill>
              </a:rPr>
              <a:t>year_inc</a:t>
            </a:r>
            <a:r>
              <a:rPr lang="en-US" sz="3500" b="1" dirty="0">
                <a:solidFill>
                  <a:srgbClr val="00B0F0"/>
                </a:solidFill>
              </a:rPr>
              <a:t>)</a:t>
            </a:r>
          </a:p>
          <a:p>
            <a:r>
              <a:rPr lang="en-US" sz="3500" dirty="0"/>
              <a:t>Note: use </a:t>
            </a:r>
            <a:r>
              <a:rPr lang="en-US" sz="3500" b="1" dirty="0" err="1">
                <a:solidFill>
                  <a:srgbClr val="C00000"/>
                </a:solidFill>
              </a:rPr>
              <a:t>year_inc</a:t>
            </a:r>
            <a:r>
              <a:rPr lang="en-US" sz="3500" dirty="0">
                <a:solidFill>
                  <a:srgbClr val="C00000"/>
                </a:solidFill>
              </a:rPr>
              <a:t> </a:t>
            </a:r>
            <a:r>
              <a:rPr lang="en-US" sz="3500" dirty="0"/>
              <a:t>for income variables (income reported in previous year)</a:t>
            </a:r>
          </a:p>
          <a:p>
            <a:endParaRPr lang="en-US" sz="3500" dirty="0"/>
          </a:p>
          <a:p>
            <a:pPr lvl="1"/>
            <a:endParaRPr lang="en-US" sz="3500" dirty="0"/>
          </a:p>
          <a:p>
            <a:pPr marL="0" indent="0">
              <a:buNone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20885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latin typeface="+mn-lt"/>
              </a:rPr>
              <a:t>Collapsing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48E155C-E8E6-4371-A5C5-3A4A60FC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You can collapse a large list of summary statistics across different variables, by a group (like year)</a:t>
            </a:r>
          </a:p>
          <a:p>
            <a:r>
              <a:rPr lang="en-US" sz="3500" dirty="0" smtClean="0"/>
              <a:t>Then you can export that dataset as a .</a:t>
            </a:r>
            <a:r>
              <a:rPr lang="en-US" sz="3500" dirty="0" err="1" smtClean="0"/>
              <a:t>csv</a:t>
            </a:r>
            <a:r>
              <a:rPr lang="en-US" sz="3500" dirty="0" smtClean="0"/>
              <a:t> to have an easily sharable table of relevant summary stats</a:t>
            </a:r>
          </a:p>
          <a:p>
            <a:r>
              <a:rPr lang="en-US" sz="3500" dirty="0" smtClean="0"/>
              <a:t>This may be faster than looping </a:t>
            </a:r>
            <a:r>
              <a:rPr lang="en-US" sz="3500" dirty="0" err="1" smtClean="0"/>
              <a:t>tabstat</a:t>
            </a:r>
            <a:r>
              <a:rPr lang="en-US" sz="3500" dirty="0" smtClean="0"/>
              <a:t> or </a:t>
            </a:r>
            <a:r>
              <a:rPr lang="en-US" sz="3500" dirty="0" err="1" smtClean="0"/>
              <a:t>summ</a:t>
            </a:r>
            <a:endParaRPr lang="en-US" sz="3500" dirty="0" smtClean="0"/>
          </a:p>
          <a:p>
            <a:r>
              <a:rPr lang="en-US" sz="3500" dirty="0" smtClean="0"/>
              <a:t>You can also use </a:t>
            </a:r>
            <a:r>
              <a:rPr lang="en-US" sz="3500" dirty="0" err="1" smtClean="0"/>
              <a:t>estpost</a:t>
            </a:r>
            <a:r>
              <a:rPr lang="en-US" sz="3500" dirty="0" smtClean="0"/>
              <a:t> to make summary stat tables, but collapse can be more flexible</a:t>
            </a:r>
            <a:endParaRPr lang="en-US" sz="3500" dirty="0"/>
          </a:p>
          <a:p>
            <a:endParaRPr lang="en-US" sz="3500" dirty="0"/>
          </a:p>
          <a:p>
            <a:pPr lvl="1"/>
            <a:endParaRPr lang="en-US" sz="3500" dirty="0"/>
          </a:p>
          <a:p>
            <a:pPr marL="0" indent="0">
              <a:buNone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2540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latin typeface="+mn-lt"/>
              </a:rPr>
              <a:t>Collapsing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48E155C-E8E6-4371-A5C5-3A4A60FC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Perhaps most importantly, you can use collapse to aggregate data to a higher “grouping” level</a:t>
            </a:r>
          </a:p>
          <a:p>
            <a:r>
              <a:rPr lang="en-US" sz="3500" dirty="0" smtClean="0"/>
              <a:t>In the PSID data we’ve aggregated to the family level</a:t>
            </a:r>
          </a:p>
          <a:p>
            <a:r>
              <a:rPr lang="en-US" sz="3500" dirty="0" smtClean="0"/>
              <a:t>But this can easily cause bias problems depending on how you combine data, so proceed with extreme caution</a:t>
            </a:r>
          </a:p>
          <a:p>
            <a:r>
              <a:rPr lang="en-US" sz="3500" dirty="0" smtClean="0"/>
              <a:t>We collapse in a slapdash fashion for educational purposes, normally I would take several days to ensure the aggregation didn’t bias anything and recalculate all the errors</a:t>
            </a:r>
          </a:p>
          <a:p>
            <a:r>
              <a:rPr lang="en-US" sz="3500" dirty="0" err="1" smtClean="0"/>
              <a:t>Stata</a:t>
            </a:r>
            <a:r>
              <a:rPr lang="en-US" sz="3500" dirty="0" smtClean="0"/>
              <a:t> has survey specific commands for this type of thing (</a:t>
            </a:r>
            <a:r>
              <a:rPr lang="en-US" sz="3500" dirty="0" err="1" smtClean="0"/>
              <a:t>svy</a:t>
            </a:r>
            <a:r>
              <a:rPr lang="en-US" sz="3500" dirty="0" smtClean="0"/>
              <a:t>)</a:t>
            </a:r>
            <a:endParaRPr lang="en-US" sz="3500" dirty="0"/>
          </a:p>
          <a:p>
            <a:endParaRPr lang="en-US" sz="3500" dirty="0"/>
          </a:p>
          <a:p>
            <a:pPr lvl="1"/>
            <a:endParaRPr lang="en-US" sz="3500" dirty="0"/>
          </a:p>
          <a:p>
            <a:pPr marL="0" indent="0">
              <a:buNone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46149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DF4F588-6C79-4E67-ACE7-CD8F84EC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Clustering Errors</a:t>
            </a:r>
            <a:endParaRPr lang="en-US" b="1" dirty="0"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C60AE8BC-BFBB-431B-8C85-1545CC643E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Because errors can get lonely too…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858C93D1-7B65-4110-AC00-556F6CE3EF8B}"/>
              </a:ext>
            </a:extLst>
          </p:cNvPr>
          <p:cNvCxnSpPr/>
          <p:nvPr/>
        </p:nvCxnSpPr>
        <p:spPr>
          <a:xfrm>
            <a:off x="831850" y="4562475"/>
            <a:ext cx="1007678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48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Cluster Errors?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fundamental assumptions of OLS regression is the independence of errors</a:t>
            </a:r>
          </a:p>
          <a:p>
            <a:r>
              <a:rPr lang="en-US" dirty="0" smtClean="0"/>
              <a:t>But if we have families of related observations, are they truly independent?</a:t>
            </a:r>
          </a:p>
          <a:p>
            <a:pPr lvl="1"/>
            <a:r>
              <a:rPr lang="en-US" dirty="0" smtClean="0"/>
              <a:t>Income, education, health, etc. may all be correlated</a:t>
            </a:r>
          </a:p>
          <a:p>
            <a:r>
              <a:rPr lang="en-US" dirty="0" smtClean="0"/>
              <a:t>What about students within schools?</a:t>
            </a:r>
          </a:p>
          <a:p>
            <a:pPr lvl="1"/>
            <a:r>
              <a:rPr lang="en-US" dirty="0" smtClean="0"/>
              <a:t>Test results may be correlated between students within the same school due to teacher quality, funding,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4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Correcting for Clustered Errors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suspect our observations may be related in known clusters we can add an option to our regression: </a:t>
            </a:r>
            <a:r>
              <a:rPr lang="en-US" b="1" dirty="0" err="1" smtClean="0">
                <a:solidFill>
                  <a:srgbClr val="00B0F0"/>
                </a:solidFill>
              </a:rPr>
              <a:t>vce</a:t>
            </a:r>
            <a:r>
              <a:rPr lang="en-US" b="1" dirty="0" smtClean="0">
                <a:solidFill>
                  <a:srgbClr val="00B0F0"/>
                </a:solidFill>
              </a:rPr>
              <a:t>(cluster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cluster_var</a:t>
            </a:r>
            <a:r>
              <a:rPr lang="en-US" b="1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US" dirty="0" smtClean="0"/>
              <a:t>VCE stands for the variance-covariance estimator</a:t>
            </a:r>
          </a:p>
          <a:p>
            <a:r>
              <a:rPr lang="en-US" dirty="0" smtClean="0"/>
              <a:t>Comparing the original regression model to the cluster specified model can help us decide if there was truly a cluster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DF4F588-6C79-4E67-ACE7-CD8F84EC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Testing and Correcting for </a:t>
            </a:r>
            <a:r>
              <a:rPr lang="en-US" b="1" dirty="0" err="1" smtClean="0">
                <a:latin typeface="+mn-lt"/>
              </a:rPr>
              <a:t>Heteroskedasticity</a:t>
            </a:r>
            <a:endParaRPr lang="en-US" b="1" dirty="0"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C60AE8BC-BFBB-431B-8C85-1545CC643E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most pretentious way to say “changing levels of variance”</a:t>
            </a:r>
          </a:p>
          <a:p>
            <a:pPr marL="0" indent="0">
              <a:buNone/>
            </a:pPr>
            <a:r>
              <a:rPr lang="en-US" dirty="0" smtClean="0"/>
              <a:t>Another example of academics justifying their funding with big words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858C93D1-7B65-4110-AC00-556F6CE3EF8B}"/>
              </a:ext>
            </a:extLst>
          </p:cNvPr>
          <p:cNvCxnSpPr/>
          <p:nvPr/>
        </p:nvCxnSpPr>
        <p:spPr>
          <a:xfrm>
            <a:off x="831850" y="4562475"/>
            <a:ext cx="1007678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00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heteroskedasticity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 descr="Image result for heteroskedastic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88" y="1650329"/>
            <a:ext cx="9195301" cy="494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3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DB1AA967-8468-4DE2-B574-B589C05A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Office Hours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4E54FE5-EA47-4084-8DC4-F03A34458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15" y="1406769"/>
            <a:ext cx="11312770" cy="4671951"/>
          </a:xfrm>
        </p:spPr>
        <p:txBody>
          <a:bodyPr>
            <a:noAutofit/>
          </a:bodyPr>
          <a:lstStyle/>
          <a:p>
            <a:r>
              <a:rPr lang="en-US" dirty="0" smtClean="0"/>
              <a:t>Tuesdays and Thursdays 9 – 10 am in GSPP Computer Lab</a:t>
            </a:r>
            <a:endParaRPr lang="en-US" dirty="0"/>
          </a:p>
          <a:p>
            <a:r>
              <a:rPr lang="en-US" dirty="0" smtClean="0"/>
              <a:t>Happy to provide:</a:t>
            </a:r>
          </a:p>
          <a:p>
            <a:pPr lvl="1"/>
            <a:r>
              <a:rPr lang="en-US" dirty="0" err="1" smtClean="0"/>
              <a:t>Stata</a:t>
            </a:r>
            <a:r>
              <a:rPr lang="en-US" dirty="0" smtClean="0"/>
              <a:t> help on our problem sets</a:t>
            </a:r>
          </a:p>
          <a:p>
            <a:pPr lvl="1"/>
            <a:r>
              <a:rPr lang="en-US" dirty="0" err="1" smtClean="0"/>
              <a:t>Stata</a:t>
            </a:r>
            <a:r>
              <a:rPr lang="en-US" dirty="0" smtClean="0"/>
              <a:t> help on PP 240B problem sets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mpirical research questions (IPA’s included!)</a:t>
            </a:r>
          </a:p>
          <a:p>
            <a:pPr lvl="1"/>
            <a:r>
              <a:rPr lang="en-US" dirty="0" smtClean="0"/>
              <a:t>Data science help (including other programs)</a:t>
            </a:r>
          </a:p>
          <a:p>
            <a:pPr lvl="1"/>
            <a:r>
              <a:rPr lang="en-US" sz="2800" dirty="0" smtClean="0"/>
              <a:t>Refutation of the underlying assumptions of neoclassical economics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936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heteroskedasticity plot distrib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37" y="0"/>
            <a:ext cx="10756232" cy="679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04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53" y="67431"/>
            <a:ext cx="9312442" cy="676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6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</a:t>
            </a:r>
            <a:r>
              <a:rPr lang="en-US" dirty="0" err="1" smtClean="0"/>
              <a:t>Heteroskedasticity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running a regression, you can test for </a:t>
            </a:r>
            <a:r>
              <a:rPr lang="en-US" dirty="0" err="1" smtClean="0"/>
              <a:t>heteroskedasticity</a:t>
            </a:r>
            <a:r>
              <a:rPr lang="en-US" dirty="0" smtClean="0"/>
              <a:t> in two ways:</a:t>
            </a:r>
          </a:p>
          <a:p>
            <a:pPr lvl="1"/>
            <a:r>
              <a:rPr lang="en-US" dirty="0" smtClean="0"/>
              <a:t>Plotting the residuals against the fitted values</a:t>
            </a:r>
          </a:p>
          <a:p>
            <a:pPr lvl="2"/>
            <a:r>
              <a:rPr lang="en-US" b="1" dirty="0" err="1" smtClean="0"/>
              <a:t>rvfplot</a:t>
            </a:r>
            <a:endParaRPr lang="en-US" b="1" dirty="0" smtClean="0"/>
          </a:p>
          <a:p>
            <a:pPr lvl="1"/>
            <a:r>
              <a:rPr lang="en-US" dirty="0" smtClean="0"/>
              <a:t>Statistical </a:t>
            </a:r>
            <a:r>
              <a:rPr lang="en-US" dirty="0"/>
              <a:t>tests attributed to  </a:t>
            </a:r>
            <a:r>
              <a:rPr lang="en-US" dirty="0" err="1"/>
              <a:t>Breusch</a:t>
            </a:r>
            <a:r>
              <a:rPr lang="en-US" dirty="0"/>
              <a:t>-Pagan (1979) </a:t>
            </a:r>
            <a:r>
              <a:rPr lang="en-US" dirty="0" smtClean="0"/>
              <a:t>and Cook-Weisberg </a:t>
            </a:r>
            <a:r>
              <a:rPr lang="en-US" dirty="0"/>
              <a:t>(1983</a:t>
            </a:r>
            <a:r>
              <a:rPr lang="en-US" dirty="0" smtClean="0"/>
              <a:t>), the most general of which is White’s </a:t>
            </a:r>
            <a:r>
              <a:rPr lang="en-US" dirty="0" err="1" smtClean="0"/>
              <a:t>Heteroskedasticity</a:t>
            </a:r>
            <a:r>
              <a:rPr lang="en-US" dirty="0" smtClean="0"/>
              <a:t> Test</a:t>
            </a:r>
          </a:p>
          <a:p>
            <a:pPr lvl="2"/>
            <a:r>
              <a:rPr lang="en-US" b="1" dirty="0" err="1"/>
              <a:t>i</a:t>
            </a:r>
            <a:r>
              <a:rPr lang="en-US" b="1" dirty="0" err="1" smtClean="0"/>
              <a:t>mtest</a:t>
            </a:r>
            <a:r>
              <a:rPr lang="en-US" b="1" dirty="0" smtClean="0"/>
              <a:t>, white</a:t>
            </a:r>
          </a:p>
          <a:p>
            <a:pPr lvl="2"/>
            <a:r>
              <a:rPr lang="en-US" dirty="0" smtClean="0"/>
              <a:t>High chi-squared values == low p-value == </a:t>
            </a:r>
            <a:r>
              <a:rPr lang="en-US" dirty="0" err="1" smtClean="0"/>
              <a:t>heteroskedastic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0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Correcting for </a:t>
            </a:r>
            <a:r>
              <a:rPr lang="en-US" dirty="0" err="1" smtClean="0"/>
              <a:t>Heteroskedasticity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people suggest just throwing </a:t>
            </a:r>
            <a:r>
              <a:rPr lang="en-US" b="1" dirty="0" smtClean="0">
                <a:solidFill>
                  <a:srgbClr val="00B0F0"/>
                </a:solidFill>
              </a:rPr>
              <a:t>, robust </a:t>
            </a:r>
            <a:r>
              <a:rPr lang="en-US" dirty="0" smtClean="0"/>
              <a:t>after a regression model</a:t>
            </a:r>
          </a:p>
          <a:p>
            <a:r>
              <a:rPr lang="en-US" dirty="0" smtClean="0"/>
              <a:t>This can help slightly but doesn’t fully account for a poorly specified model</a:t>
            </a:r>
          </a:p>
          <a:p>
            <a:pPr lvl="1"/>
            <a:r>
              <a:rPr lang="en-US" dirty="0" smtClean="0"/>
              <a:t>Linear regressions don’t account for logarithmic, quadratic, or other non-parametric functional forms</a:t>
            </a:r>
          </a:p>
          <a:p>
            <a:r>
              <a:rPr lang="en-US" dirty="0" smtClean="0"/>
              <a:t>Transforming variables can improve specification</a:t>
            </a:r>
          </a:p>
          <a:p>
            <a:r>
              <a:rPr lang="en-US" dirty="0" smtClean="0"/>
              <a:t>Adding control variables that account for the correlation in errors is the best way</a:t>
            </a:r>
          </a:p>
          <a:p>
            <a:r>
              <a:rPr lang="en-US" dirty="0" smtClean="0"/>
              <a:t>But can lead to models with too many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DF4F588-6C79-4E67-ACE7-CD8F84EC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Robustness Checks</a:t>
            </a:r>
            <a:endParaRPr lang="en-US" b="1" dirty="0"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C60AE8BC-BFBB-431B-8C85-1545CC643E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But are you SURE that the coefficient is a good estimate?</a:t>
            </a:r>
          </a:p>
          <a:p>
            <a:pPr marL="0" indent="0">
              <a:buNone/>
            </a:pPr>
            <a:r>
              <a:rPr lang="en-US" dirty="0" smtClean="0"/>
              <a:t>Like, really SURE?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858C93D1-7B65-4110-AC00-556F6CE3EF8B}"/>
              </a:ext>
            </a:extLst>
          </p:cNvPr>
          <p:cNvCxnSpPr/>
          <p:nvPr/>
        </p:nvCxnSpPr>
        <p:spPr>
          <a:xfrm>
            <a:off x="831850" y="4562475"/>
            <a:ext cx="1007678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68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Robustness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Statisticians define robustness in a few ways:</a:t>
            </a:r>
          </a:p>
          <a:p>
            <a:pPr lvl="1"/>
            <a:r>
              <a:rPr lang="en-US" dirty="0" smtClean="0"/>
              <a:t>Robust standard errors (</a:t>
            </a:r>
            <a:r>
              <a:rPr lang="en-US" dirty="0" err="1" smtClean="0"/>
              <a:t>homoskedastic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Robust coefficients (resistant to changes in the model)</a:t>
            </a:r>
          </a:p>
          <a:p>
            <a:pPr lvl="1"/>
            <a:r>
              <a:rPr lang="en-US" dirty="0" smtClean="0"/>
              <a:t>Robust regression models (a category of commands)</a:t>
            </a:r>
          </a:p>
          <a:p>
            <a:r>
              <a:rPr lang="en-US" dirty="0" smtClean="0"/>
              <a:t>Here we look at robust coefficients, which are the typical focus of robustness checks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22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Robustness Checks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Typically the way to check for robustness is to adjust the variables in your model and see what happens</a:t>
            </a:r>
          </a:p>
          <a:p>
            <a:r>
              <a:rPr lang="en-US" dirty="0" smtClean="0"/>
              <a:t>This is a rather non-scientific approach but the logic usually starts with the bivariate model then adds controls one at a time, in order of hypothesized importance</a:t>
            </a:r>
          </a:p>
          <a:p>
            <a:r>
              <a:rPr lang="en-US" dirty="0" smtClean="0"/>
              <a:t>Similarly, you can remove variables one at a time, in order of least statistically significant to most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40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the Typical Method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problem with this method is that researchers typically just add or drop random variables until they reach significant p-values and high r-squared</a:t>
            </a:r>
          </a:p>
          <a:p>
            <a:r>
              <a:rPr lang="en-US" dirty="0" smtClean="0"/>
              <a:t>Then they go back and find a “path” of variables that “proves” the robustness, pretending that they had an a-priori hypothesis on the controls</a:t>
            </a:r>
          </a:p>
          <a:p>
            <a:r>
              <a:rPr lang="en-US" dirty="0" smtClean="0"/>
              <a:t>Hence the need for pre-registered abstracts to avoid p-hacking and the “file drawer”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40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0237367A-3A6C-4AE9-9276-C090F86665F3}"/>
              </a:ext>
            </a:extLst>
          </p:cNvPr>
          <p:cNvSpPr txBox="1">
            <a:spLocks/>
          </p:cNvSpPr>
          <p:nvPr/>
        </p:nvSpPr>
        <p:spPr>
          <a:xfrm>
            <a:off x="1571834" y="2846283"/>
            <a:ext cx="9048332" cy="116543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>
                <a:latin typeface="+mn-l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51445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360169-196B-4784-980D-5E595A03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 (heading)"/>
              </a:rPr>
              <a:t>Next Week</a:t>
            </a:r>
            <a:endParaRPr lang="en-US" dirty="0">
              <a:solidFill>
                <a:schemeClr val="tx1"/>
              </a:solidFill>
              <a:latin typeface="Calibri (heading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4A4871-7CC9-48A2-BF52-28D10AE0D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9"/>
            <a:ext cx="10578737" cy="4967905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 smtClean="0"/>
              <a:t>Intro to Tableau and QGIS</a:t>
            </a:r>
          </a:p>
          <a:p>
            <a:pPr lvl="1"/>
            <a:r>
              <a:rPr lang="en-US" dirty="0" smtClean="0"/>
              <a:t>Much faster way to make beautiful, interactive plots</a:t>
            </a:r>
          </a:p>
          <a:p>
            <a:pPr lvl="1"/>
            <a:r>
              <a:rPr lang="en-US" dirty="0" smtClean="0"/>
              <a:t>Use spatial data to make maps</a:t>
            </a:r>
          </a:p>
          <a:p>
            <a:r>
              <a:rPr lang="en-US" dirty="0" smtClean="0"/>
              <a:t>QGIS is open source, Tableau free for students</a:t>
            </a:r>
          </a:p>
          <a:p>
            <a:pPr lvl="1"/>
            <a:r>
              <a:rPr lang="en-US" dirty="0" smtClean="0"/>
              <a:t>Instructions for installing both and data will be up this weekend</a:t>
            </a:r>
          </a:p>
          <a:p>
            <a:pPr lvl="1"/>
            <a:r>
              <a:rPr lang="en-US" dirty="0" smtClean="0"/>
              <a:t>Please ensure you have both programs and data ready</a:t>
            </a:r>
          </a:p>
          <a:p>
            <a:r>
              <a:rPr lang="en-US" dirty="0" smtClean="0"/>
              <a:t>Dr. Raphael is supposed to be joining us so please make me look good—I really like doing this and want to come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Feedback on Problem Set 3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ea typeface="Georgia" charset="0"/>
                <a:cs typeface="Georgia" charset="0"/>
              </a:rPr>
              <a:t>Comments on Format / Structure?</a:t>
            </a:r>
          </a:p>
          <a:p>
            <a:pPr marL="0" indent="0" algn="just">
              <a:buNone/>
            </a:pPr>
            <a:endParaRPr lang="en-US" b="1" dirty="0" smtClean="0">
              <a:ea typeface="Georgia" charset="0"/>
              <a:cs typeface="Georgia" charset="0"/>
            </a:endParaRPr>
          </a:p>
          <a:p>
            <a:pPr algn="just"/>
            <a:r>
              <a:rPr lang="en-US" b="1" dirty="0" smtClean="0">
                <a:ea typeface="Georgia" charset="0"/>
                <a:cs typeface="Georgia" charset="0"/>
              </a:rPr>
              <a:t>Questions on Themes / Tests / Steps?</a:t>
            </a:r>
          </a:p>
          <a:p>
            <a:pPr marL="0" indent="0" algn="just">
              <a:buNone/>
            </a:pPr>
            <a:endParaRPr lang="en-US" b="1" dirty="0" smtClean="0">
              <a:ea typeface="Georgia" charset="0"/>
              <a:cs typeface="Georgia" charset="0"/>
            </a:endParaRPr>
          </a:p>
          <a:p>
            <a:pPr algn="just"/>
            <a:r>
              <a:rPr lang="en-US" b="1" dirty="0" smtClean="0">
                <a:ea typeface="Georgia" charset="0"/>
                <a:cs typeface="Georgia" charset="0"/>
              </a:rPr>
              <a:t>Suggestions for Problem Set 4?</a:t>
            </a:r>
            <a:endParaRPr lang="en-US" b="1" dirty="0"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67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0237367A-3A6C-4AE9-9276-C090F86665F3}"/>
              </a:ext>
            </a:extLst>
          </p:cNvPr>
          <p:cNvSpPr txBox="1">
            <a:spLocks/>
          </p:cNvSpPr>
          <p:nvPr/>
        </p:nvSpPr>
        <p:spPr>
          <a:xfrm>
            <a:off x="264695" y="647700"/>
            <a:ext cx="6184231" cy="336401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 smtClean="0">
                <a:latin typeface="+mn-lt"/>
              </a:rPr>
              <a:t>Please return nametags</a:t>
            </a:r>
          </a:p>
          <a:p>
            <a:pPr algn="ctr"/>
            <a:endParaRPr lang="en-US" sz="8000" b="1" dirty="0" smtClean="0">
              <a:latin typeface="+mn-lt"/>
            </a:endParaRPr>
          </a:p>
          <a:p>
            <a:pPr algn="ctr"/>
            <a:r>
              <a:rPr lang="en-US" sz="8000" b="1" dirty="0" smtClean="0">
                <a:latin typeface="+mn-lt"/>
              </a:rPr>
              <a:t>Have a great day!</a:t>
            </a:r>
            <a:endParaRPr lang="en-US" sz="8000" b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26" y="1447752"/>
            <a:ext cx="5402013" cy="44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Problem Set </a:t>
            </a:r>
            <a:r>
              <a:rPr lang="en-US" dirty="0" smtClean="0">
                <a:latin typeface="+mn-lt"/>
              </a:rPr>
              <a:t>4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37" y="1406769"/>
            <a:ext cx="11443063" cy="4818185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ea typeface="Georgia" charset="0"/>
                <a:cs typeface="Georgia" charset="0"/>
              </a:rPr>
              <a:t>Current Plan:</a:t>
            </a:r>
          </a:p>
          <a:p>
            <a:r>
              <a:rPr lang="en-US" sz="2800" dirty="0" smtClean="0">
                <a:ea typeface="Georgia" charset="0"/>
                <a:cs typeface="Georgia" charset="0"/>
              </a:rPr>
              <a:t>Use </a:t>
            </a:r>
            <a:r>
              <a:rPr lang="en-US" sz="2800" dirty="0" smtClean="0">
                <a:ea typeface="Georgia" charset="0"/>
                <a:cs typeface="Georgia" charset="0"/>
              </a:rPr>
              <a:t>any dataset (30min</a:t>
            </a:r>
            <a:r>
              <a:rPr lang="en-US" sz="2800" dirty="0" smtClean="0">
                <a:ea typeface="Georgia" charset="0"/>
                <a:cs typeface="Georgia" charset="0"/>
              </a:rPr>
              <a:t>)</a:t>
            </a:r>
          </a:p>
          <a:p>
            <a:r>
              <a:rPr lang="en-US" sz="2800" dirty="0" smtClean="0">
                <a:ea typeface="Georgia" charset="0"/>
                <a:cs typeface="Georgia" charset="0"/>
              </a:rPr>
              <a:t>Process </a:t>
            </a:r>
            <a:r>
              <a:rPr lang="en-US" sz="2800" dirty="0">
                <a:ea typeface="Georgia" charset="0"/>
                <a:cs typeface="Georgia" charset="0"/>
              </a:rPr>
              <a:t>Data as </a:t>
            </a:r>
            <a:r>
              <a:rPr lang="en-US" sz="2800" dirty="0" smtClean="0">
                <a:ea typeface="Georgia" charset="0"/>
                <a:cs typeface="Georgia" charset="0"/>
              </a:rPr>
              <a:t>Needed </a:t>
            </a:r>
            <a:r>
              <a:rPr lang="en-US" sz="2800" dirty="0" smtClean="0">
                <a:ea typeface="Georgia" charset="0"/>
                <a:cs typeface="Georgia" charset="0"/>
              </a:rPr>
              <a:t>(30min)</a:t>
            </a:r>
          </a:p>
          <a:p>
            <a:pPr lvl="1"/>
            <a:r>
              <a:rPr lang="en-US" sz="2000" dirty="0" smtClean="0">
                <a:ea typeface="Georgia" charset="0"/>
                <a:cs typeface="Georgia" charset="0"/>
              </a:rPr>
              <a:t>Bonus for using Reshape, Merge, or Append</a:t>
            </a:r>
            <a:endParaRPr lang="en-US" sz="2000" dirty="0" smtClean="0">
              <a:ea typeface="Georgia" charset="0"/>
              <a:cs typeface="Georgia" charset="0"/>
            </a:endParaRPr>
          </a:p>
          <a:p>
            <a:r>
              <a:rPr lang="en-US" sz="2800" dirty="0">
                <a:ea typeface="Georgia" charset="0"/>
                <a:cs typeface="Georgia" charset="0"/>
              </a:rPr>
              <a:t>D</a:t>
            </a:r>
            <a:r>
              <a:rPr lang="en-US" sz="2800" dirty="0" smtClean="0">
                <a:ea typeface="Georgia" charset="0"/>
                <a:cs typeface="Georgia" charset="0"/>
              </a:rPr>
              <a:t>ata exploration made easy (30min)</a:t>
            </a:r>
          </a:p>
          <a:p>
            <a:pPr lvl="1"/>
            <a:r>
              <a:rPr lang="en-US" sz="2000" dirty="0" smtClean="0">
                <a:ea typeface="Georgia" charset="0"/>
                <a:cs typeface="Georgia" charset="0"/>
              </a:rPr>
              <a:t>Summary Stat Tables using </a:t>
            </a:r>
            <a:r>
              <a:rPr lang="en-US" sz="2000" dirty="0" err="1" smtClean="0">
                <a:ea typeface="Georgia" charset="0"/>
                <a:cs typeface="Georgia" charset="0"/>
              </a:rPr>
              <a:t>estpost</a:t>
            </a:r>
            <a:endParaRPr lang="en-US" sz="2000" dirty="0" smtClean="0">
              <a:ea typeface="Georgia" charset="0"/>
              <a:cs typeface="Georgia" charset="0"/>
            </a:endParaRPr>
          </a:p>
          <a:p>
            <a:pPr lvl="1"/>
            <a:r>
              <a:rPr lang="en-US" sz="2000" dirty="0" smtClean="0">
                <a:ea typeface="Georgia" charset="0"/>
                <a:cs typeface="Georgia" charset="0"/>
              </a:rPr>
              <a:t>Histograms or Distribution Plots with loops</a:t>
            </a:r>
          </a:p>
          <a:p>
            <a:pPr lvl="1"/>
            <a:r>
              <a:rPr lang="en-US" sz="2000" dirty="0" smtClean="0">
                <a:ea typeface="Georgia" charset="0"/>
                <a:cs typeface="Georgia" charset="0"/>
              </a:rPr>
              <a:t>Bonus for using Loop to export plots and check </a:t>
            </a:r>
            <a:r>
              <a:rPr lang="en-US" sz="2000" dirty="0" err="1" smtClean="0">
                <a:ea typeface="Georgia" charset="0"/>
                <a:cs typeface="Georgia" charset="0"/>
              </a:rPr>
              <a:t>heterosk</a:t>
            </a:r>
            <a:r>
              <a:rPr lang="en-US" sz="2000" dirty="0" err="1" smtClean="0">
                <a:ea typeface="Georgia" charset="0"/>
                <a:cs typeface="Georgia" charset="0"/>
              </a:rPr>
              <a:t>edasticity</a:t>
            </a:r>
            <a:r>
              <a:rPr lang="en-US" sz="2000" dirty="0" smtClean="0">
                <a:ea typeface="Georgia" charset="0"/>
                <a:cs typeface="Georgia" charset="0"/>
              </a:rPr>
              <a:t> (today’s topic)</a:t>
            </a:r>
          </a:p>
          <a:p>
            <a:pPr marL="457200" lvl="1" indent="0">
              <a:buNone/>
            </a:pPr>
            <a:endParaRPr lang="en-US" sz="2000" dirty="0">
              <a:ea typeface="Georgia" charset="0"/>
              <a:cs typeface="Georgia" charset="0"/>
            </a:endParaRPr>
          </a:p>
          <a:p>
            <a:pPr marL="457200" lvl="1" indent="0">
              <a:buNone/>
            </a:pPr>
            <a:endParaRPr lang="en-US" sz="2000" dirty="0" smtClean="0">
              <a:ea typeface="Georgia" charset="0"/>
              <a:cs typeface="Georgia" charset="0"/>
            </a:endParaRPr>
          </a:p>
          <a:p>
            <a:r>
              <a:rPr lang="en-US" sz="2800" dirty="0" smtClean="0">
                <a:ea typeface="Georgia" charset="0"/>
                <a:cs typeface="Georgia" charset="0"/>
              </a:rPr>
              <a:t>Construct </a:t>
            </a:r>
            <a:r>
              <a:rPr lang="en-US" sz="2800" dirty="0" smtClean="0">
                <a:ea typeface="Georgia" charset="0"/>
                <a:cs typeface="Georgia" charset="0"/>
              </a:rPr>
              <a:t>Multivariate Regression Model in Stages </a:t>
            </a:r>
            <a:r>
              <a:rPr lang="en-US" sz="2800" dirty="0" smtClean="0">
                <a:ea typeface="Georgia" charset="0"/>
                <a:cs typeface="Georgia" charset="0"/>
              </a:rPr>
              <a:t>(</a:t>
            </a:r>
            <a:r>
              <a:rPr lang="en-US" sz="2800" dirty="0">
                <a:ea typeface="Georgia" charset="0"/>
                <a:cs typeface="Georgia" charset="0"/>
              </a:rPr>
              <a:t>4</a:t>
            </a:r>
            <a:r>
              <a:rPr lang="en-US" sz="2800" dirty="0" smtClean="0">
                <a:ea typeface="Georgia" charset="0"/>
                <a:cs typeface="Georgia" charset="0"/>
              </a:rPr>
              <a:t>0</a:t>
            </a:r>
            <a:r>
              <a:rPr lang="en-US" sz="2800" dirty="0" smtClean="0">
                <a:ea typeface="Georgia" charset="0"/>
                <a:cs typeface="Georgia" charset="0"/>
              </a:rPr>
              <a:t>min</a:t>
            </a:r>
            <a:r>
              <a:rPr lang="en-US" sz="2800" dirty="0" smtClean="0">
                <a:ea typeface="Georgia" charset="0"/>
                <a:cs typeface="Georgia" charset="0"/>
              </a:rPr>
              <a:t>)</a:t>
            </a:r>
          </a:p>
          <a:p>
            <a:pPr lvl="1"/>
            <a:r>
              <a:rPr lang="en-US" sz="2000" dirty="0" smtClean="0">
                <a:ea typeface="Georgia" charset="0"/>
                <a:cs typeface="Georgia" charset="0"/>
              </a:rPr>
              <a:t>Create Bivariate Reduced Model</a:t>
            </a:r>
            <a:endParaRPr lang="en-US" sz="2000" dirty="0" smtClean="0">
              <a:ea typeface="Georgia" charset="0"/>
              <a:cs typeface="Georgia" charset="0"/>
            </a:endParaRPr>
          </a:p>
          <a:p>
            <a:pPr lvl="1"/>
            <a:r>
              <a:rPr lang="en-US" sz="2000" dirty="0" smtClean="0">
                <a:ea typeface="Georgia" charset="0"/>
                <a:cs typeface="Georgia" charset="0"/>
              </a:rPr>
              <a:t>Add </a:t>
            </a:r>
            <a:r>
              <a:rPr lang="en-US" sz="2000" dirty="0" smtClean="0">
                <a:ea typeface="Georgia" charset="0"/>
                <a:cs typeface="Georgia" charset="0"/>
              </a:rPr>
              <a:t>Controls (Bonus with Macros!)</a:t>
            </a:r>
          </a:p>
          <a:p>
            <a:pPr lvl="1"/>
            <a:r>
              <a:rPr lang="en-US" sz="2000" dirty="0" smtClean="0">
                <a:ea typeface="Georgia" charset="0"/>
                <a:cs typeface="Georgia" charset="0"/>
              </a:rPr>
              <a:t>Decide on “Best” Model (ex. In S8 Do-File)</a:t>
            </a:r>
            <a:endParaRPr lang="en-US" sz="2000" dirty="0" smtClean="0">
              <a:ea typeface="Georgia" charset="0"/>
              <a:cs typeface="Georgia" charset="0"/>
            </a:endParaRPr>
          </a:p>
          <a:p>
            <a:r>
              <a:rPr lang="en-US" sz="2800" dirty="0" smtClean="0">
                <a:ea typeface="Georgia" charset="0"/>
                <a:cs typeface="Georgia" charset="0"/>
              </a:rPr>
              <a:t>Test for Clustered Errors &amp; Robustness (today) (30min)</a:t>
            </a:r>
          </a:p>
          <a:p>
            <a:pPr lvl="1"/>
            <a:r>
              <a:rPr lang="en-US" sz="2000" dirty="0" smtClean="0">
                <a:ea typeface="Georgia" charset="0"/>
                <a:cs typeface="Georgia" charset="0"/>
              </a:rPr>
              <a:t>Add clustered errors or robust std. errors</a:t>
            </a:r>
          </a:p>
          <a:p>
            <a:pPr lvl="1"/>
            <a:r>
              <a:rPr lang="en-US" sz="2000" dirty="0" smtClean="0">
                <a:ea typeface="Georgia" charset="0"/>
                <a:cs typeface="Georgia" charset="0"/>
              </a:rPr>
              <a:t>Iteratively remove variables and check robustness of coefficients</a:t>
            </a:r>
            <a:endParaRPr lang="en-US" sz="2000" dirty="0" smtClean="0">
              <a:ea typeface="Georgia" charset="0"/>
              <a:cs typeface="Georgia" charset="0"/>
            </a:endParaRPr>
          </a:p>
          <a:p>
            <a:r>
              <a:rPr lang="en-US" sz="2800" dirty="0" smtClean="0">
                <a:ea typeface="Georgia" charset="0"/>
                <a:cs typeface="Georgia" charset="0"/>
              </a:rPr>
              <a:t>Interpret </a:t>
            </a:r>
            <a:r>
              <a:rPr lang="en-US" sz="2800" dirty="0" smtClean="0">
                <a:ea typeface="Georgia" charset="0"/>
                <a:cs typeface="Georgia" charset="0"/>
              </a:rPr>
              <a:t>Outcome of Regression Model(s) with </a:t>
            </a:r>
            <a:r>
              <a:rPr lang="en-US" sz="2800" dirty="0" err="1" smtClean="0">
                <a:ea typeface="Georgia" charset="0"/>
                <a:cs typeface="Georgia" charset="0"/>
              </a:rPr>
              <a:t>estout</a:t>
            </a:r>
            <a:r>
              <a:rPr lang="en-US" sz="2800" dirty="0" smtClean="0">
                <a:ea typeface="Georgia" charset="0"/>
                <a:cs typeface="Georgia" charset="0"/>
              </a:rPr>
              <a:t> (</a:t>
            </a:r>
            <a:r>
              <a:rPr lang="en-US" sz="2800" dirty="0" smtClean="0">
                <a:ea typeface="Georgia" charset="0"/>
                <a:cs typeface="Georgia" charset="0"/>
              </a:rPr>
              <a:t>15</a:t>
            </a:r>
            <a:r>
              <a:rPr lang="en-US" sz="2800" dirty="0" smtClean="0">
                <a:ea typeface="Georgia" charset="0"/>
                <a:cs typeface="Georgia" charset="0"/>
              </a:rPr>
              <a:t>min)</a:t>
            </a:r>
          </a:p>
        </p:txBody>
      </p:sp>
    </p:spTree>
    <p:extLst>
      <p:ext uri="{BB962C8B-B14F-4D97-AF65-F5344CB8AC3E}">
        <p14:creationId xmlns:p14="http://schemas.microsoft.com/office/powerpoint/2010/main" val="404860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360169-196B-4784-980D-5E595A03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 (heading)"/>
              </a:rPr>
              <a:t>Today’s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4A4871-7CC9-48A2-BF52-28D10AE0D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Review Reshape, Macros, and Loops</a:t>
            </a:r>
          </a:p>
          <a:p>
            <a:r>
              <a:rPr lang="en-US" sz="4400" dirty="0" smtClean="0"/>
              <a:t>Preserve/Restore</a:t>
            </a:r>
            <a:endParaRPr lang="en-US" sz="4400" dirty="0" smtClean="0"/>
          </a:p>
          <a:p>
            <a:r>
              <a:rPr lang="en-US" sz="4400" dirty="0" smtClean="0"/>
              <a:t>Collapsing Data for Stats and Aggregation</a:t>
            </a:r>
            <a:endParaRPr lang="en-US" sz="4400" dirty="0"/>
          </a:p>
          <a:p>
            <a:r>
              <a:rPr lang="en-US" sz="4400" dirty="0" smtClean="0"/>
              <a:t>Clustered Errors by Group / Level</a:t>
            </a:r>
          </a:p>
          <a:p>
            <a:r>
              <a:rPr lang="en-US" sz="4400" dirty="0" smtClean="0"/>
              <a:t>Testing and Correcting </a:t>
            </a:r>
            <a:r>
              <a:rPr lang="en-US" sz="4400" dirty="0" err="1" smtClean="0"/>
              <a:t>Heteroskedasticity</a:t>
            </a:r>
            <a:endParaRPr lang="en-US" sz="4400" dirty="0" smtClean="0"/>
          </a:p>
          <a:p>
            <a:r>
              <a:rPr lang="en-US" sz="4400" dirty="0" smtClean="0"/>
              <a:t>Overview of Robustness Checks</a:t>
            </a:r>
          </a:p>
        </p:txBody>
      </p:sp>
    </p:spTree>
    <p:extLst>
      <p:ext uri="{BB962C8B-B14F-4D97-AF65-F5344CB8AC3E}">
        <p14:creationId xmlns:p14="http://schemas.microsoft.com/office/powerpoint/2010/main" val="299054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DF4F588-6C79-4E67-ACE7-CD8F84EC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Preserve/Restore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C60AE8BC-BFBB-431B-8C85-1545CC643E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the indecisive </a:t>
            </a:r>
            <a:r>
              <a:rPr lang="en-US" dirty="0" err="1" smtClean="0"/>
              <a:t>Stata</a:t>
            </a:r>
            <a:r>
              <a:rPr lang="en-US" dirty="0" smtClean="0"/>
              <a:t> user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858C93D1-7B65-4110-AC00-556F6CE3EF8B}"/>
              </a:ext>
            </a:extLst>
          </p:cNvPr>
          <p:cNvCxnSpPr/>
          <p:nvPr/>
        </p:nvCxnSpPr>
        <p:spPr>
          <a:xfrm>
            <a:off x="831850" y="4562475"/>
            <a:ext cx="1007678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58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latin typeface="+mn-lt"/>
              </a:rPr>
              <a:t>Preserve/Restore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48E155C-E8E6-4371-A5C5-3A4A60FC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You can create “preserve points” in Stata, where your dataset will save in memory and any data manipulation after that point will not affect that memory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preserve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…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…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restore</a:t>
            </a:r>
          </a:p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24052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latin typeface="+mn-lt"/>
              </a:rPr>
              <a:t>Preserve/Restore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48E155C-E8E6-4371-A5C5-3A4A60FC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500" dirty="0"/>
              <a:t>Example: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0070C0"/>
                </a:solidFill>
              </a:rPr>
              <a:t>	preserve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0070C0"/>
                </a:solidFill>
              </a:rPr>
              <a:t>	drop if age &lt; 18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0070C0"/>
                </a:solidFill>
              </a:rPr>
              <a:t>	tab age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0070C0"/>
                </a:solidFill>
              </a:rPr>
              <a:t>	restore</a:t>
            </a:r>
          </a:p>
          <a:p>
            <a:pPr lvl="1"/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3500" dirty="0" smtClean="0"/>
              <a:t>Note: You have to run all commands in a single “do”</a:t>
            </a:r>
          </a:p>
          <a:p>
            <a:r>
              <a:rPr lang="en-US" sz="3500" dirty="0" smtClean="0"/>
              <a:t>It’s like a local macro – if you run them separately it won’t work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63544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DF4F588-6C79-4E67-ACE7-CD8F84EC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Collapsing</a:t>
            </a:r>
            <a:endParaRPr lang="en-US" b="1" dirty="0"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C60AE8BC-BFBB-431B-8C85-1545CC643E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happens to me after a full day of gra</a:t>
            </a:r>
            <a:r>
              <a:rPr lang="en-US" dirty="0" smtClean="0"/>
              <a:t>d school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858C93D1-7B65-4110-AC00-556F6CE3EF8B}"/>
              </a:ext>
            </a:extLst>
          </p:cNvPr>
          <p:cNvCxnSpPr/>
          <p:nvPr/>
        </p:nvCxnSpPr>
        <p:spPr>
          <a:xfrm>
            <a:off x="831850" y="4562475"/>
            <a:ext cx="1007678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80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8980</TotalTime>
  <Words>1320</Words>
  <Application>Microsoft Office PowerPoint</Application>
  <PresentationFormat>Custom</PresentationFormat>
  <Paragraphs>210</Paragraphs>
  <Slides>30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Office Hours</vt:lpstr>
      <vt:lpstr>Feedback on Problem Set 3</vt:lpstr>
      <vt:lpstr>Problem Set 4</vt:lpstr>
      <vt:lpstr>Today’s Roadmap</vt:lpstr>
      <vt:lpstr>Preserve/Restore</vt:lpstr>
      <vt:lpstr>Preserve/Restore</vt:lpstr>
      <vt:lpstr>Preserve/Restore</vt:lpstr>
      <vt:lpstr>Collapsing</vt:lpstr>
      <vt:lpstr>collapse</vt:lpstr>
      <vt:lpstr>Collapsing</vt:lpstr>
      <vt:lpstr>Collapsing</vt:lpstr>
      <vt:lpstr>Collapsing</vt:lpstr>
      <vt:lpstr>Collapsing</vt:lpstr>
      <vt:lpstr>Clustering Errors</vt:lpstr>
      <vt:lpstr>Why Cluster Errors?</vt:lpstr>
      <vt:lpstr>Correcting for Clustered Errors</vt:lpstr>
      <vt:lpstr>Testing and Correcting for Heteroskedasticity</vt:lpstr>
      <vt:lpstr>What is heteroskedasticity?</vt:lpstr>
      <vt:lpstr>PowerPoint Presentation</vt:lpstr>
      <vt:lpstr>PowerPoint Presentation</vt:lpstr>
      <vt:lpstr>Testing for Heteroskedasticity</vt:lpstr>
      <vt:lpstr>Correcting for Heteroskedasticity</vt:lpstr>
      <vt:lpstr>Robustness Checks</vt:lpstr>
      <vt:lpstr>Robustness</vt:lpstr>
      <vt:lpstr>Robustness Checks</vt:lpstr>
      <vt:lpstr>Problems with the Typical Method</vt:lpstr>
      <vt:lpstr>PowerPoint Presentation</vt:lpstr>
      <vt:lpstr>Next Week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Aaron Scherf</cp:lastModifiedBy>
  <cp:revision>121</cp:revision>
  <dcterms:created xsi:type="dcterms:W3CDTF">2018-02-19T19:34:56Z</dcterms:created>
  <dcterms:modified xsi:type="dcterms:W3CDTF">2019-03-13T21:12:34Z</dcterms:modified>
</cp:coreProperties>
</file>