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Oz8PnopAO2iTDq/A1zNmhwKe0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521624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1521624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1521624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1521624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1521624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1521624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5216248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5216248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5216248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15216248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5216248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15216248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5216248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5216248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Thomas Algorithm Solving Sparse Matrices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By Christopher Gonzalez-millan, Aaron Schwan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Numerical Solution</a:t>
            </a:r>
            <a:endParaRPr/>
          </a:p>
        </p:txBody>
      </p:sp>
      <p:pic>
        <p:nvPicPr>
          <p:cNvPr id="188" name="Google Shape;188;p3" descr="Chart, line 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4883" y="1690688"/>
            <a:ext cx="6722233" cy="5029200"/>
          </a:xfrm>
          <a:prstGeom prst="roundRect">
            <a:avLst>
              <a:gd name="adj" fmla="val 2660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Error Reduction</a:t>
            </a:r>
            <a:endParaRPr/>
          </a:p>
        </p:txBody>
      </p:sp>
      <p:pic>
        <p:nvPicPr>
          <p:cNvPr id="194" name="Google Shape;194;p4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5366" y="1690688"/>
            <a:ext cx="6741268" cy="5029200"/>
          </a:xfrm>
          <a:prstGeom prst="roundRect">
            <a:avLst>
              <a:gd name="adj" fmla="val 3031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Gaussian Row Elimination</a:t>
            </a:r>
            <a:endParaRPr/>
          </a:p>
        </p:txBody>
      </p:sp>
      <p:pic>
        <p:nvPicPr>
          <p:cNvPr id="200" name="Google Shape;200;p5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4242" y="1690688"/>
            <a:ext cx="6743515" cy="5029200"/>
          </a:xfrm>
          <a:prstGeom prst="roundRect">
            <a:avLst>
              <a:gd name="adj" fmla="val 3031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Thomas Algorithm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2432048" y="3429000"/>
            <a:ext cx="7531100" cy="190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5604006" y="2190512"/>
            <a:ext cx="98398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789" t="-36062" r="-46293" b="-65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8549472" y="1329983"/>
            <a:ext cx="3408376" cy="3000717"/>
          </a:xfrm>
          <a:prstGeom prst="roundRect">
            <a:avLst>
              <a:gd name="adj" fmla="val 11588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620105" y="4503581"/>
            <a:ext cx="3408376" cy="2028063"/>
          </a:xfrm>
          <a:prstGeom prst="roundRect">
            <a:avLst>
              <a:gd name="adj" fmla="val 11657"/>
            </a:avLst>
          </a:prstGeom>
          <a:solidFill>
            <a:schemeClr val="accent2"/>
          </a:solidFill>
          <a:ln w="12700" cap="flat" cmpd="sng">
            <a:solidFill>
              <a:srgbClr val="6E8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Thomas Algorithm Continued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76200" y="1604359"/>
            <a:ext cx="8077200" cy="22012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-317500" y="3980361"/>
            <a:ext cx="9880600" cy="22012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8950325" y="2970411"/>
            <a:ext cx="2701925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8950325" y="1930652"/>
            <a:ext cx="1746250" cy="90306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950325" y="3630322"/>
            <a:ext cx="222250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9020955" y="5315826"/>
            <a:ext cx="2606675" cy="90306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8620105" y="1414295"/>
            <a:ext cx="32671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Substitution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8597859" y="4680739"/>
            <a:ext cx="34528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Backward Substitution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Speeding Up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597308" y="2308197"/>
            <a:ext cx="335666" cy="474562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335237" y="2088121"/>
            <a:ext cx="745588" cy="404269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40170" y="3858609"/>
            <a:ext cx="335666" cy="474562"/>
          </a:xfrm>
          <a:prstGeom prst="rect">
            <a:avLst/>
          </a:prstGeom>
          <a:solidFill>
            <a:srgbClr val="4472C4">
              <a:alpha val="34901"/>
            </a:srgbClr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493299" y="2043224"/>
            <a:ext cx="2990659" cy="9105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9322260" y="2137160"/>
            <a:ext cx="1630190" cy="8166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838200" y="2212053"/>
            <a:ext cx="4100225" cy="6668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3148244" y="2076462"/>
            <a:ext cx="1997612" cy="91057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844879" y="3878688"/>
            <a:ext cx="6463116" cy="9089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8639701" y="3904207"/>
            <a:ext cx="2312749" cy="8066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3342847" y="3858609"/>
            <a:ext cx="3965147" cy="98301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Time Comparison</a:t>
            </a:r>
            <a:endParaRPr/>
          </a:p>
        </p:txBody>
      </p:sp>
      <p:pic>
        <p:nvPicPr>
          <p:cNvPr id="243" name="Google Shape;243;p9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7614" y="1690688"/>
            <a:ext cx="6736771" cy="5029200"/>
          </a:xfrm>
          <a:prstGeom prst="roundRect">
            <a:avLst>
              <a:gd name="adj" fmla="val 2429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CPU vs GPU</a:t>
            </a:r>
            <a:endParaRPr/>
          </a:p>
        </p:txBody>
      </p:sp>
      <p:pic>
        <p:nvPicPr>
          <p:cNvPr id="249" name="Google Shape;249;p10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27755" y="1690688"/>
            <a:ext cx="6736490" cy="5029200"/>
          </a:xfrm>
          <a:prstGeom prst="roundRect">
            <a:avLst>
              <a:gd name="adj" fmla="val 2493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Google Shape;255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The Thomas Algorithm offers significant speed ups</a:t>
                </a:r>
              </a:p>
              <a:p>
                <a:pPr marL="1092200" lvl="1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For this case we can have additional speed ups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/>
              </a:p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 err="1"/>
                  <a:t>Garlerkin</a:t>
                </a:r>
                <a:r>
                  <a:rPr lang="en-US" dirty="0"/>
                  <a:t> Method does not guarantee a tridiagonal matrix</a:t>
                </a:r>
              </a:p>
              <a:p>
                <a:pPr marL="635000"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The Thomas Algorithm is only valid for tridiagonal matrices </a:t>
                </a:r>
                <a:endParaRPr dirty="0"/>
              </a:p>
            </p:txBody>
          </p:sp>
        </mc:Choice>
        <mc:Fallback>
          <p:sp>
            <p:nvSpPr>
              <p:cNvPr id="255" name="Google Shape;255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803-E603-50B2-898D-B4DC925E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0CD4-A019-1813-891F-BB702146D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[1] A. </a:t>
            </a:r>
            <a:r>
              <a:rPr lang="en-US" dirty="0" err="1"/>
              <a:t>Povitsky</a:t>
            </a:r>
            <a:r>
              <a:rPr lang="en-US" dirty="0"/>
              <a:t>. Efficient parallel-by-line methods in </a:t>
            </a:r>
            <a:r>
              <a:rPr lang="en-US" dirty="0" err="1"/>
              <a:t>cfd</a:t>
            </a:r>
            <a:r>
              <a:rPr lang="en-US" dirty="0"/>
              <a:t>. In D. KEYES, A. ECER, J. PERIAUX, N. SATOFUKA, and P. FOX, editors, Parallel Computational Fluid Dynamics 1999, pages 337– 343. North-Holland, Amsterdam, 2000.</a:t>
            </a:r>
          </a:p>
          <a:p>
            <a:pPr marL="114300" indent="0">
              <a:buNone/>
            </a:pPr>
            <a:r>
              <a:rPr lang="en-US" dirty="0"/>
              <a:t>[2] Bastian E. Rapp. Chapter 32 - finite element method. In Bastian E. Rapp, editor, Microfluidics: Modelling, Mechanics and Mathematics, Micro and Nano Technologies, pages 655–678. Elsevier, Oxford, 2017. </a:t>
            </a:r>
          </a:p>
          <a:p>
            <a:pPr marL="114300" indent="0">
              <a:buNone/>
            </a:pPr>
            <a:r>
              <a:rPr lang="en-US" dirty="0"/>
              <a:t>[3] C.S. Yu and J. </a:t>
            </a:r>
            <a:r>
              <a:rPr lang="en-US" dirty="0" err="1"/>
              <a:t>Berlamont</a:t>
            </a:r>
            <a:r>
              <a:rPr lang="en-US" dirty="0"/>
              <a:t>. Modelling tidal flows in the northwest </a:t>
            </a:r>
            <a:r>
              <a:rPr lang="en-US" dirty="0" err="1"/>
              <a:t>european</a:t>
            </a:r>
            <a:r>
              <a:rPr lang="en-US" dirty="0"/>
              <a:t> continental shelf seas on parallel computers. In C.A. Lin, A. </a:t>
            </a:r>
            <a:r>
              <a:rPr lang="en-US" dirty="0" err="1"/>
              <a:t>Ecer</a:t>
            </a:r>
            <a:r>
              <a:rPr lang="en-US" dirty="0"/>
              <a:t>, J. </a:t>
            </a:r>
            <a:r>
              <a:rPr lang="en-US" dirty="0" err="1"/>
              <a:t>Periaux</a:t>
            </a:r>
            <a:r>
              <a:rPr lang="en-US" dirty="0"/>
              <a:t>, N. </a:t>
            </a:r>
            <a:r>
              <a:rPr lang="en-US" dirty="0" err="1"/>
              <a:t>Satofuka</a:t>
            </a:r>
            <a:r>
              <a:rPr lang="en-US" dirty="0"/>
              <a:t>, and P. Fox, editors, Parallel Computational Fluid Dynamics 1998, pages 525–532. North-Holland, Amsterdam, 1999. </a:t>
            </a:r>
          </a:p>
          <a:p>
            <a:pPr marL="114300" indent="0">
              <a:buNone/>
            </a:pPr>
            <a:r>
              <a:rPr lang="en-US" dirty="0"/>
              <a:t>[4] Yao Zhang, Jonathan Cohen, Andrew A. Davidson, and John D. Owens. Chapter 11 - a hybrid method for solving tridiagonal systems on the </a:t>
            </a:r>
            <a:r>
              <a:rPr lang="en-US" dirty="0" err="1"/>
              <a:t>gpu</a:t>
            </a:r>
            <a:r>
              <a:rPr lang="en-US" dirty="0"/>
              <a:t>. In Wen 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editor, GPU Computing Gems Jade Edition, Applications of GPU Computing Series, pages 117–132. Morgan Kaufmann, Boston, 2012.</a:t>
            </a:r>
          </a:p>
        </p:txBody>
      </p:sp>
    </p:spTree>
    <p:extLst>
      <p:ext uri="{BB962C8B-B14F-4D97-AF65-F5344CB8AC3E}">
        <p14:creationId xmlns:p14="http://schemas.microsoft.com/office/powerpoint/2010/main" val="50083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FEA –Strong Gerlakin Example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Numerical Solution converging plot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Thomas Algorithm overview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Speed ups for alpha and beta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Differences CPU vs GPU 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Time required vs implementation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Memory vs implementation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Ending – more sparse matrix uses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ED6C-7C0E-843E-A59D-2162C192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0DD0-3C4E-5E96-0F35-FF1E97785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https://aaronschwan.github.io/APPM4600FinalProjectSparseSolvers/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F5CED-E2B2-CAC5-7725-8B9FEACA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96" y="2758108"/>
            <a:ext cx="251495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5216248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Matrices</a:t>
            </a:r>
            <a:endParaRPr/>
          </a:p>
        </p:txBody>
      </p:sp>
      <p:sp>
        <p:nvSpPr>
          <p:cNvPr id="97" name="Google Shape;97;g2415216248c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matrix </a:t>
            </a:r>
            <a:r>
              <a:rPr lang="en-US" b="1"/>
              <a:t>A</a:t>
            </a:r>
            <a:r>
              <a:rPr lang="en-US"/>
              <a:t> is called sparse if the number of zero entries significantly out number of non-zero entries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cubic splines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FEM differential equations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graph theory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 processing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415216248c_0_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pic>
        <p:nvPicPr>
          <p:cNvPr id="99" name="Google Shape;99;g241521624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500" y="2753050"/>
            <a:ext cx="4927001" cy="24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15216248c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Matrices Issues</a:t>
            </a:r>
            <a:endParaRPr/>
          </a:p>
        </p:txBody>
      </p:sp>
      <p:sp>
        <p:nvSpPr>
          <p:cNvPr id="105" name="Google Shape;105;g2415216248c_0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they still occupy memory for zero elements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even though we know the result is zero, computational time is still needed to perform calculations.</a:t>
            </a:r>
            <a:endParaRPr/>
          </a:p>
        </p:txBody>
      </p:sp>
      <p:sp>
        <p:nvSpPr>
          <p:cNvPr id="106" name="Google Shape;106;g2415216248c_0_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pic>
        <p:nvPicPr>
          <p:cNvPr id="107" name="Google Shape;107;g2415216248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632" y="2378207"/>
            <a:ext cx="4290754" cy="37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415216248c_0_15"/>
          <p:cNvSpPr/>
          <p:nvPr/>
        </p:nvSpPr>
        <p:spPr>
          <a:xfrm>
            <a:off x="6569025" y="4806600"/>
            <a:ext cx="4417500" cy="457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5216248c_0_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1-D Finite Element Method Analysis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5216248c_0_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Setup</a:t>
            </a:r>
            <a:endParaRPr/>
          </a:p>
        </p:txBody>
      </p:sp>
      <p:sp>
        <p:nvSpPr>
          <p:cNvPr id="150" name="Google Shape;150;g2415216248c_0_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Discretization</a:t>
            </a:r>
            <a:endParaRPr/>
          </a:p>
        </p:txBody>
      </p:sp>
      <p:sp>
        <p:nvSpPr>
          <p:cNvPr id="151" name="Google Shape;151;g2415216248c_0_6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Sub-Domain: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Lagrangian Coordinates:</a:t>
            </a:r>
            <a:endParaRPr/>
          </a:p>
        </p:txBody>
      </p:sp>
      <p:pic>
        <p:nvPicPr>
          <p:cNvPr id="152" name="Google Shape;152;g2415216248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88" y="2536513"/>
            <a:ext cx="36290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415216248c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625" y="2353625"/>
            <a:ext cx="3508050" cy="14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415216248c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624" y="4373875"/>
            <a:ext cx="3559107" cy="1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15216248c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Galerkin Method Approximations</a:t>
            </a:r>
            <a:endParaRPr/>
          </a:p>
        </p:txBody>
      </p:sp>
      <p:sp>
        <p:nvSpPr>
          <p:cNvPr id="160" name="Google Shape;160;g2415216248c_0_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Formulation:</a:t>
            </a:r>
            <a:endParaRPr/>
          </a:p>
        </p:txBody>
      </p:sp>
      <p:pic>
        <p:nvPicPr>
          <p:cNvPr id="161" name="Google Shape;161;g2415216248c_0_92"/>
          <p:cNvPicPr preferRelativeResize="0"/>
          <p:nvPr/>
        </p:nvPicPr>
        <p:blipFill rotWithShape="1">
          <a:blip r:embed="rId3">
            <a:alphaModFix/>
          </a:blip>
          <a:srcRect t="4000" b="-4000"/>
          <a:stretch/>
        </p:blipFill>
        <p:spPr>
          <a:xfrm>
            <a:off x="2302213" y="4042400"/>
            <a:ext cx="72675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415216248c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25" y="2004050"/>
            <a:ext cx="2156475" cy="8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415216248c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925" y="2004050"/>
            <a:ext cx="4592807" cy="8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15216248c_0_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in Infinitesimally Extended Channels</a:t>
            </a:r>
            <a:endParaRPr/>
          </a:p>
        </p:txBody>
      </p:sp>
      <p:sp>
        <p:nvSpPr>
          <p:cNvPr id="169" name="Google Shape;169;g2415216248c_0_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Poiseuille flow in planar, infinitesimally extended channels</a:t>
            </a:r>
            <a:endParaRPr/>
          </a:p>
        </p:txBody>
      </p:sp>
      <p:pic>
        <p:nvPicPr>
          <p:cNvPr id="170" name="Google Shape;170;g2415216248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78" y="4792975"/>
            <a:ext cx="5908925" cy="1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415216248c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375" y="2453675"/>
            <a:ext cx="1828825" cy="7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415216248c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375" y="3491738"/>
            <a:ext cx="2499375" cy="10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15216248c_0_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803" y="3644387"/>
            <a:ext cx="1933423" cy="7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415216248c_0_100"/>
          <p:cNvSpPr/>
          <p:nvPr/>
        </p:nvSpPr>
        <p:spPr>
          <a:xfrm>
            <a:off x="5456525" y="3855725"/>
            <a:ext cx="2895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5216248c_0_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415216248c_0_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415216248c_0_10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2415216248c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255266"/>
            <a:ext cx="7514442" cy="34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461</Words>
  <Application>Microsoft Office PowerPoint</Application>
  <PresentationFormat>Widescreen</PresentationFormat>
  <Paragraphs>72</Paragraphs>
  <Slides>20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Thomas Algorithm Solving Sparse Matrices</vt:lpstr>
      <vt:lpstr>Outline</vt:lpstr>
      <vt:lpstr>Sparse Matrices</vt:lpstr>
      <vt:lpstr>Sparse Matrices Issues</vt:lpstr>
      <vt:lpstr>1-D Finite Element Method Analysis</vt:lpstr>
      <vt:lpstr>Problem Setup</vt:lpstr>
      <vt:lpstr>Galerkin Method Approximations</vt:lpstr>
      <vt:lpstr>Flow in Infinitesimally Extended Channels</vt:lpstr>
      <vt:lpstr>PowerPoint Presentation</vt:lpstr>
      <vt:lpstr>Numerical Solution</vt:lpstr>
      <vt:lpstr>Error Reduction</vt:lpstr>
      <vt:lpstr>Gaussian Row Elimination</vt:lpstr>
      <vt:lpstr>Thomas Algorithm</vt:lpstr>
      <vt:lpstr>Thomas Algorithm Continued</vt:lpstr>
      <vt:lpstr>Speeding Up</vt:lpstr>
      <vt:lpstr>Time Comparison</vt:lpstr>
      <vt:lpstr>CPU vs GPU</vt:lpstr>
      <vt:lpstr>Conclusion</vt:lpstr>
      <vt:lpstr>Referances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Algorithm Solving Sparse Matrices</dc:title>
  <dc:creator>Aaron Schwan</dc:creator>
  <cp:lastModifiedBy>Aaron Schwan</cp:lastModifiedBy>
  <cp:revision>7</cp:revision>
  <dcterms:created xsi:type="dcterms:W3CDTF">2023-05-02T20:34:22Z</dcterms:created>
  <dcterms:modified xsi:type="dcterms:W3CDTF">2023-05-09T15:51:09Z</dcterms:modified>
</cp:coreProperties>
</file>