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7"/>
  </p:notesMasterIdLst>
  <p:sldIdLst>
    <p:sldId id="256" r:id="rId2"/>
    <p:sldId id="271" r:id="rId3"/>
    <p:sldId id="257" r:id="rId4"/>
    <p:sldId id="258" r:id="rId5"/>
    <p:sldId id="262" r:id="rId6"/>
    <p:sldId id="260" r:id="rId7"/>
    <p:sldId id="261" r:id="rId8"/>
    <p:sldId id="264" r:id="rId9"/>
    <p:sldId id="265" r:id="rId10"/>
    <p:sldId id="266" r:id="rId11"/>
    <p:sldId id="267" r:id="rId12"/>
    <p:sldId id="268" r:id="rId13"/>
    <p:sldId id="263"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D09F81-051C-439C-A826-E30C1543F581}" v="7" dt="2024-10-28T01:13:19.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6" y="1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Scoot" userId="8a4ea474019915d1" providerId="LiveId" clId="{AFD09F81-051C-439C-A826-E30C1543F581}"/>
    <pc:docChg chg="undo custSel addSld modSld sldOrd">
      <pc:chgData name="Aaron Scoot" userId="8a4ea474019915d1" providerId="LiveId" clId="{AFD09F81-051C-439C-A826-E30C1543F581}" dt="2024-10-28T01:22:26.892" v="948" actId="20577"/>
      <pc:docMkLst>
        <pc:docMk/>
      </pc:docMkLst>
      <pc:sldChg chg="modSp mod">
        <pc:chgData name="Aaron Scoot" userId="8a4ea474019915d1" providerId="LiveId" clId="{AFD09F81-051C-439C-A826-E30C1543F581}" dt="2024-10-28T01:21:46.945" v="942" actId="255"/>
        <pc:sldMkLst>
          <pc:docMk/>
          <pc:sldMk cId="2987520535" sldId="256"/>
        </pc:sldMkLst>
        <pc:spChg chg="mod">
          <ac:chgData name="Aaron Scoot" userId="8a4ea474019915d1" providerId="LiveId" clId="{AFD09F81-051C-439C-A826-E30C1543F581}" dt="2024-10-28T01:21:46.945" v="942" actId="255"/>
          <ac:spMkLst>
            <pc:docMk/>
            <pc:sldMk cId="2987520535" sldId="256"/>
            <ac:spMk id="3" creationId="{DCD0226D-8DAF-92C0-137B-B4A6F69F8617}"/>
          </ac:spMkLst>
        </pc:spChg>
      </pc:sldChg>
      <pc:sldChg chg="addSp delSp modSp mod">
        <pc:chgData name="Aaron Scoot" userId="8a4ea474019915d1" providerId="LiveId" clId="{AFD09F81-051C-439C-A826-E30C1543F581}" dt="2024-10-28T01:06:34.367" v="5" actId="20577"/>
        <pc:sldMkLst>
          <pc:docMk/>
          <pc:sldMk cId="4199801931" sldId="268"/>
        </pc:sldMkLst>
        <pc:spChg chg="del">
          <ac:chgData name="Aaron Scoot" userId="8a4ea474019915d1" providerId="LiveId" clId="{AFD09F81-051C-439C-A826-E30C1543F581}" dt="2024-10-28T01:03:51.124" v="0" actId="478"/>
          <ac:spMkLst>
            <pc:docMk/>
            <pc:sldMk cId="4199801931" sldId="268"/>
            <ac:spMk id="2" creationId="{34BBF5F8-83FB-8D55-874F-9A80BFCDD863}"/>
          </ac:spMkLst>
        </pc:spChg>
        <pc:spChg chg="del">
          <ac:chgData name="Aaron Scoot" userId="8a4ea474019915d1" providerId="LiveId" clId="{AFD09F81-051C-439C-A826-E30C1543F581}" dt="2024-10-28T01:03:51.941" v="1" actId="478"/>
          <ac:spMkLst>
            <pc:docMk/>
            <pc:sldMk cId="4199801931" sldId="268"/>
            <ac:spMk id="3" creationId="{8D8A2BB5-971B-95FC-F877-590322D968F2}"/>
          </ac:spMkLst>
        </pc:spChg>
        <pc:spChg chg="add mod">
          <ac:chgData name="Aaron Scoot" userId="8a4ea474019915d1" providerId="LiveId" clId="{AFD09F81-051C-439C-A826-E30C1543F581}" dt="2024-10-28T01:06:34.367" v="5" actId="20577"/>
          <ac:spMkLst>
            <pc:docMk/>
            <pc:sldMk cId="4199801931" sldId="268"/>
            <ac:spMk id="6" creationId="{A05889C2-CF05-744A-F95F-93E14F45E0B5}"/>
          </ac:spMkLst>
        </pc:spChg>
        <pc:picChg chg="add mod">
          <ac:chgData name="Aaron Scoot" userId="8a4ea474019915d1" providerId="LiveId" clId="{AFD09F81-051C-439C-A826-E30C1543F581}" dt="2024-10-28T01:06:26.650" v="3" actId="1076"/>
          <ac:picMkLst>
            <pc:docMk/>
            <pc:sldMk cId="4199801931" sldId="268"/>
            <ac:picMk id="5" creationId="{4E9A3DEE-3693-9572-04BD-656DCF4ED139}"/>
          </ac:picMkLst>
        </pc:picChg>
      </pc:sldChg>
      <pc:sldChg chg="modSp new mod">
        <pc:chgData name="Aaron Scoot" userId="8a4ea474019915d1" providerId="LiveId" clId="{AFD09F81-051C-439C-A826-E30C1543F581}" dt="2024-10-28T01:09:58.964" v="455" actId="20577"/>
        <pc:sldMkLst>
          <pc:docMk/>
          <pc:sldMk cId="1369463098" sldId="269"/>
        </pc:sldMkLst>
        <pc:spChg chg="mod">
          <ac:chgData name="Aaron Scoot" userId="8a4ea474019915d1" providerId="LiveId" clId="{AFD09F81-051C-439C-A826-E30C1543F581}" dt="2024-10-28T01:08:13.036" v="241" actId="20577"/>
          <ac:spMkLst>
            <pc:docMk/>
            <pc:sldMk cId="1369463098" sldId="269"/>
            <ac:spMk id="2" creationId="{0391D68A-3C88-70E4-BDB5-F7FB0E14F77A}"/>
          </ac:spMkLst>
        </pc:spChg>
        <pc:spChg chg="mod">
          <ac:chgData name="Aaron Scoot" userId="8a4ea474019915d1" providerId="LiveId" clId="{AFD09F81-051C-439C-A826-E30C1543F581}" dt="2024-10-28T01:09:58.964" v="455" actId="20577"/>
          <ac:spMkLst>
            <pc:docMk/>
            <pc:sldMk cId="1369463098" sldId="269"/>
            <ac:spMk id="3" creationId="{7392C147-8C77-7914-5329-D10917F3398A}"/>
          </ac:spMkLst>
        </pc:spChg>
      </pc:sldChg>
      <pc:sldChg chg="delSp modSp new mod">
        <pc:chgData name="Aaron Scoot" userId="8a4ea474019915d1" providerId="LiveId" clId="{AFD09F81-051C-439C-A826-E30C1543F581}" dt="2024-10-28T01:10:44.276" v="504" actId="1076"/>
        <pc:sldMkLst>
          <pc:docMk/>
          <pc:sldMk cId="3491347431" sldId="270"/>
        </pc:sldMkLst>
        <pc:spChg chg="mod">
          <ac:chgData name="Aaron Scoot" userId="8a4ea474019915d1" providerId="LiveId" clId="{AFD09F81-051C-439C-A826-E30C1543F581}" dt="2024-10-28T01:10:44.276" v="504" actId="1076"/>
          <ac:spMkLst>
            <pc:docMk/>
            <pc:sldMk cId="3491347431" sldId="270"/>
            <ac:spMk id="2" creationId="{DB702701-D069-B106-523B-E1725CD1C77D}"/>
          </ac:spMkLst>
        </pc:spChg>
        <pc:spChg chg="del">
          <ac:chgData name="Aaron Scoot" userId="8a4ea474019915d1" providerId="LiveId" clId="{AFD09F81-051C-439C-A826-E30C1543F581}" dt="2024-10-28T01:10:41.548" v="503" actId="478"/>
          <ac:spMkLst>
            <pc:docMk/>
            <pc:sldMk cId="3491347431" sldId="270"/>
            <ac:spMk id="3" creationId="{180B37B5-30CA-0451-CBDA-B890D6163652}"/>
          </ac:spMkLst>
        </pc:spChg>
      </pc:sldChg>
      <pc:sldChg chg="addSp modSp new mod ord">
        <pc:chgData name="Aaron Scoot" userId="8a4ea474019915d1" providerId="LiveId" clId="{AFD09F81-051C-439C-A826-E30C1543F581}" dt="2024-10-28T01:22:26.892" v="948" actId="20577"/>
        <pc:sldMkLst>
          <pc:docMk/>
          <pc:sldMk cId="203365556" sldId="271"/>
        </pc:sldMkLst>
        <pc:spChg chg="mod">
          <ac:chgData name="Aaron Scoot" userId="8a4ea474019915d1" providerId="LiveId" clId="{AFD09F81-051C-439C-A826-E30C1543F581}" dt="2024-10-28T01:10:56.084" v="515" actId="20577"/>
          <ac:spMkLst>
            <pc:docMk/>
            <pc:sldMk cId="203365556" sldId="271"/>
            <ac:spMk id="2" creationId="{8DDCFDBA-7347-1AE5-006A-DA8E4A6DD65A}"/>
          </ac:spMkLst>
        </pc:spChg>
        <pc:spChg chg="mod">
          <ac:chgData name="Aaron Scoot" userId="8a4ea474019915d1" providerId="LiveId" clId="{AFD09F81-051C-439C-A826-E30C1543F581}" dt="2024-10-28T01:22:26.892" v="948" actId="20577"/>
          <ac:spMkLst>
            <pc:docMk/>
            <pc:sldMk cId="203365556" sldId="271"/>
            <ac:spMk id="3" creationId="{83646A6F-D312-BC90-4596-2F4CA9C87722}"/>
          </ac:spMkLst>
        </pc:spChg>
        <pc:spChg chg="add mod">
          <ac:chgData name="Aaron Scoot" userId="8a4ea474019915d1" providerId="LiveId" clId="{AFD09F81-051C-439C-A826-E30C1543F581}" dt="2024-10-28T01:22:23.596" v="945" actId="20577"/>
          <ac:spMkLst>
            <pc:docMk/>
            <pc:sldMk cId="203365556" sldId="271"/>
            <ac:spMk id="8" creationId="{F6249964-CCC3-0B2E-1C7F-8970F4FE7A70}"/>
          </ac:spMkLst>
        </pc:spChg>
        <pc:spChg chg="add mod">
          <ac:chgData name="Aaron Scoot" userId="8a4ea474019915d1" providerId="LiveId" clId="{AFD09F81-051C-439C-A826-E30C1543F581}" dt="2024-10-28T01:16:58.861" v="934" actId="20577"/>
          <ac:spMkLst>
            <pc:docMk/>
            <pc:sldMk cId="203365556" sldId="271"/>
            <ac:spMk id="9" creationId="{7ECD6C1D-5285-4DA9-12EF-751F72DD96E0}"/>
          </ac:spMkLst>
        </pc:spChg>
        <pc:spChg chg="add mod">
          <ac:chgData name="Aaron Scoot" userId="8a4ea474019915d1" providerId="LiveId" clId="{AFD09F81-051C-439C-A826-E30C1543F581}" dt="2024-10-28T01:16:45.749" v="915" actId="115"/>
          <ac:spMkLst>
            <pc:docMk/>
            <pc:sldMk cId="203365556" sldId="271"/>
            <ac:spMk id="10" creationId="{817B7678-1CD0-612B-01DA-BC48ECF50977}"/>
          </ac:spMkLst>
        </pc:spChg>
        <pc:picChg chg="add mod">
          <ac:chgData name="Aaron Scoot" userId="8a4ea474019915d1" providerId="LiveId" clId="{AFD09F81-051C-439C-A826-E30C1543F581}" dt="2024-10-28T01:17:53.300" v="937" actId="1076"/>
          <ac:picMkLst>
            <pc:docMk/>
            <pc:sldMk cId="203365556" sldId="271"/>
            <ac:picMk id="4" creationId="{ABB817D9-D86D-AC20-81F2-4CD333BD22E6}"/>
          </ac:picMkLst>
        </pc:picChg>
        <pc:picChg chg="add mod">
          <ac:chgData name="Aaron Scoot" userId="8a4ea474019915d1" providerId="LiveId" clId="{AFD09F81-051C-439C-A826-E30C1543F581}" dt="2024-10-28T01:17:53.300" v="937" actId="1076"/>
          <ac:picMkLst>
            <pc:docMk/>
            <pc:sldMk cId="203365556" sldId="271"/>
            <ac:picMk id="5" creationId="{63C2245B-C07C-FA40-6AD3-604A68171515}"/>
          </ac:picMkLst>
        </pc:picChg>
        <pc:picChg chg="add mod">
          <ac:chgData name="Aaron Scoot" userId="8a4ea474019915d1" providerId="LiveId" clId="{AFD09F81-051C-439C-A826-E30C1543F581}" dt="2024-10-28T01:17:53.300" v="937" actId="1076"/>
          <ac:picMkLst>
            <pc:docMk/>
            <pc:sldMk cId="203365556" sldId="271"/>
            <ac:picMk id="6" creationId="{F741792A-102B-34E6-20FE-7B58E5E5971C}"/>
          </ac:picMkLst>
        </pc:picChg>
        <pc:picChg chg="add mod">
          <ac:chgData name="Aaron Scoot" userId="8a4ea474019915d1" providerId="LiveId" clId="{AFD09F81-051C-439C-A826-E30C1543F581}" dt="2024-10-28T01:17:53.300" v="937" actId="1076"/>
          <ac:picMkLst>
            <pc:docMk/>
            <pc:sldMk cId="203365556" sldId="271"/>
            <ac:picMk id="7" creationId="{769B8873-D22B-356A-A356-866D2FB6F2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68A715-8944-4CB0-A0D8-B3B2B563F7CD}"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F5015-9580-42E2-AC5D-AE2A581697AD}" type="slidenum">
              <a:rPr lang="en-US" smtClean="0"/>
              <a:t>‹#›</a:t>
            </a:fld>
            <a:endParaRPr lang="en-US"/>
          </a:p>
        </p:txBody>
      </p:sp>
    </p:spTree>
    <p:extLst>
      <p:ext uri="{BB962C8B-B14F-4D97-AF65-F5344CB8AC3E}">
        <p14:creationId xmlns:p14="http://schemas.microsoft.com/office/powerpoint/2010/main" val="3458977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F5015-9580-42E2-AC5D-AE2A581697AD}" type="slidenum">
              <a:rPr lang="en-US" smtClean="0"/>
              <a:t>8</a:t>
            </a:fld>
            <a:endParaRPr lang="en-US"/>
          </a:p>
        </p:txBody>
      </p:sp>
    </p:spTree>
    <p:extLst>
      <p:ext uri="{BB962C8B-B14F-4D97-AF65-F5344CB8AC3E}">
        <p14:creationId xmlns:p14="http://schemas.microsoft.com/office/powerpoint/2010/main" val="228416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F5015-9580-42E2-AC5D-AE2A581697AD}" type="slidenum">
              <a:rPr lang="en-US" smtClean="0"/>
              <a:t>12</a:t>
            </a:fld>
            <a:endParaRPr lang="en-US"/>
          </a:p>
        </p:txBody>
      </p:sp>
    </p:spTree>
    <p:extLst>
      <p:ext uri="{BB962C8B-B14F-4D97-AF65-F5344CB8AC3E}">
        <p14:creationId xmlns:p14="http://schemas.microsoft.com/office/powerpoint/2010/main" val="91683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Thursday, October 31,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7545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Thursday, October 31,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0925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Thursday, October 31,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8115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Thursday, October 31,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9402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Thursday, October 31,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0274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Thursday, October 31,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0888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Thursday, October 31,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5007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Thursday, October 31,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8157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Thursday, October 31,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4150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Thursday, October 31,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1873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Thursday, October 31,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8297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Thursday, October 31,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42922015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8FE1A-F38F-110B-7F89-E1D64E0C6D7A}"/>
              </a:ext>
            </a:extLst>
          </p:cNvPr>
          <p:cNvSpPr>
            <a:spLocks noGrp="1"/>
          </p:cNvSpPr>
          <p:nvPr>
            <p:ph type="ctrTitle"/>
          </p:nvPr>
        </p:nvSpPr>
        <p:spPr>
          <a:xfrm>
            <a:off x="720000" y="720000"/>
            <a:ext cx="5015638" cy="2804400"/>
          </a:xfrm>
        </p:spPr>
        <p:txBody>
          <a:bodyPr>
            <a:normAutofit/>
          </a:bodyPr>
          <a:lstStyle/>
          <a:p>
            <a:r>
              <a:rPr lang="en-US" dirty="0"/>
              <a:t>Future Link</a:t>
            </a:r>
            <a:br>
              <a:rPr lang="en-US" dirty="0"/>
            </a:br>
            <a:r>
              <a:rPr lang="en-US" sz="2800" dirty="0">
                <a:solidFill>
                  <a:schemeClr val="tx1">
                    <a:lumMod val="50000"/>
                    <a:lumOff val="50000"/>
                  </a:schemeClr>
                </a:solidFill>
              </a:rPr>
              <a:t>CSC311 Capstone</a:t>
            </a:r>
          </a:p>
        </p:txBody>
      </p:sp>
      <p:sp>
        <p:nvSpPr>
          <p:cNvPr id="3" name="Subtitle 2">
            <a:extLst>
              <a:ext uri="{FF2B5EF4-FFF2-40B4-BE49-F238E27FC236}">
                <a16:creationId xmlns:a16="http://schemas.microsoft.com/office/drawing/2014/main" id="{DCD0226D-8DAF-92C0-137B-B4A6F69F8617}"/>
              </a:ext>
            </a:extLst>
          </p:cNvPr>
          <p:cNvSpPr>
            <a:spLocks noGrp="1"/>
          </p:cNvSpPr>
          <p:nvPr>
            <p:ph type="subTitle" idx="1"/>
          </p:nvPr>
        </p:nvSpPr>
        <p:spPr>
          <a:xfrm>
            <a:off x="720000" y="3830399"/>
            <a:ext cx="5015638" cy="1936800"/>
          </a:xfrm>
        </p:spPr>
        <p:txBody>
          <a:bodyPr>
            <a:normAutofit/>
          </a:bodyPr>
          <a:lstStyle/>
          <a:p>
            <a:r>
              <a:rPr lang="en-US" sz="2000" dirty="0"/>
              <a:t>Aaron, Benjamin, Antonio, and Bryant</a:t>
            </a:r>
          </a:p>
        </p:txBody>
      </p:sp>
      <p:pic>
        <p:nvPicPr>
          <p:cNvPr id="4" name="Picture 3">
            <a:extLst>
              <a:ext uri="{FF2B5EF4-FFF2-40B4-BE49-F238E27FC236}">
                <a16:creationId xmlns:a16="http://schemas.microsoft.com/office/drawing/2014/main" id="{DA119FE0-10A6-9335-BCFC-4CF0E127CA7C}"/>
              </a:ext>
            </a:extLst>
          </p:cNvPr>
          <p:cNvPicPr>
            <a:picLocks noChangeAspect="1"/>
          </p:cNvPicPr>
          <p:nvPr/>
        </p:nvPicPr>
        <p:blipFill>
          <a:blip r:embed="rId2"/>
          <a:srcRect l="38069"/>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298752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BB2D09-7B8A-094A-EB62-DA48C4EE22A3}"/>
              </a:ext>
            </a:extLst>
          </p:cNvPr>
          <p:cNvPicPr>
            <a:picLocks noChangeAspect="1"/>
          </p:cNvPicPr>
          <p:nvPr/>
        </p:nvPicPr>
        <p:blipFill>
          <a:blip r:embed="rId2"/>
          <a:stretch>
            <a:fillRect/>
          </a:stretch>
        </p:blipFill>
        <p:spPr>
          <a:xfrm>
            <a:off x="0" y="-1"/>
            <a:ext cx="12192000" cy="6543675"/>
          </a:xfrm>
          <a:prstGeom prst="rect">
            <a:avLst/>
          </a:prstGeom>
        </p:spPr>
      </p:pic>
      <p:sp>
        <p:nvSpPr>
          <p:cNvPr id="6" name="Content Placeholder 2">
            <a:extLst>
              <a:ext uri="{FF2B5EF4-FFF2-40B4-BE49-F238E27FC236}">
                <a16:creationId xmlns:a16="http://schemas.microsoft.com/office/drawing/2014/main" id="{CCE42CC9-F71A-CF68-9DEC-032CB54997E7}"/>
              </a:ext>
            </a:extLst>
          </p:cNvPr>
          <p:cNvSpPr>
            <a:spLocks noGrp="1"/>
          </p:cNvSpPr>
          <p:nvPr>
            <p:ph idx="1"/>
          </p:nvPr>
        </p:nvSpPr>
        <p:spPr>
          <a:xfrm>
            <a:off x="0" y="6629400"/>
            <a:ext cx="12192000" cy="228599"/>
          </a:xfrm>
        </p:spPr>
        <p:txBody>
          <a:bodyPr>
            <a:normAutofit fontScale="70000" lnSpcReduction="20000"/>
          </a:bodyPr>
          <a:lstStyle/>
          <a:p>
            <a:pPr marL="0" indent="0" algn="ctr">
              <a:buNone/>
            </a:pPr>
            <a:r>
              <a:rPr lang="en-US" dirty="0"/>
              <a:t>Function 3 Flowchart | Aaron Scott</a:t>
            </a:r>
          </a:p>
        </p:txBody>
      </p:sp>
    </p:spTree>
    <p:extLst>
      <p:ext uri="{BB962C8B-B14F-4D97-AF65-F5344CB8AC3E}">
        <p14:creationId xmlns:p14="http://schemas.microsoft.com/office/powerpoint/2010/main" val="192797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CC080-FA37-23EE-7DA7-30AA2467AB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6AE7A-96EB-0D68-9306-990295DDF96D}"/>
              </a:ext>
            </a:extLst>
          </p:cNvPr>
          <p:cNvSpPr>
            <a:spLocks noGrp="1"/>
          </p:cNvSpPr>
          <p:nvPr>
            <p:ph type="title"/>
          </p:nvPr>
        </p:nvSpPr>
        <p:spPr>
          <a:xfrm>
            <a:off x="720000" y="619200"/>
            <a:ext cx="4991961" cy="1477328"/>
          </a:xfrm>
        </p:spPr>
        <p:txBody>
          <a:bodyPr wrap="square" anchor="ctr">
            <a:normAutofit/>
          </a:bodyPr>
          <a:lstStyle/>
          <a:p>
            <a:r>
              <a:rPr lang="en-US" dirty="0" err="1"/>
              <a:t>Budgetting</a:t>
            </a:r>
            <a:endParaRPr lang="en-US" dirty="0"/>
          </a:p>
        </p:txBody>
      </p:sp>
      <p:sp>
        <p:nvSpPr>
          <p:cNvPr id="3" name="Content Placeholder 2">
            <a:extLst>
              <a:ext uri="{FF2B5EF4-FFF2-40B4-BE49-F238E27FC236}">
                <a16:creationId xmlns:a16="http://schemas.microsoft.com/office/drawing/2014/main" id="{A7D6D98A-47CD-3879-06D6-0427BE0F4751}"/>
              </a:ext>
            </a:extLst>
          </p:cNvPr>
          <p:cNvSpPr>
            <a:spLocks noGrp="1"/>
          </p:cNvSpPr>
          <p:nvPr>
            <p:ph idx="1"/>
          </p:nvPr>
        </p:nvSpPr>
        <p:spPr>
          <a:xfrm>
            <a:off x="720000" y="2096528"/>
            <a:ext cx="4991962" cy="2561197"/>
          </a:xfrm>
        </p:spPr>
        <p:txBody>
          <a:bodyPr>
            <a:normAutofit/>
          </a:bodyPr>
          <a:lstStyle/>
          <a:p>
            <a:pPr marL="0" indent="0">
              <a:buNone/>
            </a:pPr>
            <a:r>
              <a:rPr lang="en-US" dirty="0"/>
              <a:t>By taking parameters of user salary, location, household size, estimated taxes(calculated), etc., the application will generate tables of month to month, or week to week budgeting strategies that adapt to the user’s data. </a:t>
            </a:r>
          </a:p>
        </p:txBody>
      </p:sp>
      <p:pic>
        <p:nvPicPr>
          <p:cNvPr id="7" name="Graphic 6" descr="Flying Money outline">
            <a:extLst>
              <a:ext uri="{FF2B5EF4-FFF2-40B4-BE49-F238E27FC236}">
                <a16:creationId xmlns:a16="http://schemas.microsoft.com/office/drawing/2014/main" id="{5836E028-5C70-0A67-D11F-9450080B106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74327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9A3DEE-3693-9572-04BD-656DCF4ED139}"/>
              </a:ext>
            </a:extLst>
          </p:cNvPr>
          <p:cNvPicPr>
            <a:picLocks noChangeAspect="1"/>
          </p:cNvPicPr>
          <p:nvPr/>
        </p:nvPicPr>
        <p:blipFill>
          <a:blip r:embed="rId3"/>
          <a:stretch>
            <a:fillRect/>
          </a:stretch>
        </p:blipFill>
        <p:spPr>
          <a:xfrm>
            <a:off x="0" y="0"/>
            <a:ext cx="12192000" cy="5857661"/>
          </a:xfrm>
          <a:prstGeom prst="rect">
            <a:avLst/>
          </a:prstGeom>
        </p:spPr>
      </p:pic>
      <p:sp>
        <p:nvSpPr>
          <p:cNvPr id="6" name="Content Placeholder 2">
            <a:extLst>
              <a:ext uri="{FF2B5EF4-FFF2-40B4-BE49-F238E27FC236}">
                <a16:creationId xmlns:a16="http://schemas.microsoft.com/office/drawing/2014/main" id="{A05889C2-CF05-744A-F95F-93E14F45E0B5}"/>
              </a:ext>
            </a:extLst>
          </p:cNvPr>
          <p:cNvSpPr>
            <a:spLocks noGrp="1"/>
          </p:cNvSpPr>
          <p:nvPr>
            <p:ph idx="1"/>
          </p:nvPr>
        </p:nvSpPr>
        <p:spPr>
          <a:xfrm>
            <a:off x="0" y="5967600"/>
            <a:ext cx="12192000" cy="890400"/>
          </a:xfrm>
        </p:spPr>
        <p:txBody>
          <a:bodyPr>
            <a:normAutofit/>
          </a:bodyPr>
          <a:lstStyle/>
          <a:p>
            <a:pPr marL="0" indent="0" algn="ctr">
              <a:buNone/>
            </a:pPr>
            <a:r>
              <a:rPr lang="en-US" dirty="0"/>
              <a:t>Function 4 Flowchart | Aaron Scott</a:t>
            </a:r>
          </a:p>
        </p:txBody>
      </p:sp>
    </p:spTree>
    <p:extLst>
      <p:ext uri="{BB962C8B-B14F-4D97-AF65-F5344CB8AC3E}">
        <p14:creationId xmlns:p14="http://schemas.microsoft.com/office/powerpoint/2010/main" val="419980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3D8B-DD8A-2D55-35BC-6129F7DB775F}"/>
              </a:ext>
            </a:extLst>
          </p:cNvPr>
          <p:cNvSpPr>
            <a:spLocks noGrp="1"/>
          </p:cNvSpPr>
          <p:nvPr>
            <p:ph type="title"/>
          </p:nvPr>
        </p:nvSpPr>
        <p:spPr>
          <a:xfrm>
            <a:off x="-11840" y="32930"/>
            <a:ext cx="12203839" cy="1827689"/>
          </a:xfrm>
        </p:spPr>
        <p:txBody>
          <a:bodyPr/>
          <a:lstStyle/>
          <a:p>
            <a:pPr algn="ctr"/>
            <a:r>
              <a:rPr lang="en-US" dirty="0"/>
              <a:t>For all progress, we are using a Kanban VIA GitHub to track all progress being made, and who does what. We have behind the scenes, a list of features to be added if time allows for it.</a:t>
            </a:r>
          </a:p>
        </p:txBody>
      </p:sp>
      <p:pic>
        <p:nvPicPr>
          <p:cNvPr id="6" name="Content Placeholder 5">
            <a:extLst>
              <a:ext uri="{FF2B5EF4-FFF2-40B4-BE49-F238E27FC236}">
                <a16:creationId xmlns:a16="http://schemas.microsoft.com/office/drawing/2014/main" id="{5F7ED9DA-6A6C-4DA5-96AB-EA9F420E0F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0" y="1480668"/>
            <a:ext cx="12191999" cy="5377332"/>
          </a:xfrm>
        </p:spPr>
      </p:pic>
    </p:spTree>
    <p:extLst>
      <p:ext uri="{BB962C8B-B14F-4D97-AF65-F5344CB8AC3E}">
        <p14:creationId xmlns:p14="http://schemas.microsoft.com/office/powerpoint/2010/main" val="396685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D68A-3C88-70E4-BDB5-F7FB0E14F77A}"/>
              </a:ext>
            </a:extLst>
          </p:cNvPr>
          <p:cNvSpPr>
            <a:spLocks noGrp="1"/>
          </p:cNvSpPr>
          <p:nvPr>
            <p:ph type="title"/>
          </p:nvPr>
        </p:nvSpPr>
        <p:spPr/>
        <p:txBody>
          <a:bodyPr/>
          <a:lstStyle/>
          <a:p>
            <a:r>
              <a:rPr lang="en-US" dirty="0"/>
              <a:t>Timeline (From Now)</a:t>
            </a:r>
          </a:p>
        </p:txBody>
      </p:sp>
      <p:sp>
        <p:nvSpPr>
          <p:cNvPr id="3" name="Content Placeholder 2">
            <a:extLst>
              <a:ext uri="{FF2B5EF4-FFF2-40B4-BE49-F238E27FC236}">
                <a16:creationId xmlns:a16="http://schemas.microsoft.com/office/drawing/2014/main" id="{7392C147-8C77-7914-5329-D10917F3398A}"/>
              </a:ext>
            </a:extLst>
          </p:cNvPr>
          <p:cNvSpPr>
            <a:spLocks noGrp="1"/>
          </p:cNvSpPr>
          <p:nvPr>
            <p:ph idx="1"/>
          </p:nvPr>
        </p:nvSpPr>
        <p:spPr/>
        <p:txBody>
          <a:bodyPr/>
          <a:lstStyle/>
          <a:p>
            <a:r>
              <a:rPr lang="en-US" dirty="0"/>
              <a:t>Week 1: We seek to have half of the functionality + their corresponding GUIs fully implemented.</a:t>
            </a:r>
          </a:p>
          <a:p>
            <a:r>
              <a:rPr lang="en-US" dirty="0"/>
              <a:t>Week 2: We seek to have the other half of the functionality + their corresponding GUIs fully implemented</a:t>
            </a:r>
          </a:p>
          <a:p>
            <a:r>
              <a:rPr lang="en-US" dirty="0"/>
              <a:t>Week 3: Finishing touches, styles, and additional unmentioned features worked on.</a:t>
            </a:r>
          </a:p>
          <a:p>
            <a:r>
              <a:rPr lang="en-US" dirty="0"/>
              <a:t>Week 4: Bug testing, ironing, and review.</a:t>
            </a:r>
          </a:p>
        </p:txBody>
      </p:sp>
    </p:spTree>
    <p:extLst>
      <p:ext uri="{BB962C8B-B14F-4D97-AF65-F5344CB8AC3E}">
        <p14:creationId xmlns:p14="http://schemas.microsoft.com/office/powerpoint/2010/main" val="136946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2701-D069-B106-523B-E1725CD1C77D}"/>
              </a:ext>
            </a:extLst>
          </p:cNvPr>
          <p:cNvSpPr>
            <a:spLocks noGrp="1"/>
          </p:cNvSpPr>
          <p:nvPr>
            <p:ph type="title"/>
          </p:nvPr>
        </p:nvSpPr>
        <p:spPr>
          <a:xfrm>
            <a:off x="731839" y="3166548"/>
            <a:ext cx="10728322" cy="524903"/>
          </a:xfrm>
        </p:spPr>
        <p:txBody>
          <a:bodyPr/>
          <a:lstStyle/>
          <a:p>
            <a:pPr algn="ctr"/>
            <a:r>
              <a:rPr lang="en-US" dirty="0"/>
              <a:t>Any Questions?</a:t>
            </a:r>
          </a:p>
        </p:txBody>
      </p:sp>
    </p:spTree>
    <p:extLst>
      <p:ext uri="{BB962C8B-B14F-4D97-AF65-F5344CB8AC3E}">
        <p14:creationId xmlns:p14="http://schemas.microsoft.com/office/powerpoint/2010/main" val="349134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FDBA-7347-1AE5-006A-DA8E4A6DD65A}"/>
              </a:ext>
            </a:extLst>
          </p:cNvPr>
          <p:cNvSpPr>
            <a:spLocks noGrp="1"/>
          </p:cNvSpPr>
          <p:nvPr>
            <p:ph type="title"/>
          </p:nvPr>
        </p:nvSpPr>
        <p:spPr/>
        <p:txBody>
          <a:bodyPr/>
          <a:lstStyle/>
          <a:p>
            <a:r>
              <a:rPr lang="en-US" dirty="0"/>
              <a:t>The Team</a:t>
            </a:r>
          </a:p>
        </p:txBody>
      </p:sp>
      <p:sp>
        <p:nvSpPr>
          <p:cNvPr id="3" name="Content Placeholder 2">
            <a:extLst>
              <a:ext uri="{FF2B5EF4-FFF2-40B4-BE49-F238E27FC236}">
                <a16:creationId xmlns:a16="http://schemas.microsoft.com/office/drawing/2014/main" id="{83646A6F-D312-BC90-4596-2F4CA9C87722}"/>
              </a:ext>
            </a:extLst>
          </p:cNvPr>
          <p:cNvSpPr>
            <a:spLocks noGrp="1"/>
          </p:cNvSpPr>
          <p:nvPr>
            <p:ph idx="1"/>
          </p:nvPr>
        </p:nvSpPr>
        <p:spPr>
          <a:xfrm>
            <a:off x="638143" y="3173055"/>
            <a:ext cx="2766150" cy="2459025"/>
          </a:xfrm>
        </p:spPr>
        <p:txBody>
          <a:bodyPr>
            <a:normAutofit/>
          </a:bodyPr>
          <a:lstStyle/>
          <a:p>
            <a:pPr marL="0" indent="0" algn="ctr">
              <a:buNone/>
            </a:pPr>
            <a:r>
              <a:rPr lang="en-US" u="sng" dirty="0"/>
              <a:t>Aaron</a:t>
            </a:r>
          </a:p>
          <a:p>
            <a:pPr marL="0" indent="0" algn="ctr">
              <a:buNone/>
            </a:pPr>
            <a:r>
              <a:rPr lang="en-US" dirty="0"/>
              <a:t>Developer</a:t>
            </a:r>
          </a:p>
          <a:p>
            <a:pPr marL="0" indent="0" algn="ctr">
              <a:buNone/>
            </a:pPr>
            <a:r>
              <a:rPr lang="en-US" dirty="0"/>
              <a:t>Project Manager</a:t>
            </a:r>
          </a:p>
          <a:p>
            <a:pPr marL="0" indent="0" algn="ctr">
              <a:buNone/>
            </a:pPr>
            <a:r>
              <a:rPr lang="en-US" dirty="0"/>
              <a:t>UX Designer</a:t>
            </a:r>
          </a:p>
          <a:p>
            <a:pPr marL="0" indent="0" algn="ctr">
              <a:buNone/>
            </a:pPr>
            <a:r>
              <a:rPr lang="en-US" dirty="0"/>
              <a:t>Database Admin</a:t>
            </a:r>
          </a:p>
        </p:txBody>
      </p:sp>
      <p:pic>
        <p:nvPicPr>
          <p:cNvPr id="4" name="Graphic 3" descr="Office worker male with solid fill">
            <a:extLst>
              <a:ext uri="{FF2B5EF4-FFF2-40B4-BE49-F238E27FC236}">
                <a16:creationId xmlns:a16="http://schemas.microsoft.com/office/drawing/2014/main" id="{ABB817D9-D86D-AC20-81F2-4CD333BD22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327811" y="1597532"/>
            <a:ext cx="1405863" cy="1405863"/>
          </a:xfrm>
          <a:custGeom>
            <a:avLst/>
            <a:gdLst/>
            <a:ahLst/>
            <a:cxnLst/>
            <a:rect l="l" t="t" r="r" b="b"/>
            <a:pathLst>
              <a:path w="4284000" h="5409338">
                <a:moveTo>
                  <a:pt x="0" y="0"/>
                </a:moveTo>
                <a:lnTo>
                  <a:pt x="4284000" y="0"/>
                </a:lnTo>
                <a:lnTo>
                  <a:pt x="4284000" y="5409338"/>
                </a:lnTo>
                <a:lnTo>
                  <a:pt x="0" y="5409338"/>
                </a:lnTo>
                <a:close/>
              </a:path>
            </a:pathLst>
          </a:custGeom>
        </p:spPr>
      </p:pic>
      <p:pic>
        <p:nvPicPr>
          <p:cNvPr id="5" name="Graphic 4" descr="Office worker male with solid fill">
            <a:extLst>
              <a:ext uri="{FF2B5EF4-FFF2-40B4-BE49-F238E27FC236}">
                <a16:creationId xmlns:a16="http://schemas.microsoft.com/office/drawing/2014/main" id="{63C2245B-C07C-FA40-6AD3-604A68171515}"/>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85318" y="1564499"/>
            <a:ext cx="1405863" cy="1405863"/>
          </a:xfrm>
          <a:custGeom>
            <a:avLst/>
            <a:gdLst/>
            <a:ahLst/>
            <a:cxnLst/>
            <a:rect l="l" t="t" r="r" b="b"/>
            <a:pathLst>
              <a:path w="4284000" h="5409338">
                <a:moveTo>
                  <a:pt x="0" y="0"/>
                </a:moveTo>
                <a:lnTo>
                  <a:pt x="4284000" y="0"/>
                </a:lnTo>
                <a:lnTo>
                  <a:pt x="4284000" y="5409338"/>
                </a:lnTo>
                <a:lnTo>
                  <a:pt x="0" y="5409338"/>
                </a:lnTo>
                <a:close/>
              </a:path>
            </a:pathLst>
          </a:custGeom>
        </p:spPr>
      </p:pic>
      <p:pic>
        <p:nvPicPr>
          <p:cNvPr id="6" name="Graphic 5" descr="Office worker male with solid fill">
            <a:extLst>
              <a:ext uri="{FF2B5EF4-FFF2-40B4-BE49-F238E27FC236}">
                <a16:creationId xmlns:a16="http://schemas.microsoft.com/office/drawing/2014/main" id="{F741792A-102B-34E6-20FE-7B58E5E5971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576086" y="1564498"/>
            <a:ext cx="1405863" cy="1405863"/>
          </a:xfrm>
          <a:custGeom>
            <a:avLst/>
            <a:gdLst/>
            <a:ahLst/>
            <a:cxnLst/>
            <a:rect l="l" t="t" r="r" b="b"/>
            <a:pathLst>
              <a:path w="4284000" h="5409338">
                <a:moveTo>
                  <a:pt x="0" y="0"/>
                </a:moveTo>
                <a:lnTo>
                  <a:pt x="4284000" y="0"/>
                </a:lnTo>
                <a:lnTo>
                  <a:pt x="4284000" y="5409338"/>
                </a:lnTo>
                <a:lnTo>
                  <a:pt x="0" y="5409338"/>
                </a:lnTo>
                <a:close/>
              </a:path>
            </a:pathLst>
          </a:custGeom>
        </p:spPr>
      </p:pic>
      <p:pic>
        <p:nvPicPr>
          <p:cNvPr id="7" name="Graphic 6" descr="Office worker male with solid fill">
            <a:extLst>
              <a:ext uri="{FF2B5EF4-FFF2-40B4-BE49-F238E27FC236}">
                <a16:creationId xmlns:a16="http://schemas.microsoft.com/office/drawing/2014/main" id="{769B8873-D22B-356A-A356-866D2FB6F2C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166854" y="1564497"/>
            <a:ext cx="1405863" cy="1405863"/>
          </a:xfrm>
          <a:custGeom>
            <a:avLst/>
            <a:gdLst/>
            <a:ahLst/>
            <a:cxnLst/>
            <a:rect l="l" t="t" r="r" b="b"/>
            <a:pathLst>
              <a:path w="4284000" h="5409338">
                <a:moveTo>
                  <a:pt x="0" y="0"/>
                </a:moveTo>
                <a:lnTo>
                  <a:pt x="4284000" y="0"/>
                </a:lnTo>
                <a:lnTo>
                  <a:pt x="4284000" y="5409338"/>
                </a:lnTo>
                <a:lnTo>
                  <a:pt x="0" y="5409338"/>
                </a:lnTo>
                <a:close/>
              </a:path>
            </a:pathLst>
          </a:custGeom>
        </p:spPr>
      </p:pic>
      <p:sp>
        <p:nvSpPr>
          <p:cNvPr id="8" name="Content Placeholder 2">
            <a:extLst>
              <a:ext uri="{FF2B5EF4-FFF2-40B4-BE49-F238E27FC236}">
                <a16:creationId xmlns:a16="http://schemas.microsoft.com/office/drawing/2014/main" id="{F6249964-CCC3-0B2E-1C7F-8970F4FE7A70}"/>
              </a:ext>
            </a:extLst>
          </p:cNvPr>
          <p:cNvSpPr txBox="1">
            <a:spLocks/>
          </p:cNvSpPr>
          <p:nvPr/>
        </p:nvSpPr>
        <p:spPr>
          <a:xfrm>
            <a:off x="3295649" y="3145371"/>
            <a:ext cx="2766150" cy="245902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u="sng" dirty="0"/>
              <a:t>Ben</a:t>
            </a:r>
          </a:p>
          <a:p>
            <a:pPr marL="0" indent="0" algn="ctr">
              <a:buFont typeface="The Hand Extrablack" panose="03070A02030502020204" pitchFamily="66" charset="0"/>
              <a:buNone/>
            </a:pPr>
            <a:r>
              <a:rPr lang="en-US" dirty="0"/>
              <a:t>Developer</a:t>
            </a:r>
          </a:p>
          <a:p>
            <a:pPr marL="0" indent="0" algn="ctr">
              <a:buFont typeface="The Hand Extrablack" panose="03070A02030502020204" pitchFamily="66" charset="0"/>
              <a:buNone/>
            </a:pPr>
            <a:r>
              <a:rPr lang="en-US" dirty="0"/>
              <a:t>UX Designer</a:t>
            </a:r>
          </a:p>
          <a:p>
            <a:pPr marL="0" indent="0" algn="ctr">
              <a:buFont typeface="The Hand Extrablack" panose="03070A02030502020204" pitchFamily="66" charset="0"/>
              <a:buNone/>
            </a:pPr>
            <a:endParaRPr lang="en-US" dirty="0"/>
          </a:p>
          <a:p>
            <a:pPr marL="0" indent="0" algn="ctr">
              <a:buFont typeface="The Hand Extrablack" panose="03070A02030502020204" pitchFamily="66" charset="0"/>
              <a:buNone/>
            </a:pPr>
            <a:endParaRPr lang="en-US" dirty="0"/>
          </a:p>
          <a:p>
            <a:pPr marL="0" indent="0" algn="ctr">
              <a:buFont typeface="The Hand Extrablack" panose="03070A02030502020204" pitchFamily="66" charset="0"/>
              <a:buNone/>
            </a:pPr>
            <a:endParaRPr lang="en-US" dirty="0"/>
          </a:p>
        </p:txBody>
      </p:sp>
      <p:sp>
        <p:nvSpPr>
          <p:cNvPr id="9" name="Content Placeholder 2">
            <a:extLst>
              <a:ext uri="{FF2B5EF4-FFF2-40B4-BE49-F238E27FC236}">
                <a16:creationId xmlns:a16="http://schemas.microsoft.com/office/drawing/2014/main" id="{7ECD6C1D-5285-4DA9-12EF-751F72DD96E0}"/>
              </a:ext>
            </a:extLst>
          </p:cNvPr>
          <p:cNvSpPr txBox="1">
            <a:spLocks/>
          </p:cNvSpPr>
          <p:nvPr/>
        </p:nvSpPr>
        <p:spPr>
          <a:xfrm>
            <a:off x="5886417" y="3159213"/>
            <a:ext cx="2766150" cy="245902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u="sng" dirty="0"/>
              <a:t>Antonio</a:t>
            </a:r>
          </a:p>
          <a:p>
            <a:pPr marL="0" indent="0" algn="ctr">
              <a:buFont typeface="The Hand Extrablack" panose="03070A02030502020204" pitchFamily="66" charset="0"/>
              <a:buNone/>
            </a:pPr>
            <a:r>
              <a:rPr lang="en-US" dirty="0"/>
              <a:t>Developer</a:t>
            </a:r>
          </a:p>
          <a:p>
            <a:pPr marL="0" indent="0" algn="ctr">
              <a:buFont typeface="The Hand Extrablack" panose="03070A02030502020204" pitchFamily="66" charset="0"/>
              <a:buNone/>
            </a:pPr>
            <a:r>
              <a:rPr lang="en-US" dirty="0"/>
              <a:t>Data Collector</a:t>
            </a:r>
          </a:p>
        </p:txBody>
      </p:sp>
      <p:sp>
        <p:nvSpPr>
          <p:cNvPr id="10" name="Content Placeholder 2">
            <a:extLst>
              <a:ext uri="{FF2B5EF4-FFF2-40B4-BE49-F238E27FC236}">
                <a16:creationId xmlns:a16="http://schemas.microsoft.com/office/drawing/2014/main" id="{817B7678-1CD0-612B-01DA-BC48ECF50977}"/>
              </a:ext>
            </a:extLst>
          </p:cNvPr>
          <p:cNvSpPr txBox="1">
            <a:spLocks/>
          </p:cNvSpPr>
          <p:nvPr/>
        </p:nvSpPr>
        <p:spPr>
          <a:xfrm>
            <a:off x="8477185" y="3173055"/>
            <a:ext cx="2766150" cy="245902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u="sng" dirty="0"/>
              <a:t>Bryant</a:t>
            </a:r>
          </a:p>
          <a:p>
            <a:pPr marL="0" indent="0" algn="ctr">
              <a:buFont typeface="The Hand Extrablack" panose="03070A02030502020204" pitchFamily="66" charset="0"/>
              <a:buNone/>
            </a:pPr>
            <a:r>
              <a:rPr lang="en-US" dirty="0"/>
              <a:t>Developer</a:t>
            </a:r>
          </a:p>
          <a:p>
            <a:pPr marL="0" indent="0" algn="ctr">
              <a:buFont typeface="The Hand Extrablack" panose="03070A02030502020204" pitchFamily="66" charset="0"/>
              <a:buNone/>
            </a:pPr>
            <a:r>
              <a:rPr lang="en-US" dirty="0"/>
              <a:t>Data Collector</a:t>
            </a:r>
          </a:p>
          <a:p>
            <a:pPr marL="0" indent="0" algn="ctr">
              <a:buFont typeface="The Hand Extrablack" panose="03070A02030502020204" pitchFamily="66" charset="0"/>
              <a:buNone/>
            </a:pPr>
            <a:endParaRPr lang="en-US" dirty="0"/>
          </a:p>
        </p:txBody>
      </p:sp>
    </p:spTree>
    <p:extLst>
      <p:ext uri="{BB962C8B-B14F-4D97-AF65-F5344CB8AC3E}">
        <p14:creationId xmlns:p14="http://schemas.microsoft.com/office/powerpoint/2010/main" val="203365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8003C-86D6-7CDF-FBFD-99D02DAF8B8E}"/>
              </a:ext>
            </a:extLst>
          </p:cNvPr>
          <p:cNvSpPr>
            <a:spLocks noGrp="1"/>
          </p:cNvSpPr>
          <p:nvPr>
            <p:ph type="title"/>
          </p:nvPr>
        </p:nvSpPr>
        <p:spPr>
          <a:xfrm>
            <a:off x="720000" y="619200"/>
            <a:ext cx="4991961" cy="1477328"/>
          </a:xfrm>
        </p:spPr>
        <p:txBody>
          <a:bodyPr wrap="square" anchor="ctr">
            <a:normAutofit/>
          </a:bodyPr>
          <a:lstStyle/>
          <a:p>
            <a:r>
              <a:rPr lang="en-US" dirty="0"/>
              <a:t>What is Future Link?</a:t>
            </a:r>
          </a:p>
        </p:txBody>
      </p:sp>
      <p:sp>
        <p:nvSpPr>
          <p:cNvPr id="3" name="Content Placeholder 2">
            <a:extLst>
              <a:ext uri="{FF2B5EF4-FFF2-40B4-BE49-F238E27FC236}">
                <a16:creationId xmlns:a16="http://schemas.microsoft.com/office/drawing/2014/main" id="{4BE922A6-A2B4-D588-3C9A-814D85093F02}"/>
              </a:ext>
            </a:extLst>
          </p:cNvPr>
          <p:cNvSpPr>
            <a:spLocks noGrp="1"/>
          </p:cNvSpPr>
          <p:nvPr>
            <p:ph idx="1"/>
          </p:nvPr>
        </p:nvSpPr>
        <p:spPr>
          <a:xfrm>
            <a:off x="720000" y="2541600"/>
            <a:ext cx="4991962" cy="3216273"/>
          </a:xfrm>
        </p:spPr>
        <p:txBody>
          <a:bodyPr>
            <a:normAutofit/>
          </a:bodyPr>
          <a:lstStyle/>
          <a:p>
            <a:pPr marL="0" indent="0">
              <a:buNone/>
            </a:pPr>
            <a:r>
              <a:rPr lang="en-US" dirty="0"/>
              <a:t>Future Link is a one-stop application for future planning for all ages. This includes data on locations, investment strategies, budgeting, and education/career choices. With the data our application can provide, it will provide an easy way for anyone to f </a:t>
            </a:r>
            <a:r>
              <a:rPr lang="en-US" dirty="0" err="1"/>
              <a:t>gure</a:t>
            </a:r>
            <a:r>
              <a:rPr lang="en-US" dirty="0"/>
              <a:t> out the next steps in what they want to with their life moving forward. </a:t>
            </a:r>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Link">
            <a:extLst>
              <a:ext uri="{FF2B5EF4-FFF2-40B4-BE49-F238E27FC236}">
                <a16:creationId xmlns:a16="http://schemas.microsoft.com/office/drawing/2014/main" id="{FDC65B7C-06D1-CC0F-C70D-204681A520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8000" y="-49994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pic>
        <p:nvPicPr>
          <p:cNvPr id="5" name="Picture 4" descr="A person sitting at a desk with a computer and a cityscape&#10;&#10;Description automatically generated">
            <a:extLst>
              <a:ext uri="{FF2B5EF4-FFF2-40B4-BE49-F238E27FC236}">
                <a16:creationId xmlns:a16="http://schemas.microsoft.com/office/drawing/2014/main" id="{4375B326-4696-EE90-1948-DF266C4B04CD}"/>
              </a:ext>
            </a:extLst>
          </p:cNvPr>
          <p:cNvPicPr>
            <a:picLocks noChangeAspect="1"/>
          </p:cNvPicPr>
          <p:nvPr/>
        </p:nvPicPr>
        <p:blipFill>
          <a:blip r:embed="rId4"/>
          <a:stretch>
            <a:fillRect/>
          </a:stretch>
        </p:blipFill>
        <p:spPr>
          <a:xfrm>
            <a:off x="7849354" y="3428999"/>
            <a:ext cx="2961291" cy="2961291"/>
          </a:xfrm>
          <a:prstGeom prst="rect">
            <a:avLst/>
          </a:prstGeom>
        </p:spPr>
      </p:pic>
    </p:spTree>
    <p:extLst>
      <p:ext uri="{BB962C8B-B14F-4D97-AF65-F5344CB8AC3E}">
        <p14:creationId xmlns:p14="http://schemas.microsoft.com/office/powerpoint/2010/main" val="192089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97B722-1F89-BB29-96F0-F83E047215BE}"/>
              </a:ext>
            </a:extLst>
          </p:cNvPr>
          <p:cNvPicPr>
            <a:picLocks noChangeAspect="1"/>
          </p:cNvPicPr>
          <p:nvPr/>
        </p:nvPicPr>
        <p:blipFill>
          <a:blip r:embed="rId2"/>
          <a:stretch>
            <a:fillRect/>
          </a:stretch>
        </p:blipFill>
        <p:spPr>
          <a:xfrm>
            <a:off x="0" y="1"/>
            <a:ext cx="12192000" cy="6629399"/>
          </a:xfrm>
          <a:prstGeom prst="rect">
            <a:avLst/>
          </a:prstGeom>
        </p:spPr>
      </p:pic>
      <p:sp>
        <p:nvSpPr>
          <p:cNvPr id="8" name="Content Placeholder 2">
            <a:extLst>
              <a:ext uri="{FF2B5EF4-FFF2-40B4-BE49-F238E27FC236}">
                <a16:creationId xmlns:a16="http://schemas.microsoft.com/office/drawing/2014/main" id="{825D54A5-E87B-DAD0-977F-EBBAA6CFEEC0}"/>
              </a:ext>
            </a:extLst>
          </p:cNvPr>
          <p:cNvSpPr>
            <a:spLocks noGrp="1"/>
          </p:cNvSpPr>
          <p:nvPr>
            <p:ph idx="1"/>
          </p:nvPr>
        </p:nvSpPr>
        <p:spPr>
          <a:xfrm>
            <a:off x="0" y="6629400"/>
            <a:ext cx="12192000" cy="228599"/>
          </a:xfrm>
        </p:spPr>
        <p:txBody>
          <a:bodyPr>
            <a:normAutofit fontScale="70000" lnSpcReduction="20000"/>
          </a:bodyPr>
          <a:lstStyle/>
          <a:p>
            <a:pPr marL="0" indent="0" algn="ctr">
              <a:buNone/>
            </a:pPr>
            <a:r>
              <a:rPr lang="en-US" dirty="0"/>
              <a:t>Full Scope Flowchart | Aaron Scott</a:t>
            </a:r>
          </a:p>
        </p:txBody>
      </p:sp>
    </p:spTree>
    <p:extLst>
      <p:ext uri="{BB962C8B-B14F-4D97-AF65-F5344CB8AC3E}">
        <p14:creationId xmlns:p14="http://schemas.microsoft.com/office/powerpoint/2010/main" val="26930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7F10F-8DEC-F537-C66A-B892DB0D99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E678A2-1F4E-5F0E-3285-E37042E55E6D}"/>
              </a:ext>
            </a:extLst>
          </p:cNvPr>
          <p:cNvSpPr>
            <a:spLocks noGrp="1"/>
          </p:cNvSpPr>
          <p:nvPr>
            <p:ph type="title"/>
          </p:nvPr>
        </p:nvSpPr>
        <p:spPr>
          <a:xfrm>
            <a:off x="720000" y="619200"/>
            <a:ext cx="4991961" cy="1477328"/>
          </a:xfrm>
        </p:spPr>
        <p:txBody>
          <a:bodyPr wrap="square" anchor="ctr">
            <a:normAutofit/>
          </a:bodyPr>
          <a:lstStyle/>
          <a:p>
            <a:r>
              <a:rPr lang="en-US" dirty="0"/>
              <a:t>Investment Strategies</a:t>
            </a:r>
          </a:p>
        </p:txBody>
      </p:sp>
      <p:sp>
        <p:nvSpPr>
          <p:cNvPr id="3" name="Content Placeholder 2">
            <a:extLst>
              <a:ext uri="{FF2B5EF4-FFF2-40B4-BE49-F238E27FC236}">
                <a16:creationId xmlns:a16="http://schemas.microsoft.com/office/drawing/2014/main" id="{5FAF0BD0-A2E7-7408-D1A7-E5E154F94B46}"/>
              </a:ext>
            </a:extLst>
          </p:cNvPr>
          <p:cNvSpPr>
            <a:spLocks noGrp="1"/>
          </p:cNvSpPr>
          <p:nvPr>
            <p:ph idx="1"/>
          </p:nvPr>
        </p:nvSpPr>
        <p:spPr>
          <a:xfrm>
            <a:off x="720000" y="2096528"/>
            <a:ext cx="4991962" cy="3897872"/>
          </a:xfrm>
        </p:spPr>
        <p:txBody>
          <a:bodyPr>
            <a:normAutofit fontScale="92500" lnSpcReduction="10000"/>
          </a:bodyPr>
          <a:lstStyle/>
          <a:p>
            <a:pPr marL="0" indent="0">
              <a:buNone/>
            </a:pPr>
            <a:r>
              <a:rPr lang="en-US" dirty="0"/>
              <a:t>Our application will feature an investment calculator, which will allow users to take how much money they currently have, and how much they plan to invest every month on top of that, to show how much money they would have in ‘x’ amount of years through different investment methods, such as the S&amp;P500, money market, bonds, etc., in addition to showing the pros and cons of doing each, and encouraging a diverse portfolio and additionally showing what that can look like.</a:t>
            </a:r>
          </a:p>
        </p:txBody>
      </p:sp>
      <p:pic>
        <p:nvPicPr>
          <p:cNvPr id="7" name="Graphic 6" descr="Flying Money outline">
            <a:extLst>
              <a:ext uri="{FF2B5EF4-FFF2-40B4-BE49-F238E27FC236}">
                <a16:creationId xmlns:a16="http://schemas.microsoft.com/office/drawing/2014/main" id="{97C5A795-C311-9E69-A558-8946930FE91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422884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0C9481-AC0A-8ED4-5562-402AD68B1AA7}"/>
              </a:ext>
            </a:extLst>
          </p:cNvPr>
          <p:cNvPicPr>
            <a:picLocks noChangeAspect="1"/>
          </p:cNvPicPr>
          <p:nvPr/>
        </p:nvPicPr>
        <p:blipFill>
          <a:blip r:embed="rId2"/>
          <a:stretch>
            <a:fillRect/>
          </a:stretch>
        </p:blipFill>
        <p:spPr>
          <a:xfrm>
            <a:off x="0" y="0"/>
            <a:ext cx="12192000" cy="6553200"/>
          </a:xfrm>
          <a:prstGeom prst="rect">
            <a:avLst/>
          </a:prstGeom>
        </p:spPr>
      </p:pic>
      <p:sp>
        <p:nvSpPr>
          <p:cNvPr id="6" name="Content Placeholder 2">
            <a:extLst>
              <a:ext uri="{FF2B5EF4-FFF2-40B4-BE49-F238E27FC236}">
                <a16:creationId xmlns:a16="http://schemas.microsoft.com/office/drawing/2014/main" id="{77B7CB7E-C138-8BA2-96E3-E425568A0B8E}"/>
              </a:ext>
            </a:extLst>
          </p:cNvPr>
          <p:cNvSpPr>
            <a:spLocks noGrp="1"/>
          </p:cNvSpPr>
          <p:nvPr>
            <p:ph idx="1"/>
          </p:nvPr>
        </p:nvSpPr>
        <p:spPr>
          <a:xfrm>
            <a:off x="0" y="6629400"/>
            <a:ext cx="12192000" cy="228599"/>
          </a:xfrm>
        </p:spPr>
        <p:txBody>
          <a:bodyPr>
            <a:normAutofit fontScale="70000" lnSpcReduction="20000"/>
          </a:bodyPr>
          <a:lstStyle/>
          <a:p>
            <a:pPr marL="0" indent="0" algn="ctr">
              <a:buNone/>
            </a:pPr>
            <a:r>
              <a:rPr lang="en-US" dirty="0"/>
              <a:t>Function 1 Flowchart | Aaron Scott</a:t>
            </a:r>
          </a:p>
        </p:txBody>
      </p:sp>
    </p:spTree>
    <p:extLst>
      <p:ext uri="{BB962C8B-B14F-4D97-AF65-F5344CB8AC3E}">
        <p14:creationId xmlns:p14="http://schemas.microsoft.com/office/powerpoint/2010/main" val="230891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2AC5B-CF0E-0CA5-80DC-352C61352CC7}"/>
              </a:ext>
            </a:extLst>
          </p:cNvPr>
          <p:cNvSpPr>
            <a:spLocks noGrp="1"/>
          </p:cNvSpPr>
          <p:nvPr>
            <p:ph type="title"/>
          </p:nvPr>
        </p:nvSpPr>
        <p:spPr>
          <a:xfrm>
            <a:off x="720000" y="619200"/>
            <a:ext cx="4991961" cy="1477328"/>
          </a:xfrm>
        </p:spPr>
        <p:txBody>
          <a:bodyPr wrap="square" anchor="ctr">
            <a:normAutofit/>
          </a:bodyPr>
          <a:lstStyle/>
          <a:p>
            <a:r>
              <a:rPr lang="en-US" dirty="0"/>
              <a:t>Locations</a:t>
            </a:r>
          </a:p>
        </p:txBody>
      </p:sp>
      <p:sp>
        <p:nvSpPr>
          <p:cNvPr id="3" name="Content Placeholder 2">
            <a:extLst>
              <a:ext uri="{FF2B5EF4-FFF2-40B4-BE49-F238E27FC236}">
                <a16:creationId xmlns:a16="http://schemas.microsoft.com/office/drawing/2014/main" id="{9576ED8A-3F19-51B2-8B68-D3C968BD3B03}"/>
              </a:ext>
            </a:extLst>
          </p:cNvPr>
          <p:cNvSpPr>
            <a:spLocks noGrp="1"/>
          </p:cNvSpPr>
          <p:nvPr>
            <p:ph idx="1"/>
          </p:nvPr>
        </p:nvSpPr>
        <p:spPr>
          <a:xfrm>
            <a:off x="720000" y="2541600"/>
            <a:ext cx="4991962" cy="3216273"/>
          </a:xfrm>
        </p:spPr>
        <p:txBody>
          <a:bodyPr>
            <a:normAutofit/>
          </a:bodyPr>
          <a:lstStyle/>
          <a:p>
            <a:pPr marL="0" indent="0">
              <a:lnSpc>
                <a:spcPct val="110000"/>
              </a:lnSpc>
              <a:buNone/>
            </a:pPr>
            <a:r>
              <a:rPr lang="en-US" dirty="0"/>
              <a:t>Based on a series of prompted questions, including information about your salary, necessities, ideal lifestyle, habits, etc., will show you locations that will better suit your needs. Typically, people are afraid of change because they are afraid of what’s unknown. This function lets the unknown be a little more exposed, so that a user can plan accordingly.</a:t>
            </a:r>
            <a:endParaRPr lang="en-US"/>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Magnifying glass with solid fill">
            <a:extLst>
              <a:ext uri="{FF2B5EF4-FFF2-40B4-BE49-F238E27FC236}">
                <a16:creationId xmlns:a16="http://schemas.microsoft.com/office/drawing/2014/main" id="{DD7C8CAF-B13F-59CC-5FD6-49190D509D4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394235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27324-88A2-71BB-FDAA-9782A0BE01DB}"/>
              </a:ext>
            </a:extLst>
          </p:cNvPr>
          <p:cNvPicPr>
            <a:picLocks noChangeAspect="1"/>
          </p:cNvPicPr>
          <p:nvPr/>
        </p:nvPicPr>
        <p:blipFill>
          <a:blip r:embed="rId3"/>
          <a:stretch>
            <a:fillRect/>
          </a:stretch>
        </p:blipFill>
        <p:spPr>
          <a:xfrm>
            <a:off x="0" y="0"/>
            <a:ext cx="12192000" cy="5967599"/>
          </a:xfrm>
          <a:prstGeom prst="rect">
            <a:avLst/>
          </a:prstGeom>
        </p:spPr>
      </p:pic>
      <p:sp>
        <p:nvSpPr>
          <p:cNvPr id="6" name="Content Placeholder 2">
            <a:extLst>
              <a:ext uri="{FF2B5EF4-FFF2-40B4-BE49-F238E27FC236}">
                <a16:creationId xmlns:a16="http://schemas.microsoft.com/office/drawing/2014/main" id="{75240D2E-881E-CF1E-D73A-0CD87169F97B}"/>
              </a:ext>
            </a:extLst>
          </p:cNvPr>
          <p:cNvSpPr>
            <a:spLocks noGrp="1"/>
          </p:cNvSpPr>
          <p:nvPr>
            <p:ph idx="1"/>
          </p:nvPr>
        </p:nvSpPr>
        <p:spPr>
          <a:xfrm>
            <a:off x="0" y="5967600"/>
            <a:ext cx="12192000" cy="890400"/>
          </a:xfrm>
        </p:spPr>
        <p:txBody>
          <a:bodyPr>
            <a:normAutofit/>
          </a:bodyPr>
          <a:lstStyle/>
          <a:p>
            <a:pPr marL="0" indent="0" algn="ctr">
              <a:buNone/>
            </a:pPr>
            <a:r>
              <a:rPr lang="en-US" dirty="0"/>
              <a:t>Function 2 Flowchart | Aaron Scott</a:t>
            </a:r>
          </a:p>
        </p:txBody>
      </p:sp>
    </p:spTree>
    <p:extLst>
      <p:ext uri="{BB962C8B-B14F-4D97-AF65-F5344CB8AC3E}">
        <p14:creationId xmlns:p14="http://schemas.microsoft.com/office/powerpoint/2010/main" val="165133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C67CA-2069-E5DE-898C-596C7A517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83942-B822-2B8D-4CF7-CEFBF8D6ECAA}"/>
              </a:ext>
            </a:extLst>
          </p:cNvPr>
          <p:cNvSpPr>
            <a:spLocks noGrp="1"/>
          </p:cNvSpPr>
          <p:nvPr>
            <p:ph type="title"/>
          </p:nvPr>
        </p:nvSpPr>
        <p:spPr>
          <a:xfrm>
            <a:off x="720000" y="619200"/>
            <a:ext cx="4991961" cy="1477328"/>
          </a:xfrm>
        </p:spPr>
        <p:txBody>
          <a:bodyPr wrap="square" anchor="ctr">
            <a:normAutofit/>
          </a:bodyPr>
          <a:lstStyle/>
          <a:p>
            <a:r>
              <a:rPr lang="en-US" dirty="0"/>
              <a:t>Education/Career</a:t>
            </a:r>
          </a:p>
        </p:txBody>
      </p:sp>
      <p:sp>
        <p:nvSpPr>
          <p:cNvPr id="3" name="Content Placeholder 2">
            <a:extLst>
              <a:ext uri="{FF2B5EF4-FFF2-40B4-BE49-F238E27FC236}">
                <a16:creationId xmlns:a16="http://schemas.microsoft.com/office/drawing/2014/main" id="{A9DE33DB-C54A-5281-E06A-0E0CBB9DB72B}"/>
              </a:ext>
            </a:extLst>
          </p:cNvPr>
          <p:cNvSpPr>
            <a:spLocks noGrp="1"/>
          </p:cNvSpPr>
          <p:nvPr>
            <p:ph idx="1"/>
          </p:nvPr>
        </p:nvSpPr>
        <p:spPr>
          <a:xfrm>
            <a:off x="720000" y="2096528"/>
            <a:ext cx="4991962" cy="4142272"/>
          </a:xfrm>
        </p:spPr>
        <p:txBody>
          <a:bodyPr>
            <a:normAutofit fontScale="92500" lnSpcReduction="10000"/>
          </a:bodyPr>
          <a:lstStyle/>
          <a:p>
            <a:pPr marL="0" indent="0">
              <a:buNone/>
            </a:pPr>
            <a:r>
              <a:rPr lang="en-US" dirty="0"/>
              <a:t>Our app seeks to provide a guide for the user to lead them to a work environment more suitable to them, to hopefully give them their motivation back from any burnout. This could come in one of 2 outcomes: </a:t>
            </a:r>
            <a:br>
              <a:rPr lang="en-US" dirty="0"/>
            </a:br>
            <a:r>
              <a:rPr lang="en-US" dirty="0"/>
              <a:t>- A shift in employment paradigm, which has related work field experience requirements, which would allow for a guide to a seamless transition from one workstyle to another.</a:t>
            </a:r>
            <a:br>
              <a:rPr lang="en-US" dirty="0"/>
            </a:br>
            <a:r>
              <a:rPr lang="en-US" dirty="0"/>
              <a:t> - A realistic complete reset on work/career, and the fastest ways to get back into the workforce in a different field.</a:t>
            </a:r>
          </a:p>
        </p:txBody>
      </p:sp>
      <p:pic>
        <p:nvPicPr>
          <p:cNvPr id="7" name="Graphic 6" descr="Office worker male with solid fill">
            <a:extLst>
              <a:ext uri="{FF2B5EF4-FFF2-40B4-BE49-F238E27FC236}">
                <a16:creationId xmlns:a16="http://schemas.microsoft.com/office/drawing/2014/main" id="{1DAE27B9-B1AB-247E-00C2-07B5B69ED88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1797097786"/>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412426"/>
      </a:dk2>
      <a:lt2>
        <a:srgbClr val="E2E8E8"/>
      </a:lt2>
      <a:accent1>
        <a:srgbClr val="EC7179"/>
      </a:accent1>
      <a:accent2>
        <a:srgbClr val="E88651"/>
      </a:accent2>
      <a:accent3>
        <a:srgbClr val="BFA13E"/>
      </a:accent3>
      <a:accent4>
        <a:srgbClr val="98AD3C"/>
      </a:accent4>
      <a:accent5>
        <a:srgbClr val="71B444"/>
      </a:accent5>
      <a:accent6>
        <a:srgbClr val="34BD36"/>
      </a:accent6>
      <a:hlink>
        <a:srgbClr val="568E8A"/>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562</Words>
  <Application>Microsoft Office PowerPoint</Application>
  <PresentationFormat>Widescreen</PresentationFormat>
  <Paragraphs>42</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Avenir Next LT Pro</vt:lpstr>
      <vt:lpstr>Rockwell Nova Light</vt:lpstr>
      <vt:lpstr>The Hand Extrablack</vt:lpstr>
      <vt:lpstr>BlobVTI</vt:lpstr>
      <vt:lpstr>Future Link CSC311 Capstone</vt:lpstr>
      <vt:lpstr>The Team</vt:lpstr>
      <vt:lpstr>What is Future Link?</vt:lpstr>
      <vt:lpstr>PowerPoint Presentation</vt:lpstr>
      <vt:lpstr>Investment Strategies</vt:lpstr>
      <vt:lpstr>PowerPoint Presentation</vt:lpstr>
      <vt:lpstr>Locations</vt:lpstr>
      <vt:lpstr>PowerPoint Presentation</vt:lpstr>
      <vt:lpstr>Education/Career</vt:lpstr>
      <vt:lpstr>PowerPoint Presentation</vt:lpstr>
      <vt:lpstr>Budgetting</vt:lpstr>
      <vt:lpstr>PowerPoint Presentation</vt:lpstr>
      <vt:lpstr>For all progress, we are using a Kanban VIA GitHub to track all progress being made, and who does what. We have behind the scenes, a list of features to be added if time allows for it.</vt:lpstr>
      <vt:lpstr>Timeline (From Now)</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Link CSC311 Capstone</dc:title>
  <dc:creator>Aaron Scoot</dc:creator>
  <cp:lastModifiedBy>Whitman</cp:lastModifiedBy>
  <cp:revision>2</cp:revision>
  <dcterms:created xsi:type="dcterms:W3CDTF">2024-10-28T00:12:51Z</dcterms:created>
  <dcterms:modified xsi:type="dcterms:W3CDTF">2024-10-31T16:40:16Z</dcterms:modified>
</cp:coreProperties>
</file>