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4D60-DABB-432B-BF80-7DF69EFF6E1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5AEE-5F3C-41F0-AF3E-D72CEE2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95AEE-5F3C-41F0-AF3E-D72CEE2231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34E2-0164-4C3C-81BE-18DF57E4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112E9-4F54-4378-9504-19F543071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E0D4-71F1-4C84-83F2-38CB0C5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F642-96FC-4030-8B08-AB4C6CEA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D563-A131-451E-AF5F-763BDE6A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F4C7-52F8-453E-899D-460B89D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43EDD-98AD-44E5-BC84-3AAE612C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10CD-8DD1-4FE6-9B04-9DDD8FA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232-33F4-4063-9419-EEE8C68F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6FF5-B615-4C24-8DDB-FB16E43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E16BA-0644-4735-B582-E2057A1B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7887E-BCA8-4B90-80A8-3C5B2328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9678-175F-469B-A6B7-EB71F17E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4735-EE36-42E5-AA97-1605854B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B4AA-27A8-4CEB-B666-893A4EBC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9868-9ACD-44CD-BC8B-61EA0DAE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E6E4-ABDC-427A-9BC3-4DFAE613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D97B-3B67-480F-A8A5-4EF5E01B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6982-3405-4A63-B220-14E601E0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9736-7008-4163-8180-239ABE29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456C-E620-47D1-A7A2-FA11258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1CCD-B6D3-43FE-A6BC-D5891DE6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C57A-E89B-4146-B61C-E8F6FF7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13AF-E29C-446B-BB10-0FB1063C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539C-BA4A-40E5-8C3B-1D05040C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5B5-0C75-4AE7-AFDB-F0EFFCE2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6859-D743-40F6-B60E-AB0C23A9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7D06-4A2C-4BBD-A3B5-F4D2BA87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466B-DD60-4128-9148-AB884131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031D-B266-49EB-BCFA-63D1ACC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4F99B-65E1-4FEC-87E9-0B09EDDF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386-910A-4168-8A1C-B5551F9B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19AC-8653-40E3-A808-61625B26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88A8-0076-4315-8172-9D968AF9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04F3-3913-41AE-8083-424D1D88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91652-3F9C-47E1-9F9E-B2D8A994D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BE98C-0D04-4987-87E8-AD06B7D2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6B5B6-88BE-400C-9D02-A359CD72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1E25-7B97-48A9-B4A3-B9C2CE2C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8DC9-782F-4CB1-B135-1FB819E2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3521C-A231-4AEF-8509-1B4B5B0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7393-8E83-46BF-9296-9596049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FE5A4-B531-49E6-B810-12FC6088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9DC4E-E764-439D-86FF-CA4506C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A2B8-CF53-4A09-8585-656EE9A4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E462A-3602-4DEF-8066-E4FBDDB8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F9C-095E-45B4-A881-269C827F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4812-68C9-4FE6-86DF-E7ABC133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2350-2DB3-40EC-A873-1447EA46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91D3-75BC-4A5E-BF58-BBCC1A36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D386-BD42-4E76-8F92-4B9E0BE3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E402-D959-4287-9125-C215F8A6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5B5-5E48-469C-8C02-8282CC27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62D80-377C-43EC-9690-4070C6789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21426-6CD8-4A58-BABB-88DD46E9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1A6B-B175-453D-B97E-A25559BA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B11D-8036-412A-8429-6662AD48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EB5A-4F69-466D-97B6-F362230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5D8E6-7983-41D7-8E56-83797F28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8EB2-B863-4E79-B319-E14F3BAF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5629-A77F-4DE3-9F45-502002578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6C2F-1607-40B7-A5C2-505539457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08BB-AF9C-4521-A6EE-B657C140E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E06B-1C2F-43D4-99BA-EAA52CA6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E8D8-4797-4C32-A2C9-4628D622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5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rum.org/resources/what-is-scru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5C114-C7F4-49A3-90FC-38BA351ABA7E}"/>
              </a:ext>
            </a:extLst>
          </p:cNvPr>
          <p:cNvSpPr/>
          <p:nvPr/>
        </p:nvSpPr>
        <p:spPr>
          <a:xfrm>
            <a:off x="1446233" y="603962"/>
            <a:ext cx="92995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Software Development Process 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Using Agile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1041E-27C1-4E32-BD38-5EF338F0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465"/>
            <a:ext cx="12192000" cy="3228535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1041400"/>
          </a:effectLst>
        </p:spPr>
      </p:pic>
    </p:spTree>
    <p:extLst>
      <p:ext uri="{BB962C8B-B14F-4D97-AF65-F5344CB8AC3E}">
        <p14:creationId xmlns:p14="http://schemas.microsoft.com/office/powerpoint/2010/main" val="168380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AE97A-0077-4E65-A265-5807DD49C8A5}"/>
              </a:ext>
            </a:extLst>
          </p:cNvPr>
          <p:cNvSpPr/>
          <p:nvPr/>
        </p:nvSpPr>
        <p:spPr>
          <a:xfrm>
            <a:off x="3607053" y="477353"/>
            <a:ext cx="4977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Waterfall Phases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0EE969-9984-4EBE-948E-9094A246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78" y="2180493"/>
            <a:ext cx="3985455" cy="3981156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73B6E-9384-4AD1-8890-4F752973DAA9}"/>
              </a:ext>
            </a:extLst>
          </p:cNvPr>
          <p:cNvSpPr txBox="1"/>
          <p:nvPr/>
        </p:nvSpPr>
        <p:spPr>
          <a:xfrm>
            <a:off x="450166" y="1913206"/>
            <a:ext cx="7061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Sequential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steps is started until the previous is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Forward motion drives SDLC to the next step. Not adaptive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Issues arise in later phases can cause a complete breakdown of requirements.  Error can happen very early and not detected until later stages</a:t>
            </a:r>
          </a:p>
          <a:p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Testing comes after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996B3-62F3-4938-8EB0-8F586FEA83E9}"/>
              </a:ext>
            </a:extLst>
          </p:cNvPr>
          <p:cNvSpPr txBox="1"/>
          <p:nvPr/>
        </p:nvSpPr>
        <p:spPr>
          <a:xfrm>
            <a:off x="450166" y="5699984"/>
            <a:ext cx="716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SNHU Travel change late in production would have halted project completely.  Multiple steps would have to be re-done and start from beginning. </a:t>
            </a:r>
          </a:p>
        </p:txBody>
      </p:sp>
    </p:spTree>
    <p:extLst>
      <p:ext uri="{BB962C8B-B14F-4D97-AF65-F5344CB8AC3E}">
        <p14:creationId xmlns:p14="http://schemas.microsoft.com/office/powerpoint/2010/main" val="56582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0036C-1285-4DA0-BC6C-7FA07E1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Agile vs 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22787-E8D6-4ECA-B4C4-991E90297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Agile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Done in Iterative, small chunks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More Concurrent and adaptive in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Testing done throughout iterations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Detect issues / failed requirements during iteration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Customer focused, by involving throughout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Can be manipulated / changed throughout entire SDLC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DE977-D546-42A5-8F89-12875DCAB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Waterfall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Sequential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Plan Driven (plan entire project first)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Testing done at end, after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Issue found in final stage can reveal it was made multiple steps prior. Can disrupt entire plan and cause work to be halted and even re-started from beginning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Execution of steps to move on to next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Focused on sticking to plan initialized in beginning. Not adaptive.</a:t>
            </a:r>
          </a:p>
        </p:txBody>
      </p:sp>
    </p:spTree>
    <p:extLst>
      <p:ext uri="{BB962C8B-B14F-4D97-AF65-F5344CB8AC3E}">
        <p14:creationId xmlns:p14="http://schemas.microsoft.com/office/powerpoint/2010/main" val="2984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3C4-DCF0-40BF-886A-24F1B758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Agile or Waterfall?</a:t>
            </a:r>
            <a:br>
              <a: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Factors to Consider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3408-B79E-46B7-9B04-62B1F701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04597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Agile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Customer focused, drives entire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Small, self-organizing teams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Done in small chunks, or increments.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Adaptable to changes throughout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Testing / release done in sprints to allow customer to see progress / functionality throughout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374D-E0BB-46D6-8655-20FC43FE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304597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Waterfall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One of Earliest Development Methods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Proven to have success in the past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Focused on releasing fully developed product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Sequential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Testing after development of product</a:t>
            </a:r>
          </a:p>
        </p:txBody>
      </p:sp>
    </p:spTree>
    <p:extLst>
      <p:ext uri="{BB962C8B-B14F-4D97-AF65-F5344CB8AC3E}">
        <p14:creationId xmlns:p14="http://schemas.microsoft.com/office/powerpoint/2010/main" val="256453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CFB0C-FA51-4D90-B530-00B67B36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E7CAA-D237-4F70-BD1B-E0079E4F0B12}"/>
              </a:ext>
            </a:extLst>
          </p:cNvPr>
          <p:cNvSpPr txBox="1"/>
          <p:nvPr/>
        </p:nvSpPr>
        <p:spPr>
          <a:xfrm>
            <a:off x="534572" y="2096086"/>
            <a:ext cx="11254154" cy="543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marR="0" indent="-360045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Cobb, C. G. (2015).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Manager's Guide to Mastering Agile: Principles and practices for an adaptive approach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John Wiley &amp; Sons.</a:t>
            </a:r>
          </a:p>
          <a:p>
            <a:pPr marL="360045" marR="0" indent="-360045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60045" marR="0" indent="-360045"/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Lankford, T. (2020, June 17). 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Your Scrum Is Not Fun, You Are Doing It Wrong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Serious Scrum. https://medium.com/serious-scrum/if-your-scrum-is-not-fun-you-might-be-doing-it-wrong-6c5fbce6bf48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‌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Manifesto for Agile Software Development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(2001). Agilemanifesto.org.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https://agilemanifesto.org/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Westland, J. (2018, January 11).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Quick Guide to Scrum Methodology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ProjectManager.Com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https://www.projectmanager.com/blog/scrum-methodology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</a:pP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What is Scrum?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(2010).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Scrum.Org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/>
              </a:rPr>
              <a:t>https://www.scrum.org/resources/what-is-scrum/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E2692-7DC8-4D9E-9CFF-86C7C8B9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966"/>
            <a:ext cx="12192000" cy="4056034"/>
          </a:xfrm>
          <a:prstGeom prst="rect">
            <a:avLst/>
          </a:prstGeom>
          <a:effectLst>
            <a:softEdge rad="1079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C928CD-6475-40D7-981E-7964F7941637}"/>
              </a:ext>
            </a:extLst>
          </p:cNvPr>
          <p:cNvSpPr/>
          <p:nvPr/>
        </p:nvSpPr>
        <p:spPr>
          <a:xfrm>
            <a:off x="5101673" y="1022421"/>
            <a:ext cx="1727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Roles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3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06C3E-DC5B-4A97-BA11-71140F1E2FD4}"/>
              </a:ext>
            </a:extLst>
          </p:cNvPr>
          <p:cNvSpPr/>
          <p:nvPr/>
        </p:nvSpPr>
        <p:spPr>
          <a:xfrm>
            <a:off x="608477" y="376237"/>
            <a:ext cx="4182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Scrum Master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85193-7586-46EE-A26A-95DF07AB4BF5}"/>
              </a:ext>
            </a:extLst>
          </p:cNvPr>
          <p:cNvSpPr/>
          <p:nvPr/>
        </p:nvSpPr>
        <p:spPr>
          <a:xfrm>
            <a:off x="-156758" y="3209485"/>
            <a:ext cx="7092130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Is a servant leader for the Scrum 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D813D-3694-42A1-8BB8-72E216E7DAB2}"/>
              </a:ext>
            </a:extLst>
          </p:cNvPr>
          <p:cNvSpPr/>
          <p:nvPr/>
        </p:nvSpPr>
        <p:spPr>
          <a:xfrm>
            <a:off x="251204" y="2346959"/>
            <a:ext cx="10916199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Implements the Scum Process and ensures it is understood and enacted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2C316-086B-4A78-813E-0B5A9713BE8A}"/>
              </a:ext>
            </a:extLst>
          </p:cNvPr>
          <p:cNvSpPr/>
          <p:nvPr/>
        </p:nvSpPr>
        <p:spPr>
          <a:xfrm>
            <a:off x="377370" y="3936753"/>
            <a:ext cx="9477830" cy="792047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Oraganizes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/ facilitates Scrum Events for the Development Team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B7FA7-A246-4564-8D9D-0B873D1049DB}"/>
              </a:ext>
            </a:extLst>
          </p:cNvPr>
          <p:cNvSpPr/>
          <p:nvPr/>
        </p:nvSpPr>
        <p:spPr>
          <a:xfrm>
            <a:off x="251204" y="4728800"/>
            <a:ext cx="8050968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55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Ensures development team is self-organizing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14A9A-3640-4711-A60A-7EC825D723AC}"/>
              </a:ext>
            </a:extLst>
          </p:cNvPr>
          <p:cNvSpPr/>
          <p:nvPr/>
        </p:nvSpPr>
        <p:spPr>
          <a:xfrm>
            <a:off x="497947" y="5520847"/>
            <a:ext cx="9981368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55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Removes impediments to the Development Team’s progress</a:t>
            </a:r>
          </a:p>
        </p:txBody>
      </p:sp>
    </p:spTree>
    <p:extLst>
      <p:ext uri="{BB962C8B-B14F-4D97-AF65-F5344CB8AC3E}">
        <p14:creationId xmlns:p14="http://schemas.microsoft.com/office/powerpoint/2010/main" val="8231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06C3E-DC5B-4A97-BA11-71140F1E2FD4}"/>
              </a:ext>
            </a:extLst>
          </p:cNvPr>
          <p:cNvSpPr/>
          <p:nvPr/>
        </p:nvSpPr>
        <p:spPr>
          <a:xfrm>
            <a:off x="623386" y="400328"/>
            <a:ext cx="4545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Product Owner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85193-7586-46EE-A26A-95DF07AB4BF5}"/>
              </a:ext>
            </a:extLst>
          </p:cNvPr>
          <p:cNvSpPr/>
          <p:nvPr/>
        </p:nvSpPr>
        <p:spPr>
          <a:xfrm>
            <a:off x="294747" y="2536714"/>
            <a:ext cx="7252682" cy="575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Sole person responsible for managing Product Backlog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D813D-3694-42A1-8BB8-72E216E7DAB2}"/>
              </a:ext>
            </a:extLst>
          </p:cNvPr>
          <p:cNvSpPr/>
          <p:nvPr/>
        </p:nvSpPr>
        <p:spPr>
          <a:xfrm>
            <a:off x="0" y="1824443"/>
            <a:ext cx="10916199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Responsible for maximizing value of product and the work of Development 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2C316-086B-4A78-813E-0B5A9713BE8A}"/>
              </a:ext>
            </a:extLst>
          </p:cNvPr>
          <p:cNvSpPr/>
          <p:nvPr/>
        </p:nvSpPr>
        <p:spPr>
          <a:xfrm>
            <a:off x="502976" y="3181065"/>
            <a:ext cx="4352831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Represents the Business Sponsor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B7FA7-A246-4564-8D9D-0B873D1049DB}"/>
              </a:ext>
            </a:extLst>
          </p:cNvPr>
          <p:cNvSpPr/>
          <p:nvPr/>
        </p:nvSpPr>
        <p:spPr>
          <a:xfrm>
            <a:off x="502976" y="3896903"/>
            <a:ext cx="4158563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Decision maker for the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D8E7-C7E3-4D47-8DB9-62A92738C0D1}"/>
              </a:ext>
            </a:extLst>
          </p:cNvPr>
          <p:cNvSpPr/>
          <p:nvPr/>
        </p:nvSpPr>
        <p:spPr>
          <a:xfrm>
            <a:off x="-213360" y="4612741"/>
            <a:ext cx="12618720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32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Ensures backlog is transparent, understandable for all parties and shows what the Scrum Team will work on next</a:t>
            </a:r>
          </a:p>
        </p:txBody>
      </p:sp>
    </p:spTree>
    <p:extLst>
      <p:ext uri="{BB962C8B-B14F-4D97-AF65-F5344CB8AC3E}">
        <p14:creationId xmlns:p14="http://schemas.microsoft.com/office/powerpoint/2010/main" val="31757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06C3E-DC5B-4A97-BA11-71140F1E2FD4}"/>
              </a:ext>
            </a:extLst>
          </p:cNvPr>
          <p:cNvSpPr/>
          <p:nvPr/>
        </p:nvSpPr>
        <p:spPr>
          <a:xfrm>
            <a:off x="772008" y="303666"/>
            <a:ext cx="1910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Tester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85193-7586-46EE-A26A-95DF07AB4BF5}"/>
              </a:ext>
            </a:extLst>
          </p:cNvPr>
          <p:cNvSpPr/>
          <p:nvPr/>
        </p:nvSpPr>
        <p:spPr>
          <a:xfrm>
            <a:off x="251204" y="2655256"/>
            <a:ext cx="8538854" cy="575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Ensures tests are clear, understandable and thorough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D813D-3694-42A1-8BB8-72E216E7DAB2}"/>
              </a:ext>
            </a:extLst>
          </p:cNvPr>
          <p:cNvSpPr/>
          <p:nvPr/>
        </p:nvSpPr>
        <p:spPr>
          <a:xfrm>
            <a:off x="637900" y="1999663"/>
            <a:ext cx="10916199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Works with Product Owner to ensure product meets customer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2C316-086B-4A78-813E-0B5A9713BE8A}"/>
              </a:ext>
            </a:extLst>
          </p:cNvPr>
          <p:cNvSpPr/>
          <p:nvPr/>
        </p:nvSpPr>
        <p:spPr>
          <a:xfrm>
            <a:off x="-931654" y="3450298"/>
            <a:ext cx="9173030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Provides feedback to Development 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B7FA7-A246-4564-8D9D-0B873D1049DB}"/>
              </a:ext>
            </a:extLst>
          </p:cNvPr>
          <p:cNvSpPr/>
          <p:nvPr/>
        </p:nvSpPr>
        <p:spPr>
          <a:xfrm>
            <a:off x="-1209707" y="4282630"/>
            <a:ext cx="8050968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Tests Validity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786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06C3E-DC5B-4A97-BA11-71140F1E2FD4}"/>
              </a:ext>
            </a:extLst>
          </p:cNvPr>
          <p:cNvSpPr/>
          <p:nvPr/>
        </p:nvSpPr>
        <p:spPr>
          <a:xfrm>
            <a:off x="251204" y="418017"/>
            <a:ext cx="68044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Development T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eam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85193-7586-46EE-A26A-95DF07AB4BF5}"/>
              </a:ext>
            </a:extLst>
          </p:cNvPr>
          <p:cNvSpPr/>
          <p:nvPr/>
        </p:nvSpPr>
        <p:spPr>
          <a:xfrm>
            <a:off x="251204" y="2816940"/>
            <a:ext cx="6562181" cy="575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Cross-functional with skills to complete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D813D-3694-42A1-8BB8-72E216E7DAB2}"/>
              </a:ext>
            </a:extLst>
          </p:cNvPr>
          <p:cNvSpPr/>
          <p:nvPr/>
        </p:nvSpPr>
        <p:spPr>
          <a:xfrm>
            <a:off x="596592" y="2193954"/>
            <a:ext cx="2216948" cy="604911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Self Organizing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2C316-086B-4A78-813E-0B5A9713BE8A}"/>
              </a:ext>
            </a:extLst>
          </p:cNvPr>
          <p:cNvSpPr/>
          <p:nvPr/>
        </p:nvSpPr>
        <p:spPr>
          <a:xfrm>
            <a:off x="388923" y="3429000"/>
            <a:ext cx="5707077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Provides feedback to Development 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B7FA7-A246-4564-8D9D-0B873D1049DB}"/>
              </a:ext>
            </a:extLst>
          </p:cNvPr>
          <p:cNvSpPr/>
          <p:nvPr/>
        </p:nvSpPr>
        <p:spPr>
          <a:xfrm>
            <a:off x="386865" y="4112679"/>
            <a:ext cx="8050968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individual recognition of members. The team is one entity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C8B2A-92AD-4B61-A0FE-398DA92F376A}"/>
              </a:ext>
            </a:extLst>
          </p:cNvPr>
          <p:cNvSpPr/>
          <p:nvPr/>
        </p:nvSpPr>
        <p:spPr>
          <a:xfrm>
            <a:off x="193147" y="4715191"/>
            <a:ext cx="7363764" cy="43903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Accountable for delivering results they committed to</a:t>
            </a:r>
          </a:p>
        </p:txBody>
      </p:sp>
    </p:spTree>
    <p:extLst>
      <p:ext uri="{BB962C8B-B14F-4D97-AF65-F5344CB8AC3E}">
        <p14:creationId xmlns:p14="http://schemas.microsoft.com/office/powerpoint/2010/main" val="16131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D194F-3FB3-4D83-9F89-D81CAA4F3C27}"/>
              </a:ext>
            </a:extLst>
          </p:cNvPr>
          <p:cNvSpPr/>
          <p:nvPr/>
        </p:nvSpPr>
        <p:spPr>
          <a:xfrm>
            <a:off x="1744394" y="983790"/>
            <a:ext cx="9045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SDLC Phases: Agile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52EDF-062B-442B-9AA6-2EB21C12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22" y="2433710"/>
            <a:ext cx="6669955" cy="4086665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10997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1D487-C912-400A-BA71-4895CB877251}"/>
              </a:ext>
            </a:extLst>
          </p:cNvPr>
          <p:cNvSpPr txBox="1"/>
          <p:nvPr/>
        </p:nvSpPr>
        <p:spPr>
          <a:xfrm>
            <a:off x="815926" y="601660"/>
            <a:ext cx="10972800" cy="304698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Gathering input from Customer by the Product Owner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Gains understanding of what customer wants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Helps Product Owner envision how to write User Stories</a:t>
            </a: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	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Sprint Planning Meeting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Rolling wave planning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Develop high level plan to define vision, scope and whatever is necessary to planning and estimation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Details of plan further elaborated as project progresses.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359B7-C1CA-497E-A97D-D393E2093EC3}"/>
              </a:ext>
            </a:extLst>
          </p:cNvPr>
          <p:cNvSpPr txBox="1"/>
          <p:nvPr/>
        </p:nvSpPr>
        <p:spPr>
          <a:xfrm>
            <a:off x="815926" y="3476319"/>
            <a:ext cx="108039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Product Backlog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Sprint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1-4 weeks in length (2 is typical length)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Daily Scrums (Standups)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Sprint Reviews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Start process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5AB82-07AA-4928-ADB1-B1EDA0115B7B}"/>
              </a:ext>
            </a:extLst>
          </p:cNvPr>
          <p:cNvSpPr txBox="1"/>
          <p:nvPr/>
        </p:nvSpPr>
        <p:spPr>
          <a:xfrm>
            <a:off x="815926" y="6091267"/>
            <a:ext cx="10874326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Delivery of Finished Product</a:t>
            </a:r>
          </a:p>
        </p:txBody>
      </p:sp>
    </p:spTree>
    <p:extLst>
      <p:ext uri="{BB962C8B-B14F-4D97-AF65-F5344CB8AC3E}">
        <p14:creationId xmlns:p14="http://schemas.microsoft.com/office/powerpoint/2010/main" val="237528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7E653-FEE5-40D7-A54C-549DF1993C0B}"/>
              </a:ext>
            </a:extLst>
          </p:cNvPr>
          <p:cNvSpPr/>
          <p:nvPr/>
        </p:nvSpPr>
        <p:spPr>
          <a:xfrm>
            <a:off x="1095769" y="1025994"/>
            <a:ext cx="100004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SDLC Phases: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Waterfall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49093-A786-4842-858A-71997C1AA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61" y="3291840"/>
            <a:ext cx="6895075" cy="3457868"/>
          </a:xfrm>
          <a:prstGeom prst="rect">
            <a:avLst/>
          </a:prstGeom>
          <a:effectLst>
            <a:softEdge rad="901700"/>
          </a:effectLst>
        </p:spPr>
      </p:pic>
    </p:spTree>
    <p:extLst>
      <p:ext uri="{BB962C8B-B14F-4D97-AF65-F5344CB8AC3E}">
        <p14:creationId xmlns:p14="http://schemas.microsoft.com/office/powerpoint/2010/main" val="386545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661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vs Waterfall</vt:lpstr>
      <vt:lpstr>Agile or Waterfall? Factors to Consider 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Shipley, Aaron</dc:creator>
  <cp:lastModifiedBy>Shipley, Aaron</cp:lastModifiedBy>
  <cp:revision>16</cp:revision>
  <dcterms:created xsi:type="dcterms:W3CDTF">2021-10-13T21:48:53Z</dcterms:created>
  <dcterms:modified xsi:type="dcterms:W3CDTF">2021-10-14T00:37:40Z</dcterms:modified>
</cp:coreProperties>
</file>