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6.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7.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8.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84" r:id="rId1"/>
  </p:sldMasterIdLst>
  <p:notesMasterIdLst>
    <p:notesMasterId r:id="rId108"/>
  </p:notesMasterIdLst>
  <p:handoutMasterIdLst>
    <p:handoutMasterId r:id="rId109"/>
  </p:handoutMasterIdLst>
  <p:sldIdLst>
    <p:sldId id="256" r:id="rId2"/>
    <p:sldId id="330" r:id="rId3"/>
    <p:sldId id="478" r:id="rId4"/>
    <p:sldId id="482" r:id="rId5"/>
    <p:sldId id="486" r:id="rId6"/>
    <p:sldId id="487" r:id="rId7"/>
    <p:sldId id="488" r:id="rId8"/>
    <p:sldId id="489" r:id="rId9"/>
    <p:sldId id="508" r:id="rId10"/>
    <p:sldId id="509" r:id="rId11"/>
    <p:sldId id="608" r:id="rId12"/>
    <p:sldId id="614" r:id="rId13"/>
    <p:sldId id="609" r:id="rId14"/>
    <p:sldId id="616" r:id="rId15"/>
    <p:sldId id="617" r:id="rId16"/>
    <p:sldId id="618" r:id="rId17"/>
    <p:sldId id="619" r:id="rId18"/>
    <p:sldId id="620" r:id="rId19"/>
    <p:sldId id="621" r:id="rId20"/>
    <p:sldId id="622" r:id="rId21"/>
    <p:sldId id="623" r:id="rId22"/>
    <p:sldId id="624" r:id="rId23"/>
    <p:sldId id="625" r:id="rId24"/>
    <p:sldId id="626" r:id="rId25"/>
    <p:sldId id="510" r:id="rId26"/>
    <p:sldId id="511" r:id="rId27"/>
    <p:sldId id="512" r:id="rId28"/>
    <p:sldId id="513" r:id="rId29"/>
    <p:sldId id="514" r:id="rId30"/>
    <p:sldId id="515" r:id="rId31"/>
    <p:sldId id="516" r:id="rId32"/>
    <p:sldId id="519" r:id="rId33"/>
    <p:sldId id="520" r:id="rId34"/>
    <p:sldId id="522" r:id="rId35"/>
    <p:sldId id="524" r:id="rId36"/>
    <p:sldId id="610" r:id="rId37"/>
    <p:sldId id="526" r:id="rId38"/>
    <p:sldId id="611" r:id="rId39"/>
    <p:sldId id="613" r:id="rId40"/>
    <p:sldId id="612" r:id="rId41"/>
    <p:sldId id="547" r:id="rId42"/>
    <p:sldId id="548" r:id="rId43"/>
    <p:sldId id="549" r:id="rId44"/>
    <p:sldId id="550" r:id="rId45"/>
    <p:sldId id="627" r:id="rId46"/>
    <p:sldId id="551" r:id="rId47"/>
    <p:sldId id="552" r:id="rId48"/>
    <p:sldId id="553" r:id="rId49"/>
    <p:sldId id="554" r:id="rId50"/>
    <p:sldId id="638" r:id="rId51"/>
    <p:sldId id="639" r:id="rId52"/>
    <p:sldId id="556" r:id="rId53"/>
    <p:sldId id="557" r:id="rId54"/>
    <p:sldId id="558" r:id="rId55"/>
    <p:sldId id="559" r:id="rId56"/>
    <p:sldId id="561" r:id="rId57"/>
    <p:sldId id="564" r:id="rId58"/>
    <p:sldId id="568" r:id="rId59"/>
    <p:sldId id="574" r:id="rId60"/>
    <p:sldId id="562" r:id="rId61"/>
    <p:sldId id="575" r:id="rId62"/>
    <p:sldId id="576" r:id="rId63"/>
    <p:sldId id="577" r:id="rId64"/>
    <p:sldId id="578" r:id="rId65"/>
    <p:sldId id="579" r:id="rId66"/>
    <p:sldId id="580" r:id="rId67"/>
    <p:sldId id="581" r:id="rId68"/>
    <p:sldId id="582" r:id="rId69"/>
    <p:sldId id="583" r:id="rId70"/>
    <p:sldId id="584" r:id="rId71"/>
    <p:sldId id="585" r:id="rId72"/>
    <p:sldId id="588" r:id="rId73"/>
    <p:sldId id="589" r:id="rId74"/>
    <p:sldId id="590" r:id="rId75"/>
    <p:sldId id="591" r:id="rId76"/>
    <p:sldId id="592" r:id="rId77"/>
    <p:sldId id="593" r:id="rId78"/>
    <p:sldId id="594" r:id="rId79"/>
    <p:sldId id="595" r:id="rId80"/>
    <p:sldId id="596" r:id="rId81"/>
    <p:sldId id="597" r:id="rId82"/>
    <p:sldId id="598" r:id="rId83"/>
    <p:sldId id="599" r:id="rId84"/>
    <p:sldId id="600" r:id="rId85"/>
    <p:sldId id="601" r:id="rId86"/>
    <p:sldId id="602" r:id="rId87"/>
    <p:sldId id="603" r:id="rId88"/>
    <p:sldId id="604" r:id="rId89"/>
    <p:sldId id="605" r:id="rId90"/>
    <p:sldId id="606" r:id="rId91"/>
    <p:sldId id="607" r:id="rId92"/>
    <p:sldId id="628" r:id="rId93"/>
    <p:sldId id="629" r:id="rId94"/>
    <p:sldId id="630" r:id="rId95"/>
    <p:sldId id="631" r:id="rId96"/>
    <p:sldId id="632" r:id="rId97"/>
    <p:sldId id="633" r:id="rId98"/>
    <p:sldId id="634" r:id="rId99"/>
    <p:sldId id="635" r:id="rId100"/>
    <p:sldId id="636" r:id="rId101"/>
    <p:sldId id="637" r:id="rId102"/>
    <p:sldId id="640" r:id="rId103"/>
    <p:sldId id="641" r:id="rId104"/>
    <p:sldId id="642" r:id="rId105"/>
    <p:sldId id="643" r:id="rId106"/>
    <p:sldId id="644" r:id="rId107"/>
  </p:sldIdLst>
  <p:sldSz cx="9144000" cy="6858000" type="screen4x3"/>
  <p:notesSz cx="6669088"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ijun"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81025" autoAdjust="0"/>
  </p:normalViewPr>
  <p:slideViewPr>
    <p:cSldViewPr>
      <p:cViewPr varScale="1">
        <p:scale>
          <a:sx n="105" d="100"/>
          <a:sy n="105" d="100"/>
        </p:scale>
        <p:origin x="183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2429" y="-86"/>
      </p:cViewPr>
      <p:guideLst>
        <p:guide orient="horz" pos="3127"/>
        <p:guide pos="210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commentAuthors" Target="commentAuthors.xml"/><Relationship Id="rId115"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r>
              <a:rPr lang="en-IE" dirty="0"/>
              <a:t>Optimisation of the Beer Distribution Game</a:t>
            </a:r>
          </a:p>
        </p:txBody>
      </p:sp>
      <p:sp>
        <p:nvSpPr>
          <p:cNvPr id="3" name="Date Placeholder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vl1pPr>
          </a:lstStyle>
          <a:p>
            <a:fld id="{042E4E57-24F4-4636-B2A8-48EC81376B61}" type="datetimeFigureOut">
              <a:rPr lang="en-US" smtClean="0"/>
              <a:pPr/>
              <a:t>11/23/2017</a:t>
            </a:fld>
            <a:endParaRPr lang="en-IE" dirty="0"/>
          </a:p>
        </p:txBody>
      </p:sp>
      <p:sp>
        <p:nvSpPr>
          <p:cNvPr id="4" name="Footer Placeholder 3"/>
          <p:cNvSpPr>
            <a:spLocks noGrp="1"/>
          </p:cNvSpPr>
          <p:nvPr>
            <p:ph type="ftr" sz="quarter" idx="2"/>
          </p:nvPr>
        </p:nvSpPr>
        <p:spPr>
          <a:xfrm>
            <a:off x="0" y="9429750"/>
            <a:ext cx="2889250" cy="496888"/>
          </a:xfrm>
          <a:prstGeom prst="rect">
            <a:avLst/>
          </a:prstGeom>
        </p:spPr>
        <p:txBody>
          <a:bodyPr vert="horz" lIns="91440" tIns="45720" rIns="91440" bIns="45720" rtlCol="0" anchor="b"/>
          <a:lstStyle>
            <a:lvl1pPr algn="l">
              <a:defRPr sz="1200"/>
            </a:lvl1pPr>
          </a:lstStyle>
          <a:p>
            <a:endParaRPr lang="en-IE" dirty="0"/>
          </a:p>
        </p:txBody>
      </p:sp>
      <p:sp>
        <p:nvSpPr>
          <p:cNvPr id="5" name="Slide Number Placeholder 4"/>
          <p:cNvSpPr>
            <a:spLocks noGrp="1"/>
          </p:cNvSpPr>
          <p:nvPr>
            <p:ph type="sldNum" sz="quarter" idx="3"/>
          </p:nvPr>
        </p:nvSpPr>
        <p:spPr>
          <a:xfrm>
            <a:off x="3778250" y="9429750"/>
            <a:ext cx="2889250" cy="496888"/>
          </a:xfrm>
          <a:prstGeom prst="rect">
            <a:avLst/>
          </a:prstGeom>
        </p:spPr>
        <p:txBody>
          <a:bodyPr vert="horz" lIns="91440" tIns="45720" rIns="91440" bIns="45720" rtlCol="0" anchor="b"/>
          <a:lstStyle>
            <a:lvl1pPr algn="r">
              <a:defRPr sz="1200"/>
            </a:lvl1pPr>
          </a:lstStyle>
          <a:p>
            <a:fld id="{D216C9FA-0C35-481E-9F51-0021AC9E304D}" type="slidenum">
              <a:rPr lang="en-IE" smtClean="0"/>
              <a:pPr/>
              <a:t>‹#›</a:t>
            </a:fld>
            <a:endParaRPr lang="en-IE" dirty="0"/>
          </a:p>
        </p:txBody>
      </p:sp>
    </p:spTree>
    <p:extLst>
      <p:ext uri="{BB962C8B-B14F-4D97-AF65-F5344CB8AC3E}">
        <p14:creationId xmlns:p14="http://schemas.microsoft.com/office/powerpoint/2010/main" val="351338877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r>
              <a:rPr lang="en-IE" dirty="0"/>
              <a:t>Optimisation of the Beer Distribution Game</a:t>
            </a:r>
          </a:p>
        </p:txBody>
      </p:sp>
      <p:sp>
        <p:nvSpPr>
          <p:cNvPr id="3" name="Date Placeholder 2"/>
          <p:cNvSpPr>
            <a:spLocks noGrp="1"/>
          </p:cNvSpPr>
          <p:nvPr>
            <p:ph type="dt" idx="1"/>
          </p:nvPr>
        </p:nvSpPr>
        <p:spPr>
          <a:xfrm>
            <a:off x="3778250" y="0"/>
            <a:ext cx="2889250" cy="496888"/>
          </a:xfrm>
          <a:prstGeom prst="rect">
            <a:avLst/>
          </a:prstGeom>
        </p:spPr>
        <p:txBody>
          <a:bodyPr vert="horz" lIns="91440" tIns="45720" rIns="91440" bIns="45720" rtlCol="0"/>
          <a:lstStyle>
            <a:lvl1pPr algn="r">
              <a:defRPr sz="1200"/>
            </a:lvl1pPr>
          </a:lstStyle>
          <a:p>
            <a:fld id="{E4BEF0B0-3E58-452B-A2B0-24B95C77DAC7}" type="datetimeFigureOut">
              <a:rPr lang="en-US" smtClean="0"/>
              <a:pPr/>
              <a:t>11/23/2017</a:t>
            </a:fld>
            <a:endParaRPr lang="en-IE" dirty="0"/>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66750" y="4716463"/>
            <a:ext cx="5335588" cy="4467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429750"/>
            <a:ext cx="2889250" cy="496888"/>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778250" y="9429750"/>
            <a:ext cx="2889250" cy="496888"/>
          </a:xfrm>
          <a:prstGeom prst="rect">
            <a:avLst/>
          </a:prstGeom>
        </p:spPr>
        <p:txBody>
          <a:bodyPr vert="horz" lIns="91440" tIns="45720" rIns="91440" bIns="45720" rtlCol="0" anchor="b"/>
          <a:lstStyle>
            <a:lvl1pPr algn="r">
              <a:defRPr sz="1200"/>
            </a:lvl1pPr>
          </a:lstStyle>
          <a:p>
            <a:fld id="{DA7F548E-27A5-4A5F-8C5B-A5A9A2003019}" type="slidenum">
              <a:rPr lang="en-IE" smtClean="0"/>
              <a:pPr/>
              <a:t>‹#›</a:t>
            </a:fld>
            <a:endParaRPr lang="en-IE" dirty="0"/>
          </a:p>
        </p:txBody>
      </p:sp>
    </p:spTree>
    <p:extLst>
      <p:ext uri="{BB962C8B-B14F-4D97-AF65-F5344CB8AC3E}">
        <p14:creationId xmlns:p14="http://schemas.microsoft.com/office/powerpoint/2010/main" val="353469349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DA7F548E-27A5-4A5F-8C5B-A5A9A2003019}" type="slidenum">
              <a:rPr lang="en-IE" smtClean="0"/>
              <a:pPr/>
              <a:t>1</a:t>
            </a:fld>
            <a:endParaRPr lang="en-IE" dirty="0"/>
          </a:p>
        </p:txBody>
      </p:sp>
      <p:sp>
        <p:nvSpPr>
          <p:cNvPr id="5" name="Header Placeholder 4"/>
          <p:cNvSpPr>
            <a:spLocks noGrp="1"/>
          </p:cNvSpPr>
          <p:nvPr>
            <p:ph type="hdr" sz="quarter" idx="11"/>
          </p:nvPr>
        </p:nvSpPr>
        <p:spPr/>
        <p:txBody>
          <a:bodyPr/>
          <a:lstStyle/>
          <a:p>
            <a:r>
              <a:rPr lang="en-IE" dirty="0"/>
              <a:t>Optimisation of the Beer Distribution Game</a:t>
            </a:r>
          </a:p>
        </p:txBody>
      </p:sp>
    </p:spTree>
    <p:extLst>
      <p:ext uri="{BB962C8B-B14F-4D97-AF65-F5344CB8AC3E}">
        <p14:creationId xmlns:p14="http://schemas.microsoft.com/office/powerpoint/2010/main" val="526120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DA7F548E-27A5-4A5F-8C5B-A5A9A2003019}" type="slidenum">
              <a:rPr lang="en-IE" smtClean="0"/>
              <a:pPr/>
              <a:t>60</a:t>
            </a:fld>
            <a:endParaRPr lang="en-IE" dirty="0"/>
          </a:p>
        </p:txBody>
      </p:sp>
      <p:sp>
        <p:nvSpPr>
          <p:cNvPr id="5" name="Header Placeholder 4"/>
          <p:cNvSpPr>
            <a:spLocks noGrp="1"/>
          </p:cNvSpPr>
          <p:nvPr>
            <p:ph type="hdr" sz="quarter" idx="11"/>
          </p:nvPr>
        </p:nvSpPr>
        <p:spPr/>
        <p:txBody>
          <a:bodyPr/>
          <a:lstStyle/>
          <a:p>
            <a:r>
              <a:rPr lang="en-IE" dirty="0"/>
              <a:t>Optimisation of the Beer Distribution Game</a:t>
            </a:r>
          </a:p>
        </p:txBody>
      </p:sp>
    </p:spTree>
    <p:extLst>
      <p:ext uri="{BB962C8B-B14F-4D97-AF65-F5344CB8AC3E}">
        <p14:creationId xmlns:p14="http://schemas.microsoft.com/office/powerpoint/2010/main" val="1272420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idx="10"/>
          </p:nvPr>
        </p:nvSpPr>
        <p:spPr/>
        <p:txBody>
          <a:bodyPr/>
          <a:lstStyle/>
          <a:p>
            <a:r>
              <a:rPr lang="en-IE"/>
              <a:t>Optimisation of the Beer Distribution Game</a:t>
            </a:r>
            <a:endParaRPr lang="en-IE" dirty="0"/>
          </a:p>
        </p:txBody>
      </p:sp>
      <p:sp>
        <p:nvSpPr>
          <p:cNvPr id="5" name="Slide Number Placeholder 4"/>
          <p:cNvSpPr>
            <a:spLocks noGrp="1"/>
          </p:cNvSpPr>
          <p:nvPr>
            <p:ph type="sldNum" sz="quarter" idx="11"/>
          </p:nvPr>
        </p:nvSpPr>
        <p:spPr/>
        <p:txBody>
          <a:bodyPr/>
          <a:lstStyle/>
          <a:p>
            <a:fld id="{DA7F548E-27A5-4A5F-8C5B-A5A9A2003019}" type="slidenum">
              <a:rPr lang="en-IE" smtClean="0"/>
              <a:pPr/>
              <a:t>62</a:t>
            </a:fld>
            <a:endParaRPr lang="en-IE" dirty="0"/>
          </a:p>
        </p:txBody>
      </p:sp>
    </p:spTree>
    <p:extLst>
      <p:ext uri="{BB962C8B-B14F-4D97-AF65-F5344CB8AC3E}">
        <p14:creationId xmlns:p14="http://schemas.microsoft.com/office/powerpoint/2010/main" val="1625630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idx="10"/>
          </p:nvPr>
        </p:nvSpPr>
        <p:spPr/>
        <p:txBody>
          <a:bodyPr/>
          <a:lstStyle/>
          <a:p>
            <a:r>
              <a:rPr lang="en-IE"/>
              <a:t>Optimisation of the Beer Distribution Game</a:t>
            </a:r>
            <a:endParaRPr lang="en-IE" dirty="0"/>
          </a:p>
        </p:txBody>
      </p:sp>
      <p:sp>
        <p:nvSpPr>
          <p:cNvPr id="5" name="Slide Number Placeholder 4"/>
          <p:cNvSpPr>
            <a:spLocks noGrp="1"/>
          </p:cNvSpPr>
          <p:nvPr>
            <p:ph type="sldNum" sz="quarter" idx="11"/>
          </p:nvPr>
        </p:nvSpPr>
        <p:spPr/>
        <p:txBody>
          <a:bodyPr/>
          <a:lstStyle/>
          <a:p>
            <a:fld id="{DA7F548E-27A5-4A5F-8C5B-A5A9A2003019}" type="slidenum">
              <a:rPr lang="en-IE" smtClean="0"/>
              <a:pPr/>
              <a:t>69</a:t>
            </a:fld>
            <a:endParaRPr lang="en-IE" dirty="0"/>
          </a:p>
        </p:txBody>
      </p:sp>
    </p:spTree>
    <p:extLst>
      <p:ext uri="{BB962C8B-B14F-4D97-AF65-F5344CB8AC3E}">
        <p14:creationId xmlns:p14="http://schemas.microsoft.com/office/powerpoint/2010/main" val="2520208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DA7F548E-27A5-4A5F-8C5B-A5A9A2003019}" type="slidenum">
              <a:rPr lang="en-IE" smtClean="0"/>
              <a:pPr/>
              <a:t>72</a:t>
            </a:fld>
            <a:endParaRPr lang="en-IE" dirty="0"/>
          </a:p>
        </p:txBody>
      </p:sp>
      <p:sp>
        <p:nvSpPr>
          <p:cNvPr id="5" name="Header Placeholder 4"/>
          <p:cNvSpPr>
            <a:spLocks noGrp="1"/>
          </p:cNvSpPr>
          <p:nvPr>
            <p:ph type="hdr" sz="quarter" idx="11"/>
          </p:nvPr>
        </p:nvSpPr>
        <p:spPr/>
        <p:txBody>
          <a:bodyPr/>
          <a:lstStyle/>
          <a:p>
            <a:r>
              <a:rPr lang="en-IE" dirty="0"/>
              <a:t>Optimisation of the Beer Distribution Game</a:t>
            </a:r>
          </a:p>
        </p:txBody>
      </p:sp>
    </p:spTree>
    <p:extLst>
      <p:ext uri="{BB962C8B-B14F-4D97-AF65-F5344CB8AC3E}">
        <p14:creationId xmlns:p14="http://schemas.microsoft.com/office/powerpoint/2010/main" val="1461720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idx="10"/>
          </p:nvPr>
        </p:nvSpPr>
        <p:spPr/>
        <p:txBody>
          <a:bodyPr/>
          <a:lstStyle/>
          <a:p>
            <a:r>
              <a:rPr lang="en-IE"/>
              <a:t>Optimisation of the Beer Distribution Game</a:t>
            </a:r>
            <a:endParaRPr lang="en-IE" dirty="0"/>
          </a:p>
        </p:txBody>
      </p:sp>
      <p:sp>
        <p:nvSpPr>
          <p:cNvPr id="5" name="Slide Number Placeholder 4"/>
          <p:cNvSpPr>
            <a:spLocks noGrp="1"/>
          </p:cNvSpPr>
          <p:nvPr>
            <p:ph type="sldNum" sz="quarter" idx="11"/>
          </p:nvPr>
        </p:nvSpPr>
        <p:spPr/>
        <p:txBody>
          <a:bodyPr/>
          <a:lstStyle/>
          <a:p>
            <a:fld id="{DA7F548E-27A5-4A5F-8C5B-A5A9A2003019}" type="slidenum">
              <a:rPr lang="en-IE" smtClean="0"/>
              <a:pPr/>
              <a:t>74</a:t>
            </a:fld>
            <a:endParaRPr lang="en-IE" dirty="0"/>
          </a:p>
        </p:txBody>
      </p:sp>
    </p:spTree>
    <p:extLst>
      <p:ext uri="{BB962C8B-B14F-4D97-AF65-F5344CB8AC3E}">
        <p14:creationId xmlns:p14="http://schemas.microsoft.com/office/powerpoint/2010/main" val="4186781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idx="10"/>
          </p:nvPr>
        </p:nvSpPr>
        <p:spPr/>
        <p:txBody>
          <a:bodyPr/>
          <a:lstStyle/>
          <a:p>
            <a:r>
              <a:rPr lang="en-IE"/>
              <a:t>Optimisation of the Beer Distribution Game</a:t>
            </a:r>
            <a:endParaRPr lang="en-IE" dirty="0"/>
          </a:p>
        </p:txBody>
      </p:sp>
      <p:sp>
        <p:nvSpPr>
          <p:cNvPr id="5" name="Slide Number Placeholder 4"/>
          <p:cNvSpPr>
            <a:spLocks noGrp="1"/>
          </p:cNvSpPr>
          <p:nvPr>
            <p:ph type="sldNum" sz="quarter" idx="11"/>
          </p:nvPr>
        </p:nvSpPr>
        <p:spPr/>
        <p:txBody>
          <a:bodyPr/>
          <a:lstStyle/>
          <a:p>
            <a:fld id="{DA7F548E-27A5-4A5F-8C5B-A5A9A2003019}" type="slidenum">
              <a:rPr lang="en-IE" smtClean="0"/>
              <a:pPr/>
              <a:t>79</a:t>
            </a:fld>
            <a:endParaRPr lang="en-IE" dirty="0"/>
          </a:p>
        </p:txBody>
      </p:sp>
    </p:spTree>
    <p:extLst>
      <p:ext uri="{BB962C8B-B14F-4D97-AF65-F5344CB8AC3E}">
        <p14:creationId xmlns:p14="http://schemas.microsoft.com/office/powerpoint/2010/main" val="1856488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idx="10"/>
          </p:nvPr>
        </p:nvSpPr>
        <p:spPr/>
        <p:txBody>
          <a:bodyPr/>
          <a:lstStyle/>
          <a:p>
            <a:r>
              <a:rPr lang="en-IE"/>
              <a:t>Optimisation of the Beer Distribution Game</a:t>
            </a:r>
            <a:endParaRPr lang="en-IE" dirty="0"/>
          </a:p>
        </p:txBody>
      </p:sp>
      <p:sp>
        <p:nvSpPr>
          <p:cNvPr id="5" name="Slide Number Placeholder 4"/>
          <p:cNvSpPr>
            <a:spLocks noGrp="1"/>
          </p:cNvSpPr>
          <p:nvPr>
            <p:ph type="sldNum" sz="quarter" idx="11"/>
          </p:nvPr>
        </p:nvSpPr>
        <p:spPr/>
        <p:txBody>
          <a:bodyPr/>
          <a:lstStyle/>
          <a:p>
            <a:fld id="{DA7F548E-27A5-4A5F-8C5B-A5A9A2003019}" type="slidenum">
              <a:rPr lang="en-IE" smtClean="0"/>
              <a:pPr/>
              <a:t>86</a:t>
            </a:fld>
            <a:endParaRPr lang="en-IE" dirty="0"/>
          </a:p>
        </p:txBody>
      </p:sp>
    </p:spTree>
    <p:extLst>
      <p:ext uri="{BB962C8B-B14F-4D97-AF65-F5344CB8AC3E}">
        <p14:creationId xmlns:p14="http://schemas.microsoft.com/office/powerpoint/2010/main" val="1825731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DA7F548E-27A5-4A5F-8C5B-A5A9A2003019}" type="slidenum">
              <a:rPr lang="en-IE" smtClean="0"/>
              <a:pPr/>
              <a:t>92</a:t>
            </a:fld>
            <a:endParaRPr lang="en-IE" dirty="0"/>
          </a:p>
        </p:txBody>
      </p:sp>
      <p:sp>
        <p:nvSpPr>
          <p:cNvPr id="5" name="Header Placeholder 4"/>
          <p:cNvSpPr>
            <a:spLocks noGrp="1"/>
          </p:cNvSpPr>
          <p:nvPr>
            <p:ph type="hdr" sz="quarter" idx="11"/>
          </p:nvPr>
        </p:nvSpPr>
        <p:spPr/>
        <p:txBody>
          <a:bodyPr/>
          <a:lstStyle/>
          <a:p>
            <a:r>
              <a:rPr lang="en-IE" dirty="0"/>
              <a:t>Optimisation of the Beer Distribution Game</a:t>
            </a:r>
          </a:p>
        </p:txBody>
      </p:sp>
    </p:spTree>
    <p:extLst>
      <p:ext uri="{BB962C8B-B14F-4D97-AF65-F5344CB8AC3E}">
        <p14:creationId xmlns:p14="http://schemas.microsoft.com/office/powerpoint/2010/main" val="674006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DA7F548E-27A5-4A5F-8C5B-A5A9A2003019}" type="slidenum">
              <a:rPr lang="en-IE" smtClean="0"/>
              <a:pPr/>
              <a:t>102</a:t>
            </a:fld>
            <a:endParaRPr lang="en-IE" dirty="0"/>
          </a:p>
        </p:txBody>
      </p:sp>
      <p:sp>
        <p:nvSpPr>
          <p:cNvPr id="5" name="Header Placeholder 4"/>
          <p:cNvSpPr>
            <a:spLocks noGrp="1"/>
          </p:cNvSpPr>
          <p:nvPr>
            <p:ph type="hdr" sz="quarter" idx="11"/>
          </p:nvPr>
        </p:nvSpPr>
        <p:spPr/>
        <p:txBody>
          <a:bodyPr/>
          <a:lstStyle/>
          <a:p>
            <a:r>
              <a:rPr lang="en-IE" dirty="0"/>
              <a:t>Optimisation of the Beer Distribution Game</a:t>
            </a:r>
          </a:p>
        </p:txBody>
      </p:sp>
    </p:spTree>
    <p:extLst>
      <p:ext uri="{BB962C8B-B14F-4D97-AF65-F5344CB8AC3E}">
        <p14:creationId xmlns:p14="http://schemas.microsoft.com/office/powerpoint/2010/main" val="2731632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idx="10"/>
          </p:nvPr>
        </p:nvSpPr>
        <p:spPr/>
        <p:txBody>
          <a:bodyPr/>
          <a:lstStyle/>
          <a:p>
            <a:r>
              <a:rPr lang="en-IE"/>
              <a:t>Optimisation of the Beer Distribution Game</a:t>
            </a:r>
            <a:endParaRPr lang="en-IE" dirty="0"/>
          </a:p>
        </p:txBody>
      </p:sp>
      <p:sp>
        <p:nvSpPr>
          <p:cNvPr id="5" name="Slide Number Placeholder 4"/>
          <p:cNvSpPr>
            <a:spLocks noGrp="1"/>
          </p:cNvSpPr>
          <p:nvPr>
            <p:ph type="sldNum" sz="quarter" idx="11"/>
          </p:nvPr>
        </p:nvSpPr>
        <p:spPr/>
        <p:txBody>
          <a:bodyPr/>
          <a:lstStyle/>
          <a:p>
            <a:fld id="{DA7F548E-27A5-4A5F-8C5B-A5A9A2003019}" type="slidenum">
              <a:rPr lang="en-IE" smtClean="0"/>
              <a:pPr/>
              <a:t>103</a:t>
            </a:fld>
            <a:endParaRPr lang="en-IE" dirty="0"/>
          </a:p>
        </p:txBody>
      </p:sp>
    </p:spTree>
    <p:extLst>
      <p:ext uri="{BB962C8B-B14F-4D97-AF65-F5344CB8AC3E}">
        <p14:creationId xmlns:p14="http://schemas.microsoft.com/office/powerpoint/2010/main" val="23422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DA7F548E-27A5-4A5F-8C5B-A5A9A2003019}" type="slidenum">
              <a:rPr lang="en-IE" smtClean="0"/>
              <a:pPr/>
              <a:t>3</a:t>
            </a:fld>
            <a:endParaRPr lang="en-IE" dirty="0"/>
          </a:p>
        </p:txBody>
      </p:sp>
      <p:sp>
        <p:nvSpPr>
          <p:cNvPr id="5" name="Header Placeholder 4"/>
          <p:cNvSpPr>
            <a:spLocks noGrp="1"/>
          </p:cNvSpPr>
          <p:nvPr>
            <p:ph type="hdr" sz="quarter" idx="11"/>
          </p:nvPr>
        </p:nvSpPr>
        <p:spPr/>
        <p:txBody>
          <a:bodyPr/>
          <a:lstStyle/>
          <a:p>
            <a:r>
              <a:rPr lang="en-IE" dirty="0"/>
              <a:t>Optimisation of the Beer Distribution Game</a:t>
            </a:r>
          </a:p>
        </p:txBody>
      </p:sp>
    </p:spTree>
    <p:extLst>
      <p:ext uri="{BB962C8B-B14F-4D97-AF65-F5344CB8AC3E}">
        <p14:creationId xmlns:p14="http://schemas.microsoft.com/office/powerpoint/2010/main" val="2350200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idx="10"/>
          </p:nvPr>
        </p:nvSpPr>
        <p:spPr/>
        <p:txBody>
          <a:bodyPr/>
          <a:lstStyle/>
          <a:p>
            <a:r>
              <a:rPr lang="en-IE"/>
              <a:t>Optimisation of the Beer Distribution Game</a:t>
            </a:r>
            <a:endParaRPr lang="en-IE" dirty="0"/>
          </a:p>
        </p:txBody>
      </p:sp>
      <p:sp>
        <p:nvSpPr>
          <p:cNvPr id="5" name="Slide Number Placeholder 4"/>
          <p:cNvSpPr>
            <a:spLocks noGrp="1"/>
          </p:cNvSpPr>
          <p:nvPr>
            <p:ph type="sldNum" sz="quarter" idx="11"/>
          </p:nvPr>
        </p:nvSpPr>
        <p:spPr/>
        <p:txBody>
          <a:bodyPr/>
          <a:lstStyle/>
          <a:p>
            <a:fld id="{DA7F548E-27A5-4A5F-8C5B-A5A9A2003019}" type="slidenum">
              <a:rPr lang="en-IE" smtClean="0"/>
              <a:pPr/>
              <a:t>7</a:t>
            </a:fld>
            <a:endParaRPr lang="en-IE" dirty="0"/>
          </a:p>
        </p:txBody>
      </p:sp>
    </p:spTree>
    <p:extLst>
      <p:ext uri="{BB962C8B-B14F-4D97-AF65-F5344CB8AC3E}">
        <p14:creationId xmlns:p14="http://schemas.microsoft.com/office/powerpoint/2010/main" val="1616630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DA7F548E-27A5-4A5F-8C5B-A5A9A2003019}" type="slidenum">
              <a:rPr lang="en-IE" smtClean="0"/>
              <a:pPr/>
              <a:t>11</a:t>
            </a:fld>
            <a:endParaRPr lang="en-IE" dirty="0"/>
          </a:p>
        </p:txBody>
      </p:sp>
      <p:sp>
        <p:nvSpPr>
          <p:cNvPr id="5" name="Header Placeholder 4"/>
          <p:cNvSpPr>
            <a:spLocks noGrp="1"/>
          </p:cNvSpPr>
          <p:nvPr>
            <p:ph type="hdr" sz="quarter" idx="11"/>
          </p:nvPr>
        </p:nvSpPr>
        <p:spPr/>
        <p:txBody>
          <a:bodyPr/>
          <a:lstStyle/>
          <a:p>
            <a:r>
              <a:rPr lang="en-IE" dirty="0"/>
              <a:t>Optimisation of the Beer Distribution Game</a:t>
            </a:r>
          </a:p>
        </p:txBody>
      </p:sp>
    </p:spTree>
    <p:extLst>
      <p:ext uri="{BB962C8B-B14F-4D97-AF65-F5344CB8AC3E}">
        <p14:creationId xmlns:p14="http://schemas.microsoft.com/office/powerpoint/2010/main" val="2704279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DA7F548E-27A5-4A5F-8C5B-A5A9A2003019}" type="slidenum">
              <a:rPr lang="en-IE" smtClean="0"/>
              <a:pPr/>
              <a:t>25</a:t>
            </a:fld>
            <a:endParaRPr lang="en-IE" dirty="0"/>
          </a:p>
        </p:txBody>
      </p:sp>
      <p:sp>
        <p:nvSpPr>
          <p:cNvPr id="5" name="Header Placeholder 4"/>
          <p:cNvSpPr>
            <a:spLocks noGrp="1"/>
          </p:cNvSpPr>
          <p:nvPr>
            <p:ph type="hdr" sz="quarter" idx="11"/>
          </p:nvPr>
        </p:nvSpPr>
        <p:spPr/>
        <p:txBody>
          <a:bodyPr/>
          <a:lstStyle/>
          <a:p>
            <a:r>
              <a:rPr lang="en-IE" dirty="0"/>
              <a:t>Optimisation of the Beer Distribution Game</a:t>
            </a:r>
          </a:p>
        </p:txBody>
      </p:sp>
    </p:spTree>
    <p:extLst>
      <p:ext uri="{BB962C8B-B14F-4D97-AF65-F5344CB8AC3E}">
        <p14:creationId xmlns:p14="http://schemas.microsoft.com/office/powerpoint/2010/main" val="623364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Even though I’ve defined the schema as follows, I can still add additional fields etc. Why do this even…</a:t>
            </a:r>
          </a:p>
        </p:txBody>
      </p:sp>
      <p:sp>
        <p:nvSpPr>
          <p:cNvPr id="4" name="Header Placeholder 3"/>
          <p:cNvSpPr>
            <a:spLocks noGrp="1"/>
          </p:cNvSpPr>
          <p:nvPr>
            <p:ph type="hdr" sz="quarter" idx="10"/>
          </p:nvPr>
        </p:nvSpPr>
        <p:spPr/>
        <p:txBody>
          <a:bodyPr/>
          <a:lstStyle/>
          <a:p>
            <a:r>
              <a:rPr lang="en-IE"/>
              <a:t>Optimisation of the Beer Distribution Game</a:t>
            </a:r>
            <a:endParaRPr lang="en-IE" dirty="0"/>
          </a:p>
        </p:txBody>
      </p:sp>
      <p:sp>
        <p:nvSpPr>
          <p:cNvPr id="5" name="Slide Number Placeholder 4"/>
          <p:cNvSpPr>
            <a:spLocks noGrp="1"/>
          </p:cNvSpPr>
          <p:nvPr>
            <p:ph type="sldNum" sz="quarter" idx="11"/>
          </p:nvPr>
        </p:nvSpPr>
        <p:spPr/>
        <p:txBody>
          <a:bodyPr/>
          <a:lstStyle/>
          <a:p>
            <a:fld id="{DA7F548E-27A5-4A5F-8C5B-A5A9A2003019}" type="slidenum">
              <a:rPr lang="en-IE" smtClean="0"/>
              <a:pPr/>
              <a:t>33</a:t>
            </a:fld>
            <a:endParaRPr lang="en-IE" dirty="0"/>
          </a:p>
        </p:txBody>
      </p:sp>
    </p:spTree>
    <p:extLst>
      <p:ext uri="{BB962C8B-B14F-4D97-AF65-F5344CB8AC3E}">
        <p14:creationId xmlns:p14="http://schemas.microsoft.com/office/powerpoint/2010/main" val="3071641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DA7F548E-27A5-4A5F-8C5B-A5A9A2003019}" type="slidenum">
              <a:rPr lang="en-IE" smtClean="0"/>
              <a:pPr/>
              <a:t>41</a:t>
            </a:fld>
            <a:endParaRPr lang="en-IE" dirty="0"/>
          </a:p>
        </p:txBody>
      </p:sp>
      <p:sp>
        <p:nvSpPr>
          <p:cNvPr id="5" name="Header Placeholder 4"/>
          <p:cNvSpPr>
            <a:spLocks noGrp="1"/>
          </p:cNvSpPr>
          <p:nvPr>
            <p:ph type="hdr" sz="quarter" idx="11"/>
          </p:nvPr>
        </p:nvSpPr>
        <p:spPr/>
        <p:txBody>
          <a:bodyPr/>
          <a:lstStyle/>
          <a:p>
            <a:r>
              <a:rPr lang="en-IE" dirty="0"/>
              <a:t>Optimisation of the Beer Distribution Game</a:t>
            </a:r>
          </a:p>
        </p:txBody>
      </p:sp>
    </p:spTree>
    <p:extLst>
      <p:ext uri="{BB962C8B-B14F-4D97-AF65-F5344CB8AC3E}">
        <p14:creationId xmlns:p14="http://schemas.microsoft.com/office/powerpoint/2010/main" val="164405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idx="10"/>
          </p:nvPr>
        </p:nvSpPr>
        <p:spPr/>
        <p:txBody>
          <a:bodyPr/>
          <a:lstStyle/>
          <a:p>
            <a:r>
              <a:rPr lang="en-IE"/>
              <a:t>Optimisation of the Beer Distribution Game</a:t>
            </a:r>
            <a:endParaRPr lang="en-IE" dirty="0"/>
          </a:p>
        </p:txBody>
      </p:sp>
      <p:sp>
        <p:nvSpPr>
          <p:cNvPr id="5" name="Slide Number Placeholder 4"/>
          <p:cNvSpPr>
            <a:spLocks noGrp="1"/>
          </p:cNvSpPr>
          <p:nvPr>
            <p:ph type="sldNum" sz="quarter" idx="11"/>
          </p:nvPr>
        </p:nvSpPr>
        <p:spPr/>
        <p:txBody>
          <a:bodyPr/>
          <a:lstStyle/>
          <a:p>
            <a:fld id="{DA7F548E-27A5-4A5F-8C5B-A5A9A2003019}" type="slidenum">
              <a:rPr lang="en-IE" smtClean="0"/>
              <a:pPr/>
              <a:t>44</a:t>
            </a:fld>
            <a:endParaRPr lang="en-IE" dirty="0"/>
          </a:p>
        </p:txBody>
      </p:sp>
    </p:spTree>
    <p:extLst>
      <p:ext uri="{BB962C8B-B14F-4D97-AF65-F5344CB8AC3E}">
        <p14:creationId xmlns:p14="http://schemas.microsoft.com/office/powerpoint/2010/main" val="553973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idx="10"/>
          </p:nvPr>
        </p:nvSpPr>
        <p:spPr/>
        <p:txBody>
          <a:bodyPr/>
          <a:lstStyle/>
          <a:p>
            <a:r>
              <a:rPr lang="en-IE"/>
              <a:t>Optimisation of the Beer Distribution Game</a:t>
            </a:r>
            <a:endParaRPr lang="en-IE" dirty="0"/>
          </a:p>
        </p:txBody>
      </p:sp>
      <p:sp>
        <p:nvSpPr>
          <p:cNvPr id="5" name="Slide Number Placeholder 4"/>
          <p:cNvSpPr>
            <a:spLocks noGrp="1"/>
          </p:cNvSpPr>
          <p:nvPr>
            <p:ph type="sldNum" sz="quarter" idx="11"/>
          </p:nvPr>
        </p:nvSpPr>
        <p:spPr/>
        <p:txBody>
          <a:bodyPr/>
          <a:lstStyle/>
          <a:p>
            <a:fld id="{DA7F548E-27A5-4A5F-8C5B-A5A9A2003019}" type="slidenum">
              <a:rPr lang="en-IE" smtClean="0"/>
              <a:pPr/>
              <a:t>48</a:t>
            </a:fld>
            <a:endParaRPr lang="en-IE" dirty="0"/>
          </a:p>
        </p:txBody>
      </p:sp>
    </p:spTree>
    <p:extLst>
      <p:ext uri="{BB962C8B-B14F-4D97-AF65-F5344CB8AC3E}">
        <p14:creationId xmlns:p14="http://schemas.microsoft.com/office/powerpoint/2010/main" val="796249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endParaRPr kumimoji="0"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E078D29-E936-4664-AF82-94836E2F2852}" type="datetime1">
              <a:rPr lang="en-US" smtClean="0"/>
              <a:pPr/>
              <a:t>11/23/2017</a:t>
            </a:fld>
            <a:endParaRPr lang="en-IE"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IE" dirty="0"/>
              <a:t>Optimisation of the Beer Distribution Game</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75F58DA-9864-47C5-851A-567F97AEA031}" type="slidenum">
              <a:rPr lang="en-IE" smtClean="0"/>
              <a:pPr/>
              <a:t>‹#›</a:t>
            </a:fld>
            <a:endParaRPr lang="en-IE"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F246BA-CBD2-4E65-ACA2-B273927F99FE}" type="datetime1">
              <a:rPr lang="en-US" smtClean="0"/>
              <a:pPr/>
              <a:t>11/23/2017</a:t>
            </a:fld>
            <a:endParaRPr lang="en-IE" dirty="0"/>
          </a:p>
        </p:txBody>
      </p:sp>
      <p:sp>
        <p:nvSpPr>
          <p:cNvPr id="5" name="Footer Placeholder 4"/>
          <p:cNvSpPr>
            <a:spLocks noGrp="1"/>
          </p:cNvSpPr>
          <p:nvPr>
            <p:ph type="ftr" sz="quarter" idx="11"/>
          </p:nvPr>
        </p:nvSpPr>
        <p:spPr/>
        <p:txBody>
          <a:bodyPr/>
          <a:lstStyle/>
          <a:p>
            <a:r>
              <a:rPr lang="en-IE" dirty="0"/>
              <a:t>Optimisation of the Beer Distribution Game</a:t>
            </a:r>
          </a:p>
        </p:txBody>
      </p:sp>
      <p:sp>
        <p:nvSpPr>
          <p:cNvPr id="6" name="Slide Number Placeholder 5"/>
          <p:cNvSpPr>
            <a:spLocks noGrp="1"/>
          </p:cNvSpPr>
          <p:nvPr>
            <p:ph type="sldNum" sz="quarter" idx="12"/>
          </p:nvPr>
        </p:nvSpPr>
        <p:spPr/>
        <p:txBody>
          <a:bodyPr/>
          <a:lstStyle/>
          <a:p>
            <a:fld id="{775F58DA-9864-47C5-851A-567F97AEA031}" type="slidenum">
              <a:rPr lang="en-IE" smtClean="0"/>
              <a:pPr/>
              <a:t>‹#›</a:t>
            </a:fld>
            <a:endParaRPr lang="en-I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BC88D68-5DA6-465C-A197-EBB70D4E7B72}" type="datetime1">
              <a:rPr lang="en-US" smtClean="0"/>
              <a:pPr/>
              <a:t>11/23/2017</a:t>
            </a:fld>
            <a:endParaRPr lang="en-IE" dirty="0"/>
          </a:p>
        </p:txBody>
      </p:sp>
      <p:sp>
        <p:nvSpPr>
          <p:cNvPr id="5" name="Footer Placeholder 4"/>
          <p:cNvSpPr>
            <a:spLocks noGrp="1"/>
          </p:cNvSpPr>
          <p:nvPr>
            <p:ph type="ftr" sz="quarter" idx="11"/>
          </p:nvPr>
        </p:nvSpPr>
        <p:spPr>
          <a:xfrm>
            <a:off x="457201" y="6248207"/>
            <a:ext cx="5573483" cy="365125"/>
          </a:xfrm>
        </p:spPr>
        <p:txBody>
          <a:bodyPr/>
          <a:lstStyle/>
          <a:p>
            <a:r>
              <a:rPr lang="en-IE" dirty="0"/>
              <a:t>Optimisation of the Beer Distribution Game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775F58DA-9864-47C5-851A-567F97AEA031}" type="slidenum">
              <a:rPr lang="en-IE" smtClean="0"/>
              <a:pPr/>
              <a:t>‹#›</a:t>
            </a:fld>
            <a:endParaRPr lang="en-IE"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2907D893-66FF-4724-BBBB-ECEE9328B7ED}" type="datetime1">
              <a:rPr lang="en-US" smtClean="0"/>
              <a:pPr/>
              <a:t>11/23/2017</a:t>
            </a:fld>
            <a:endParaRPr lang="en-IE" dirty="0"/>
          </a:p>
        </p:txBody>
      </p:sp>
      <p:sp>
        <p:nvSpPr>
          <p:cNvPr id="5" name="Footer Placeholder 4"/>
          <p:cNvSpPr>
            <a:spLocks noGrp="1"/>
          </p:cNvSpPr>
          <p:nvPr>
            <p:ph type="ftr" sz="quarter" idx="11"/>
          </p:nvPr>
        </p:nvSpPr>
        <p:spPr/>
        <p:txBody>
          <a:bodyPr/>
          <a:lstStyle/>
          <a:p>
            <a:r>
              <a:rPr lang="en-IE" dirty="0"/>
              <a:t>Optimisation of the Beer Distribution Game</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75F58DA-9864-47C5-851A-567F97AEA031}" type="slidenum">
              <a:rPr lang="en-IE" smtClean="0"/>
              <a:pPr/>
              <a:t>‹#›</a:t>
            </a:fld>
            <a:endParaRPr lang="en-IE"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F69F6839-BF4A-43B5-AC62-BA0D3099C1B3}" type="datetime1">
              <a:rPr lang="en-US" smtClean="0"/>
              <a:pPr/>
              <a:t>11/23/2017</a:t>
            </a:fld>
            <a:endParaRPr lang="en-IE"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75F58DA-9864-47C5-851A-567F97AEA031}" type="slidenum">
              <a:rPr lang="en-IE" smtClean="0"/>
              <a:pPr/>
              <a:t>‹#›</a:t>
            </a:fld>
            <a:endParaRPr lang="en-IE" dirty="0"/>
          </a:p>
        </p:txBody>
      </p:sp>
      <p:sp>
        <p:nvSpPr>
          <p:cNvPr id="14" name="Footer Placeholder 13"/>
          <p:cNvSpPr>
            <a:spLocks noGrp="1"/>
          </p:cNvSpPr>
          <p:nvPr>
            <p:ph type="ftr" sz="quarter" idx="12"/>
          </p:nvPr>
        </p:nvSpPr>
        <p:spPr/>
        <p:txBody>
          <a:bodyPr/>
          <a:lstStyle/>
          <a:p>
            <a:r>
              <a:rPr lang="en-IE" dirty="0"/>
              <a:t>Optimisation of the Beer Distribution Game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D33EE16E-ADD2-445B-BB4D-4F8CD095935B}" type="datetime1">
              <a:rPr lang="en-US" smtClean="0"/>
              <a:pPr/>
              <a:t>11/23/2017</a:t>
            </a:fld>
            <a:endParaRPr lang="en-IE" dirty="0"/>
          </a:p>
        </p:txBody>
      </p:sp>
      <p:sp>
        <p:nvSpPr>
          <p:cNvPr id="10" name="Slide Number Placeholder 9"/>
          <p:cNvSpPr>
            <a:spLocks noGrp="1"/>
          </p:cNvSpPr>
          <p:nvPr>
            <p:ph type="sldNum" sz="quarter" idx="16"/>
          </p:nvPr>
        </p:nvSpPr>
        <p:spPr/>
        <p:txBody>
          <a:bodyPr rtlCol="0"/>
          <a:lstStyle/>
          <a:p>
            <a:fld id="{775F58DA-9864-47C5-851A-567F97AEA031}" type="slidenum">
              <a:rPr lang="en-IE" smtClean="0"/>
              <a:pPr/>
              <a:t>‹#›</a:t>
            </a:fld>
            <a:endParaRPr lang="en-IE" dirty="0"/>
          </a:p>
        </p:txBody>
      </p:sp>
      <p:sp>
        <p:nvSpPr>
          <p:cNvPr id="12" name="Footer Placeholder 11"/>
          <p:cNvSpPr>
            <a:spLocks noGrp="1"/>
          </p:cNvSpPr>
          <p:nvPr>
            <p:ph type="ftr" sz="quarter" idx="17"/>
          </p:nvPr>
        </p:nvSpPr>
        <p:spPr/>
        <p:txBody>
          <a:bodyPr rtlCol="0"/>
          <a:lstStyle/>
          <a:p>
            <a:r>
              <a:rPr lang="en-IE" dirty="0"/>
              <a:t>Optimisation of the Beer Distribution Game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F11CC666-5B30-4897-9BC3-73779F1182DA}" type="datetime1">
              <a:rPr lang="en-US" smtClean="0"/>
              <a:pPr/>
              <a:t>11/23/2017</a:t>
            </a:fld>
            <a:endParaRPr lang="en-IE" dirty="0"/>
          </a:p>
        </p:txBody>
      </p:sp>
      <p:sp>
        <p:nvSpPr>
          <p:cNvPr id="12" name="Slide Number Placeholder 11"/>
          <p:cNvSpPr>
            <a:spLocks noGrp="1"/>
          </p:cNvSpPr>
          <p:nvPr>
            <p:ph type="sldNum" sz="quarter" idx="16"/>
          </p:nvPr>
        </p:nvSpPr>
        <p:spPr/>
        <p:txBody>
          <a:bodyPr rtlCol="0"/>
          <a:lstStyle/>
          <a:p>
            <a:fld id="{775F58DA-9864-47C5-851A-567F97AEA031}" type="slidenum">
              <a:rPr lang="en-IE" smtClean="0"/>
              <a:pPr/>
              <a:t>‹#›</a:t>
            </a:fld>
            <a:endParaRPr lang="en-IE" dirty="0"/>
          </a:p>
        </p:txBody>
      </p:sp>
      <p:sp>
        <p:nvSpPr>
          <p:cNvPr id="14" name="Footer Placeholder 13"/>
          <p:cNvSpPr>
            <a:spLocks noGrp="1"/>
          </p:cNvSpPr>
          <p:nvPr>
            <p:ph type="ftr" sz="quarter" idx="17"/>
          </p:nvPr>
        </p:nvSpPr>
        <p:spPr/>
        <p:txBody>
          <a:bodyPr rtlCol="0"/>
          <a:lstStyle/>
          <a:p>
            <a:r>
              <a:rPr lang="en-IE" dirty="0"/>
              <a:t>Optimisation of the Beer Distribution Game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080332D-58B8-4E15-9424-21446813563A}" type="datetime1">
              <a:rPr lang="en-US" smtClean="0"/>
              <a:pPr/>
              <a:t>11/23/2017</a:t>
            </a:fld>
            <a:endParaRPr lang="en-IE" dirty="0"/>
          </a:p>
        </p:txBody>
      </p:sp>
      <p:sp>
        <p:nvSpPr>
          <p:cNvPr id="4" name="Footer Placeholder 3"/>
          <p:cNvSpPr>
            <a:spLocks noGrp="1"/>
          </p:cNvSpPr>
          <p:nvPr>
            <p:ph type="ftr" sz="quarter" idx="11"/>
          </p:nvPr>
        </p:nvSpPr>
        <p:spPr/>
        <p:txBody>
          <a:bodyPr/>
          <a:lstStyle/>
          <a:p>
            <a:r>
              <a:rPr lang="en-IE" dirty="0"/>
              <a:t>Optimisation of the Beer Distribution Game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75F58DA-9864-47C5-851A-567F97AEA031}" type="slidenum">
              <a:rPr lang="en-IE" smtClean="0"/>
              <a:pPr/>
              <a:t>‹#›</a:t>
            </a:fld>
            <a:endParaRPr lang="en-I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A50605-6A5E-4F95-BEEB-450476CCAAFB}" type="datetime1">
              <a:rPr lang="en-US" smtClean="0"/>
              <a:pPr/>
              <a:t>11/23/2017</a:t>
            </a:fld>
            <a:endParaRPr lang="en-IE" dirty="0"/>
          </a:p>
        </p:txBody>
      </p:sp>
      <p:sp>
        <p:nvSpPr>
          <p:cNvPr id="3" name="Footer Placeholder 2"/>
          <p:cNvSpPr>
            <a:spLocks noGrp="1"/>
          </p:cNvSpPr>
          <p:nvPr>
            <p:ph type="ftr" sz="quarter" idx="11"/>
          </p:nvPr>
        </p:nvSpPr>
        <p:spPr/>
        <p:txBody>
          <a:bodyPr/>
          <a:lstStyle/>
          <a:p>
            <a:r>
              <a:rPr lang="en-IE" dirty="0"/>
              <a:t>Optimisation of the Beer Distribution Game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775F58DA-9864-47C5-851A-567F97AEA031}" type="slidenum">
              <a:rPr lang="en-IE" smtClean="0"/>
              <a:pPr/>
              <a:t>‹#›</a:t>
            </a:fld>
            <a:endParaRPr lang="en-I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382AD51-1EFA-4CD3-84F6-76AC46C47DB4}" type="datetime1">
              <a:rPr lang="en-US" smtClean="0"/>
              <a:pPr/>
              <a:t>11/23/2017</a:t>
            </a:fld>
            <a:endParaRPr lang="en-IE" dirty="0"/>
          </a:p>
        </p:txBody>
      </p:sp>
      <p:sp>
        <p:nvSpPr>
          <p:cNvPr id="6" name="Footer Placeholder 5"/>
          <p:cNvSpPr>
            <a:spLocks noGrp="1"/>
          </p:cNvSpPr>
          <p:nvPr>
            <p:ph type="ftr" sz="quarter" idx="11"/>
          </p:nvPr>
        </p:nvSpPr>
        <p:spPr/>
        <p:txBody>
          <a:bodyPr/>
          <a:lstStyle/>
          <a:p>
            <a:r>
              <a:rPr lang="en-IE" dirty="0"/>
              <a:t>Optimisation of the Beer Distribution Game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75F58DA-9864-47C5-851A-567F97AEA031}" type="slidenum">
              <a:rPr lang="en-IE" smtClean="0"/>
              <a:pPr/>
              <a:t>‹#›</a:t>
            </a:fld>
            <a:endParaRPr lang="en-IE"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AC195518-EA56-4ED3-AC2B-ADEC1F05756C}" type="datetime1">
              <a:rPr lang="en-US" smtClean="0"/>
              <a:pPr/>
              <a:t>11/23/2017</a:t>
            </a:fld>
            <a:endParaRPr lang="en-IE"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775F58DA-9864-47C5-851A-567F97AEA031}" type="slidenum">
              <a:rPr lang="en-IE" smtClean="0"/>
              <a:pPr/>
              <a:t>‹#›</a:t>
            </a:fld>
            <a:endParaRPr lang="en-IE" dirty="0"/>
          </a:p>
        </p:txBody>
      </p:sp>
      <p:sp>
        <p:nvSpPr>
          <p:cNvPr id="14" name="Footer Placeholder 13"/>
          <p:cNvSpPr>
            <a:spLocks noGrp="1"/>
          </p:cNvSpPr>
          <p:nvPr>
            <p:ph type="ftr" sz="quarter" idx="12"/>
          </p:nvPr>
        </p:nvSpPr>
        <p:spPr>
          <a:xfrm>
            <a:off x="1600200" y="6248206"/>
            <a:ext cx="4572000" cy="365125"/>
          </a:xfrm>
        </p:spPr>
        <p:txBody>
          <a:bodyPr rtlCol="0"/>
          <a:lstStyle/>
          <a:p>
            <a:r>
              <a:rPr lang="en-IE" dirty="0"/>
              <a:t>Optimisation of the Beer Distribution Game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A83DBF2-214A-4F52-8561-F52B6FC1C03D}" type="datetime1">
              <a:rPr lang="en-US" smtClean="0"/>
              <a:pPr/>
              <a:t>11/23/2017</a:t>
            </a:fld>
            <a:endParaRPr lang="en-IE"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IE" dirty="0"/>
              <a:t>Optimisation of the Beer Distribution Game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75F58DA-9864-47C5-851A-567F97AEA031}" type="slidenum">
              <a:rPr lang="en-IE" smtClean="0"/>
              <a:pPr/>
              <a:t>‹#›</a:t>
            </a:fld>
            <a:endParaRPr lang="en-IE" dirty="0"/>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hemeOverride" Target="../theme/themeOverride8.xml"/><Relationship Id="rId4" Type="http://schemas.openxmlformats.org/officeDocument/2006/relationships/image" Target="../media/image3.png"/></Relationships>
</file>

<file path=ppt/slides/_rels/slide10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5.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6.xml"/><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7.xml"/><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bit.ly/2xQy4Yf"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limonte.github.io/sweetalert2/"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hyperlink" Target="https://jqueryui.com/show/"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75212" y="1628800"/>
            <a:ext cx="7772400" cy="1368152"/>
          </a:xfrm>
        </p:spPr>
        <p:txBody>
          <a:bodyPr>
            <a:normAutofit/>
          </a:bodyPr>
          <a:lstStyle/>
          <a:p>
            <a:r>
              <a:rPr lang="en-US" sz="2800" dirty="0"/>
              <a:t>Technology review - CT 216 Software Engineering I</a:t>
            </a:r>
            <a:endParaRPr lang="en-IE" sz="2800" dirty="0"/>
          </a:p>
        </p:txBody>
      </p:sp>
      <p:sp>
        <p:nvSpPr>
          <p:cNvPr id="3" name="Subtitle 2"/>
          <p:cNvSpPr>
            <a:spLocks noGrp="1"/>
          </p:cNvSpPr>
          <p:nvPr>
            <p:ph type="subTitle" idx="1"/>
          </p:nvPr>
        </p:nvSpPr>
        <p:spPr>
          <a:xfrm>
            <a:off x="859236" y="3212976"/>
            <a:ext cx="2850680" cy="1649344"/>
          </a:xfrm>
        </p:spPr>
        <p:txBody>
          <a:bodyPr>
            <a:normAutofit/>
          </a:bodyPr>
          <a:lstStyle/>
          <a:p>
            <a:r>
              <a:rPr lang="en-US" dirty="0"/>
              <a:t> </a:t>
            </a:r>
          </a:p>
          <a:p>
            <a:endParaRPr lang="en-US" dirty="0"/>
          </a:p>
          <a:p>
            <a:r>
              <a:rPr lang="en-US" dirty="0"/>
              <a:t>Dr. Enda Barrett </a:t>
            </a:r>
          </a:p>
          <a:p>
            <a:endParaRPr lang="en-US" sz="2200" dirty="0"/>
          </a:p>
          <a:p>
            <a:endParaRPr lang="en-IE" dirty="0"/>
          </a:p>
        </p:txBody>
      </p:sp>
      <p:pic>
        <p:nvPicPr>
          <p:cNvPr id="5" name="Picture 4" descr="NUIGalway_Logo_Irish_500.png"/>
          <p:cNvPicPr>
            <a:picLocks noChangeAspect="1"/>
          </p:cNvPicPr>
          <p:nvPr/>
        </p:nvPicPr>
        <p:blipFill>
          <a:blip r:embed="rId4" cstate="print"/>
          <a:stretch>
            <a:fillRect/>
          </a:stretch>
        </p:blipFill>
        <p:spPr>
          <a:xfrm>
            <a:off x="6948264" y="6021288"/>
            <a:ext cx="2195736" cy="744904"/>
          </a:xfrm>
          <a:prstGeom prst="rect">
            <a:avLst/>
          </a:prstGeom>
        </p:spPr>
      </p:pic>
    </p:spTree>
  </p:cSld>
  <p:clrMapOvr>
    <a:overrideClrMapping bg1="dk1" tx1="lt1" bg2="dk2" tx2="lt2" accent1="accent1" accent2="accent2" accent3="accent3" accent4="accent4" accent5="accent5" accent6="accent6" hlink="hlink" folHlink="folHlink"/>
  </p:clrMapOvr>
  <p:transition advTm="16427"/>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732D-CDE5-4775-9EE9-709CE794CEEF}"/>
              </a:ext>
            </a:extLst>
          </p:cNvPr>
          <p:cNvSpPr>
            <a:spLocks noGrp="1"/>
          </p:cNvSpPr>
          <p:nvPr>
            <p:ph type="title"/>
          </p:nvPr>
        </p:nvSpPr>
        <p:spPr/>
        <p:txBody>
          <a:bodyPr/>
          <a:lstStyle/>
          <a:p>
            <a:r>
              <a:rPr lang="en-IE" dirty="0" err="1"/>
              <a:t>Nodemon</a:t>
            </a:r>
            <a:endParaRPr lang="en-IE" dirty="0"/>
          </a:p>
        </p:txBody>
      </p:sp>
      <p:sp>
        <p:nvSpPr>
          <p:cNvPr id="3" name="Slide Number Placeholder 2">
            <a:extLst>
              <a:ext uri="{FF2B5EF4-FFF2-40B4-BE49-F238E27FC236}">
                <a16:creationId xmlns:a16="http://schemas.microsoft.com/office/drawing/2014/main" id="{19CFB430-D634-4030-83A7-FA41626099CE}"/>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10</a:t>
            </a:fld>
            <a:endParaRPr lang="en-IE" dirty="0"/>
          </a:p>
        </p:txBody>
      </p:sp>
      <p:sp>
        <p:nvSpPr>
          <p:cNvPr id="4" name="Content Placeholder 3">
            <a:extLst>
              <a:ext uri="{FF2B5EF4-FFF2-40B4-BE49-F238E27FC236}">
                <a16:creationId xmlns:a16="http://schemas.microsoft.com/office/drawing/2014/main" id="{2D4AAFCE-7900-4BC9-B648-DCE5034F84CD}"/>
              </a:ext>
            </a:extLst>
          </p:cNvPr>
          <p:cNvSpPr>
            <a:spLocks noGrp="1"/>
          </p:cNvSpPr>
          <p:nvPr>
            <p:ph sz="quarter" idx="1"/>
          </p:nvPr>
        </p:nvSpPr>
        <p:spPr/>
        <p:txBody>
          <a:bodyPr/>
          <a:lstStyle/>
          <a:p>
            <a:r>
              <a:rPr lang="en-IE" dirty="0"/>
              <a:t>Now when you start the app using </a:t>
            </a:r>
            <a:r>
              <a:rPr lang="en-IE" b="1" dirty="0" err="1"/>
              <a:t>npm</a:t>
            </a:r>
            <a:r>
              <a:rPr lang="en-IE" b="1" dirty="0"/>
              <a:t> start </a:t>
            </a:r>
          </a:p>
          <a:p>
            <a:endParaRPr lang="en-IE" b="1" dirty="0"/>
          </a:p>
          <a:p>
            <a:endParaRPr lang="en-IE" b="1" dirty="0"/>
          </a:p>
          <a:p>
            <a:endParaRPr lang="en-IE" b="1" dirty="0"/>
          </a:p>
          <a:p>
            <a:endParaRPr lang="en-IE" b="1" dirty="0"/>
          </a:p>
          <a:p>
            <a:r>
              <a:rPr lang="en-IE" dirty="0"/>
              <a:t>Any change you make to the server side code, </a:t>
            </a:r>
            <a:r>
              <a:rPr lang="en-IE" dirty="0" err="1"/>
              <a:t>nodemon</a:t>
            </a:r>
            <a:r>
              <a:rPr lang="en-IE" dirty="0"/>
              <a:t> will pick it up and restart node</a:t>
            </a:r>
          </a:p>
        </p:txBody>
      </p:sp>
      <p:pic>
        <p:nvPicPr>
          <p:cNvPr id="5" name="Picture 4">
            <a:extLst>
              <a:ext uri="{FF2B5EF4-FFF2-40B4-BE49-F238E27FC236}">
                <a16:creationId xmlns:a16="http://schemas.microsoft.com/office/drawing/2014/main" id="{376262F2-B3E6-40F5-8634-5902A8707068}"/>
              </a:ext>
            </a:extLst>
          </p:cNvPr>
          <p:cNvPicPr>
            <a:picLocks noChangeAspect="1"/>
          </p:cNvPicPr>
          <p:nvPr/>
        </p:nvPicPr>
        <p:blipFill>
          <a:blip r:embed="rId2"/>
          <a:stretch>
            <a:fillRect/>
          </a:stretch>
        </p:blipFill>
        <p:spPr>
          <a:xfrm>
            <a:off x="1043609" y="2204865"/>
            <a:ext cx="3769398" cy="1800200"/>
          </a:xfrm>
          <a:prstGeom prst="rect">
            <a:avLst/>
          </a:prstGeom>
        </p:spPr>
      </p:pic>
      <p:pic>
        <p:nvPicPr>
          <p:cNvPr id="2050" name="Picture 2" descr="Image result for useful tip">
            <a:extLst>
              <a:ext uri="{FF2B5EF4-FFF2-40B4-BE49-F238E27FC236}">
                <a16:creationId xmlns:a16="http://schemas.microsoft.com/office/drawing/2014/main" id="{38F3E1CB-665B-4E2C-A4FA-5947B8AFA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116632"/>
            <a:ext cx="854327"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638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C657-53F4-45AB-9EE3-ABD0B977C5C4}"/>
              </a:ext>
            </a:extLst>
          </p:cNvPr>
          <p:cNvSpPr>
            <a:spLocks noGrp="1"/>
          </p:cNvSpPr>
          <p:nvPr>
            <p:ph type="title"/>
          </p:nvPr>
        </p:nvSpPr>
        <p:spPr/>
        <p:txBody>
          <a:bodyPr/>
          <a:lstStyle/>
          <a:p>
            <a:r>
              <a:rPr lang="en-IE" dirty="0"/>
              <a:t>Show/hide posts</a:t>
            </a:r>
          </a:p>
        </p:txBody>
      </p:sp>
      <p:sp>
        <p:nvSpPr>
          <p:cNvPr id="3" name="Slide Number Placeholder 2">
            <a:extLst>
              <a:ext uri="{FF2B5EF4-FFF2-40B4-BE49-F238E27FC236}">
                <a16:creationId xmlns:a16="http://schemas.microsoft.com/office/drawing/2014/main" id="{04F409DE-072D-440D-A816-C9E27F45FCD8}"/>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100</a:t>
            </a:fld>
            <a:endParaRPr lang="en-IE" dirty="0"/>
          </a:p>
        </p:txBody>
      </p:sp>
      <p:sp>
        <p:nvSpPr>
          <p:cNvPr id="7" name="Rectangle 6">
            <a:extLst>
              <a:ext uri="{FF2B5EF4-FFF2-40B4-BE49-F238E27FC236}">
                <a16:creationId xmlns:a16="http://schemas.microsoft.com/office/drawing/2014/main" id="{D043E5AC-F875-4AED-92E9-6A176A5F20A2}"/>
              </a:ext>
            </a:extLst>
          </p:cNvPr>
          <p:cNvSpPr/>
          <p:nvPr/>
        </p:nvSpPr>
        <p:spPr>
          <a:xfrm>
            <a:off x="9945" y="1608445"/>
            <a:ext cx="8964488" cy="4832092"/>
          </a:xfrm>
          <a:prstGeom prst="rect">
            <a:avLst/>
          </a:prstGeom>
        </p:spPr>
        <p:txBody>
          <a:bodyPr wrap="square">
            <a:spAutoFit/>
          </a:bodyPr>
          <a:lstStyle/>
          <a:p>
            <a:r>
              <a:rPr lang="en-IE" sz="1400" dirty="0">
                <a:solidFill>
                  <a:srgbClr val="000000"/>
                </a:solidFill>
                <a:latin typeface="Courier New" panose="02070309020205020404" pitchFamily="49" charset="0"/>
              </a:rPr>
              <a:t> </a:t>
            </a:r>
            <a:r>
              <a:rPr lang="en-IE" sz="1400" b="1" dirty="0">
                <a:solidFill>
                  <a:srgbClr val="0000FF"/>
                </a:solidFill>
                <a:latin typeface="Courier New" panose="02070309020205020404" pitchFamily="49" charset="0"/>
              </a:rPr>
              <a:t>function</a:t>
            </a:r>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getComments</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get</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a:solidFill>
                  <a:srgbClr val="808080"/>
                </a:solidFill>
                <a:latin typeface="Courier New" panose="02070309020205020404" pitchFamily="49" charset="0"/>
              </a:rPr>
              <a:t>"/</a:t>
            </a:r>
            <a:r>
              <a:rPr lang="en-IE" sz="1400" dirty="0" err="1">
                <a:solidFill>
                  <a:srgbClr val="808080"/>
                </a:solidFill>
                <a:latin typeface="Courier New" panose="02070309020205020404" pitchFamily="49" charset="0"/>
              </a:rPr>
              <a:t>getComments</a:t>
            </a:r>
            <a:r>
              <a:rPr lang="en-IE" sz="1400" dirty="0">
                <a:solidFill>
                  <a:srgbClr val="808080"/>
                </a:solidFill>
                <a:latin typeface="Courier New" panose="02070309020205020404" pitchFamily="49" charset="0"/>
              </a:rPr>
              <a:t>"</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b="1" dirty="0">
                <a:solidFill>
                  <a:srgbClr val="0000FF"/>
                </a:solidFill>
                <a:latin typeface="Courier New" panose="02070309020205020404" pitchFamily="49" charset="0"/>
              </a:rPr>
              <a:t>function</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data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err="1">
                <a:solidFill>
                  <a:srgbClr val="0000FF"/>
                </a:solidFill>
                <a:latin typeface="Courier New" panose="02070309020205020404" pitchFamily="49" charset="0"/>
              </a:rPr>
              <a:t>var</a:t>
            </a:r>
            <a:r>
              <a:rPr lang="en-IE" sz="1400" dirty="0">
                <a:solidFill>
                  <a:srgbClr val="000000"/>
                </a:solidFill>
                <a:latin typeface="Courier New" panose="02070309020205020404" pitchFamily="49" charset="0"/>
              </a:rPr>
              <a:t> posts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a:solidFill>
                  <a:srgbClr val="808080"/>
                </a:solidFill>
                <a:latin typeface="Courier New" panose="02070309020205020404" pitchFamily="49" charset="0"/>
              </a:rPr>
              <a:t>""</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FF"/>
                </a:solidFill>
                <a:latin typeface="Courier New" panose="02070309020205020404" pitchFamily="49" charset="0"/>
              </a:rPr>
              <a:t>for</a:t>
            </a:r>
            <a:r>
              <a:rPr lang="en-IE" sz="1400" b="1" dirty="0">
                <a:solidFill>
                  <a:srgbClr val="000080"/>
                </a:solidFill>
                <a:latin typeface="Courier New" panose="02070309020205020404" pitchFamily="49" charset="0"/>
              </a:rPr>
              <a:t>(</a:t>
            </a:r>
            <a:r>
              <a:rPr lang="en-IE" sz="1400" b="1" dirty="0" err="1">
                <a:solidFill>
                  <a:srgbClr val="0000FF"/>
                </a:solidFill>
                <a:latin typeface="Courier New" panose="02070309020205020404" pitchFamily="49" charset="0"/>
              </a:rPr>
              <a:t>var</a:t>
            </a:r>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i</a:t>
            </a:r>
            <a:r>
              <a:rPr lang="en-IE" sz="1400" b="1" dirty="0">
                <a:solidFill>
                  <a:srgbClr val="000080"/>
                </a:solidFill>
                <a:latin typeface="Courier New" panose="02070309020205020404" pitchFamily="49" charset="0"/>
              </a:rPr>
              <a:t>=</a:t>
            </a:r>
            <a:r>
              <a:rPr lang="en-IE" sz="1400" dirty="0">
                <a:solidFill>
                  <a:srgbClr val="FF8000"/>
                </a:solidFill>
                <a:latin typeface="Courier New" panose="02070309020205020404" pitchFamily="49" charset="0"/>
              </a:rPr>
              <a:t>0</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i</a:t>
            </a:r>
            <a:r>
              <a:rPr lang="en-IE" sz="1400" b="1" dirty="0">
                <a:solidFill>
                  <a:srgbClr val="000080"/>
                </a:solidFill>
                <a:latin typeface="Courier New" panose="02070309020205020404" pitchFamily="49" charset="0"/>
              </a:rPr>
              <a:t>&lt;</a:t>
            </a:r>
            <a:r>
              <a:rPr lang="en-IE" sz="1400" dirty="0" err="1">
                <a:solidFill>
                  <a:srgbClr val="000000"/>
                </a:solidFill>
                <a:latin typeface="Courier New" panose="02070309020205020404" pitchFamily="49" charset="0"/>
              </a:rPr>
              <a:t>data</a:t>
            </a:r>
            <a:r>
              <a:rPr lang="en-IE" sz="1400" b="1" dirty="0" err="1">
                <a:solidFill>
                  <a:srgbClr val="000080"/>
                </a:solidFill>
                <a:latin typeface="Courier New" panose="02070309020205020404" pitchFamily="49" charset="0"/>
              </a:rPr>
              <a:t>.</a:t>
            </a:r>
            <a:r>
              <a:rPr lang="en-IE" sz="1400" dirty="0" err="1">
                <a:solidFill>
                  <a:srgbClr val="000000"/>
                </a:solidFill>
                <a:latin typeface="Courier New" panose="02070309020205020404" pitchFamily="49" charset="0"/>
              </a:rPr>
              <a:t>length</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i</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GB" sz="1400" dirty="0">
                <a:solidFill>
                  <a:srgbClr val="000000"/>
                </a:solidFill>
                <a:latin typeface="Courier New" panose="02070309020205020404" pitchFamily="49" charset="0"/>
              </a:rPr>
              <a:t>                    posts </a:t>
            </a:r>
            <a:r>
              <a:rPr lang="en-GB" sz="1400" b="1" dirty="0">
                <a:solidFill>
                  <a:srgbClr val="000080"/>
                </a:solidFill>
                <a:latin typeface="Courier New" panose="02070309020205020404" pitchFamily="49" charset="0"/>
              </a:rPr>
              <a:t>+=</a:t>
            </a:r>
            <a:r>
              <a:rPr lang="en-GB" sz="1400" dirty="0">
                <a:solidFill>
                  <a:srgbClr val="000000"/>
                </a:solidFill>
                <a:latin typeface="Courier New" panose="02070309020205020404" pitchFamily="49" charset="0"/>
              </a:rPr>
              <a:t> </a:t>
            </a:r>
            <a:r>
              <a:rPr lang="en-GB" sz="1400" dirty="0">
                <a:solidFill>
                  <a:srgbClr val="808080"/>
                </a:solidFill>
                <a:latin typeface="Courier New" panose="02070309020205020404" pitchFamily="49" charset="0"/>
              </a:rPr>
              <a:t>"&lt;div class='row well'&gt;&lt;div class='col-xs-9'&gt;"</a:t>
            </a:r>
            <a:endParaRPr lang="en-GB"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data</a:t>
            </a:r>
            <a:r>
              <a:rPr lang="en-IE" sz="1400" b="1" dirty="0">
                <a:solidFill>
                  <a:srgbClr val="000080"/>
                </a:solidFill>
                <a:latin typeface="Courier New" panose="02070309020205020404" pitchFamily="49" charset="0"/>
              </a:rPr>
              <a:t>[</a:t>
            </a:r>
            <a:r>
              <a:rPr lang="en-IE" sz="1400" dirty="0" err="1">
                <a:solidFill>
                  <a:srgbClr val="000000"/>
                </a:solidFill>
                <a:latin typeface="Courier New" panose="02070309020205020404" pitchFamily="49" charset="0"/>
              </a:rPr>
              <a:t>i</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comment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a:solidFill>
                  <a:srgbClr val="808080"/>
                </a:solidFill>
                <a:latin typeface="Courier New" panose="02070309020205020404" pitchFamily="49" charset="0"/>
              </a:rPr>
              <a:t>"&lt;/div&gt;&lt;div class='col-xs-3'&gt;"</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GB" sz="1400" dirty="0">
                <a:solidFill>
                  <a:srgbClr val="000000"/>
                </a:solidFill>
                <a:latin typeface="Courier New" panose="02070309020205020404" pitchFamily="49" charset="0"/>
              </a:rPr>
              <a:t>                        </a:t>
            </a:r>
            <a:r>
              <a:rPr lang="en-GB" sz="1400" dirty="0">
                <a:solidFill>
                  <a:srgbClr val="808080"/>
                </a:solidFill>
                <a:latin typeface="Courier New" panose="02070309020205020404" pitchFamily="49" charset="0"/>
              </a:rPr>
              <a:t>"&lt;button type='button' name='"</a:t>
            </a:r>
            <a:r>
              <a:rPr lang="en-GB" sz="1400" b="1" dirty="0">
                <a:solidFill>
                  <a:srgbClr val="000080"/>
                </a:solidFill>
                <a:latin typeface="Courier New" panose="02070309020205020404" pitchFamily="49" charset="0"/>
              </a:rPr>
              <a:t>+</a:t>
            </a:r>
            <a:r>
              <a:rPr lang="en-GB" sz="1400" dirty="0">
                <a:solidFill>
                  <a:srgbClr val="000000"/>
                </a:solidFill>
                <a:latin typeface="Courier New" panose="02070309020205020404" pitchFamily="49" charset="0"/>
              </a:rPr>
              <a:t>data</a:t>
            </a:r>
            <a:r>
              <a:rPr lang="en-GB" sz="1400" b="1" dirty="0">
                <a:solidFill>
                  <a:srgbClr val="000080"/>
                </a:solidFill>
                <a:latin typeface="Courier New" panose="02070309020205020404" pitchFamily="49" charset="0"/>
              </a:rPr>
              <a:t>[</a:t>
            </a:r>
            <a:r>
              <a:rPr lang="en-GB" sz="1400" dirty="0" err="1">
                <a:solidFill>
                  <a:srgbClr val="000000"/>
                </a:solidFill>
                <a:latin typeface="Courier New" panose="02070309020205020404" pitchFamily="49" charset="0"/>
              </a:rPr>
              <a:t>i</a:t>
            </a:r>
            <a:r>
              <a:rPr lang="en-GB" sz="1400" b="1" dirty="0">
                <a:solidFill>
                  <a:srgbClr val="000080"/>
                </a:solidFill>
                <a:latin typeface="Courier New" panose="02070309020205020404" pitchFamily="49" charset="0"/>
              </a:rPr>
              <a:t>].</a:t>
            </a:r>
            <a:r>
              <a:rPr lang="en-GB" sz="1400" dirty="0">
                <a:solidFill>
                  <a:srgbClr val="000000"/>
                </a:solidFill>
                <a:latin typeface="Courier New" panose="02070309020205020404" pitchFamily="49" charset="0"/>
              </a:rPr>
              <a:t>_id</a:t>
            </a:r>
            <a:r>
              <a:rPr lang="en-GB" sz="1400" b="1" dirty="0">
                <a:solidFill>
                  <a:srgbClr val="000080"/>
                </a:solidFill>
                <a:latin typeface="Courier New" panose="02070309020205020404" pitchFamily="49" charset="0"/>
              </a:rPr>
              <a:t>+</a:t>
            </a:r>
            <a:r>
              <a:rPr lang="en-GB" sz="1400" dirty="0">
                <a:solidFill>
                  <a:srgbClr val="808080"/>
                </a:solidFill>
                <a:latin typeface="Courier New" panose="02070309020205020404" pitchFamily="49" charset="0"/>
              </a:rPr>
              <a:t>"' class='</a:t>
            </a:r>
            <a:r>
              <a:rPr lang="en-GB" sz="1400" dirty="0" err="1">
                <a:solidFill>
                  <a:srgbClr val="808080"/>
                </a:solidFill>
                <a:latin typeface="Courier New" panose="02070309020205020404" pitchFamily="49" charset="0"/>
              </a:rPr>
              <a:t>btn</a:t>
            </a:r>
            <a:r>
              <a:rPr lang="en-GB" sz="1400" dirty="0">
                <a:solidFill>
                  <a:srgbClr val="808080"/>
                </a:solidFill>
                <a:latin typeface="Courier New" panose="02070309020205020404" pitchFamily="49" charset="0"/>
              </a:rPr>
              <a:t> </a:t>
            </a:r>
            <a:r>
              <a:rPr lang="en-GB" sz="1400" dirty="0" err="1">
                <a:solidFill>
                  <a:srgbClr val="808080"/>
                </a:solidFill>
                <a:latin typeface="Courier New" panose="02070309020205020404" pitchFamily="49" charset="0"/>
              </a:rPr>
              <a:t>btn</a:t>
            </a:r>
            <a:r>
              <a:rPr lang="en-GB" sz="1400" dirty="0">
                <a:solidFill>
                  <a:srgbClr val="808080"/>
                </a:solidFill>
                <a:latin typeface="Courier New" panose="02070309020205020404" pitchFamily="49" charset="0"/>
              </a:rPr>
              <a:t>-danger'&gt;"</a:t>
            </a:r>
            <a:r>
              <a:rPr lang="en-GB" sz="1400" dirty="0">
                <a:solidFill>
                  <a:srgbClr val="000000"/>
                </a:solidFill>
                <a:latin typeface="Courier New" panose="02070309020205020404" pitchFamily="49" charset="0"/>
              </a:rPr>
              <a:t> </a:t>
            </a:r>
            <a:r>
              <a:rPr lang="en-GB" sz="1400" b="1" dirty="0">
                <a:solidFill>
                  <a:srgbClr val="000080"/>
                </a:solidFill>
                <a:latin typeface="Courier New" panose="02070309020205020404" pitchFamily="49" charset="0"/>
              </a:rPr>
              <a:t>+</a:t>
            </a:r>
            <a:endParaRPr lang="en-GB" sz="1400" dirty="0">
              <a:solidFill>
                <a:srgbClr val="000000"/>
              </a:solidFill>
              <a:latin typeface="Courier New" panose="02070309020205020404" pitchFamily="49" charset="0"/>
            </a:endParaRPr>
          </a:p>
          <a:p>
            <a:r>
              <a:rPr lang="it-IT" sz="1400" dirty="0">
                <a:solidFill>
                  <a:srgbClr val="000000"/>
                </a:solidFill>
                <a:latin typeface="Courier New" panose="02070309020205020404" pitchFamily="49" charset="0"/>
              </a:rPr>
              <a:t>                        </a:t>
            </a:r>
            <a:r>
              <a:rPr lang="it-IT" sz="1400" dirty="0">
                <a:solidFill>
                  <a:srgbClr val="808080"/>
                </a:solidFill>
                <a:latin typeface="Courier New" panose="02070309020205020404" pitchFamily="49" charset="0"/>
              </a:rPr>
              <a:t>"Delete&lt;/button&gt;&lt;/div&gt;&lt;/div&gt;&lt;/div&gt;"</a:t>
            </a:r>
            <a:r>
              <a:rPr lang="it-IT" sz="1400" b="1" dirty="0">
                <a:solidFill>
                  <a:srgbClr val="000080"/>
                </a:solidFill>
                <a:latin typeface="Courier New" panose="02070309020205020404" pitchFamily="49" charset="0"/>
              </a:rPr>
              <a:t>;</a:t>
            </a:r>
            <a:endParaRPr lang="it-IT"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a:solidFill>
                  <a:srgbClr val="808080"/>
                </a:solidFill>
                <a:latin typeface="Courier New" panose="02070309020205020404" pitchFamily="49" charset="0"/>
              </a:rPr>
              <a:t>"#</a:t>
            </a:r>
            <a:r>
              <a:rPr lang="en-IE" sz="1400" dirty="0" err="1">
                <a:solidFill>
                  <a:srgbClr val="808080"/>
                </a:solidFill>
                <a:latin typeface="Courier New" panose="02070309020205020404" pitchFamily="49" charset="0"/>
              </a:rPr>
              <a:t>feedPosts</a:t>
            </a:r>
            <a:r>
              <a:rPr lang="en-IE" sz="1400" dirty="0">
                <a:solidFill>
                  <a:srgbClr val="808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html</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posts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a:solidFill>
                  <a:srgbClr val="808080"/>
                </a:solidFill>
                <a:latin typeface="Courier New" panose="02070309020205020404" pitchFamily="49" charset="0"/>
              </a:rPr>
              <a:t>"#count"</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html</a:t>
            </a:r>
            <a:r>
              <a:rPr lang="en-IE" sz="1400" b="1" dirty="0">
                <a:solidFill>
                  <a:srgbClr val="000080"/>
                </a:solidFill>
                <a:latin typeface="Courier New" panose="02070309020205020404" pitchFamily="49" charset="0"/>
              </a:rPr>
              <a:t>(</a:t>
            </a:r>
            <a:r>
              <a:rPr lang="en-IE" sz="1400" dirty="0" err="1">
                <a:solidFill>
                  <a:srgbClr val="000000"/>
                </a:solidFill>
                <a:latin typeface="Courier New" panose="02070309020205020404" pitchFamily="49" charset="0"/>
              </a:rPr>
              <a:t>data</a:t>
            </a:r>
            <a:r>
              <a:rPr lang="en-IE" sz="1400" b="1" dirty="0" err="1">
                <a:solidFill>
                  <a:srgbClr val="000080"/>
                </a:solidFill>
                <a:latin typeface="Courier New" panose="02070309020205020404" pitchFamily="49" charset="0"/>
              </a:rPr>
              <a:t>.</a:t>
            </a:r>
            <a:r>
              <a:rPr lang="en-IE" sz="1400" dirty="0" err="1">
                <a:solidFill>
                  <a:srgbClr val="000000"/>
                </a:solidFill>
                <a:latin typeface="Courier New" panose="02070309020205020404" pitchFamily="49" charset="0"/>
              </a:rPr>
              <a:t>length</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FF"/>
                </a:solidFill>
                <a:highlight>
                  <a:srgbClr val="FFFF00"/>
                </a:highlight>
                <a:latin typeface="Courier New" panose="02070309020205020404" pitchFamily="49" charset="0"/>
              </a:rPr>
              <a:t>if</a:t>
            </a:r>
            <a:r>
              <a:rPr lang="en-IE" sz="1400" b="1" dirty="0">
                <a:solidFill>
                  <a:srgbClr val="000080"/>
                </a:solidFill>
                <a:highlight>
                  <a:srgbClr val="FFFF00"/>
                </a:highlight>
                <a:latin typeface="Courier New" panose="02070309020205020404" pitchFamily="49" charset="0"/>
              </a:rPr>
              <a:t>(!</a:t>
            </a:r>
            <a:r>
              <a:rPr lang="en-IE" sz="1400" dirty="0" err="1">
                <a:solidFill>
                  <a:srgbClr val="000000"/>
                </a:solidFill>
                <a:highlight>
                  <a:srgbClr val="FFFF00"/>
                </a:highlight>
                <a:latin typeface="Courier New" panose="02070309020205020404" pitchFamily="49" charset="0"/>
              </a:rPr>
              <a:t>showPosts</a:t>
            </a:r>
            <a:r>
              <a:rPr lang="en-IE" sz="1400" b="1" dirty="0">
                <a:solidFill>
                  <a:srgbClr val="000080"/>
                </a:solidFill>
                <a:highlight>
                  <a:srgbClr val="FFFF00"/>
                </a:highlight>
                <a:latin typeface="Courier New" panose="02070309020205020404" pitchFamily="49" charset="0"/>
              </a:rPr>
              <a:t>)</a:t>
            </a:r>
            <a:endParaRPr lang="en-IE" sz="1400" dirty="0">
              <a:solidFill>
                <a:srgbClr val="000000"/>
              </a:solidFill>
              <a:highlight>
                <a:srgbClr val="FFFF00"/>
              </a:highlight>
              <a:latin typeface="Courier New" panose="02070309020205020404" pitchFamily="49" charset="0"/>
            </a:endParaRPr>
          </a:p>
          <a:p>
            <a:r>
              <a:rPr lang="en-IE" sz="1400" dirty="0">
                <a:solidFill>
                  <a:srgbClr val="000000"/>
                </a:solidFill>
                <a:highlight>
                  <a:srgbClr val="FFFF00"/>
                </a:highlight>
                <a:latin typeface="Courier New" panose="02070309020205020404" pitchFamily="49" charset="0"/>
              </a:rPr>
              <a:t>                    $</a:t>
            </a:r>
            <a:r>
              <a:rPr lang="en-IE" sz="1400" b="1" dirty="0">
                <a:solidFill>
                  <a:srgbClr val="000080"/>
                </a:solidFill>
                <a:highlight>
                  <a:srgbClr val="FFFF00"/>
                </a:highlight>
                <a:latin typeface="Courier New" panose="02070309020205020404" pitchFamily="49" charset="0"/>
              </a:rPr>
              <a:t>(</a:t>
            </a:r>
            <a:r>
              <a:rPr lang="en-IE" sz="1400" dirty="0">
                <a:solidFill>
                  <a:srgbClr val="000000"/>
                </a:solidFill>
                <a:highlight>
                  <a:srgbClr val="FFFF00"/>
                </a:highlight>
                <a:latin typeface="Courier New" panose="02070309020205020404" pitchFamily="49" charset="0"/>
              </a:rPr>
              <a:t> </a:t>
            </a:r>
            <a:r>
              <a:rPr lang="en-IE" sz="1400" dirty="0">
                <a:solidFill>
                  <a:srgbClr val="808080"/>
                </a:solidFill>
                <a:highlight>
                  <a:srgbClr val="FFFF00"/>
                </a:highlight>
                <a:latin typeface="Courier New" panose="02070309020205020404" pitchFamily="49" charset="0"/>
              </a:rPr>
              <a:t>"#</a:t>
            </a:r>
            <a:r>
              <a:rPr lang="en-IE" sz="1400" dirty="0" err="1">
                <a:solidFill>
                  <a:srgbClr val="808080"/>
                </a:solidFill>
                <a:highlight>
                  <a:srgbClr val="FFFF00"/>
                </a:highlight>
                <a:latin typeface="Courier New" panose="02070309020205020404" pitchFamily="49" charset="0"/>
              </a:rPr>
              <a:t>feedPosts</a:t>
            </a:r>
            <a:r>
              <a:rPr lang="en-IE" sz="1400" dirty="0">
                <a:solidFill>
                  <a:srgbClr val="808080"/>
                </a:solidFill>
                <a:highlight>
                  <a:srgbClr val="FFFF00"/>
                </a:highlight>
                <a:latin typeface="Courier New" panose="02070309020205020404" pitchFamily="49" charset="0"/>
              </a:rPr>
              <a:t>"</a:t>
            </a:r>
            <a:r>
              <a:rPr lang="en-IE" sz="1400" dirty="0">
                <a:solidFill>
                  <a:srgbClr val="000000"/>
                </a:solidFill>
                <a:highlight>
                  <a:srgbClr val="FFFF00"/>
                </a:highlight>
                <a:latin typeface="Courier New" panose="02070309020205020404" pitchFamily="49" charset="0"/>
              </a:rPr>
              <a:t> </a:t>
            </a:r>
            <a:r>
              <a:rPr lang="en-IE" sz="1400" b="1" dirty="0">
                <a:solidFill>
                  <a:srgbClr val="000080"/>
                </a:solidFill>
                <a:highlight>
                  <a:srgbClr val="FFFF00"/>
                </a:highlight>
                <a:latin typeface="Courier New" panose="02070309020205020404" pitchFamily="49" charset="0"/>
              </a:rPr>
              <a:t>).</a:t>
            </a:r>
            <a:r>
              <a:rPr lang="en-IE" sz="1400" dirty="0">
                <a:solidFill>
                  <a:srgbClr val="000000"/>
                </a:solidFill>
                <a:highlight>
                  <a:srgbClr val="FFFF00"/>
                </a:highlight>
                <a:latin typeface="Courier New" panose="02070309020205020404" pitchFamily="49" charset="0"/>
              </a:rPr>
              <a:t>hide</a:t>
            </a:r>
            <a:r>
              <a:rPr lang="en-IE" sz="1400" b="1" dirty="0">
                <a:solidFill>
                  <a:srgbClr val="000080"/>
                </a:solidFill>
                <a:highlight>
                  <a:srgbClr val="FFFF00"/>
                </a:highlight>
                <a:latin typeface="Courier New" panose="02070309020205020404" pitchFamily="49" charset="0"/>
              </a:rPr>
              <a:t>();</a:t>
            </a:r>
            <a:endParaRPr lang="en-IE" sz="1400" dirty="0">
              <a:solidFill>
                <a:srgbClr val="000000"/>
              </a:solidFill>
              <a:highlight>
                <a:srgbClr val="FFFF00"/>
              </a:highlight>
              <a:latin typeface="Courier New" panose="02070309020205020404" pitchFamily="49" charset="0"/>
            </a:endParaRPr>
          </a:p>
          <a:p>
            <a:r>
              <a:rPr lang="en-IE" sz="1400" dirty="0">
                <a:solidFill>
                  <a:srgbClr val="000000"/>
                </a:solidFill>
                <a:highlight>
                  <a:srgbClr val="FFFF00"/>
                </a:highlight>
                <a:latin typeface="Courier New" panose="02070309020205020404" pitchFamily="49" charset="0"/>
              </a:rPr>
              <a:t>                </a:t>
            </a:r>
            <a:r>
              <a:rPr lang="en-IE" sz="1400" b="1" dirty="0">
                <a:solidFill>
                  <a:srgbClr val="0000FF"/>
                </a:solidFill>
                <a:highlight>
                  <a:srgbClr val="FFFF00"/>
                </a:highlight>
                <a:latin typeface="Courier New" panose="02070309020205020404" pitchFamily="49" charset="0"/>
              </a:rPr>
              <a:t>else</a:t>
            </a:r>
            <a:endParaRPr lang="en-IE" sz="1400" dirty="0">
              <a:solidFill>
                <a:srgbClr val="000000"/>
              </a:solidFill>
              <a:highlight>
                <a:srgbClr val="FFFF00"/>
              </a:highlight>
              <a:latin typeface="Courier New" panose="02070309020205020404" pitchFamily="49" charset="0"/>
            </a:endParaRPr>
          </a:p>
          <a:p>
            <a:r>
              <a:rPr lang="en-IE" sz="1400" dirty="0">
                <a:solidFill>
                  <a:srgbClr val="000000"/>
                </a:solidFill>
                <a:highlight>
                  <a:srgbClr val="FFFF00"/>
                </a:highlight>
                <a:latin typeface="Courier New" panose="02070309020205020404" pitchFamily="49" charset="0"/>
              </a:rPr>
              <a:t>                    $</a:t>
            </a:r>
            <a:r>
              <a:rPr lang="en-IE" sz="1400" b="1" dirty="0">
                <a:solidFill>
                  <a:srgbClr val="000080"/>
                </a:solidFill>
                <a:highlight>
                  <a:srgbClr val="FFFF00"/>
                </a:highlight>
                <a:latin typeface="Courier New" panose="02070309020205020404" pitchFamily="49" charset="0"/>
              </a:rPr>
              <a:t>(</a:t>
            </a:r>
            <a:r>
              <a:rPr lang="en-IE" sz="1400" dirty="0">
                <a:solidFill>
                  <a:srgbClr val="000000"/>
                </a:solidFill>
                <a:highlight>
                  <a:srgbClr val="FFFF00"/>
                </a:highlight>
                <a:latin typeface="Courier New" panose="02070309020205020404" pitchFamily="49" charset="0"/>
              </a:rPr>
              <a:t> </a:t>
            </a:r>
            <a:r>
              <a:rPr lang="en-IE" sz="1400" dirty="0">
                <a:solidFill>
                  <a:srgbClr val="808080"/>
                </a:solidFill>
                <a:highlight>
                  <a:srgbClr val="FFFF00"/>
                </a:highlight>
                <a:latin typeface="Courier New" panose="02070309020205020404" pitchFamily="49" charset="0"/>
              </a:rPr>
              <a:t>"#</a:t>
            </a:r>
            <a:r>
              <a:rPr lang="en-IE" sz="1400" dirty="0" err="1">
                <a:solidFill>
                  <a:srgbClr val="808080"/>
                </a:solidFill>
                <a:highlight>
                  <a:srgbClr val="FFFF00"/>
                </a:highlight>
                <a:latin typeface="Courier New" panose="02070309020205020404" pitchFamily="49" charset="0"/>
              </a:rPr>
              <a:t>feedPosts</a:t>
            </a:r>
            <a:r>
              <a:rPr lang="en-IE" sz="1400" dirty="0">
                <a:solidFill>
                  <a:srgbClr val="808080"/>
                </a:solidFill>
                <a:highlight>
                  <a:srgbClr val="FFFF00"/>
                </a:highlight>
                <a:latin typeface="Courier New" panose="02070309020205020404" pitchFamily="49" charset="0"/>
              </a:rPr>
              <a:t>"</a:t>
            </a:r>
            <a:r>
              <a:rPr lang="en-IE" sz="1400" dirty="0">
                <a:solidFill>
                  <a:srgbClr val="000000"/>
                </a:solidFill>
                <a:highlight>
                  <a:srgbClr val="FFFF00"/>
                </a:highlight>
                <a:latin typeface="Courier New" panose="02070309020205020404" pitchFamily="49" charset="0"/>
              </a:rPr>
              <a:t> </a:t>
            </a:r>
            <a:r>
              <a:rPr lang="en-IE" sz="1400" b="1" dirty="0">
                <a:solidFill>
                  <a:srgbClr val="000080"/>
                </a:solidFill>
                <a:highlight>
                  <a:srgbClr val="FFFF00"/>
                </a:highlight>
                <a:latin typeface="Courier New" panose="02070309020205020404" pitchFamily="49" charset="0"/>
              </a:rPr>
              <a:t>).</a:t>
            </a:r>
            <a:r>
              <a:rPr lang="en-IE" sz="1400" dirty="0">
                <a:solidFill>
                  <a:srgbClr val="000000"/>
                </a:solidFill>
                <a:highlight>
                  <a:srgbClr val="FFFF00"/>
                </a:highlight>
                <a:latin typeface="Courier New" panose="02070309020205020404" pitchFamily="49" charset="0"/>
              </a:rPr>
              <a:t>show</a:t>
            </a:r>
            <a:r>
              <a:rPr lang="en-IE" sz="1400" b="1" dirty="0">
                <a:solidFill>
                  <a:srgbClr val="000080"/>
                </a:solidFill>
                <a:highlight>
                  <a:srgbClr val="FFFF00"/>
                </a:highlight>
                <a:latin typeface="Courier New" panose="02070309020205020404" pitchFamily="49" charset="0"/>
              </a:rPr>
              <a:t>();</a:t>
            </a:r>
            <a:endParaRPr lang="en-IE" sz="1400" dirty="0">
              <a:solidFill>
                <a:srgbClr val="000000"/>
              </a:solidFill>
              <a:highlight>
                <a:srgbClr val="FFFF00"/>
              </a:highlight>
              <a:latin typeface="Courier New" panose="02070309020205020404" pitchFamily="49" charset="0"/>
            </a:endParaRPr>
          </a:p>
          <a:p>
            <a:endParaRPr lang="en-IE" sz="1400" dirty="0">
              <a:solidFill>
                <a:srgbClr val="000000"/>
              </a:solidFill>
              <a:latin typeface="Courier New" panose="02070309020205020404" pitchFamily="49" charset="0"/>
            </a:endParaRPr>
          </a:p>
          <a:p>
            <a:r>
              <a:rPr lang="en-GB" sz="1400" dirty="0">
                <a:solidFill>
                  <a:srgbClr val="000000"/>
                </a:solidFill>
                <a:latin typeface="Courier New" panose="02070309020205020404" pitchFamily="49" charset="0"/>
              </a:rPr>
              <a:t>                </a:t>
            </a:r>
            <a:r>
              <a:rPr lang="en-GB" sz="1400" dirty="0">
                <a:solidFill>
                  <a:srgbClr val="008000"/>
                </a:solidFill>
                <a:latin typeface="Courier New" panose="02070309020205020404" pitchFamily="49" charset="0"/>
              </a:rPr>
              <a:t>// Recursively call </a:t>
            </a:r>
            <a:r>
              <a:rPr lang="en-GB" sz="1400" dirty="0" err="1">
                <a:solidFill>
                  <a:srgbClr val="008000"/>
                </a:solidFill>
                <a:latin typeface="Courier New" panose="02070309020205020404" pitchFamily="49" charset="0"/>
              </a:rPr>
              <a:t>getComments</a:t>
            </a:r>
            <a:r>
              <a:rPr lang="en-GB" sz="1400" dirty="0">
                <a:solidFill>
                  <a:srgbClr val="008000"/>
                </a:solidFill>
                <a:latin typeface="Courier New" panose="02070309020205020404" pitchFamily="49" charset="0"/>
              </a:rPr>
              <a:t> every 10 seconds</a:t>
            </a:r>
          </a:p>
          <a:p>
            <a:r>
              <a:rPr lang="en-IE" sz="1400" dirty="0">
                <a:solidFill>
                  <a:srgbClr val="000000"/>
                </a:solidFill>
                <a:latin typeface="Courier New" panose="02070309020205020404" pitchFamily="49" charset="0"/>
              </a:rPr>
              <a:t>                </a:t>
            </a:r>
            <a:r>
              <a:rPr lang="en-IE" sz="1400" b="1" dirty="0" err="1">
                <a:solidFill>
                  <a:srgbClr val="804000"/>
                </a:solidFill>
                <a:latin typeface="Courier New" panose="02070309020205020404" pitchFamily="49" charset="0"/>
              </a:rPr>
              <a:t>setTimeout</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getComments</a:t>
            </a:r>
            <a:r>
              <a:rPr lang="en-IE" sz="1400" b="1" dirty="0">
                <a:solidFill>
                  <a:srgbClr val="000080"/>
                </a:solidFill>
                <a:latin typeface="Courier New" panose="02070309020205020404" pitchFamily="49" charset="0"/>
              </a:rPr>
              <a:t>,</a:t>
            </a:r>
            <a:r>
              <a:rPr lang="en-IE" sz="1400" dirty="0">
                <a:solidFill>
                  <a:srgbClr val="FF8000"/>
                </a:solidFill>
                <a:latin typeface="Courier New" panose="02070309020205020404" pitchFamily="49" charset="0"/>
              </a:rPr>
              <a:t>10000</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p>
        </p:txBody>
      </p:sp>
      <p:sp>
        <p:nvSpPr>
          <p:cNvPr id="8" name="TextBox 7">
            <a:extLst>
              <a:ext uri="{FF2B5EF4-FFF2-40B4-BE49-F238E27FC236}">
                <a16:creationId xmlns:a16="http://schemas.microsoft.com/office/drawing/2014/main" id="{2BCB8034-C8FA-4334-9693-8A9BA832458E}"/>
              </a:ext>
            </a:extLst>
          </p:cNvPr>
          <p:cNvSpPr txBox="1"/>
          <p:nvPr/>
        </p:nvSpPr>
        <p:spPr>
          <a:xfrm>
            <a:off x="5796136" y="4365104"/>
            <a:ext cx="3096344" cy="1200329"/>
          </a:xfrm>
          <a:prstGeom prst="rect">
            <a:avLst/>
          </a:prstGeom>
          <a:noFill/>
        </p:spPr>
        <p:txBody>
          <a:bodyPr wrap="square" rtlCol="0">
            <a:spAutoFit/>
          </a:bodyPr>
          <a:lstStyle/>
          <a:p>
            <a:r>
              <a:rPr lang="en-IE" dirty="0"/>
              <a:t>Depending on whether </a:t>
            </a:r>
            <a:r>
              <a:rPr lang="en-IE" dirty="0" err="1"/>
              <a:t>showPosts</a:t>
            </a:r>
            <a:r>
              <a:rPr lang="en-IE" dirty="0"/>
              <a:t> is true or false, use hide() or show() jQuery functions</a:t>
            </a:r>
          </a:p>
        </p:txBody>
      </p:sp>
      <p:cxnSp>
        <p:nvCxnSpPr>
          <p:cNvPr id="10" name="Straight Arrow Connector 9">
            <a:extLst>
              <a:ext uri="{FF2B5EF4-FFF2-40B4-BE49-F238E27FC236}">
                <a16:creationId xmlns:a16="http://schemas.microsoft.com/office/drawing/2014/main" id="{C885E3C9-B588-4ABA-B917-C0AD34508A0B}"/>
              </a:ext>
            </a:extLst>
          </p:cNvPr>
          <p:cNvCxnSpPr>
            <a:cxnSpLocks/>
            <a:stCxn id="8" idx="1"/>
          </p:cNvCxnSpPr>
          <p:nvPr/>
        </p:nvCxnSpPr>
        <p:spPr>
          <a:xfrm flipH="1">
            <a:off x="5148064" y="4965269"/>
            <a:ext cx="648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75654AB-F7C4-4126-AC3F-1D7136FF7372}"/>
              </a:ext>
            </a:extLst>
          </p:cNvPr>
          <p:cNvSpPr txBox="1"/>
          <p:nvPr/>
        </p:nvSpPr>
        <p:spPr>
          <a:xfrm>
            <a:off x="2699344" y="6474398"/>
            <a:ext cx="2736304" cy="369332"/>
          </a:xfrm>
          <a:prstGeom prst="rect">
            <a:avLst/>
          </a:prstGeom>
          <a:noFill/>
        </p:spPr>
        <p:txBody>
          <a:bodyPr wrap="square" rtlCol="0">
            <a:spAutoFit/>
          </a:bodyPr>
          <a:lstStyle/>
          <a:p>
            <a:r>
              <a:rPr lang="en-IE" dirty="0">
                <a:solidFill>
                  <a:schemeClr val="accent6"/>
                </a:solidFill>
              </a:rPr>
              <a:t>public&gt;</a:t>
            </a:r>
            <a:r>
              <a:rPr lang="en-IE" dirty="0" err="1">
                <a:solidFill>
                  <a:schemeClr val="accent6"/>
                </a:solidFill>
              </a:rPr>
              <a:t>javascripts</a:t>
            </a:r>
            <a:r>
              <a:rPr lang="en-IE" dirty="0">
                <a:solidFill>
                  <a:schemeClr val="accent6"/>
                </a:solidFill>
              </a:rPr>
              <a:t>&gt;feed.js</a:t>
            </a:r>
          </a:p>
        </p:txBody>
      </p:sp>
    </p:spTree>
    <p:extLst>
      <p:ext uri="{BB962C8B-B14F-4D97-AF65-F5344CB8AC3E}">
        <p14:creationId xmlns:p14="http://schemas.microsoft.com/office/powerpoint/2010/main" val="301203047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EE42-D41E-4D8E-A6BE-5C495F1CD157}"/>
              </a:ext>
            </a:extLst>
          </p:cNvPr>
          <p:cNvSpPr>
            <a:spLocks noGrp="1"/>
          </p:cNvSpPr>
          <p:nvPr>
            <p:ph type="title"/>
          </p:nvPr>
        </p:nvSpPr>
        <p:spPr/>
        <p:txBody>
          <a:bodyPr>
            <a:normAutofit fontScale="90000"/>
          </a:bodyPr>
          <a:lstStyle/>
          <a:p>
            <a:r>
              <a:rPr lang="en-IE" dirty="0"/>
              <a:t>Add a click event handler for </a:t>
            </a:r>
            <a:r>
              <a:rPr lang="en-IE" dirty="0" err="1"/>
              <a:t>btn</a:t>
            </a:r>
            <a:r>
              <a:rPr lang="en-IE" dirty="0"/>
              <a:t>-count</a:t>
            </a:r>
          </a:p>
        </p:txBody>
      </p:sp>
      <p:sp>
        <p:nvSpPr>
          <p:cNvPr id="3" name="Slide Number Placeholder 2">
            <a:extLst>
              <a:ext uri="{FF2B5EF4-FFF2-40B4-BE49-F238E27FC236}">
                <a16:creationId xmlns:a16="http://schemas.microsoft.com/office/drawing/2014/main" id="{C0DE9F5A-7649-4D22-8337-4E522658E6FA}"/>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101</a:t>
            </a:fld>
            <a:endParaRPr lang="en-IE" dirty="0"/>
          </a:p>
        </p:txBody>
      </p:sp>
      <p:sp>
        <p:nvSpPr>
          <p:cNvPr id="6" name="Rectangle 5">
            <a:extLst>
              <a:ext uri="{FF2B5EF4-FFF2-40B4-BE49-F238E27FC236}">
                <a16:creationId xmlns:a16="http://schemas.microsoft.com/office/drawing/2014/main" id="{26CED17B-8A4F-46AE-A0CE-92986467FA7A}"/>
              </a:ext>
            </a:extLst>
          </p:cNvPr>
          <p:cNvSpPr/>
          <p:nvPr/>
        </p:nvSpPr>
        <p:spPr>
          <a:xfrm>
            <a:off x="107504" y="1772816"/>
            <a:ext cx="8672475" cy="4524315"/>
          </a:xfrm>
          <a:prstGeom prst="rect">
            <a:avLst/>
          </a:prstGeom>
        </p:spPr>
        <p:txBody>
          <a:bodyPr wrap="square">
            <a:spAutoFit/>
          </a:bodyPr>
          <a:lstStyle/>
          <a:p>
            <a:r>
              <a:rPr lang="en-IE" dirty="0">
                <a:solidFill>
                  <a:srgbClr val="008080"/>
                </a:solidFill>
                <a:latin typeface="Courier New" panose="02070309020205020404" pitchFamily="49" charset="0"/>
              </a:rPr>
              <a:t>/**</a:t>
            </a:r>
          </a:p>
          <a:p>
            <a:r>
              <a:rPr lang="en-GB" dirty="0">
                <a:solidFill>
                  <a:srgbClr val="008080"/>
                </a:solidFill>
                <a:latin typeface="Courier New" panose="02070309020205020404" pitchFamily="49" charset="0"/>
              </a:rPr>
              <a:t>         * Event handler for when the user deletes a comment</a:t>
            </a:r>
          </a:p>
          <a:p>
            <a:r>
              <a:rPr lang="en-IE" dirty="0">
                <a:solidFill>
                  <a:srgbClr val="008080"/>
                </a:solidFill>
                <a:latin typeface="Courier New" panose="02070309020205020404" pitchFamily="49" charset="0"/>
              </a:rPr>
              <a:t>         */</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a:solidFill>
                  <a:srgbClr val="808080"/>
                </a:solidFill>
                <a:latin typeface="Courier New" panose="02070309020205020404" pitchFamily="49" charset="0"/>
              </a:rPr>
              <a:t>"#</a:t>
            </a:r>
            <a:r>
              <a:rPr lang="en-IE" dirty="0" err="1">
                <a:solidFill>
                  <a:srgbClr val="808080"/>
                </a:solidFill>
                <a:latin typeface="Courier New" panose="02070309020205020404" pitchFamily="49" charset="0"/>
              </a:rPr>
              <a:t>btn</a:t>
            </a:r>
            <a:r>
              <a:rPr lang="en-IE" dirty="0">
                <a:solidFill>
                  <a:srgbClr val="808080"/>
                </a:solidFill>
                <a:latin typeface="Courier New" panose="02070309020205020404" pitchFamily="49" charset="0"/>
              </a:rPr>
              <a:t>-count"</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click</a:t>
            </a:r>
            <a:r>
              <a:rPr lang="en-IE" b="1" dirty="0">
                <a:solidFill>
                  <a:srgbClr val="000080"/>
                </a:solidFill>
                <a:latin typeface="Courier New" panose="02070309020205020404" pitchFamily="49" charset="0"/>
              </a:rPr>
              <a:t>(</a:t>
            </a:r>
            <a:r>
              <a:rPr lang="en-IE" b="1" dirty="0">
                <a:solidFill>
                  <a:srgbClr val="0000FF"/>
                </a:solidFill>
                <a:latin typeface="Courier New" panose="02070309020205020404" pitchFamily="49" charset="0"/>
              </a:rPr>
              <a:t>function</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b="1" dirty="0">
                <a:solidFill>
                  <a:srgbClr val="804000"/>
                </a:solidFill>
                <a:latin typeface="Courier New" panose="02070309020205020404" pitchFamily="49" charset="0"/>
              </a:rPr>
              <a:t>event</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err="1">
                <a:solidFill>
                  <a:srgbClr val="0000FF"/>
                </a:solidFill>
                <a:latin typeface="Courier New" panose="02070309020205020404" pitchFamily="49" charset="0"/>
              </a:rPr>
              <a:t>var</a:t>
            </a:r>
            <a:r>
              <a:rPr lang="en-IE" dirty="0">
                <a:solidFill>
                  <a:srgbClr val="000000"/>
                </a:solidFill>
                <a:latin typeface="Courier New" panose="02070309020205020404" pitchFamily="49" charset="0"/>
              </a:rPr>
              <a:t> options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FF"/>
                </a:solidFill>
                <a:latin typeface="Courier New" panose="02070309020205020404" pitchFamily="49" charset="0"/>
              </a:rPr>
              <a:t>if</a:t>
            </a:r>
            <a:r>
              <a:rPr lang="en-IE" b="1" dirty="0">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showPosts</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GB" dirty="0">
                <a:solidFill>
                  <a:srgbClr val="000000"/>
                </a:solidFill>
                <a:latin typeface="Courier New" panose="02070309020205020404" pitchFamily="49" charset="0"/>
              </a:rPr>
              <a:t>                $</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a:t>
            </a:r>
            <a:r>
              <a:rPr lang="en-GB" dirty="0" err="1">
                <a:solidFill>
                  <a:srgbClr val="808080"/>
                </a:solidFill>
                <a:latin typeface="Courier New" panose="02070309020205020404" pitchFamily="49" charset="0"/>
              </a:rPr>
              <a:t>feedPosts</a:t>
            </a:r>
            <a:r>
              <a:rPr lang="en-GB" dirty="0">
                <a:solidFill>
                  <a:srgbClr val="808080"/>
                </a:solidFill>
                <a:latin typeface="Courier New" panose="02070309020205020404" pitchFamily="49" charset="0"/>
              </a:rPr>
              <a:t>"</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show</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a:solidFill>
                  <a:srgbClr val="808080"/>
                </a:solidFill>
                <a:latin typeface="Courier New" panose="02070309020205020404" pitchFamily="49" charset="0"/>
              </a:rPr>
              <a:t>"blind"</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options</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a:solidFill>
                  <a:srgbClr val="FF8000"/>
                </a:solidFill>
                <a:latin typeface="Courier New" panose="02070309020205020404" pitchFamily="49" charset="0"/>
              </a:rPr>
              <a:t>1000</a:t>
            </a:r>
            <a:r>
              <a:rPr lang="en-GB" b="1" dirty="0">
                <a:solidFill>
                  <a:srgbClr val="000080"/>
                </a:solidFill>
                <a:latin typeface="Courier New" panose="02070309020205020404" pitchFamily="49" charset="0"/>
              </a:rPr>
              <a:t>);</a:t>
            </a:r>
            <a:endParaRPr lang="en-GB"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showPosts</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FF"/>
                </a:solidFill>
                <a:latin typeface="Courier New" panose="02070309020205020404" pitchFamily="49" charset="0"/>
              </a:rPr>
              <a:t>true</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FF"/>
                </a:solidFill>
                <a:latin typeface="Courier New" panose="02070309020205020404" pitchFamily="49" charset="0"/>
              </a:rPr>
              <a:t>else</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GB" dirty="0">
                <a:solidFill>
                  <a:srgbClr val="000000"/>
                </a:solidFill>
                <a:latin typeface="Courier New" panose="02070309020205020404" pitchFamily="49" charset="0"/>
              </a:rPr>
              <a:t>                $</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a:t>
            </a:r>
            <a:r>
              <a:rPr lang="en-GB" dirty="0" err="1">
                <a:solidFill>
                  <a:srgbClr val="808080"/>
                </a:solidFill>
                <a:latin typeface="Courier New" panose="02070309020205020404" pitchFamily="49" charset="0"/>
              </a:rPr>
              <a:t>feedPosts</a:t>
            </a:r>
            <a:r>
              <a:rPr lang="en-GB" dirty="0">
                <a:solidFill>
                  <a:srgbClr val="808080"/>
                </a:solidFill>
                <a:latin typeface="Courier New" panose="02070309020205020404" pitchFamily="49" charset="0"/>
              </a:rPr>
              <a:t>"</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hide</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a:solidFill>
                  <a:srgbClr val="808080"/>
                </a:solidFill>
                <a:latin typeface="Courier New" panose="02070309020205020404" pitchFamily="49" charset="0"/>
              </a:rPr>
              <a:t>"blind"</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options</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a:solidFill>
                  <a:srgbClr val="FF8000"/>
                </a:solidFill>
                <a:latin typeface="Courier New" panose="02070309020205020404" pitchFamily="49" charset="0"/>
              </a:rPr>
              <a:t>1000</a:t>
            </a:r>
            <a:r>
              <a:rPr lang="en-GB" b="1" dirty="0">
                <a:solidFill>
                  <a:srgbClr val="000080"/>
                </a:solidFill>
                <a:latin typeface="Courier New" panose="02070309020205020404" pitchFamily="49" charset="0"/>
              </a:rPr>
              <a:t>);</a:t>
            </a:r>
            <a:endParaRPr lang="en-GB"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showPosts</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FF"/>
                </a:solidFill>
                <a:latin typeface="Courier New" panose="02070309020205020404" pitchFamily="49" charset="0"/>
              </a:rPr>
              <a:t>false</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p>
        </p:txBody>
      </p:sp>
      <p:sp>
        <p:nvSpPr>
          <p:cNvPr id="4" name="Rectangle 3">
            <a:extLst>
              <a:ext uri="{FF2B5EF4-FFF2-40B4-BE49-F238E27FC236}">
                <a16:creationId xmlns:a16="http://schemas.microsoft.com/office/drawing/2014/main" id="{7E37A4B1-864A-441C-96A4-E57A7413D28D}"/>
              </a:ext>
            </a:extLst>
          </p:cNvPr>
          <p:cNvSpPr/>
          <p:nvPr/>
        </p:nvSpPr>
        <p:spPr>
          <a:xfrm>
            <a:off x="2987824" y="6179560"/>
            <a:ext cx="2611805" cy="369332"/>
          </a:xfrm>
          <a:prstGeom prst="rect">
            <a:avLst/>
          </a:prstGeom>
        </p:spPr>
        <p:txBody>
          <a:bodyPr wrap="none">
            <a:spAutoFit/>
          </a:bodyPr>
          <a:lstStyle/>
          <a:p>
            <a:r>
              <a:rPr lang="en-IE" dirty="0">
                <a:solidFill>
                  <a:schemeClr val="accent6"/>
                </a:solidFill>
              </a:rPr>
              <a:t>public&gt;</a:t>
            </a:r>
            <a:r>
              <a:rPr lang="en-IE" dirty="0" err="1">
                <a:solidFill>
                  <a:schemeClr val="accent6"/>
                </a:solidFill>
              </a:rPr>
              <a:t>javascripts</a:t>
            </a:r>
            <a:r>
              <a:rPr lang="en-IE" dirty="0">
                <a:solidFill>
                  <a:schemeClr val="accent6"/>
                </a:solidFill>
              </a:rPr>
              <a:t>&gt;feed.js</a:t>
            </a:r>
          </a:p>
        </p:txBody>
      </p:sp>
    </p:spTree>
    <p:extLst>
      <p:ext uri="{BB962C8B-B14F-4D97-AF65-F5344CB8AC3E}">
        <p14:creationId xmlns:p14="http://schemas.microsoft.com/office/powerpoint/2010/main" val="19034508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75212" y="1628800"/>
            <a:ext cx="7772400" cy="1368152"/>
          </a:xfrm>
        </p:spPr>
        <p:txBody>
          <a:bodyPr>
            <a:normAutofit/>
          </a:bodyPr>
          <a:lstStyle/>
          <a:p>
            <a:r>
              <a:rPr lang="en-US" sz="2800" dirty="0"/>
              <a:t>Logout</a:t>
            </a:r>
            <a:endParaRPr lang="en-IE" sz="2800" dirty="0"/>
          </a:p>
        </p:txBody>
      </p:sp>
      <p:sp>
        <p:nvSpPr>
          <p:cNvPr id="3" name="Subtitle 2"/>
          <p:cNvSpPr>
            <a:spLocks noGrp="1"/>
          </p:cNvSpPr>
          <p:nvPr>
            <p:ph type="subTitle" idx="1"/>
          </p:nvPr>
        </p:nvSpPr>
        <p:spPr>
          <a:xfrm>
            <a:off x="859236" y="3212976"/>
            <a:ext cx="7529188" cy="1649344"/>
          </a:xfrm>
        </p:spPr>
        <p:txBody>
          <a:bodyPr>
            <a:normAutofit/>
          </a:bodyPr>
          <a:lstStyle/>
          <a:p>
            <a:r>
              <a:rPr lang="en-US" sz="3600" dirty="0"/>
              <a:t> </a:t>
            </a:r>
          </a:p>
          <a:p>
            <a:endParaRPr lang="en-US" sz="3600" dirty="0"/>
          </a:p>
          <a:p>
            <a:endParaRPr lang="en-US" sz="3200" dirty="0"/>
          </a:p>
          <a:p>
            <a:endParaRPr lang="en-IE" sz="3600" dirty="0"/>
          </a:p>
        </p:txBody>
      </p:sp>
      <p:pic>
        <p:nvPicPr>
          <p:cNvPr id="5" name="Picture 4" descr="NUIGalway_Logo_Irish_500.png"/>
          <p:cNvPicPr>
            <a:picLocks noChangeAspect="1"/>
          </p:cNvPicPr>
          <p:nvPr/>
        </p:nvPicPr>
        <p:blipFill>
          <a:blip r:embed="rId4" cstate="print"/>
          <a:stretch>
            <a:fillRect/>
          </a:stretch>
        </p:blipFill>
        <p:spPr>
          <a:xfrm>
            <a:off x="6948264" y="6021288"/>
            <a:ext cx="2195736" cy="744904"/>
          </a:xfrm>
          <a:prstGeom prst="rect">
            <a:avLst/>
          </a:prstGeom>
        </p:spPr>
      </p:pic>
    </p:spTree>
    <p:extLst>
      <p:ext uri="{BB962C8B-B14F-4D97-AF65-F5344CB8AC3E}">
        <p14:creationId xmlns:p14="http://schemas.microsoft.com/office/powerpoint/2010/main" val="1459647708"/>
      </p:ext>
    </p:extLst>
  </p:cSld>
  <p:clrMapOvr>
    <a:overrideClrMapping bg1="dk1" tx1="lt1" bg2="dk2" tx2="lt2" accent1="accent1" accent2="accent2" accent3="accent3" accent4="accent4" accent5="accent5" accent6="accent6" hlink="hlink" folHlink="folHlink"/>
  </p:clrMapOvr>
  <p:transition advTm="16427"/>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A8FB7-4B01-4572-B9BE-73D0C9DD83EB}"/>
              </a:ext>
            </a:extLst>
          </p:cNvPr>
          <p:cNvSpPr>
            <a:spLocks noGrp="1"/>
          </p:cNvSpPr>
          <p:nvPr>
            <p:ph type="title"/>
          </p:nvPr>
        </p:nvSpPr>
        <p:spPr/>
        <p:txBody>
          <a:bodyPr/>
          <a:lstStyle/>
          <a:p>
            <a:r>
              <a:rPr lang="en-IE" dirty="0"/>
              <a:t>Add a link to the Navbar</a:t>
            </a:r>
          </a:p>
        </p:txBody>
      </p:sp>
      <p:sp>
        <p:nvSpPr>
          <p:cNvPr id="3" name="Slide Number Placeholder 2">
            <a:extLst>
              <a:ext uri="{FF2B5EF4-FFF2-40B4-BE49-F238E27FC236}">
                <a16:creationId xmlns:a16="http://schemas.microsoft.com/office/drawing/2014/main" id="{D33EB598-AE1A-4F1B-8EF3-5516F2EDE696}"/>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103</a:t>
            </a:fld>
            <a:endParaRPr lang="en-IE" dirty="0"/>
          </a:p>
        </p:txBody>
      </p:sp>
      <p:pic>
        <p:nvPicPr>
          <p:cNvPr id="5" name="Picture 4">
            <a:extLst>
              <a:ext uri="{FF2B5EF4-FFF2-40B4-BE49-F238E27FC236}">
                <a16:creationId xmlns:a16="http://schemas.microsoft.com/office/drawing/2014/main" id="{C1B77442-2DFC-420A-9646-58BC93FCECDE}"/>
              </a:ext>
            </a:extLst>
          </p:cNvPr>
          <p:cNvPicPr>
            <a:picLocks noChangeAspect="1"/>
          </p:cNvPicPr>
          <p:nvPr/>
        </p:nvPicPr>
        <p:blipFill>
          <a:blip r:embed="rId3"/>
          <a:stretch>
            <a:fillRect/>
          </a:stretch>
        </p:blipFill>
        <p:spPr>
          <a:xfrm>
            <a:off x="3635896" y="1550986"/>
            <a:ext cx="5238750" cy="1552575"/>
          </a:xfrm>
          <a:prstGeom prst="rect">
            <a:avLst/>
          </a:prstGeom>
        </p:spPr>
      </p:pic>
      <p:sp>
        <p:nvSpPr>
          <p:cNvPr id="6" name="Rectangle 5">
            <a:extLst>
              <a:ext uri="{FF2B5EF4-FFF2-40B4-BE49-F238E27FC236}">
                <a16:creationId xmlns:a16="http://schemas.microsoft.com/office/drawing/2014/main" id="{0E1B0B52-7EFC-43FA-8BFD-57E2F274147F}"/>
              </a:ext>
            </a:extLst>
          </p:cNvPr>
          <p:cNvSpPr/>
          <p:nvPr/>
        </p:nvSpPr>
        <p:spPr>
          <a:xfrm>
            <a:off x="593216" y="3585163"/>
            <a:ext cx="5777149" cy="338554"/>
          </a:xfrm>
          <a:prstGeom prst="rect">
            <a:avLst/>
          </a:prstGeom>
        </p:spPr>
        <p:txBody>
          <a:bodyPr wrap="square">
            <a:spAutoFit/>
          </a:bodyPr>
          <a:lstStyle/>
          <a:p>
            <a:r>
              <a:rPr lang="en-GB" sz="1600" dirty="0">
                <a:solidFill>
                  <a:srgbClr val="0000FF"/>
                </a:solidFill>
                <a:latin typeface="Courier New" panose="02070309020205020404" pitchFamily="49" charset="0"/>
              </a:rPr>
              <a:t>&lt;li&gt;&lt;a</a:t>
            </a:r>
            <a:r>
              <a:rPr lang="en-GB" sz="1600" dirty="0">
                <a:solidFill>
                  <a:srgbClr val="000000"/>
                </a:solidFill>
                <a:latin typeface="Courier New" panose="02070309020205020404" pitchFamily="49" charset="0"/>
              </a:rPr>
              <a:t> </a:t>
            </a:r>
            <a:r>
              <a:rPr lang="en-GB" sz="1600" dirty="0" err="1">
                <a:solidFill>
                  <a:srgbClr val="FF0000"/>
                </a:solidFill>
                <a:latin typeface="Courier New" panose="02070309020205020404" pitchFamily="49" charset="0"/>
              </a:rPr>
              <a:t>href</a:t>
            </a:r>
            <a:r>
              <a:rPr lang="en-GB" sz="1600" dirty="0">
                <a:solidFill>
                  <a:srgbClr val="000000"/>
                </a:solidFill>
                <a:latin typeface="Courier New" panose="02070309020205020404" pitchFamily="49" charset="0"/>
              </a:rPr>
              <a:t>=</a:t>
            </a:r>
            <a:r>
              <a:rPr lang="en-GB" sz="1600" b="1" dirty="0">
                <a:solidFill>
                  <a:srgbClr val="8000FF"/>
                </a:solidFill>
                <a:latin typeface="Courier New" panose="02070309020205020404" pitchFamily="49" charset="0"/>
              </a:rPr>
              <a:t>"#"</a:t>
            </a:r>
            <a:r>
              <a:rPr lang="en-GB" sz="1600" dirty="0">
                <a:solidFill>
                  <a:srgbClr val="FF0000"/>
                </a:solidFill>
                <a:latin typeface="Courier New" panose="02070309020205020404" pitchFamily="49" charset="0"/>
              </a:rPr>
              <a:t> id</a:t>
            </a:r>
            <a:r>
              <a:rPr lang="en-GB" sz="1600" dirty="0">
                <a:solidFill>
                  <a:srgbClr val="000000"/>
                </a:solidFill>
                <a:latin typeface="Courier New" panose="02070309020205020404" pitchFamily="49" charset="0"/>
              </a:rPr>
              <a:t>=</a:t>
            </a:r>
            <a:r>
              <a:rPr lang="en-GB" sz="1600" b="1" dirty="0">
                <a:solidFill>
                  <a:srgbClr val="8000FF"/>
                </a:solidFill>
                <a:latin typeface="Courier New" panose="02070309020205020404" pitchFamily="49" charset="0"/>
              </a:rPr>
              <a:t>"logout"</a:t>
            </a:r>
            <a:r>
              <a:rPr lang="en-GB" sz="1600" dirty="0">
                <a:solidFill>
                  <a:srgbClr val="0000FF"/>
                </a:solidFill>
                <a:latin typeface="Courier New" panose="02070309020205020404" pitchFamily="49" charset="0"/>
              </a:rPr>
              <a:t>&gt;Logout&lt;/a&gt;&lt;/li&gt;</a:t>
            </a:r>
            <a:endParaRPr lang="en-GB" sz="1600" b="1" dirty="0">
              <a:solidFill>
                <a:srgbClr val="000000"/>
              </a:solidFill>
              <a:latin typeface="Courier New" panose="02070309020205020404" pitchFamily="49" charset="0"/>
            </a:endParaRPr>
          </a:p>
        </p:txBody>
      </p:sp>
      <p:sp>
        <p:nvSpPr>
          <p:cNvPr id="7" name="Rectangle 6">
            <a:extLst>
              <a:ext uri="{FF2B5EF4-FFF2-40B4-BE49-F238E27FC236}">
                <a16:creationId xmlns:a16="http://schemas.microsoft.com/office/drawing/2014/main" id="{2040D6B1-70EF-43A4-ABB1-8315B6A9AB9A}"/>
              </a:ext>
            </a:extLst>
          </p:cNvPr>
          <p:cNvSpPr/>
          <p:nvPr/>
        </p:nvSpPr>
        <p:spPr>
          <a:xfrm>
            <a:off x="2987824" y="6179560"/>
            <a:ext cx="1749133" cy="369332"/>
          </a:xfrm>
          <a:prstGeom prst="rect">
            <a:avLst/>
          </a:prstGeom>
        </p:spPr>
        <p:txBody>
          <a:bodyPr wrap="none">
            <a:spAutoFit/>
          </a:bodyPr>
          <a:lstStyle/>
          <a:p>
            <a:r>
              <a:rPr lang="en-IE" dirty="0">
                <a:solidFill>
                  <a:schemeClr val="accent6"/>
                </a:solidFill>
              </a:rPr>
              <a:t>views&gt;</a:t>
            </a:r>
            <a:r>
              <a:rPr lang="en-IE" dirty="0" err="1">
                <a:solidFill>
                  <a:schemeClr val="accent6"/>
                </a:solidFill>
              </a:rPr>
              <a:t>layout.hbs</a:t>
            </a:r>
            <a:endParaRPr lang="en-IE" dirty="0">
              <a:solidFill>
                <a:schemeClr val="accent6"/>
              </a:solidFill>
            </a:endParaRPr>
          </a:p>
        </p:txBody>
      </p:sp>
    </p:spTree>
    <p:extLst>
      <p:ext uri="{BB962C8B-B14F-4D97-AF65-F5344CB8AC3E}">
        <p14:creationId xmlns:p14="http://schemas.microsoft.com/office/powerpoint/2010/main" val="131408614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07D62-E117-4579-B2DA-EAA3DC1A985C}"/>
              </a:ext>
            </a:extLst>
          </p:cNvPr>
          <p:cNvSpPr>
            <a:spLocks noGrp="1"/>
          </p:cNvSpPr>
          <p:nvPr>
            <p:ph type="title"/>
          </p:nvPr>
        </p:nvSpPr>
        <p:spPr/>
        <p:txBody>
          <a:bodyPr/>
          <a:lstStyle/>
          <a:p>
            <a:r>
              <a:rPr lang="en-IE" dirty="0"/>
              <a:t>Remove the cookie</a:t>
            </a:r>
          </a:p>
        </p:txBody>
      </p:sp>
      <p:sp>
        <p:nvSpPr>
          <p:cNvPr id="3" name="Slide Number Placeholder 2">
            <a:extLst>
              <a:ext uri="{FF2B5EF4-FFF2-40B4-BE49-F238E27FC236}">
                <a16:creationId xmlns:a16="http://schemas.microsoft.com/office/drawing/2014/main" id="{38ECA833-A813-4C2B-B172-00B8C0174E3B}"/>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104</a:t>
            </a:fld>
            <a:endParaRPr lang="en-IE" dirty="0"/>
          </a:p>
        </p:txBody>
      </p:sp>
      <p:sp>
        <p:nvSpPr>
          <p:cNvPr id="4" name="Content Placeholder 3">
            <a:extLst>
              <a:ext uri="{FF2B5EF4-FFF2-40B4-BE49-F238E27FC236}">
                <a16:creationId xmlns:a16="http://schemas.microsoft.com/office/drawing/2014/main" id="{4652475C-77E6-431D-967C-4957F785937C}"/>
              </a:ext>
            </a:extLst>
          </p:cNvPr>
          <p:cNvSpPr>
            <a:spLocks noGrp="1"/>
          </p:cNvSpPr>
          <p:nvPr>
            <p:ph sz="quarter" idx="1"/>
          </p:nvPr>
        </p:nvSpPr>
        <p:spPr/>
        <p:txBody>
          <a:bodyPr/>
          <a:lstStyle/>
          <a:p>
            <a:r>
              <a:rPr lang="en-IE" dirty="0"/>
              <a:t>The simplest solution is to use the JS Cookie library</a:t>
            </a:r>
          </a:p>
        </p:txBody>
      </p:sp>
      <p:sp>
        <p:nvSpPr>
          <p:cNvPr id="7" name="Rectangle 6">
            <a:extLst>
              <a:ext uri="{FF2B5EF4-FFF2-40B4-BE49-F238E27FC236}">
                <a16:creationId xmlns:a16="http://schemas.microsoft.com/office/drawing/2014/main" id="{EFAEE5BE-EE67-41D0-A68C-9C915352DDB9}"/>
              </a:ext>
            </a:extLst>
          </p:cNvPr>
          <p:cNvSpPr/>
          <p:nvPr/>
        </p:nvSpPr>
        <p:spPr>
          <a:xfrm>
            <a:off x="-10272" y="2420888"/>
            <a:ext cx="9349608" cy="2246769"/>
          </a:xfrm>
          <a:prstGeom prst="rect">
            <a:avLst/>
          </a:prstGeom>
        </p:spPr>
        <p:txBody>
          <a:bodyPr wrap="square">
            <a:spAutoFit/>
          </a:bodyPr>
          <a:lstStyle/>
          <a:p>
            <a:r>
              <a:rPr lang="en-IE" sz="1400" dirty="0">
                <a:solidFill>
                  <a:srgbClr val="0000FF"/>
                </a:solidFill>
                <a:latin typeface="Courier New" panose="02070309020205020404" pitchFamily="49" charset="0"/>
              </a:rPr>
              <a:t>&lt;script</a:t>
            </a:r>
            <a:r>
              <a:rPr lang="en-IE" sz="1400" dirty="0">
                <a:solidFill>
                  <a:srgbClr val="000000"/>
                </a:solidFill>
                <a:latin typeface="Courier New" panose="02070309020205020404" pitchFamily="49" charset="0"/>
              </a:rPr>
              <a:t> </a:t>
            </a:r>
            <a:r>
              <a:rPr lang="en-IE" sz="1400" dirty="0" err="1">
                <a:solidFill>
                  <a:srgbClr val="FF0000"/>
                </a:solidFill>
                <a:latin typeface="Courier New" panose="02070309020205020404" pitchFamily="49" charset="0"/>
              </a:rPr>
              <a:t>src</a:t>
            </a:r>
            <a:r>
              <a:rPr lang="en-IE" sz="1400" dirty="0">
                <a:solidFill>
                  <a:srgbClr val="000000"/>
                </a:solidFill>
                <a:latin typeface="Courier New" panose="02070309020205020404" pitchFamily="49" charset="0"/>
              </a:rPr>
              <a:t>=</a:t>
            </a:r>
            <a:r>
              <a:rPr lang="en-IE" sz="1400" b="1" dirty="0">
                <a:solidFill>
                  <a:srgbClr val="8000FF"/>
                </a:solidFill>
                <a:latin typeface="Courier New" panose="02070309020205020404" pitchFamily="49" charset="0"/>
              </a:rPr>
              <a:t>"https://code.jquery.com/jquery-1.10.2.min.js"</a:t>
            </a:r>
            <a:r>
              <a:rPr lang="en-IE" sz="1400" dirty="0">
                <a:solidFill>
                  <a:srgbClr val="0000FF"/>
                </a:solidFill>
                <a:latin typeface="Courier New" panose="02070309020205020404" pitchFamily="49" charset="0"/>
              </a:rPr>
              <a:t>&gt;&lt;/script&gt;</a:t>
            </a:r>
          </a:p>
          <a:p>
            <a:r>
              <a:rPr lang="en-IE" sz="1400" dirty="0">
                <a:solidFill>
                  <a:srgbClr val="0000FF"/>
                </a:solidFill>
                <a:latin typeface="Courier New" panose="02070309020205020404" pitchFamily="49" charset="0"/>
              </a:rPr>
              <a:t>&lt;script</a:t>
            </a:r>
            <a:r>
              <a:rPr lang="en-IE" sz="1400" dirty="0">
                <a:solidFill>
                  <a:srgbClr val="000000"/>
                </a:solidFill>
                <a:latin typeface="Courier New" panose="02070309020205020404" pitchFamily="49" charset="0"/>
              </a:rPr>
              <a:t> </a:t>
            </a:r>
            <a:r>
              <a:rPr lang="en-IE" sz="1400" dirty="0" err="1">
                <a:solidFill>
                  <a:srgbClr val="FF0000"/>
                </a:solidFill>
                <a:latin typeface="Courier New" panose="02070309020205020404" pitchFamily="49" charset="0"/>
              </a:rPr>
              <a:t>src</a:t>
            </a:r>
            <a:r>
              <a:rPr lang="en-IE" sz="1400" dirty="0">
                <a:solidFill>
                  <a:srgbClr val="000000"/>
                </a:solidFill>
                <a:latin typeface="Courier New" panose="02070309020205020404" pitchFamily="49" charset="0"/>
              </a:rPr>
              <a:t>=</a:t>
            </a:r>
            <a:r>
              <a:rPr lang="en-IE" sz="1400" b="1" dirty="0">
                <a:solidFill>
                  <a:srgbClr val="8000FF"/>
                </a:solidFill>
                <a:latin typeface="Courier New" panose="02070309020205020404" pitchFamily="49" charset="0"/>
              </a:rPr>
              <a:t>"/</a:t>
            </a:r>
            <a:r>
              <a:rPr lang="en-IE" sz="1400" b="1" dirty="0" err="1">
                <a:solidFill>
                  <a:srgbClr val="8000FF"/>
                </a:solidFill>
                <a:latin typeface="Courier New" panose="02070309020205020404" pitchFamily="49" charset="0"/>
              </a:rPr>
              <a:t>javascripts</a:t>
            </a:r>
            <a:r>
              <a:rPr lang="en-IE" sz="1400" b="1" dirty="0">
                <a:solidFill>
                  <a:srgbClr val="8000FF"/>
                </a:solidFill>
                <a:latin typeface="Courier New" panose="02070309020205020404" pitchFamily="49" charset="0"/>
              </a:rPr>
              <a:t>/bootstrap.min.js"</a:t>
            </a:r>
            <a:r>
              <a:rPr lang="en-IE" sz="1400" dirty="0">
                <a:solidFill>
                  <a:srgbClr val="0000FF"/>
                </a:solidFill>
                <a:latin typeface="Courier New" panose="02070309020205020404" pitchFamily="49" charset="0"/>
              </a:rPr>
              <a:t>&gt;&lt;/script&gt;</a:t>
            </a:r>
          </a:p>
          <a:p>
            <a:r>
              <a:rPr lang="en-GB" sz="1400" dirty="0">
                <a:solidFill>
                  <a:srgbClr val="0000FF"/>
                </a:solidFill>
                <a:latin typeface="Courier New" panose="02070309020205020404" pitchFamily="49" charset="0"/>
              </a:rPr>
              <a:t>&lt;script</a:t>
            </a:r>
            <a:r>
              <a:rPr lang="en-GB" sz="1400" dirty="0">
                <a:solidFill>
                  <a:srgbClr val="000000"/>
                </a:solidFill>
                <a:latin typeface="Courier New" panose="02070309020205020404" pitchFamily="49" charset="0"/>
              </a:rPr>
              <a:t> </a:t>
            </a:r>
            <a:r>
              <a:rPr lang="en-GB" sz="1400" dirty="0" err="1">
                <a:solidFill>
                  <a:srgbClr val="FF0000"/>
                </a:solidFill>
                <a:latin typeface="Courier New" panose="02070309020205020404" pitchFamily="49" charset="0"/>
              </a:rPr>
              <a:t>src</a:t>
            </a:r>
            <a:r>
              <a:rPr lang="en-GB" sz="1400" dirty="0">
                <a:solidFill>
                  <a:srgbClr val="000000"/>
                </a:solidFill>
                <a:latin typeface="Courier New" panose="02070309020205020404" pitchFamily="49" charset="0"/>
              </a:rPr>
              <a:t>=</a:t>
            </a:r>
            <a:r>
              <a:rPr lang="en-GB" sz="1400" b="1" dirty="0">
                <a:solidFill>
                  <a:srgbClr val="8000FF"/>
                </a:solidFill>
                <a:latin typeface="Courier New" panose="02070309020205020404" pitchFamily="49" charset="0"/>
              </a:rPr>
              <a:t>"/</a:t>
            </a:r>
            <a:r>
              <a:rPr lang="en-GB" sz="1400" b="1" dirty="0" err="1">
                <a:solidFill>
                  <a:srgbClr val="8000FF"/>
                </a:solidFill>
                <a:latin typeface="Courier New" panose="02070309020205020404" pitchFamily="49" charset="0"/>
              </a:rPr>
              <a:t>javascripts</a:t>
            </a:r>
            <a:r>
              <a:rPr lang="en-GB" sz="1400" b="1" dirty="0">
                <a:solidFill>
                  <a:srgbClr val="8000FF"/>
                </a:solidFill>
                <a:latin typeface="Courier New" panose="02070309020205020404" pitchFamily="49" charset="0"/>
              </a:rPr>
              <a:t>/auth.js"</a:t>
            </a:r>
            <a:r>
              <a:rPr lang="en-GB" sz="1400" dirty="0">
                <a:solidFill>
                  <a:srgbClr val="0000FF"/>
                </a:solidFill>
                <a:latin typeface="Courier New" panose="02070309020205020404" pitchFamily="49" charset="0"/>
              </a:rPr>
              <a:t>&gt;&lt;/script&gt;</a:t>
            </a:r>
            <a:endParaRPr lang="en-GB" sz="1400" b="1" dirty="0">
              <a:solidFill>
                <a:srgbClr val="000000"/>
              </a:solidFill>
              <a:latin typeface="Courier New" panose="02070309020205020404" pitchFamily="49" charset="0"/>
            </a:endParaRPr>
          </a:p>
          <a:p>
            <a:r>
              <a:rPr lang="en-GB" sz="1400" dirty="0">
                <a:solidFill>
                  <a:srgbClr val="0000FF"/>
                </a:solidFill>
                <a:latin typeface="Courier New" panose="02070309020205020404" pitchFamily="49" charset="0"/>
              </a:rPr>
              <a:t>&lt;script</a:t>
            </a:r>
            <a:r>
              <a:rPr lang="en-GB" sz="1400" dirty="0">
                <a:solidFill>
                  <a:srgbClr val="000000"/>
                </a:solidFill>
                <a:latin typeface="Courier New" panose="02070309020205020404" pitchFamily="49" charset="0"/>
              </a:rPr>
              <a:t> </a:t>
            </a:r>
            <a:r>
              <a:rPr lang="en-GB" sz="1400" dirty="0" err="1">
                <a:solidFill>
                  <a:srgbClr val="FF0000"/>
                </a:solidFill>
                <a:latin typeface="Courier New" panose="02070309020205020404" pitchFamily="49" charset="0"/>
              </a:rPr>
              <a:t>src</a:t>
            </a:r>
            <a:r>
              <a:rPr lang="en-GB" sz="1400" dirty="0">
                <a:solidFill>
                  <a:srgbClr val="000000"/>
                </a:solidFill>
                <a:latin typeface="Courier New" panose="02070309020205020404" pitchFamily="49" charset="0"/>
              </a:rPr>
              <a:t>=</a:t>
            </a:r>
            <a:r>
              <a:rPr lang="en-GB" sz="1400" b="1" dirty="0">
                <a:solidFill>
                  <a:srgbClr val="8000FF"/>
                </a:solidFill>
                <a:latin typeface="Courier New" panose="02070309020205020404" pitchFamily="49" charset="0"/>
              </a:rPr>
              <a:t>"/</a:t>
            </a:r>
            <a:r>
              <a:rPr lang="en-GB" sz="1400" b="1" dirty="0" err="1">
                <a:solidFill>
                  <a:srgbClr val="8000FF"/>
                </a:solidFill>
                <a:latin typeface="Courier New" panose="02070309020205020404" pitchFamily="49" charset="0"/>
              </a:rPr>
              <a:t>javascripts</a:t>
            </a:r>
            <a:r>
              <a:rPr lang="en-GB" sz="1400" b="1" dirty="0">
                <a:solidFill>
                  <a:srgbClr val="8000FF"/>
                </a:solidFill>
                <a:latin typeface="Courier New" panose="02070309020205020404" pitchFamily="49" charset="0"/>
              </a:rPr>
              <a:t>/feed.js"</a:t>
            </a:r>
            <a:r>
              <a:rPr lang="en-GB" sz="1400" dirty="0">
                <a:solidFill>
                  <a:srgbClr val="0000FF"/>
                </a:solidFill>
                <a:latin typeface="Courier New" panose="02070309020205020404" pitchFamily="49" charset="0"/>
              </a:rPr>
              <a:t>&gt;&lt;/script&gt;</a:t>
            </a:r>
            <a:endParaRPr lang="en-IE" sz="1400" dirty="0">
              <a:solidFill>
                <a:srgbClr val="0000FF"/>
              </a:solidFill>
              <a:latin typeface="Courier New" panose="02070309020205020404" pitchFamily="49" charset="0"/>
            </a:endParaRPr>
          </a:p>
          <a:p>
            <a:r>
              <a:rPr lang="en-GB" sz="1400" dirty="0">
                <a:solidFill>
                  <a:srgbClr val="0000FF"/>
                </a:solidFill>
                <a:latin typeface="Courier New" panose="02070309020205020404" pitchFamily="49" charset="0"/>
              </a:rPr>
              <a:t>&lt;script</a:t>
            </a:r>
            <a:r>
              <a:rPr lang="en-GB" sz="1400" dirty="0">
                <a:solidFill>
                  <a:srgbClr val="000000"/>
                </a:solidFill>
                <a:latin typeface="Courier New" panose="02070309020205020404" pitchFamily="49" charset="0"/>
              </a:rPr>
              <a:t> </a:t>
            </a:r>
            <a:r>
              <a:rPr lang="en-GB" sz="1400" dirty="0" err="1">
                <a:solidFill>
                  <a:srgbClr val="FF0000"/>
                </a:solidFill>
                <a:latin typeface="Courier New" panose="02070309020205020404" pitchFamily="49" charset="0"/>
              </a:rPr>
              <a:t>src</a:t>
            </a:r>
            <a:r>
              <a:rPr lang="en-GB" sz="1400" dirty="0">
                <a:solidFill>
                  <a:srgbClr val="000000"/>
                </a:solidFill>
                <a:latin typeface="Courier New" panose="02070309020205020404" pitchFamily="49" charset="0"/>
              </a:rPr>
              <a:t>=</a:t>
            </a:r>
            <a:r>
              <a:rPr lang="en-GB" sz="1400" b="1" dirty="0">
                <a:solidFill>
                  <a:srgbClr val="8000FF"/>
                </a:solidFill>
                <a:latin typeface="Courier New" panose="02070309020205020404" pitchFamily="49" charset="0"/>
              </a:rPr>
              <a:t>"https://cdnjs.cloudflare.com/ajax/libs/limonte-sweetalert2/6.11.4/sweetalert2.all.min.js"</a:t>
            </a:r>
            <a:r>
              <a:rPr lang="en-GB" sz="1400" dirty="0">
                <a:solidFill>
                  <a:srgbClr val="0000FF"/>
                </a:solidFill>
                <a:latin typeface="Courier New" panose="02070309020205020404" pitchFamily="49" charset="0"/>
              </a:rPr>
              <a:t>&gt;&lt;/script&gt;</a:t>
            </a:r>
            <a:endParaRPr lang="en-IE" sz="1400" dirty="0">
              <a:solidFill>
                <a:srgbClr val="0000FF"/>
              </a:solidFill>
              <a:latin typeface="Courier New" panose="02070309020205020404" pitchFamily="49" charset="0"/>
            </a:endParaRPr>
          </a:p>
          <a:p>
            <a:r>
              <a:rPr lang="en-IE" sz="1400" dirty="0">
                <a:solidFill>
                  <a:srgbClr val="0000FF"/>
                </a:solidFill>
                <a:latin typeface="Courier New" panose="02070309020205020404" pitchFamily="49" charset="0"/>
              </a:rPr>
              <a:t>&lt;script</a:t>
            </a:r>
            <a:r>
              <a:rPr lang="en-IE" sz="1400" dirty="0">
                <a:solidFill>
                  <a:srgbClr val="000000"/>
                </a:solidFill>
                <a:latin typeface="Courier New" panose="02070309020205020404" pitchFamily="49" charset="0"/>
              </a:rPr>
              <a:t> </a:t>
            </a:r>
            <a:r>
              <a:rPr lang="en-IE" sz="1400" dirty="0" err="1">
                <a:solidFill>
                  <a:srgbClr val="FF0000"/>
                </a:solidFill>
                <a:latin typeface="Courier New" panose="02070309020205020404" pitchFamily="49" charset="0"/>
              </a:rPr>
              <a:t>src</a:t>
            </a:r>
            <a:r>
              <a:rPr lang="en-IE" sz="1400" dirty="0">
                <a:solidFill>
                  <a:srgbClr val="000000"/>
                </a:solidFill>
                <a:latin typeface="Courier New" panose="02070309020205020404" pitchFamily="49" charset="0"/>
              </a:rPr>
              <a:t>=</a:t>
            </a:r>
            <a:r>
              <a:rPr lang="en-IE" sz="1400" b="1" dirty="0">
                <a:solidFill>
                  <a:srgbClr val="8000FF"/>
                </a:solidFill>
                <a:latin typeface="Courier New" panose="02070309020205020404" pitchFamily="49" charset="0"/>
              </a:rPr>
              <a:t>"https://code.jquery.com/</a:t>
            </a:r>
            <a:r>
              <a:rPr lang="en-IE" sz="1400" b="1" dirty="0" err="1">
                <a:solidFill>
                  <a:srgbClr val="8000FF"/>
                </a:solidFill>
                <a:latin typeface="Courier New" panose="02070309020205020404" pitchFamily="49" charset="0"/>
              </a:rPr>
              <a:t>ui</a:t>
            </a:r>
            <a:r>
              <a:rPr lang="en-IE" sz="1400" b="1" dirty="0">
                <a:solidFill>
                  <a:srgbClr val="8000FF"/>
                </a:solidFill>
                <a:latin typeface="Courier New" panose="02070309020205020404" pitchFamily="49" charset="0"/>
              </a:rPr>
              <a:t>/1.12.1/jquery-ui.min.js"</a:t>
            </a:r>
            <a:r>
              <a:rPr lang="en-IE" sz="1400" dirty="0">
                <a:solidFill>
                  <a:srgbClr val="0000FF"/>
                </a:solidFill>
                <a:latin typeface="Courier New" panose="02070309020205020404" pitchFamily="49" charset="0"/>
              </a:rPr>
              <a:t>&gt;&lt;/script&gt;</a:t>
            </a:r>
          </a:p>
          <a:p>
            <a:r>
              <a:rPr lang="en-GB" sz="1400" dirty="0">
                <a:solidFill>
                  <a:srgbClr val="0000FF"/>
                </a:solidFill>
                <a:highlight>
                  <a:srgbClr val="FFFF00"/>
                </a:highlight>
                <a:latin typeface="Courier New" panose="02070309020205020404" pitchFamily="49" charset="0"/>
              </a:rPr>
              <a:t>&lt;script</a:t>
            </a:r>
            <a:r>
              <a:rPr lang="en-GB" sz="1400" dirty="0">
                <a:solidFill>
                  <a:srgbClr val="000000"/>
                </a:solidFill>
                <a:highlight>
                  <a:srgbClr val="FFFF00"/>
                </a:highlight>
                <a:latin typeface="Courier New" panose="02070309020205020404" pitchFamily="49" charset="0"/>
              </a:rPr>
              <a:t> </a:t>
            </a:r>
            <a:r>
              <a:rPr lang="en-GB" sz="1400" dirty="0" err="1">
                <a:solidFill>
                  <a:srgbClr val="FF0000"/>
                </a:solidFill>
                <a:highlight>
                  <a:srgbClr val="FFFF00"/>
                </a:highlight>
                <a:latin typeface="Courier New" panose="02070309020205020404" pitchFamily="49" charset="0"/>
              </a:rPr>
              <a:t>src</a:t>
            </a:r>
            <a:r>
              <a:rPr lang="en-GB" sz="1400" dirty="0">
                <a:solidFill>
                  <a:srgbClr val="000000"/>
                </a:solidFill>
                <a:highlight>
                  <a:srgbClr val="FFFF00"/>
                </a:highlight>
                <a:latin typeface="Courier New" panose="02070309020205020404" pitchFamily="49" charset="0"/>
              </a:rPr>
              <a:t>=</a:t>
            </a:r>
            <a:r>
              <a:rPr lang="en-GB" sz="1400" b="1" dirty="0">
                <a:solidFill>
                  <a:srgbClr val="8000FF"/>
                </a:solidFill>
                <a:highlight>
                  <a:srgbClr val="FFFF00"/>
                </a:highlight>
                <a:latin typeface="Courier New" panose="02070309020205020404" pitchFamily="49" charset="0"/>
              </a:rPr>
              <a:t>"https://cdn.jsdelivr.net/</a:t>
            </a:r>
            <a:r>
              <a:rPr lang="en-GB" sz="1400" b="1" dirty="0" err="1">
                <a:solidFill>
                  <a:srgbClr val="8000FF"/>
                </a:solidFill>
                <a:highlight>
                  <a:srgbClr val="FFFF00"/>
                </a:highlight>
                <a:latin typeface="Courier New" panose="02070309020205020404" pitchFamily="49" charset="0"/>
              </a:rPr>
              <a:t>npm</a:t>
            </a:r>
            <a:r>
              <a:rPr lang="en-GB" sz="1400" b="1" dirty="0">
                <a:solidFill>
                  <a:srgbClr val="8000FF"/>
                </a:solidFill>
                <a:highlight>
                  <a:srgbClr val="FFFF00"/>
                </a:highlight>
                <a:latin typeface="Courier New" panose="02070309020205020404" pitchFamily="49" charset="0"/>
              </a:rPr>
              <a:t>/js-cookie@2/</a:t>
            </a:r>
            <a:r>
              <a:rPr lang="en-GB" sz="1400" b="1" dirty="0" err="1">
                <a:solidFill>
                  <a:srgbClr val="8000FF"/>
                </a:solidFill>
                <a:highlight>
                  <a:srgbClr val="FFFF00"/>
                </a:highlight>
                <a:latin typeface="Courier New" panose="02070309020205020404" pitchFamily="49" charset="0"/>
              </a:rPr>
              <a:t>src</a:t>
            </a:r>
            <a:r>
              <a:rPr lang="en-GB" sz="1400" b="1" dirty="0">
                <a:solidFill>
                  <a:srgbClr val="8000FF"/>
                </a:solidFill>
                <a:highlight>
                  <a:srgbClr val="FFFF00"/>
                </a:highlight>
                <a:latin typeface="Courier New" panose="02070309020205020404" pitchFamily="49" charset="0"/>
              </a:rPr>
              <a:t>/js.cookie.min.js"</a:t>
            </a:r>
            <a:r>
              <a:rPr lang="en-GB" sz="1400" dirty="0">
                <a:solidFill>
                  <a:srgbClr val="0000FF"/>
                </a:solidFill>
                <a:highlight>
                  <a:srgbClr val="FFFF00"/>
                </a:highlight>
                <a:latin typeface="Courier New" panose="02070309020205020404" pitchFamily="49" charset="0"/>
              </a:rPr>
              <a:t>&gt;&lt;/script&gt;</a:t>
            </a:r>
            <a:endParaRPr lang="en-GB" sz="1400" b="1" dirty="0">
              <a:solidFill>
                <a:srgbClr val="000000"/>
              </a:solidFill>
              <a:highlight>
                <a:srgbClr val="FFFF00"/>
              </a:highlight>
              <a:latin typeface="Courier New" panose="02070309020205020404" pitchFamily="49" charset="0"/>
            </a:endParaRPr>
          </a:p>
          <a:p>
            <a:endParaRPr lang="en-IE" sz="1400" dirty="0">
              <a:solidFill>
                <a:srgbClr val="0000FF"/>
              </a:solidFill>
              <a:latin typeface="Courier New" panose="02070309020205020404" pitchFamily="49" charset="0"/>
            </a:endParaRPr>
          </a:p>
          <a:p>
            <a:endParaRPr lang="en-IE" sz="1400" dirty="0">
              <a:solidFill>
                <a:srgbClr val="0000FF"/>
              </a:solidFill>
              <a:latin typeface="Courier New" panose="02070309020205020404" pitchFamily="49" charset="0"/>
            </a:endParaRPr>
          </a:p>
        </p:txBody>
      </p:sp>
      <p:sp>
        <p:nvSpPr>
          <p:cNvPr id="8" name="TextBox 7">
            <a:extLst>
              <a:ext uri="{FF2B5EF4-FFF2-40B4-BE49-F238E27FC236}">
                <a16:creationId xmlns:a16="http://schemas.microsoft.com/office/drawing/2014/main" id="{55C22B75-B5BC-4F55-8B8E-6C1B4B4B086E}"/>
              </a:ext>
            </a:extLst>
          </p:cNvPr>
          <p:cNvSpPr txBox="1"/>
          <p:nvPr/>
        </p:nvSpPr>
        <p:spPr>
          <a:xfrm>
            <a:off x="1259632" y="5257800"/>
            <a:ext cx="2952328" cy="646331"/>
          </a:xfrm>
          <a:prstGeom prst="rect">
            <a:avLst/>
          </a:prstGeom>
          <a:noFill/>
        </p:spPr>
        <p:txBody>
          <a:bodyPr wrap="square" rtlCol="0">
            <a:spAutoFit/>
          </a:bodyPr>
          <a:lstStyle/>
          <a:p>
            <a:r>
              <a:rPr lang="en-IE" dirty="0"/>
              <a:t>Add the CDN to include the JavaScript library JS-Cookie</a:t>
            </a:r>
          </a:p>
        </p:txBody>
      </p:sp>
      <p:cxnSp>
        <p:nvCxnSpPr>
          <p:cNvPr id="10" name="Straight Arrow Connector 9">
            <a:extLst>
              <a:ext uri="{FF2B5EF4-FFF2-40B4-BE49-F238E27FC236}">
                <a16:creationId xmlns:a16="http://schemas.microsoft.com/office/drawing/2014/main" id="{60CEF09D-1030-41D0-8E5B-C597B57A790F}"/>
              </a:ext>
            </a:extLst>
          </p:cNvPr>
          <p:cNvCxnSpPr/>
          <p:nvPr/>
        </p:nvCxnSpPr>
        <p:spPr>
          <a:xfrm flipV="1">
            <a:off x="2339752" y="4149080"/>
            <a:ext cx="792088" cy="1108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9614D3B-735E-48FC-856E-C7A21CC285E1}"/>
              </a:ext>
            </a:extLst>
          </p:cNvPr>
          <p:cNvSpPr/>
          <p:nvPr/>
        </p:nvSpPr>
        <p:spPr>
          <a:xfrm>
            <a:off x="5004048" y="6021739"/>
            <a:ext cx="3684214" cy="369332"/>
          </a:xfrm>
          <a:prstGeom prst="rect">
            <a:avLst/>
          </a:prstGeom>
        </p:spPr>
        <p:txBody>
          <a:bodyPr wrap="none">
            <a:spAutoFit/>
          </a:bodyPr>
          <a:lstStyle/>
          <a:p>
            <a:r>
              <a:rPr lang="en-IE" dirty="0"/>
              <a:t>https://github.com/js-cookie/js-cookie</a:t>
            </a:r>
          </a:p>
        </p:txBody>
      </p:sp>
      <p:sp>
        <p:nvSpPr>
          <p:cNvPr id="12" name="Rectangle 11">
            <a:extLst>
              <a:ext uri="{FF2B5EF4-FFF2-40B4-BE49-F238E27FC236}">
                <a16:creationId xmlns:a16="http://schemas.microsoft.com/office/drawing/2014/main" id="{78329B79-32B3-486E-BFD2-AB86A45DC0D2}"/>
              </a:ext>
            </a:extLst>
          </p:cNvPr>
          <p:cNvSpPr/>
          <p:nvPr/>
        </p:nvSpPr>
        <p:spPr>
          <a:xfrm>
            <a:off x="2987824" y="6179560"/>
            <a:ext cx="1749133" cy="369332"/>
          </a:xfrm>
          <a:prstGeom prst="rect">
            <a:avLst/>
          </a:prstGeom>
        </p:spPr>
        <p:txBody>
          <a:bodyPr wrap="none">
            <a:spAutoFit/>
          </a:bodyPr>
          <a:lstStyle/>
          <a:p>
            <a:r>
              <a:rPr lang="en-IE" dirty="0">
                <a:solidFill>
                  <a:schemeClr val="accent6"/>
                </a:solidFill>
              </a:rPr>
              <a:t>views&gt;</a:t>
            </a:r>
            <a:r>
              <a:rPr lang="en-IE" dirty="0" err="1">
                <a:solidFill>
                  <a:schemeClr val="accent6"/>
                </a:solidFill>
              </a:rPr>
              <a:t>layout.hbs</a:t>
            </a:r>
            <a:endParaRPr lang="en-IE" dirty="0">
              <a:solidFill>
                <a:schemeClr val="accent6"/>
              </a:solidFill>
            </a:endParaRPr>
          </a:p>
        </p:txBody>
      </p:sp>
    </p:spTree>
    <p:extLst>
      <p:ext uri="{BB962C8B-B14F-4D97-AF65-F5344CB8AC3E}">
        <p14:creationId xmlns:p14="http://schemas.microsoft.com/office/powerpoint/2010/main" val="29898426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4804-71FE-4F0A-B58C-2FB20E065009}"/>
              </a:ext>
            </a:extLst>
          </p:cNvPr>
          <p:cNvSpPr>
            <a:spLocks noGrp="1"/>
          </p:cNvSpPr>
          <p:nvPr>
            <p:ph type="title"/>
          </p:nvPr>
        </p:nvSpPr>
        <p:spPr/>
        <p:txBody>
          <a:bodyPr/>
          <a:lstStyle/>
          <a:p>
            <a:r>
              <a:rPr lang="en-IE" dirty="0"/>
              <a:t>Create a logout event handler</a:t>
            </a:r>
          </a:p>
        </p:txBody>
      </p:sp>
      <p:sp>
        <p:nvSpPr>
          <p:cNvPr id="3" name="Slide Number Placeholder 2">
            <a:extLst>
              <a:ext uri="{FF2B5EF4-FFF2-40B4-BE49-F238E27FC236}">
                <a16:creationId xmlns:a16="http://schemas.microsoft.com/office/drawing/2014/main" id="{EDF59822-F61A-4256-8307-05C77FE4938B}"/>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105</a:t>
            </a:fld>
            <a:endParaRPr lang="en-IE" dirty="0"/>
          </a:p>
        </p:txBody>
      </p:sp>
      <p:sp>
        <p:nvSpPr>
          <p:cNvPr id="4" name="Content Placeholder 3">
            <a:extLst>
              <a:ext uri="{FF2B5EF4-FFF2-40B4-BE49-F238E27FC236}">
                <a16:creationId xmlns:a16="http://schemas.microsoft.com/office/drawing/2014/main" id="{13641B59-B706-41BB-90CD-C20C5EDF8FF0}"/>
              </a:ext>
            </a:extLst>
          </p:cNvPr>
          <p:cNvSpPr>
            <a:spLocks noGrp="1"/>
          </p:cNvSpPr>
          <p:nvPr>
            <p:ph sz="quarter" idx="1"/>
          </p:nvPr>
        </p:nvSpPr>
        <p:spPr/>
        <p:txBody>
          <a:bodyPr/>
          <a:lstStyle/>
          <a:p>
            <a:r>
              <a:rPr lang="en-IE" dirty="0"/>
              <a:t>To log out a user you must add an event handler to delete the cookie when they click the logout button</a:t>
            </a:r>
          </a:p>
        </p:txBody>
      </p:sp>
      <p:sp>
        <p:nvSpPr>
          <p:cNvPr id="5" name="Rectangle 4">
            <a:extLst>
              <a:ext uri="{FF2B5EF4-FFF2-40B4-BE49-F238E27FC236}">
                <a16:creationId xmlns:a16="http://schemas.microsoft.com/office/drawing/2014/main" id="{10377CCB-A3EC-4598-A5D6-B6C56D3FE435}"/>
              </a:ext>
            </a:extLst>
          </p:cNvPr>
          <p:cNvSpPr/>
          <p:nvPr/>
        </p:nvSpPr>
        <p:spPr>
          <a:xfrm>
            <a:off x="1331640" y="3429000"/>
            <a:ext cx="5904656" cy="1477328"/>
          </a:xfrm>
          <a:prstGeom prst="rect">
            <a:avLst/>
          </a:prstGeom>
        </p:spPr>
        <p:txBody>
          <a:bodyPr wrap="square">
            <a:spAutoFit/>
          </a:bodyPr>
          <a:lstStyle/>
          <a:p>
            <a:r>
              <a:rPr lang="en-IE" dirty="0">
                <a:solidFill>
                  <a:srgbClr val="000000"/>
                </a:solidFill>
                <a:latin typeface="Courier New" panose="02070309020205020404" pitchFamily="49" charset="0"/>
              </a:rPr>
              <a:t>$</a:t>
            </a:r>
            <a:r>
              <a:rPr lang="en-IE" b="1" dirty="0">
                <a:solidFill>
                  <a:srgbClr val="000080"/>
                </a:solidFill>
                <a:latin typeface="Courier New" panose="02070309020205020404" pitchFamily="49" charset="0"/>
              </a:rPr>
              <a:t>(</a:t>
            </a:r>
            <a:r>
              <a:rPr lang="en-IE" dirty="0">
                <a:solidFill>
                  <a:srgbClr val="808080"/>
                </a:solidFill>
                <a:latin typeface="Courier New" panose="02070309020205020404" pitchFamily="49" charset="0"/>
              </a:rPr>
              <a:t>"#logout"</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click</a:t>
            </a:r>
            <a:r>
              <a:rPr lang="en-IE" b="1" dirty="0">
                <a:solidFill>
                  <a:srgbClr val="000080"/>
                </a:solidFill>
                <a:latin typeface="Courier New" panose="02070309020205020404" pitchFamily="49" charset="0"/>
              </a:rPr>
              <a:t>(</a:t>
            </a:r>
            <a:r>
              <a:rPr lang="en-IE" b="1" dirty="0">
                <a:solidFill>
                  <a:srgbClr val="0000FF"/>
                </a:solidFill>
                <a:latin typeface="Courier New" panose="02070309020205020404" pitchFamily="49" charset="0"/>
              </a:rPr>
              <a:t>function</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b="1" dirty="0">
                <a:solidFill>
                  <a:srgbClr val="804000"/>
                </a:solidFill>
                <a:latin typeface="Courier New" panose="02070309020205020404" pitchFamily="49" charset="0"/>
              </a:rPr>
              <a:t>event</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Cookies</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remove</a:t>
            </a:r>
            <a:r>
              <a:rPr lang="en-IE" b="1" dirty="0">
                <a:solidFill>
                  <a:srgbClr val="000080"/>
                </a:solidFill>
                <a:latin typeface="Courier New" panose="02070309020205020404" pitchFamily="49" charset="0"/>
              </a:rPr>
              <a:t>(</a:t>
            </a:r>
            <a:r>
              <a:rPr lang="en-IE" dirty="0">
                <a:solidFill>
                  <a:srgbClr val="808080"/>
                </a:solidFill>
                <a:latin typeface="Courier New" panose="02070309020205020404" pitchFamily="49" charset="0"/>
              </a:rPr>
              <a:t>'Authorization'</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endParaRPr lang="en-IE" dirty="0">
              <a:solidFill>
                <a:srgbClr val="008000"/>
              </a:solidFill>
              <a:latin typeface="Courier New" panose="02070309020205020404" pitchFamily="49" charset="0"/>
            </a:endParaRPr>
          </a:p>
          <a:p>
            <a:r>
              <a:rPr lang="en-IE" dirty="0">
                <a:solidFill>
                  <a:srgbClr val="000000"/>
                </a:solidFill>
                <a:highlight>
                  <a:srgbClr val="FFFFFF"/>
                </a:highlight>
                <a:latin typeface="Courier New" panose="02070309020205020404" pitchFamily="49" charset="0"/>
              </a:rPr>
              <a:t>	$</a:t>
            </a:r>
            <a:r>
              <a:rPr lang="en-IE" b="1" dirty="0">
                <a:solidFill>
                  <a:srgbClr val="000080"/>
                </a:solidFill>
                <a:highlight>
                  <a:srgbClr val="FFFFFF"/>
                </a:highlight>
                <a:latin typeface="Courier New" panose="02070309020205020404" pitchFamily="49" charset="0"/>
              </a:rPr>
              <a:t>(</a:t>
            </a:r>
            <a:r>
              <a:rPr lang="en-IE" b="1" dirty="0">
                <a:solidFill>
                  <a:srgbClr val="804000"/>
                </a:solidFill>
                <a:highlight>
                  <a:srgbClr val="FFFFFF"/>
                </a:highlight>
                <a:latin typeface="Courier New" panose="02070309020205020404" pitchFamily="49" charset="0"/>
              </a:rPr>
              <a:t>location</a:t>
            </a:r>
            <a:r>
              <a:rPr lang="en-IE" b="1" dirty="0">
                <a:solidFill>
                  <a:srgbClr val="000080"/>
                </a:solidFill>
                <a:highlight>
                  <a:srgbClr val="FFFFFF"/>
                </a:highlight>
                <a:latin typeface="Courier New" panose="02070309020205020404" pitchFamily="49" charset="0"/>
              </a:rPr>
              <a:t>).</a:t>
            </a:r>
            <a:r>
              <a:rPr lang="en-IE" dirty="0" err="1">
                <a:solidFill>
                  <a:srgbClr val="000000"/>
                </a:solidFill>
                <a:highlight>
                  <a:srgbClr val="FFFFFF"/>
                </a:highlight>
                <a:latin typeface="Courier New" panose="02070309020205020404" pitchFamily="49" charset="0"/>
              </a:rPr>
              <a:t>attr</a:t>
            </a:r>
            <a:r>
              <a:rPr lang="en-IE" b="1" dirty="0">
                <a:solidFill>
                  <a:srgbClr val="000080"/>
                </a:solidFill>
                <a:highlight>
                  <a:srgbClr val="FFFFFF"/>
                </a:highlight>
                <a:latin typeface="Courier New" panose="02070309020205020404" pitchFamily="49" charset="0"/>
              </a:rPr>
              <a:t>(</a:t>
            </a:r>
            <a:r>
              <a:rPr lang="en-IE" dirty="0">
                <a:solidFill>
                  <a:srgbClr val="808080"/>
                </a:solidFill>
                <a:highlight>
                  <a:srgbClr val="FFFFFF"/>
                </a:highlight>
                <a:latin typeface="Courier New" panose="02070309020205020404" pitchFamily="49" charset="0"/>
              </a:rPr>
              <a:t>'</a:t>
            </a:r>
            <a:r>
              <a:rPr lang="en-IE" dirty="0" err="1">
                <a:solidFill>
                  <a:srgbClr val="808080"/>
                </a:solidFill>
                <a:highlight>
                  <a:srgbClr val="FFFFFF"/>
                </a:highlight>
                <a:latin typeface="Courier New" panose="02070309020205020404" pitchFamily="49" charset="0"/>
              </a:rPr>
              <a:t>href</a:t>
            </a:r>
            <a:r>
              <a:rPr lang="en-IE" dirty="0">
                <a:solidFill>
                  <a:srgbClr val="808080"/>
                </a:solidFill>
                <a:highlight>
                  <a:srgbClr val="FFFFFF"/>
                </a:highlight>
                <a:latin typeface="Courier New" panose="02070309020205020404" pitchFamily="49" charset="0"/>
              </a:rPr>
              <a:t>'</a:t>
            </a:r>
            <a:r>
              <a:rPr lang="en-IE" b="1" dirty="0">
                <a:solidFill>
                  <a:srgbClr val="000080"/>
                </a:solidFill>
                <a:highlight>
                  <a:srgbClr val="FFFFFF"/>
                </a:highlight>
                <a:latin typeface="Courier New" panose="02070309020205020404" pitchFamily="49" charset="0"/>
              </a:rPr>
              <a:t>,</a:t>
            </a:r>
            <a:r>
              <a:rPr lang="en-IE" dirty="0">
                <a:solidFill>
                  <a:srgbClr val="000000"/>
                </a:solidFill>
                <a:highlight>
                  <a:srgbClr val="FFFFFF"/>
                </a:highlight>
                <a:latin typeface="Courier New" panose="02070309020205020404" pitchFamily="49" charset="0"/>
              </a:rPr>
              <a:t> </a:t>
            </a:r>
            <a:r>
              <a:rPr lang="en-IE" dirty="0">
                <a:solidFill>
                  <a:srgbClr val="808080"/>
                </a:solidFill>
                <a:highlight>
                  <a:srgbClr val="FFFFFF"/>
                </a:highlight>
                <a:latin typeface="Courier New" panose="02070309020205020404" pitchFamily="49" charset="0"/>
              </a:rPr>
              <a:t>'/'</a:t>
            </a:r>
            <a:r>
              <a:rPr lang="en-IE" b="1" dirty="0">
                <a:solidFill>
                  <a:srgbClr val="000080"/>
                </a:solidFill>
                <a:highlight>
                  <a:srgbClr val="FFFFFF"/>
                </a:highlight>
                <a:latin typeface="Courier New" panose="02070309020205020404" pitchFamily="49" charset="0"/>
              </a:rPr>
              <a:t>);</a:t>
            </a:r>
            <a:endParaRPr lang="en-IE" dirty="0">
              <a:solidFill>
                <a:srgbClr val="000000"/>
              </a:solidFill>
              <a:latin typeface="Courier New" panose="02070309020205020404" pitchFamily="49" charset="0"/>
            </a:endParaRPr>
          </a:p>
          <a:p>
            <a:r>
              <a:rPr lang="en-IE" b="1" dirty="0">
                <a:solidFill>
                  <a:srgbClr val="000080"/>
                </a:solidFill>
                <a:latin typeface="Courier New" panose="02070309020205020404" pitchFamily="49" charset="0"/>
              </a:rPr>
              <a:t>});</a:t>
            </a:r>
            <a:endParaRPr lang="en-IE" dirty="0"/>
          </a:p>
        </p:txBody>
      </p:sp>
      <p:sp>
        <p:nvSpPr>
          <p:cNvPr id="6" name="Rectangle 5">
            <a:extLst>
              <a:ext uri="{FF2B5EF4-FFF2-40B4-BE49-F238E27FC236}">
                <a16:creationId xmlns:a16="http://schemas.microsoft.com/office/drawing/2014/main" id="{DC44C480-D675-4EF3-A288-4C7FF0E2B2BA}"/>
              </a:ext>
            </a:extLst>
          </p:cNvPr>
          <p:cNvSpPr/>
          <p:nvPr/>
        </p:nvSpPr>
        <p:spPr>
          <a:xfrm>
            <a:off x="2987824" y="6179560"/>
            <a:ext cx="2530052" cy="369332"/>
          </a:xfrm>
          <a:prstGeom prst="rect">
            <a:avLst/>
          </a:prstGeom>
        </p:spPr>
        <p:txBody>
          <a:bodyPr wrap="none">
            <a:spAutoFit/>
          </a:bodyPr>
          <a:lstStyle/>
          <a:p>
            <a:r>
              <a:rPr lang="en-IE" dirty="0">
                <a:solidFill>
                  <a:schemeClr val="accent6"/>
                </a:solidFill>
              </a:rPr>
              <a:t>public&gt;</a:t>
            </a:r>
            <a:r>
              <a:rPr lang="en-IE" dirty="0" err="1">
                <a:solidFill>
                  <a:schemeClr val="accent6"/>
                </a:solidFill>
              </a:rPr>
              <a:t>javascripts</a:t>
            </a:r>
            <a:r>
              <a:rPr lang="en-IE" dirty="0">
                <a:solidFill>
                  <a:schemeClr val="accent6"/>
                </a:solidFill>
              </a:rPr>
              <a:t>/auth.js</a:t>
            </a:r>
          </a:p>
        </p:txBody>
      </p:sp>
    </p:spTree>
    <p:extLst>
      <p:ext uri="{BB962C8B-B14F-4D97-AF65-F5344CB8AC3E}">
        <p14:creationId xmlns:p14="http://schemas.microsoft.com/office/powerpoint/2010/main" val="126219947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9DAB75-FBCB-42F6-A84F-72F9E1739282}"/>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106</a:t>
            </a:fld>
            <a:endParaRPr lang="en-IE" dirty="0"/>
          </a:p>
        </p:txBody>
      </p:sp>
      <p:pic>
        <p:nvPicPr>
          <p:cNvPr id="2050" name="Picture 2" descr="Image result for best of luck in your exam">
            <a:extLst>
              <a:ext uri="{FF2B5EF4-FFF2-40B4-BE49-F238E27FC236}">
                <a16:creationId xmlns:a16="http://schemas.microsoft.com/office/drawing/2014/main" id="{8352B6E5-FA78-4A71-87B9-845E2F1DD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10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75212" y="1628800"/>
            <a:ext cx="7772400" cy="1368152"/>
          </a:xfrm>
        </p:spPr>
        <p:txBody>
          <a:bodyPr>
            <a:normAutofit/>
          </a:bodyPr>
          <a:lstStyle/>
          <a:p>
            <a:r>
              <a:rPr lang="en-US" sz="2800" dirty="0"/>
              <a:t>Adding the flatty theme</a:t>
            </a:r>
            <a:endParaRPr lang="en-IE" sz="2800" dirty="0"/>
          </a:p>
        </p:txBody>
      </p:sp>
      <p:sp>
        <p:nvSpPr>
          <p:cNvPr id="3" name="Subtitle 2"/>
          <p:cNvSpPr>
            <a:spLocks noGrp="1"/>
          </p:cNvSpPr>
          <p:nvPr>
            <p:ph type="subTitle" idx="1"/>
          </p:nvPr>
        </p:nvSpPr>
        <p:spPr>
          <a:xfrm>
            <a:off x="859236" y="3212976"/>
            <a:ext cx="7529188" cy="1649344"/>
          </a:xfrm>
        </p:spPr>
        <p:txBody>
          <a:bodyPr>
            <a:normAutofit/>
          </a:bodyPr>
          <a:lstStyle/>
          <a:p>
            <a:r>
              <a:rPr lang="en-US" sz="3600" dirty="0"/>
              <a:t> </a:t>
            </a:r>
          </a:p>
          <a:p>
            <a:endParaRPr lang="en-US" sz="3600" dirty="0"/>
          </a:p>
          <a:p>
            <a:endParaRPr lang="en-US" sz="3200" dirty="0"/>
          </a:p>
          <a:p>
            <a:endParaRPr lang="en-IE" sz="3600" dirty="0"/>
          </a:p>
        </p:txBody>
      </p:sp>
      <p:pic>
        <p:nvPicPr>
          <p:cNvPr id="5" name="Picture 4" descr="NUIGalway_Logo_Irish_500.png"/>
          <p:cNvPicPr>
            <a:picLocks noChangeAspect="1"/>
          </p:cNvPicPr>
          <p:nvPr/>
        </p:nvPicPr>
        <p:blipFill>
          <a:blip r:embed="rId4" cstate="print"/>
          <a:stretch>
            <a:fillRect/>
          </a:stretch>
        </p:blipFill>
        <p:spPr>
          <a:xfrm>
            <a:off x="6948264" y="6021288"/>
            <a:ext cx="2195736" cy="744904"/>
          </a:xfrm>
          <a:prstGeom prst="rect">
            <a:avLst/>
          </a:prstGeom>
        </p:spPr>
      </p:pic>
    </p:spTree>
    <p:extLst>
      <p:ext uri="{BB962C8B-B14F-4D97-AF65-F5344CB8AC3E}">
        <p14:creationId xmlns:p14="http://schemas.microsoft.com/office/powerpoint/2010/main" val="425579110"/>
      </p:ext>
    </p:extLst>
  </p:cSld>
  <p:clrMapOvr>
    <a:overrideClrMapping bg1="dk1" tx1="lt1" bg2="dk2" tx2="lt2" accent1="accent1" accent2="accent2" accent3="accent3" accent4="accent4" accent5="accent5" accent6="accent6" hlink="hlink" folHlink="folHlink"/>
  </p:clrMapOvr>
  <p:transition advTm="16427"/>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51E6-557A-4F89-9BD2-79BA4E7425DD}"/>
              </a:ext>
            </a:extLst>
          </p:cNvPr>
          <p:cNvSpPr>
            <a:spLocks noGrp="1"/>
          </p:cNvSpPr>
          <p:nvPr>
            <p:ph type="title"/>
          </p:nvPr>
        </p:nvSpPr>
        <p:spPr/>
        <p:txBody>
          <a:bodyPr/>
          <a:lstStyle/>
          <a:p>
            <a:r>
              <a:rPr lang="en-IE" dirty="0"/>
              <a:t>Flatty templated</a:t>
            </a:r>
          </a:p>
        </p:txBody>
      </p:sp>
      <p:sp>
        <p:nvSpPr>
          <p:cNvPr id="3" name="Slide Number Placeholder 2">
            <a:extLst>
              <a:ext uri="{FF2B5EF4-FFF2-40B4-BE49-F238E27FC236}">
                <a16:creationId xmlns:a16="http://schemas.microsoft.com/office/drawing/2014/main" id="{FB9D0F20-FE1A-48C8-B4CA-1154919F2476}"/>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12</a:t>
            </a:fld>
            <a:endParaRPr lang="en-IE" dirty="0"/>
          </a:p>
        </p:txBody>
      </p:sp>
      <p:pic>
        <p:nvPicPr>
          <p:cNvPr id="5" name="Picture 4">
            <a:extLst>
              <a:ext uri="{FF2B5EF4-FFF2-40B4-BE49-F238E27FC236}">
                <a16:creationId xmlns:a16="http://schemas.microsoft.com/office/drawing/2014/main" id="{AD3CE6D6-2094-48DA-B2A1-B5FBC8ED1370}"/>
              </a:ext>
            </a:extLst>
          </p:cNvPr>
          <p:cNvPicPr>
            <a:picLocks noChangeAspect="1"/>
          </p:cNvPicPr>
          <p:nvPr/>
        </p:nvPicPr>
        <p:blipFill>
          <a:blip r:embed="rId2"/>
          <a:stretch>
            <a:fillRect/>
          </a:stretch>
        </p:blipFill>
        <p:spPr>
          <a:xfrm>
            <a:off x="2843808" y="1539916"/>
            <a:ext cx="3216906" cy="5148727"/>
          </a:xfrm>
          <a:prstGeom prst="rect">
            <a:avLst/>
          </a:prstGeom>
        </p:spPr>
      </p:pic>
    </p:spTree>
    <p:extLst>
      <p:ext uri="{BB962C8B-B14F-4D97-AF65-F5344CB8AC3E}">
        <p14:creationId xmlns:p14="http://schemas.microsoft.com/office/powerpoint/2010/main" val="1183073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D2956-CBD7-447F-B7B2-237B33E4AC7D}"/>
              </a:ext>
            </a:extLst>
          </p:cNvPr>
          <p:cNvSpPr>
            <a:spLocks noGrp="1"/>
          </p:cNvSpPr>
          <p:nvPr>
            <p:ph type="title"/>
          </p:nvPr>
        </p:nvSpPr>
        <p:spPr/>
        <p:txBody>
          <a:bodyPr/>
          <a:lstStyle/>
          <a:p>
            <a:r>
              <a:rPr lang="en-IE" dirty="0"/>
              <a:t>Download the theme from BB</a:t>
            </a:r>
          </a:p>
        </p:txBody>
      </p:sp>
      <p:sp>
        <p:nvSpPr>
          <p:cNvPr id="3" name="Slide Number Placeholder 2">
            <a:extLst>
              <a:ext uri="{FF2B5EF4-FFF2-40B4-BE49-F238E27FC236}">
                <a16:creationId xmlns:a16="http://schemas.microsoft.com/office/drawing/2014/main" id="{689E0DF8-49FE-4FA3-AC65-5EDD0F7B5AFA}"/>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13</a:t>
            </a:fld>
            <a:endParaRPr lang="en-IE" dirty="0"/>
          </a:p>
        </p:txBody>
      </p:sp>
      <p:sp>
        <p:nvSpPr>
          <p:cNvPr id="4" name="Content Placeholder 3">
            <a:extLst>
              <a:ext uri="{FF2B5EF4-FFF2-40B4-BE49-F238E27FC236}">
                <a16:creationId xmlns:a16="http://schemas.microsoft.com/office/drawing/2014/main" id="{20096BE7-A891-40DB-8512-E5D937450009}"/>
              </a:ext>
            </a:extLst>
          </p:cNvPr>
          <p:cNvSpPr>
            <a:spLocks noGrp="1"/>
          </p:cNvSpPr>
          <p:nvPr>
            <p:ph sz="quarter" idx="1"/>
          </p:nvPr>
        </p:nvSpPr>
        <p:spPr/>
        <p:txBody>
          <a:bodyPr/>
          <a:lstStyle/>
          <a:p>
            <a:r>
              <a:rPr lang="en-IE" dirty="0"/>
              <a:t>Follow the in class example</a:t>
            </a:r>
          </a:p>
        </p:txBody>
      </p:sp>
      <p:pic>
        <p:nvPicPr>
          <p:cNvPr id="5" name="Picture 4">
            <a:extLst>
              <a:ext uri="{FF2B5EF4-FFF2-40B4-BE49-F238E27FC236}">
                <a16:creationId xmlns:a16="http://schemas.microsoft.com/office/drawing/2014/main" id="{309BF201-A92D-4EFB-B911-557CE28ED877}"/>
              </a:ext>
            </a:extLst>
          </p:cNvPr>
          <p:cNvPicPr>
            <a:picLocks noChangeAspect="1"/>
          </p:cNvPicPr>
          <p:nvPr/>
        </p:nvPicPr>
        <p:blipFill>
          <a:blip r:embed="rId2"/>
          <a:stretch>
            <a:fillRect/>
          </a:stretch>
        </p:blipFill>
        <p:spPr>
          <a:xfrm>
            <a:off x="962025" y="2852936"/>
            <a:ext cx="7219950" cy="2714625"/>
          </a:xfrm>
          <a:prstGeom prst="rect">
            <a:avLst/>
          </a:prstGeom>
        </p:spPr>
      </p:pic>
      <p:sp>
        <p:nvSpPr>
          <p:cNvPr id="6" name="TextBox 5">
            <a:extLst>
              <a:ext uri="{FF2B5EF4-FFF2-40B4-BE49-F238E27FC236}">
                <a16:creationId xmlns:a16="http://schemas.microsoft.com/office/drawing/2014/main" id="{2418EFC3-53DB-4C2A-B215-C049428E4797}"/>
              </a:ext>
            </a:extLst>
          </p:cNvPr>
          <p:cNvSpPr txBox="1"/>
          <p:nvPr/>
        </p:nvSpPr>
        <p:spPr>
          <a:xfrm>
            <a:off x="5148064" y="2132856"/>
            <a:ext cx="2664296" cy="369332"/>
          </a:xfrm>
          <a:prstGeom prst="rect">
            <a:avLst/>
          </a:prstGeom>
          <a:noFill/>
        </p:spPr>
        <p:txBody>
          <a:bodyPr wrap="square" rtlCol="0">
            <a:spAutoFit/>
          </a:bodyPr>
          <a:lstStyle/>
          <a:p>
            <a:r>
              <a:rPr lang="en-IE" dirty="0"/>
              <a:t>Find it under Week 8</a:t>
            </a:r>
          </a:p>
        </p:txBody>
      </p:sp>
      <p:cxnSp>
        <p:nvCxnSpPr>
          <p:cNvPr id="8" name="Straight Arrow Connector 7">
            <a:extLst>
              <a:ext uri="{FF2B5EF4-FFF2-40B4-BE49-F238E27FC236}">
                <a16:creationId xmlns:a16="http://schemas.microsoft.com/office/drawing/2014/main" id="{3D5B2A21-EFDB-4D85-8E6E-60A2302F8156}"/>
              </a:ext>
            </a:extLst>
          </p:cNvPr>
          <p:cNvCxnSpPr/>
          <p:nvPr/>
        </p:nvCxnSpPr>
        <p:spPr>
          <a:xfrm flipH="1">
            <a:off x="3707904" y="2471936"/>
            <a:ext cx="1656184" cy="453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996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C989-94CF-4DA1-BDFC-C7335BEF0D5A}"/>
              </a:ext>
            </a:extLst>
          </p:cNvPr>
          <p:cNvSpPr>
            <a:spLocks noGrp="1"/>
          </p:cNvSpPr>
          <p:nvPr>
            <p:ph type="title"/>
          </p:nvPr>
        </p:nvSpPr>
        <p:spPr/>
        <p:txBody>
          <a:bodyPr/>
          <a:lstStyle/>
          <a:p>
            <a:r>
              <a:rPr lang="en-IE" dirty="0"/>
              <a:t>Transfer across the assets (CSS)</a:t>
            </a:r>
          </a:p>
        </p:txBody>
      </p:sp>
      <p:sp>
        <p:nvSpPr>
          <p:cNvPr id="3" name="Slide Number Placeholder 2">
            <a:extLst>
              <a:ext uri="{FF2B5EF4-FFF2-40B4-BE49-F238E27FC236}">
                <a16:creationId xmlns:a16="http://schemas.microsoft.com/office/drawing/2014/main" id="{9A264089-95F2-4490-A8FB-DD4EBCF87D00}"/>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14</a:t>
            </a:fld>
            <a:endParaRPr lang="en-IE" dirty="0"/>
          </a:p>
        </p:txBody>
      </p:sp>
      <p:sp>
        <p:nvSpPr>
          <p:cNvPr id="4" name="Content Placeholder 3">
            <a:extLst>
              <a:ext uri="{FF2B5EF4-FFF2-40B4-BE49-F238E27FC236}">
                <a16:creationId xmlns:a16="http://schemas.microsoft.com/office/drawing/2014/main" id="{93809BE6-3879-4AC3-B3F3-1A5CCF982699}"/>
              </a:ext>
            </a:extLst>
          </p:cNvPr>
          <p:cNvSpPr>
            <a:spLocks noGrp="1"/>
          </p:cNvSpPr>
          <p:nvPr>
            <p:ph sz="quarter" idx="1"/>
          </p:nvPr>
        </p:nvSpPr>
        <p:spPr/>
        <p:txBody>
          <a:bodyPr/>
          <a:lstStyle/>
          <a:p>
            <a:r>
              <a:rPr lang="en-IE" dirty="0"/>
              <a:t>In order to serve the images, CSS and client side </a:t>
            </a:r>
            <a:r>
              <a:rPr lang="en-IE" dirty="0" err="1"/>
              <a:t>js</a:t>
            </a:r>
            <a:r>
              <a:rPr lang="en-IE" dirty="0"/>
              <a:t> files we must transfer them to the server</a:t>
            </a:r>
          </a:p>
        </p:txBody>
      </p:sp>
      <p:pic>
        <p:nvPicPr>
          <p:cNvPr id="5" name="Picture 4">
            <a:extLst>
              <a:ext uri="{FF2B5EF4-FFF2-40B4-BE49-F238E27FC236}">
                <a16:creationId xmlns:a16="http://schemas.microsoft.com/office/drawing/2014/main" id="{A44A5491-E2A5-4E3E-9777-321DD0CF7BD3}"/>
              </a:ext>
            </a:extLst>
          </p:cNvPr>
          <p:cNvPicPr>
            <a:picLocks noChangeAspect="1"/>
          </p:cNvPicPr>
          <p:nvPr/>
        </p:nvPicPr>
        <p:blipFill>
          <a:blip r:embed="rId2"/>
          <a:stretch>
            <a:fillRect/>
          </a:stretch>
        </p:blipFill>
        <p:spPr>
          <a:xfrm>
            <a:off x="971600" y="3038475"/>
            <a:ext cx="7115175" cy="3057525"/>
          </a:xfrm>
          <a:prstGeom prst="rect">
            <a:avLst/>
          </a:prstGeom>
        </p:spPr>
      </p:pic>
      <p:cxnSp>
        <p:nvCxnSpPr>
          <p:cNvPr id="7" name="Straight Arrow Connector 6">
            <a:extLst>
              <a:ext uri="{FF2B5EF4-FFF2-40B4-BE49-F238E27FC236}">
                <a16:creationId xmlns:a16="http://schemas.microsoft.com/office/drawing/2014/main" id="{4048C743-E6B0-4F3A-B5DB-2A1F2314B6ED}"/>
              </a:ext>
            </a:extLst>
          </p:cNvPr>
          <p:cNvCxnSpPr/>
          <p:nvPr/>
        </p:nvCxnSpPr>
        <p:spPr>
          <a:xfrm flipH="1">
            <a:off x="5436096" y="2924944"/>
            <a:ext cx="1296144" cy="1656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69ADEBE-CC39-4052-BB5A-5C8BDE29D044}"/>
              </a:ext>
            </a:extLst>
          </p:cNvPr>
          <p:cNvSpPr txBox="1"/>
          <p:nvPr/>
        </p:nvSpPr>
        <p:spPr>
          <a:xfrm>
            <a:off x="6804248" y="2350621"/>
            <a:ext cx="2218631" cy="646331"/>
          </a:xfrm>
          <a:prstGeom prst="rect">
            <a:avLst/>
          </a:prstGeom>
          <a:noFill/>
        </p:spPr>
        <p:txBody>
          <a:bodyPr wrap="square" rtlCol="0">
            <a:spAutoFit/>
          </a:bodyPr>
          <a:lstStyle/>
          <a:p>
            <a:r>
              <a:rPr lang="en-IE" dirty="0"/>
              <a:t>Place the contents of the </a:t>
            </a:r>
            <a:r>
              <a:rPr lang="en-IE" dirty="0" err="1"/>
              <a:t>css</a:t>
            </a:r>
            <a:r>
              <a:rPr lang="en-IE" dirty="0"/>
              <a:t> folder here</a:t>
            </a:r>
          </a:p>
        </p:txBody>
      </p:sp>
    </p:spTree>
    <p:extLst>
      <p:ext uri="{BB962C8B-B14F-4D97-AF65-F5344CB8AC3E}">
        <p14:creationId xmlns:p14="http://schemas.microsoft.com/office/powerpoint/2010/main" val="3018400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C88AE99-049A-40AC-9745-8330618A54FA}"/>
              </a:ext>
            </a:extLst>
          </p:cNvPr>
          <p:cNvPicPr>
            <a:picLocks noChangeAspect="1"/>
          </p:cNvPicPr>
          <p:nvPr/>
        </p:nvPicPr>
        <p:blipFill>
          <a:blip r:embed="rId2"/>
          <a:stretch>
            <a:fillRect/>
          </a:stretch>
        </p:blipFill>
        <p:spPr>
          <a:xfrm>
            <a:off x="100980" y="3038475"/>
            <a:ext cx="9077325" cy="3638550"/>
          </a:xfrm>
          <a:prstGeom prst="rect">
            <a:avLst/>
          </a:prstGeom>
        </p:spPr>
      </p:pic>
      <p:sp>
        <p:nvSpPr>
          <p:cNvPr id="2" name="Title 1">
            <a:extLst>
              <a:ext uri="{FF2B5EF4-FFF2-40B4-BE49-F238E27FC236}">
                <a16:creationId xmlns:a16="http://schemas.microsoft.com/office/drawing/2014/main" id="{D5EAC989-94CF-4DA1-BDFC-C7335BEF0D5A}"/>
              </a:ext>
            </a:extLst>
          </p:cNvPr>
          <p:cNvSpPr>
            <a:spLocks noGrp="1"/>
          </p:cNvSpPr>
          <p:nvPr>
            <p:ph type="title"/>
          </p:nvPr>
        </p:nvSpPr>
        <p:spPr/>
        <p:txBody>
          <a:bodyPr/>
          <a:lstStyle/>
          <a:p>
            <a:r>
              <a:rPr lang="en-IE" dirty="0"/>
              <a:t>Transfer across the assets (images)</a:t>
            </a:r>
          </a:p>
        </p:txBody>
      </p:sp>
      <p:sp>
        <p:nvSpPr>
          <p:cNvPr id="3" name="Slide Number Placeholder 2">
            <a:extLst>
              <a:ext uri="{FF2B5EF4-FFF2-40B4-BE49-F238E27FC236}">
                <a16:creationId xmlns:a16="http://schemas.microsoft.com/office/drawing/2014/main" id="{9A264089-95F2-4490-A8FB-DD4EBCF87D00}"/>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15</a:t>
            </a:fld>
            <a:endParaRPr lang="en-IE" dirty="0"/>
          </a:p>
        </p:txBody>
      </p:sp>
      <p:cxnSp>
        <p:nvCxnSpPr>
          <p:cNvPr id="7" name="Straight Arrow Connector 6">
            <a:extLst>
              <a:ext uri="{FF2B5EF4-FFF2-40B4-BE49-F238E27FC236}">
                <a16:creationId xmlns:a16="http://schemas.microsoft.com/office/drawing/2014/main" id="{4048C743-E6B0-4F3A-B5DB-2A1F2314B6ED}"/>
              </a:ext>
            </a:extLst>
          </p:cNvPr>
          <p:cNvCxnSpPr>
            <a:cxnSpLocks/>
          </p:cNvCxnSpPr>
          <p:nvPr/>
        </p:nvCxnSpPr>
        <p:spPr>
          <a:xfrm flipH="1">
            <a:off x="4689348" y="2924944"/>
            <a:ext cx="2042892" cy="2088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69ADEBE-CC39-4052-BB5A-5C8BDE29D044}"/>
              </a:ext>
            </a:extLst>
          </p:cNvPr>
          <p:cNvSpPr txBox="1"/>
          <p:nvPr/>
        </p:nvSpPr>
        <p:spPr>
          <a:xfrm>
            <a:off x="6117998" y="2115145"/>
            <a:ext cx="2218631" cy="923330"/>
          </a:xfrm>
          <a:prstGeom prst="rect">
            <a:avLst/>
          </a:prstGeom>
          <a:noFill/>
        </p:spPr>
        <p:txBody>
          <a:bodyPr wrap="square" rtlCol="0">
            <a:spAutoFit/>
          </a:bodyPr>
          <a:lstStyle/>
          <a:p>
            <a:r>
              <a:rPr lang="en-IE" dirty="0"/>
              <a:t>Place the contents of the images folder here</a:t>
            </a:r>
          </a:p>
        </p:txBody>
      </p:sp>
    </p:spTree>
    <p:extLst>
      <p:ext uri="{BB962C8B-B14F-4D97-AF65-F5344CB8AC3E}">
        <p14:creationId xmlns:p14="http://schemas.microsoft.com/office/powerpoint/2010/main" val="3605698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52FD9A-AD57-4562-B353-621CC6B27E4C}"/>
              </a:ext>
            </a:extLst>
          </p:cNvPr>
          <p:cNvPicPr>
            <a:picLocks noChangeAspect="1"/>
          </p:cNvPicPr>
          <p:nvPr/>
        </p:nvPicPr>
        <p:blipFill>
          <a:blip r:embed="rId2"/>
          <a:stretch>
            <a:fillRect/>
          </a:stretch>
        </p:blipFill>
        <p:spPr>
          <a:xfrm>
            <a:off x="971600" y="3645986"/>
            <a:ext cx="7105650" cy="1876425"/>
          </a:xfrm>
          <a:prstGeom prst="rect">
            <a:avLst/>
          </a:prstGeom>
        </p:spPr>
      </p:pic>
      <p:cxnSp>
        <p:nvCxnSpPr>
          <p:cNvPr id="7" name="Straight Arrow Connector 6">
            <a:extLst>
              <a:ext uri="{FF2B5EF4-FFF2-40B4-BE49-F238E27FC236}">
                <a16:creationId xmlns:a16="http://schemas.microsoft.com/office/drawing/2014/main" id="{4048C743-E6B0-4F3A-B5DB-2A1F2314B6ED}"/>
              </a:ext>
            </a:extLst>
          </p:cNvPr>
          <p:cNvCxnSpPr>
            <a:cxnSpLocks/>
          </p:cNvCxnSpPr>
          <p:nvPr/>
        </p:nvCxnSpPr>
        <p:spPr>
          <a:xfrm flipH="1">
            <a:off x="5724128" y="2924944"/>
            <a:ext cx="1503185" cy="2088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5EAC989-94CF-4DA1-BDFC-C7335BEF0D5A}"/>
              </a:ext>
            </a:extLst>
          </p:cNvPr>
          <p:cNvSpPr>
            <a:spLocks noGrp="1"/>
          </p:cNvSpPr>
          <p:nvPr>
            <p:ph type="title"/>
          </p:nvPr>
        </p:nvSpPr>
        <p:spPr/>
        <p:txBody>
          <a:bodyPr/>
          <a:lstStyle/>
          <a:p>
            <a:r>
              <a:rPr lang="en-IE" dirty="0"/>
              <a:t>Transfer across the assets (</a:t>
            </a:r>
            <a:r>
              <a:rPr lang="en-IE" dirty="0" err="1"/>
              <a:t>js</a:t>
            </a:r>
            <a:r>
              <a:rPr lang="en-IE" dirty="0"/>
              <a:t>)</a:t>
            </a:r>
          </a:p>
        </p:txBody>
      </p:sp>
      <p:sp>
        <p:nvSpPr>
          <p:cNvPr id="3" name="Slide Number Placeholder 2">
            <a:extLst>
              <a:ext uri="{FF2B5EF4-FFF2-40B4-BE49-F238E27FC236}">
                <a16:creationId xmlns:a16="http://schemas.microsoft.com/office/drawing/2014/main" id="{9A264089-95F2-4490-A8FB-DD4EBCF87D00}"/>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16</a:t>
            </a:fld>
            <a:endParaRPr lang="en-IE" dirty="0"/>
          </a:p>
        </p:txBody>
      </p:sp>
      <p:sp>
        <p:nvSpPr>
          <p:cNvPr id="8" name="TextBox 7">
            <a:extLst>
              <a:ext uri="{FF2B5EF4-FFF2-40B4-BE49-F238E27FC236}">
                <a16:creationId xmlns:a16="http://schemas.microsoft.com/office/drawing/2014/main" id="{869ADEBE-CC39-4052-BB5A-5C8BDE29D044}"/>
              </a:ext>
            </a:extLst>
          </p:cNvPr>
          <p:cNvSpPr txBox="1"/>
          <p:nvPr/>
        </p:nvSpPr>
        <p:spPr>
          <a:xfrm>
            <a:off x="6117998" y="2115145"/>
            <a:ext cx="2218631" cy="646331"/>
          </a:xfrm>
          <a:prstGeom prst="rect">
            <a:avLst/>
          </a:prstGeom>
          <a:noFill/>
        </p:spPr>
        <p:txBody>
          <a:bodyPr wrap="square" rtlCol="0">
            <a:spAutoFit/>
          </a:bodyPr>
          <a:lstStyle/>
          <a:p>
            <a:r>
              <a:rPr lang="en-IE" dirty="0"/>
              <a:t>Place the contents of the </a:t>
            </a:r>
            <a:r>
              <a:rPr lang="en-IE" dirty="0" err="1"/>
              <a:t>js</a:t>
            </a:r>
            <a:r>
              <a:rPr lang="en-IE" dirty="0"/>
              <a:t> folder here</a:t>
            </a:r>
          </a:p>
        </p:txBody>
      </p:sp>
    </p:spTree>
    <p:extLst>
      <p:ext uri="{BB962C8B-B14F-4D97-AF65-F5344CB8AC3E}">
        <p14:creationId xmlns:p14="http://schemas.microsoft.com/office/powerpoint/2010/main" val="3711315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C989-94CF-4DA1-BDFC-C7335BEF0D5A}"/>
              </a:ext>
            </a:extLst>
          </p:cNvPr>
          <p:cNvSpPr>
            <a:spLocks noGrp="1"/>
          </p:cNvSpPr>
          <p:nvPr>
            <p:ph type="title"/>
          </p:nvPr>
        </p:nvSpPr>
        <p:spPr/>
        <p:txBody>
          <a:bodyPr/>
          <a:lstStyle/>
          <a:p>
            <a:r>
              <a:rPr lang="en-IE" dirty="0"/>
              <a:t>Create a fonts folder</a:t>
            </a:r>
          </a:p>
        </p:txBody>
      </p:sp>
      <p:sp>
        <p:nvSpPr>
          <p:cNvPr id="3" name="Slide Number Placeholder 2">
            <a:extLst>
              <a:ext uri="{FF2B5EF4-FFF2-40B4-BE49-F238E27FC236}">
                <a16:creationId xmlns:a16="http://schemas.microsoft.com/office/drawing/2014/main" id="{9A264089-95F2-4490-A8FB-DD4EBCF87D00}"/>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17</a:t>
            </a:fld>
            <a:endParaRPr lang="en-IE" dirty="0"/>
          </a:p>
        </p:txBody>
      </p:sp>
      <p:sp>
        <p:nvSpPr>
          <p:cNvPr id="10" name="TextBox 9">
            <a:extLst>
              <a:ext uri="{FF2B5EF4-FFF2-40B4-BE49-F238E27FC236}">
                <a16:creationId xmlns:a16="http://schemas.microsoft.com/office/drawing/2014/main" id="{C0133AD6-569C-4A57-87BC-B33E99E8713F}"/>
              </a:ext>
            </a:extLst>
          </p:cNvPr>
          <p:cNvSpPr txBox="1"/>
          <p:nvPr/>
        </p:nvSpPr>
        <p:spPr>
          <a:xfrm>
            <a:off x="6372200" y="1867780"/>
            <a:ext cx="2218631" cy="646331"/>
          </a:xfrm>
          <a:prstGeom prst="rect">
            <a:avLst/>
          </a:prstGeom>
          <a:noFill/>
        </p:spPr>
        <p:txBody>
          <a:bodyPr wrap="square" rtlCol="0">
            <a:spAutoFit/>
          </a:bodyPr>
          <a:lstStyle/>
          <a:p>
            <a:r>
              <a:rPr lang="en-IE" dirty="0"/>
              <a:t>Drag across the fonts folder</a:t>
            </a:r>
          </a:p>
        </p:txBody>
      </p:sp>
      <p:pic>
        <p:nvPicPr>
          <p:cNvPr id="5" name="Picture 4">
            <a:extLst>
              <a:ext uri="{FF2B5EF4-FFF2-40B4-BE49-F238E27FC236}">
                <a16:creationId xmlns:a16="http://schemas.microsoft.com/office/drawing/2014/main" id="{45266829-DA0C-4408-BAE3-0A2B99236C5D}"/>
              </a:ext>
            </a:extLst>
          </p:cNvPr>
          <p:cNvPicPr>
            <a:picLocks noChangeAspect="1"/>
          </p:cNvPicPr>
          <p:nvPr/>
        </p:nvPicPr>
        <p:blipFill>
          <a:blip r:embed="rId2"/>
          <a:stretch>
            <a:fillRect/>
          </a:stretch>
        </p:blipFill>
        <p:spPr>
          <a:xfrm>
            <a:off x="1228554" y="3068960"/>
            <a:ext cx="6219825" cy="2276475"/>
          </a:xfrm>
          <a:prstGeom prst="rect">
            <a:avLst/>
          </a:prstGeom>
        </p:spPr>
      </p:pic>
      <p:cxnSp>
        <p:nvCxnSpPr>
          <p:cNvPr id="11" name="Straight Arrow Connector 10">
            <a:extLst>
              <a:ext uri="{FF2B5EF4-FFF2-40B4-BE49-F238E27FC236}">
                <a16:creationId xmlns:a16="http://schemas.microsoft.com/office/drawing/2014/main" id="{25C869CC-9095-43D3-AA8F-8A2E88503AF8}"/>
              </a:ext>
            </a:extLst>
          </p:cNvPr>
          <p:cNvCxnSpPr/>
          <p:nvPr/>
        </p:nvCxnSpPr>
        <p:spPr>
          <a:xfrm flipH="1">
            <a:off x="1979712" y="2276872"/>
            <a:ext cx="4536504" cy="2448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FA9BA51-0AF0-4F34-88CA-3E400344F027}"/>
              </a:ext>
            </a:extLst>
          </p:cNvPr>
          <p:cNvCxnSpPr/>
          <p:nvPr/>
        </p:nvCxnSpPr>
        <p:spPr>
          <a:xfrm flipH="1">
            <a:off x="6372200" y="2636912"/>
            <a:ext cx="648072" cy="2376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946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F96F-D407-44FD-AED8-853D8AD3A21E}"/>
              </a:ext>
            </a:extLst>
          </p:cNvPr>
          <p:cNvSpPr>
            <a:spLocks noGrp="1"/>
          </p:cNvSpPr>
          <p:nvPr>
            <p:ph type="title"/>
          </p:nvPr>
        </p:nvSpPr>
        <p:spPr/>
        <p:txBody>
          <a:bodyPr/>
          <a:lstStyle/>
          <a:p>
            <a:r>
              <a:rPr lang="en-IE" dirty="0"/>
              <a:t>Locate the index.html file</a:t>
            </a:r>
          </a:p>
        </p:txBody>
      </p:sp>
      <p:sp>
        <p:nvSpPr>
          <p:cNvPr id="3" name="Slide Number Placeholder 2">
            <a:extLst>
              <a:ext uri="{FF2B5EF4-FFF2-40B4-BE49-F238E27FC236}">
                <a16:creationId xmlns:a16="http://schemas.microsoft.com/office/drawing/2014/main" id="{ABD423B5-C9DB-4F6E-8E56-2196484AD4FD}"/>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18</a:t>
            </a:fld>
            <a:endParaRPr lang="en-IE" dirty="0"/>
          </a:p>
        </p:txBody>
      </p:sp>
      <p:pic>
        <p:nvPicPr>
          <p:cNvPr id="5" name="Picture 4">
            <a:extLst>
              <a:ext uri="{FF2B5EF4-FFF2-40B4-BE49-F238E27FC236}">
                <a16:creationId xmlns:a16="http://schemas.microsoft.com/office/drawing/2014/main" id="{E6D3F71B-973F-47FE-B379-2C05FB963395}"/>
              </a:ext>
            </a:extLst>
          </p:cNvPr>
          <p:cNvPicPr>
            <a:picLocks noChangeAspect="1"/>
          </p:cNvPicPr>
          <p:nvPr/>
        </p:nvPicPr>
        <p:blipFill>
          <a:blip r:embed="rId2"/>
          <a:stretch>
            <a:fillRect/>
          </a:stretch>
        </p:blipFill>
        <p:spPr>
          <a:xfrm>
            <a:off x="683568" y="1844824"/>
            <a:ext cx="4543425" cy="1695450"/>
          </a:xfrm>
          <a:prstGeom prst="rect">
            <a:avLst/>
          </a:prstGeom>
        </p:spPr>
      </p:pic>
      <p:sp>
        <p:nvSpPr>
          <p:cNvPr id="7" name="TextBox 6">
            <a:extLst>
              <a:ext uri="{FF2B5EF4-FFF2-40B4-BE49-F238E27FC236}">
                <a16:creationId xmlns:a16="http://schemas.microsoft.com/office/drawing/2014/main" id="{60A2B665-A2D0-4F0A-BCBA-9E15715E2D90}"/>
              </a:ext>
            </a:extLst>
          </p:cNvPr>
          <p:cNvSpPr txBox="1"/>
          <p:nvPr/>
        </p:nvSpPr>
        <p:spPr>
          <a:xfrm>
            <a:off x="533400" y="3933056"/>
            <a:ext cx="2886472" cy="923330"/>
          </a:xfrm>
          <a:prstGeom prst="rect">
            <a:avLst/>
          </a:prstGeom>
          <a:noFill/>
        </p:spPr>
        <p:txBody>
          <a:bodyPr wrap="square" rtlCol="0">
            <a:spAutoFit/>
          </a:bodyPr>
          <a:lstStyle/>
          <a:p>
            <a:r>
              <a:rPr lang="en-IE" dirty="0"/>
              <a:t>Open this file in WebStorm or whichever is your editor of choice</a:t>
            </a:r>
          </a:p>
        </p:txBody>
      </p:sp>
      <p:cxnSp>
        <p:nvCxnSpPr>
          <p:cNvPr id="9" name="Straight Arrow Connector 8">
            <a:extLst>
              <a:ext uri="{FF2B5EF4-FFF2-40B4-BE49-F238E27FC236}">
                <a16:creationId xmlns:a16="http://schemas.microsoft.com/office/drawing/2014/main" id="{E190472C-CDE7-4AC9-B8E9-6CB6CD7D111F}"/>
              </a:ext>
            </a:extLst>
          </p:cNvPr>
          <p:cNvCxnSpPr/>
          <p:nvPr/>
        </p:nvCxnSpPr>
        <p:spPr>
          <a:xfrm flipV="1">
            <a:off x="1547664" y="3380752"/>
            <a:ext cx="144016" cy="552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6976E7A-321E-4169-8C31-11D838A25BA5}"/>
              </a:ext>
            </a:extLst>
          </p:cNvPr>
          <p:cNvSpPr txBox="1"/>
          <p:nvPr/>
        </p:nvSpPr>
        <p:spPr>
          <a:xfrm>
            <a:off x="494756" y="5224040"/>
            <a:ext cx="3285156" cy="923330"/>
          </a:xfrm>
          <a:prstGeom prst="rect">
            <a:avLst/>
          </a:prstGeom>
          <a:noFill/>
        </p:spPr>
        <p:txBody>
          <a:bodyPr wrap="square" rtlCol="0">
            <a:spAutoFit/>
          </a:bodyPr>
          <a:lstStyle/>
          <a:p>
            <a:r>
              <a:rPr lang="en-IE" dirty="0"/>
              <a:t>Follow the in class instructions to transfer the content to the correct locations</a:t>
            </a:r>
          </a:p>
        </p:txBody>
      </p:sp>
    </p:spTree>
    <p:extLst>
      <p:ext uri="{BB962C8B-B14F-4D97-AF65-F5344CB8AC3E}">
        <p14:creationId xmlns:p14="http://schemas.microsoft.com/office/powerpoint/2010/main" val="3938263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0443-C18B-4129-9254-F1C3EBC4A7C9}"/>
              </a:ext>
            </a:extLst>
          </p:cNvPr>
          <p:cNvSpPr>
            <a:spLocks noGrp="1"/>
          </p:cNvSpPr>
          <p:nvPr>
            <p:ph type="title"/>
          </p:nvPr>
        </p:nvSpPr>
        <p:spPr/>
        <p:txBody>
          <a:bodyPr/>
          <a:lstStyle/>
          <a:p>
            <a:r>
              <a:rPr lang="en-IE" dirty="0"/>
              <a:t>Add the entire head to </a:t>
            </a:r>
            <a:r>
              <a:rPr lang="en-IE" dirty="0" err="1"/>
              <a:t>layout.hbs</a:t>
            </a:r>
            <a:endParaRPr lang="en-IE" dirty="0"/>
          </a:p>
        </p:txBody>
      </p:sp>
      <p:sp>
        <p:nvSpPr>
          <p:cNvPr id="3" name="Slide Number Placeholder 2">
            <a:extLst>
              <a:ext uri="{FF2B5EF4-FFF2-40B4-BE49-F238E27FC236}">
                <a16:creationId xmlns:a16="http://schemas.microsoft.com/office/drawing/2014/main" id="{BA812510-5F38-4552-8F0B-4FDD8C187C6F}"/>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19</a:t>
            </a:fld>
            <a:endParaRPr lang="en-IE" dirty="0"/>
          </a:p>
        </p:txBody>
      </p:sp>
      <p:pic>
        <p:nvPicPr>
          <p:cNvPr id="10" name="Picture 9">
            <a:extLst>
              <a:ext uri="{FF2B5EF4-FFF2-40B4-BE49-F238E27FC236}">
                <a16:creationId xmlns:a16="http://schemas.microsoft.com/office/drawing/2014/main" id="{D27D69E1-2357-4735-B302-984E7086C63E}"/>
              </a:ext>
            </a:extLst>
          </p:cNvPr>
          <p:cNvPicPr>
            <a:picLocks noChangeAspect="1"/>
          </p:cNvPicPr>
          <p:nvPr/>
        </p:nvPicPr>
        <p:blipFill>
          <a:blip r:embed="rId2"/>
          <a:stretch>
            <a:fillRect/>
          </a:stretch>
        </p:blipFill>
        <p:spPr>
          <a:xfrm>
            <a:off x="395536" y="1628800"/>
            <a:ext cx="6983688" cy="5040191"/>
          </a:xfrm>
          <a:prstGeom prst="rect">
            <a:avLst/>
          </a:prstGeom>
        </p:spPr>
      </p:pic>
      <p:cxnSp>
        <p:nvCxnSpPr>
          <p:cNvPr id="13" name="Straight Arrow Connector 12">
            <a:extLst>
              <a:ext uri="{FF2B5EF4-FFF2-40B4-BE49-F238E27FC236}">
                <a16:creationId xmlns:a16="http://schemas.microsoft.com/office/drawing/2014/main" id="{DE423D8D-3D9F-4CB7-842F-A4F99F68BBAB}"/>
              </a:ext>
            </a:extLst>
          </p:cNvPr>
          <p:cNvCxnSpPr/>
          <p:nvPr/>
        </p:nvCxnSpPr>
        <p:spPr>
          <a:xfrm flipH="1">
            <a:off x="3563888" y="3429000"/>
            <a:ext cx="396044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7F4394-5A23-4DD5-829C-0287FC46264D}"/>
              </a:ext>
            </a:extLst>
          </p:cNvPr>
          <p:cNvSpPr txBox="1"/>
          <p:nvPr/>
        </p:nvSpPr>
        <p:spPr>
          <a:xfrm>
            <a:off x="7740352" y="3070701"/>
            <a:ext cx="1097704" cy="646331"/>
          </a:xfrm>
          <a:prstGeom prst="rect">
            <a:avLst/>
          </a:prstGeom>
          <a:noFill/>
        </p:spPr>
        <p:txBody>
          <a:bodyPr wrap="square" rtlCol="0">
            <a:spAutoFit/>
          </a:bodyPr>
          <a:lstStyle/>
          <a:p>
            <a:r>
              <a:rPr lang="en-IE" dirty="0"/>
              <a:t>Change locations</a:t>
            </a:r>
          </a:p>
        </p:txBody>
      </p:sp>
      <p:cxnSp>
        <p:nvCxnSpPr>
          <p:cNvPr id="16" name="Straight Arrow Connector 15">
            <a:extLst>
              <a:ext uri="{FF2B5EF4-FFF2-40B4-BE49-F238E27FC236}">
                <a16:creationId xmlns:a16="http://schemas.microsoft.com/office/drawing/2014/main" id="{35534276-A94F-4EFA-A6E3-2434B1BF14A4}"/>
              </a:ext>
            </a:extLst>
          </p:cNvPr>
          <p:cNvCxnSpPr/>
          <p:nvPr/>
        </p:nvCxnSpPr>
        <p:spPr>
          <a:xfrm flipH="1">
            <a:off x="3347864" y="3645024"/>
            <a:ext cx="4392488"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F68F70C-A70B-4A31-8780-02C5926A1702}"/>
              </a:ext>
            </a:extLst>
          </p:cNvPr>
          <p:cNvCxnSpPr/>
          <p:nvPr/>
        </p:nvCxnSpPr>
        <p:spPr>
          <a:xfrm flipH="1">
            <a:off x="4499992" y="3284984"/>
            <a:ext cx="3095256"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2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Overall purpose of the lecture</a:t>
            </a:r>
          </a:p>
        </p:txBody>
      </p:sp>
      <p:sp>
        <p:nvSpPr>
          <p:cNvPr id="3" name="Slide Number Placeholder 2"/>
          <p:cNvSpPr>
            <a:spLocks noGrp="1"/>
          </p:cNvSpPr>
          <p:nvPr>
            <p:ph type="sldNum" sz="quarter" idx="12"/>
          </p:nvPr>
        </p:nvSpPr>
        <p:spPr/>
        <p:txBody>
          <a:bodyPr>
            <a:normAutofit fontScale="85000" lnSpcReduction="20000"/>
          </a:bodyPr>
          <a:lstStyle/>
          <a:p>
            <a:fld id="{775F58DA-9864-47C5-851A-567F97AEA031}" type="slidenum">
              <a:rPr lang="en-IE" smtClean="0"/>
              <a:pPr/>
              <a:t>2</a:t>
            </a:fld>
            <a:endParaRPr lang="en-IE" dirty="0"/>
          </a:p>
        </p:txBody>
      </p:sp>
      <p:sp>
        <p:nvSpPr>
          <p:cNvPr id="4" name="Content Placeholder 3"/>
          <p:cNvSpPr>
            <a:spLocks noGrp="1"/>
          </p:cNvSpPr>
          <p:nvPr>
            <p:ph sz="quarter" idx="1"/>
          </p:nvPr>
        </p:nvSpPr>
        <p:spPr/>
        <p:txBody>
          <a:bodyPr>
            <a:normAutofit/>
          </a:bodyPr>
          <a:lstStyle/>
          <a:p>
            <a:r>
              <a:rPr lang="en-IE" dirty="0"/>
              <a:t>Cheat sheet of how to get everything up and running for next week. </a:t>
            </a:r>
          </a:p>
          <a:p>
            <a:endParaRPr lang="en-IE" dirty="0"/>
          </a:p>
          <a:p>
            <a:r>
              <a:rPr lang="en-IE" dirty="0"/>
              <a:t>The theory is left out and only practical items remain</a:t>
            </a:r>
          </a:p>
          <a:p>
            <a:endParaRPr lang="en-IE" dirty="0"/>
          </a:p>
          <a:p>
            <a:r>
              <a:rPr lang="en-IE" dirty="0"/>
              <a:t>Learning by doing exercise</a:t>
            </a:r>
          </a:p>
        </p:txBody>
      </p:sp>
    </p:spTree>
    <p:extLst>
      <p:ext uri="{BB962C8B-B14F-4D97-AF65-F5344CB8AC3E}">
        <p14:creationId xmlns:p14="http://schemas.microsoft.com/office/powerpoint/2010/main" val="1202355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0443-C18B-4129-9254-F1C3EBC4A7C9}"/>
              </a:ext>
            </a:extLst>
          </p:cNvPr>
          <p:cNvSpPr>
            <a:spLocks noGrp="1"/>
          </p:cNvSpPr>
          <p:nvPr>
            <p:ph type="title"/>
          </p:nvPr>
        </p:nvSpPr>
        <p:spPr/>
        <p:txBody>
          <a:bodyPr/>
          <a:lstStyle/>
          <a:p>
            <a:r>
              <a:rPr lang="en-IE" dirty="0"/>
              <a:t>Add the </a:t>
            </a:r>
            <a:r>
              <a:rPr lang="en-IE" dirty="0" err="1"/>
              <a:t>nav</a:t>
            </a:r>
            <a:r>
              <a:rPr lang="en-IE" dirty="0"/>
              <a:t> bar to the </a:t>
            </a:r>
            <a:r>
              <a:rPr lang="en-IE" dirty="0" err="1"/>
              <a:t>layout.hbs</a:t>
            </a:r>
            <a:endParaRPr lang="en-IE" dirty="0"/>
          </a:p>
        </p:txBody>
      </p:sp>
      <p:sp>
        <p:nvSpPr>
          <p:cNvPr id="3" name="Slide Number Placeholder 2">
            <a:extLst>
              <a:ext uri="{FF2B5EF4-FFF2-40B4-BE49-F238E27FC236}">
                <a16:creationId xmlns:a16="http://schemas.microsoft.com/office/drawing/2014/main" id="{BA812510-5F38-4552-8F0B-4FDD8C187C6F}"/>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20</a:t>
            </a:fld>
            <a:endParaRPr lang="en-IE" dirty="0"/>
          </a:p>
        </p:txBody>
      </p:sp>
      <p:cxnSp>
        <p:nvCxnSpPr>
          <p:cNvPr id="13" name="Straight Arrow Connector 12">
            <a:extLst>
              <a:ext uri="{FF2B5EF4-FFF2-40B4-BE49-F238E27FC236}">
                <a16:creationId xmlns:a16="http://schemas.microsoft.com/office/drawing/2014/main" id="{DE423D8D-3D9F-4CB7-842F-A4F99F68BBAB}"/>
              </a:ext>
            </a:extLst>
          </p:cNvPr>
          <p:cNvCxnSpPr/>
          <p:nvPr/>
        </p:nvCxnSpPr>
        <p:spPr>
          <a:xfrm flipH="1">
            <a:off x="3563888" y="3429000"/>
            <a:ext cx="396044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7F4394-5A23-4DD5-829C-0287FC46264D}"/>
              </a:ext>
            </a:extLst>
          </p:cNvPr>
          <p:cNvSpPr txBox="1"/>
          <p:nvPr/>
        </p:nvSpPr>
        <p:spPr>
          <a:xfrm>
            <a:off x="7668344" y="2996952"/>
            <a:ext cx="1097704" cy="369332"/>
          </a:xfrm>
          <a:prstGeom prst="rect">
            <a:avLst/>
          </a:prstGeom>
          <a:noFill/>
        </p:spPr>
        <p:txBody>
          <a:bodyPr wrap="square" rtlCol="0">
            <a:spAutoFit/>
          </a:bodyPr>
          <a:lstStyle/>
          <a:p>
            <a:r>
              <a:rPr lang="en-IE" dirty="0"/>
              <a:t>Changed</a:t>
            </a:r>
          </a:p>
        </p:txBody>
      </p:sp>
      <p:cxnSp>
        <p:nvCxnSpPr>
          <p:cNvPr id="16" name="Straight Arrow Connector 15">
            <a:extLst>
              <a:ext uri="{FF2B5EF4-FFF2-40B4-BE49-F238E27FC236}">
                <a16:creationId xmlns:a16="http://schemas.microsoft.com/office/drawing/2014/main" id="{35534276-A94F-4EFA-A6E3-2434B1BF14A4}"/>
              </a:ext>
            </a:extLst>
          </p:cNvPr>
          <p:cNvCxnSpPr/>
          <p:nvPr/>
        </p:nvCxnSpPr>
        <p:spPr>
          <a:xfrm flipH="1">
            <a:off x="3347864" y="3645024"/>
            <a:ext cx="4392488"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539D592-D178-4C13-BA08-0F17CEB686B0}"/>
              </a:ext>
            </a:extLst>
          </p:cNvPr>
          <p:cNvPicPr>
            <a:picLocks noChangeAspect="1"/>
          </p:cNvPicPr>
          <p:nvPr/>
        </p:nvPicPr>
        <p:blipFill>
          <a:blip r:embed="rId2"/>
          <a:stretch>
            <a:fillRect/>
          </a:stretch>
        </p:blipFill>
        <p:spPr>
          <a:xfrm>
            <a:off x="612648" y="2132856"/>
            <a:ext cx="8324850" cy="3905250"/>
          </a:xfrm>
          <a:prstGeom prst="rect">
            <a:avLst/>
          </a:prstGeom>
        </p:spPr>
      </p:pic>
      <p:sp>
        <p:nvSpPr>
          <p:cNvPr id="5" name="TextBox 4">
            <a:extLst>
              <a:ext uri="{FF2B5EF4-FFF2-40B4-BE49-F238E27FC236}">
                <a16:creationId xmlns:a16="http://schemas.microsoft.com/office/drawing/2014/main" id="{27014ACA-3A0B-40C3-951F-215AD33E8C95}"/>
              </a:ext>
            </a:extLst>
          </p:cNvPr>
          <p:cNvSpPr txBox="1"/>
          <p:nvPr/>
        </p:nvSpPr>
        <p:spPr>
          <a:xfrm>
            <a:off x="2915816" y="1628800"/>
            <a:ext cx="5328592" cy="369332"/>
          </a:xfrm>
          <a:prstGeom prst="rect">
            <a:avLst/>
          </a:prstGeom>
          <a:noFill/>
        </p:spPr>
        <p:txBody>
          <a:bodyPr wrap="square" rtlCol="0">
            <a:spAutoFit/>
          </a:bodyPr>
          <a:lstStyle/>
          <a:p>
            <a:r>
              <a:rPr lang="en-IE" dirty="0"/>
              <a:t>Change from navbar-fixed-top to simply navbar-top</a:t>
            </a:r>
          </a:p>
        </p:txBody>
      </p:sp>
      <p:cxnSp>
        <p:nvCxnSpPr>
          <p:cNvPr id="7" name="Straight Arrow Connector 6">
            <a:extLst>
              <a:ext uri="{FF2B5EF4-FFF2-40B4-BE49-F238E27FC236}">
                <a16:creationId xmlns:a16="http://schemas.microsoft.com/office/drawing/2014/main" id="{59DCC934-75FD-4511-96FE-460EF98CAD58}"/>
              </a:ext>
            </a:extLst>
          </p:cNvPr>
          <p:cNvCxnSpPr/>
          <p:nvPr/>
        </p:nvCxnSpPr>
        <p:spPr>
          <a:xfrm flipH="1">
            <a:off x="4211960" y="1916832"/>
            <a:ext cx="720080"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34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A477-FF2E-46D5-8AE5-5AD63D9535DB}"/>
              </a:ext>
            </a:extLst>
          </p:cNvPr>
          <p:cNvSpPr>
            <a:spLocks noGrp="1"/>
          </p:cNvSpPr>
          <p:nvPr>
            <p:ph type="title"/>
          </p:nvPr>
        </p:nvSpPr>
        <p:spPr/>
        <p:txBody>
          <a:bodyPr/>
          <a:lstStyle/>
          <a:p>
            <a:r>
              <a:rPr lang="en-IE" dirty="0"/>
              <a:t>Add the scripts to the layout</a:t>
            </a:r>
          </a:p>
        </p:txBody>
      </p:sp>
      <p:sp>
        <p:nvSpPr>
          <p:cNvPr id="3" name="Slide Number Placeholder 2">
            <a:extLst>
              <a:ext uri="{FF2B5EF4-FFF2-40B4-BE49-F238E27FC236}">
                <a16:creationId xmlns:a16="http://schemas.microsoft.com/office/drawing/2014/main" id="{8487C7B3-60C9-4F92-B35E-4A0EC442977F}"/>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21</a:t>
            </a:fld>
            <a:endParaRPr lang="en-IE" dirty="0"/>
          </a:p>
        </p:txBody>
      </p:sp>
      <p:pic>
        <p:nvPicPr>
          <p:cNvPr id="5" name="Content Placeholder 4">
            <a:extLst>
              <a:ext uri="{FF2B5EF4-FFF2-40B4-BE49-F238E27FC236}">
                <a16:creationId xmlns:a16="http://schemas.microsoft.com/office/drawing/2014/main" id="{4998EBE6-7BDF-4CD6-AE1D-7AE5489AA135}"/>
              </a:ext>
            </a:extLst>
          </p:cNvPr>
          <p:cNvPicPr>
            <a:picLocks noGrp="1" noChangeAspect="1"/>
          </p:cNvPicPr>
          <p:nvPr>
            <p:ph sz="quarter" idx="1"/>
          </p:nvPr>
        </p:nvPicPr>
        <p:blipFill>
          <a:blip r:embed="rId2"/>
          <a:stretch>
            <a:fillRect/>
          </a:stretch>
        </p:blipFill>
        <p:spPr>
          <a:xfrm>
            <a:off x="899592" y="2204864"/>
            <a:ext cx="6105525" cy="866775"/>
          </a:xfrm>
          <a:prstGeom prst="rect">
            <a:avLst/>
          </a:prstGeom>
        </p:spPr>
      </p:pic>
      <p:sp>
        <p:nvSpPr>
          <p:cNvPr id="6" name="TextBox 5">
            <a:extLst>
              <a:ext uri="{FF2B5EF4-FFF2-40B4-BE49-F238E27FC236}">
                <a16:creationId xmlns:a16="http://schemas.microsoft.com/office/drawing/2014/main" id="{5018D0B6-995A-43DB-B0AB-438C39FB134B}"/>
              </a:ext>
            </a:extLst>
          </p:cNvPr>
          <p:cNvSpPr txBox="1"/>
          <p:nvPr/>
        </p:nvSpPr>
        <p:spPr>
          <a:xfrm>
            <a:off x="2987824" y="1628800"/>
            <a:ext cx="4464496" cy="369332"/>
          </a:xfrm>
          <a:prstGeom prst="rect">
            <a:avLst/>
          </a:prstGeom>
          <a:noFill/>
        </p:spPr>
        <p:txBody>
          <a:bodyPr wrap="square" rtlCol="0">
            <a:spAutoFit/>
          </a:bodyPr>
          <a:lstStyle/>
          <a:p>
            <a:r>
              <a:rPr lang="en-IE" dirty="0"/>
              <a:t>Take these two lines from index.html</a:t>
            </a:r>
          </a:p>
        </p:txBody>
      </p:sp>
      <p:sp>
        <p:nvSpPr>
          <p:cNvPr id="7" name="TextBox 6">
            <a:extLst>
              <a:ext uri="{FF2B5EF4-FFF2-40B4-BE49-F238E27FC236}">
                <a16:creationId xmlns:a16="http://schemas.microsoft.com/office/drawing/2014/main" id="{73124373-1EB4-4563-A2A0-D2C234F2D78C}"/>
              </a:ext>
            </a:extLst>
          </p:cNvPr>
          <p:cNvSpPr txBox="1"/>
          <p:nvPr/>
        </p:nvSpPr>
        <p:spPr>
          <a:xfrm>
            <a:off x="3021013" y="3501008"/>
            <a:ext cx="4464496" cy="369332"/>
          </a:xfrm>
          <a:prstGeom prst="rect">
            <a:avLst/>
          </a:prstGeom>
          <a:noFill/>
        </p:spPr>
        <p:txBody>
          <a:bodyPr wrap="square" rtlCol="0">
            <a:spAutoFit/>
          </a:bodyPr>
          <a:lstStyle/>
          <a:p>
            <a:r>
              <a:rPr lang="en-IE" dirty="0"/>
              <a:t>Add them to </a:t>
            </a:r>
            <a:r>
              <a:rPr lang="en-IE" dirty="0" err="1"/>
              <a:t>layout.hbs</a:t>
            </a:r>
            <a:endParaRPr lang="en-IE" dirty="0"/>
          </a:p>
        </p:txBody>
      </p:sp>
      <p:pic>
        <p:nvPicPr>
          <p:cNvPr id="8" name="Picture 7">
            <a:extLst>
              <a:ext uri="{FF2B5EF4-FFF2-40B4-BE49-F238E27FC236}">
                <a16:creationId xmlns:a16="http://schemas.microsoft.com/office/drawing/2014/main" id="{0845DF6E-6307-436E-9303-E4F88C68EA2D}"/>
              </a:ext>
            </a:extLst>
          </p:cNvPr>
          <p:cNvPicPr>
            <a:picLocks noChangeAspect="1"/>
          </p:cNvPicPr>
          <p:nvPr/>
        </p:nvPicPr>
        <p:blipFill>
          <a:blip r:embed="rId3"/>
          <a:stretch>
            <a:fillRect/>
          </a:stretch>
        </p:blipFill>
        <p:spPr>
          <a:xfrm>
            <a:off x="1043608" y="5373216"/>
            <a:ext cx="4648200" cy="962025"/>
          </a:xfrm>
          <a:prstGeom prst="rect">
            <a:avLst/>
          </a:prstGeom>
        </p:spPr>
      </p:pic>
      <p:sp>
        <p:nvSpPr>
          <p:cNvPr id="9" name="TextBox 8">
            <a:extLst>
              <a:ext uri="{FF2B5EF4-FFF2-40B4-BE49-F238E27FC236}">
                <a16:creationId xmlns:a16="http://schemas.microsoft.com/office/drawing/2014/main" id="{BDB17B77-CFD3-4AAE-90D6-9E4CF1AA45D6}"/>
              </a:ext>
            </a:extLst>
          </p:cNvPr>
          <p:cNvSpPr txBox="1"/>
          <p:nvPr/>
        </p:nvSpPr>
        <p:spPr>
          <a:xfrm>
            <a:off x="6588224" y="5207897"/>
            <a:ext cx="2448272" cy="646331"/>
          </a:xfrm>
          <a:prstGeom prst="rect">
            <a:avLst/>
          </a:prstGeom>
          <a:noFill/>
        </p:spPr>
        <p:txBody>
          <a:bodyPr wrap="square" rtlCol="0">
            <a:spAutoFit/>
          </a:bodyPr>
          <a:lstStyle/>
          <a:p>
            <a:r>
              <a:rPr lang="en-IE" dirty="0"/>
              <a:t>Don’t forget the JS file also</a:t>
            </a:r>
            <a:endParaRPr lang="en-IE" b="1" dirty="0"/>
          </a:p>
        </p:txBody>
      </p:sp>
      <p:cxnSp>
        <p:nvCxnSpPr>
          <p:cNvPr id="10" name="Straight Arrow Connector 9">
            <a:extLst>
              <a:ext uri="{FF2B5EF4-FFF2-40B4-BE49-F238E27FC236}">
                <a16:creationId xmlns:a16="http://schemas.microsoft.com/office/drawing/2014/main" id="{FAF43712-DAE4-407A-A710-C4CB449CB395}"/>
              </a:ext>
            </a:extLst>
          </p:cNvPr>
          <p:cNvCxnSpPr/>
          <p:nvPr/>
        </p:nvCxnSpPr>
        <p:spPr>
          <a:xfrm flipH="1">
            <a:off x="4689348" y="5892455"/>
            <a:ext cx="1898876" cy="203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A98240C-4CA8-4344-A2F3-9F1479B129E2}"/>
              </a:ext>
            </a:extLst>
          </p:cNvPr>
          <p:cNvCxnSpPr/>
          <p:nvPr/>
        </p:nvCxnSpPr>
        <p:spPr>
          <a:xfrm flipH="1">
            <a:off x="3347864" y="3861048"/>
            <a:ext cx="504056" cy="115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193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0443-C18B-4129-9254-F1C3EBC4A7C9}"/>
              </a:ext>
            </a:extLst>
          </p:cNvPr>
          <p:cNvSpPr>
            <a:spLocks noGrp="1"/>
          </p:cNvSpPr>
          <p:nvPr>
            <p:ph type="title"/>
          </p:nvPr>
        </p:nvSpPr>
        <p:spPr/>
        <p:txBody>
          <a:bodyPr>
            <a:normAutofit fontScale="90000"/>
          </a:bodyPr>
          <a:lstStyle/>
          <a:p>
            <a:r>
              <a:rPr lang="en-IE" dirty="0"/>
              <a:t>Add the remaining content to </a:t>
            </a:r>
            <a:r>
              <a:rPr lang="en-IE" dirty="0" err="1"/>
              <a:t>index.hbs</a:t>
            </a:r>
            <a:endParaRPr lang="en-IE" dirty="0"/>
          </a:p>
        </p:txBody>
      </p:sp>
      <p:sp>
        <p:nvSpPr>
          <p:cNvPr id="3" name="Slide Number Placeholder 2">
            <a:extLst>
              <a:ext uri="{FF2B5EF4-FFF2-40B4-BE49-F238E27FC236}">
                <a16:creationId xmlns:a16="http://schemas.microsoft.com/office/drawing/2014/main" id="{BA812510-5F38-4552-8F0B-4FDD8C187C6F}"/>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22</a:t>
            </a:fld>
            <a:endParaRPr lang="en-IE" dirty="0"/>
          </a:p>
        </p:txBody>
      </p:sp>
      <p:pic>
        <p:nvPicPr>
          <p:cNvPr id="5" name="Picture 4">
            <a:extLst>
              <a:ext uri="{FF2B5EF4-FFF2-40B4-BE49-F238E27FC236}">
                <a16:creationId xmlns:a16="http://schemas.microsoft.com/office/drawing/2014/main" id="{8E7A684C-63A8-4435-B827-C6BD9B8CC48B}"/>
              </a:ext>
            </a:extLst>
          </p:cNvPr>
          <p:cNvPicPr>
            <a:picLocks noChangeAspect="1"/>
          </p:cNvPicPr>
          <p:nvPr/>
        </p:nvPicPr>
        <p:blipFill>
          <a:blip r:embed="rId2"/>
          <a:stretch>
            <a:fillRect/>
          </a:stretch>
        </p:blipFill>
        <p:spPr>
          <a:xfrm>
            <a:off x="645043" y="1916832"/>
            <a:ext cx="3429000" cy="1885950"/>
          </a:xfrm>
          <a:prstGeom prst="rect">
            <a:avLst/>
          </a:prstGeom>
        </p:spPr>
      </p:pic>
      <p:sp>
        <p:nvSpPr>
          <p:cNvPr id="6" name="TextBox 5">
            <a:extLst>
              <a:ext uri="{FF2B5EF4-FFF2-40B4-BE49-F238E27FC236}">
                <a16:creationId xmlns:a16="http://schemas.microsoft.com/office/drawing/2014/main" id="{8DB81849-F28A-4E1F-B9A8-22A097AC30EC}"/>
              </a:ext>
            </a:extLst>
          </p:cNvPr>
          <p:cNvSpPr txBox="1"/>
          <p:nvPr/>
        </p:nvSpPr>
        <p:spPr>
          <a:xfrm>
            <a:off x="5076056" y="2276872"/>
            <a:ext cx="2376264" cy="646331"/>
          </a:xfrm>
          <a:prstGeom prst="rect">
            <a:avLst/>
          </a:prstGeom>
          <a:noFill/>
        </p:spPr>
        <p:txBody>
          <a:bodyPr wrap="square" rtlCol="0">
            <a:spAutoFit/>
          </a:bodyPr>
          <a:lstStyle/>
          <a:p>
            <a:r>
              <a:rPr lang="en-IE" dirty="0"/>
              <a:t>This is the landing page for our new site</a:t>
            </a:r>
          </a:p>
        </p:txBody>
      </p:sp>
      <p:cxnSp>
        <p:nvCxnSpPr>
          <p:cNvPr id="8" name="Straight Arrow Connector 7">
            <a:extLst>
              <a:ext uri="{FF2B5EF4-FFF2-40B4-BE49-F238E27FC236}">
                <a16:creationId xmlns:a16="http://schemas.microsoft.com/office/drawing/2014/main" id="{15959D9C-3DDA-4D0C-9686-F9DA73908233}"/>
              </a:ext>
            </a:extLst>
          </p:cNvPr>
          <p:cNvCxnSpPr>
            <a:stCxn id="6" idx="1"/>
          </p:cNvCxnSpPr>
          <p:nvPr/>
        </p:nvCxnSpPr>
        <p:spPr>
          <a:xfrm flipH="1">
            <a:off x="2359543" y="2600038"/>
            <a:ext cx="2716513" cy="68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2540E7E-0D2F-466D-91F6-A014DA73E482}"/>
              </a:ext>
            </a:extLst>
          </p:cNvPr>
          <p:cNvPicPr>
            <a:picLocks noChangeAspect="1"/>
          </p:cNvPicPr>
          <p:nvPr/>
        </p:nvPicPr>
        <p:blipFill>
          <a:blip r:embed="rId3"/>
          <a:stretch>
            <a:fillRect/>
          </a:stretch>
        </p:blipFill>
        <p:spPr>
          <a:xfrm>
            <a:off x="662208" y="4725144"/>
            <a:ext cx="3505200" cy="695325"/>
          </a:xfrm>
          <a:prstGeom prst="rect">
            <a:avLst/>
          </a:prstGeom>
        </p:spPr>
      </p:pic>
      <p:sp>
        <p:nvSpPr>
          <p:cNvPr id="10" name="TextBox 9">
            <a:extLst>
              <a:ext uri="{FF2B5EF4-FFF2-40B4-BE49-F238E27FC236}">
                <a16:creationId xmlns:a16="http://schemas.microsoft.com/office/drawing/2014/main" id="{8CC2948B-A3D8-4981-B05E-3E2B3730AB7C}"/>
              </a:ext>
            </a:extLst>
          </p:cNvPr>
          <p:cNvSpPr txBox="1"/>
          <p:nvPr/>
        </p:nvSpPr>
        <p:spPr>
          <a:xfrm>
            <a:off x="5220072" y="4365104"/>
            <a:ext cx="1728192" cy="1200329"/>
          </a:xfrm>
          <a:prstGeom prst="rect">
            <a:avLst/>
          </a:prstGeom>
          <a:noFill/>
        </p:spPr>
        <p:txBody>
          <a:bodyPr wrap="square" rtlCol="0">
            <a:spAutoFit/>
          </a:bodyPr>
          <a:lstStyle/>
          <a:p>
            <a:r>
              <a:rPr lang="en-IE" dirty="0"/>
              <a:t>We are going to replace this with the flatty theme content</a:t>
            </a:r>
          </a:p>
        </p:txBody>
      </p:sp>
      <p:cxnSp>
        <p:nvCxnSpPr>
          <p:cNvPr id="12" name="Straight Arrow Connector 11">
            <a:extLst>
              <a:ext uri="{FF2B5EF4-FFF2-40B4-BE49-F238E27FC236}">
                <a16:creationId xmlns:a16="http://schemas.microsoft.com/office/drawing/2014/main" id="{54A55048-E2C1-454C-AF9D-B6DF402B2D7D}"/>
              </a:ext>
            </a:extLst>
          </p:cNvPr>
          <p:cNvCxnSpPr/>
          <p:nvPr/>
        </p:nvCxnSpPr>
        <p:spPr>
          <a:xfrm flipH="1">
            <a:off x="3851920" y="5072806"/>
            <a:ext cx="1440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219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0443-C18B-4129-9254-F1C3EBC4A7C9}"/>
              </a:ext>
            </a:extLst>
          </p:cNvPr>
          <p:cNvSpPr>
            <a:spLocks noGrp="1"/>
          </p:cNvSpPr>
          <p:nvPr>
            <p:ph type="title"/>
          </p:nvPr>
        </p:nvSpPr>
        <p:spPr/>
        <p:txBody>
          <a:bodyPr>
            <a:normAutofit/>
          </a:bodyPr>
          <a:lstStyle/>
          <a:p>
            <a:r>
              <a:rPr lang="en-IE" dirty="0"/>
              <a:t>Copy remaining content</a:t>
            </a:r>
          </a:p>
        </p:txBody>
      </p:sp>
      <p:sp>
        <p:nvSpPr>
          <p:cNvPr id="3" name="Slide Number Placeholder 2">
            <a:extLst>
              <a:ext uri="{FF2B5EF4-FFF2-40B4-BE49-F238E27FC236}">
                <a16:creationId xmlns:a16="http://schemas.microsoft.com/office/drawing/2014/main" id="{BA812510-5F38-4552-8F0B-4FDD8C187C6F}"/>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23</a:t>
            </a:fld>
            <a:endParaRPr lang="en-IE" dirty="0"/>
          </a:p>
        </p:txBody>
      </p:sp>
      <p:sp>
        <p:nvSpPr>
          <p:cNvPr id="6" name="TextBox 5">
            <a:extLst>
              <a:ext uri="{FF2B5EF4-FFF2-40B4-BE49-F238E27FC236}">
                <a16:creationId xmlns:a16="http://schemas.microsoft.com/office/drawing/2014/main" id="{8DB81849-F28A-4E1F-B9A8-22A097AC30EC}"/>
              </a:ext>
            </a:extLst>
          </p:cNvPr>
          <p:cNvSpPr txBox="1"/>
          <p:nvPr/>
        </p:nvSpPr>
        <p:spPr>
          <a:xfrm>
            <a:off x="662208" y="1516698"/>
            <a:ext cx="3333728" cy="369332"/>
          </a:xfrm>
          <a:prstGeom prst="rect">
            <a:avLst/>
          </a:prstGeom>
          <a:noFill/>
        </p:spPr>
        <p:txBody>
          <a:bodyPr wrap="square" rtlCol="0">
            <a:spAutoFit/>
          </a:bodyPr>
          <a:lstStyle/>
          <a:p>
            <a:r>
              <a:rPr lang="en-IE" dirty="0"/>
              <a:t>Start at the </a:t>
            </a:r>
            <a:r>
              <a:rPr lang="en-IE" dirty="0" err="1"/>
              <a:t>headerwrap</a:t>
            </a:r>
            <a:endParaRPr lang="en-IE" dirty="0"/>
          </a:p>
        </p:txBody>
      </p:sp>
      <p:pic>
        <p:nvPicPr>
          <p:cNvPr id="4" name="Picture 3">
            <a:extLst>
              <a:ext uri="{FF2B5EF4-FFF2-40B4-BE49-F238E27FC236}">
                <a16:creationId xmlns:a16="http://schemas.microsoft.com/office/drawing/2014/main" id="{24A12BD5-FD84-49B0-AC2C-CDEF5CF37478}"/>
              </a:ext>
            </a:extLst>
          </p:cNvPr>
          <p:cNvPicPr>
            <a:picLocks noChangeAspect="1"/>
          </p:cNvPicPr>
          <p:nvPr/>
        </p:nvPicPr>
        <p:blipFill>
          <a:blip r:embed="rId2"/>
          <a:stretch>
            <a:fillRect/>
          </a:stretch>
        </p:blipFill>
        <p:spPr>
          <a:xfrm>
            <a:off x="136423" y="2163029"/>
            <a:ext cx="8754471" cy="1770385"/>
          </a:xfrm>
          <a:prstGeom prst="rect">
            <a:avLst/>
          </a:prstGeom>
        </p:spPr>
      </p:pic>
      <p:sp>
        <p:nvSpPr>
          <p:cNvPr id="13" name="TextBox 12">
            <a:extLst>
              <a:ext uri="{FF2B5EF4-FFF2-40B4-BE49-F238E27FC236}">
                <a16:creationId xmlns:a16="http://schemas.microsoft.com/office/drawing/2014/main" id="{983010B0-48D2-458D-A943-91BD531ADADC}"/>
              </a:ext>
            </a:extLst>
          </p:cNvPr>
          <p:cNvSpPr txBox="1"/>
          <p:nvPr/>
        </p:nvSpPr>
        <p:spPr>
          <a:xfrm>
            <a:off x="533400" y="4025747"/>
            <a:ext cx="5262736" cy="369332"/>
          </a:xfrm>
          <a:prstGeom prst="rect">
            <a:avLst/>
          </a:prstGeom>
          <a:noFill/>
        </p:spPr>
        <p:txBody>
          <a:bodyPr wrap="square" rtlCol="0">
            <a:spAutoFit/>
          </a:bodyPr>
          <a:lstStyle/>
          <a:p>
            <a:r>
              <a:rPr lang="en-IE" dirty="0"/>
              <a:t>Finish before script – just before the closing body tag</a:t>
            </a:r>
          </a:p>
        </p:txBody>
      </p:sp>
      <p:pic>
        <p:nvPicPr>
          <p:cNvPr id="5" name="Picture 4">
            <a:extLst>
              <a:ext uri="{FF2B5EF4-FFF2-40B4-BE49-F238E27FC236}">
                <a16:creationId xmlns:a16="http://schemas.microsoft.com/office/drawing/2014/main" id="{21798B45-3ED7-4ED6-8FD9-8325D23D6CC2}"/>
              </a:ext>
            </a:extLst>
          </p:cNvPr>
          <p:cNvPicPr>
            <a:picLocks noChangeAspect="1"/>
          </p:cNvPicPr>
          <p:nvPr/>
        </p:nvPicPr>
        <p:blipFill>
          <a:blip r:embed="rId3"/>
          <a:stretch>
            <a:fillRect/>
          </a:stretch>
        </p:blipFill>
        <p:spPr>
          <a:xfrm>
            <a:off x="117348" y="4579745"/>
            <a:ext cx="9144000" cy="1716176"/>
          </a:xfrm>
          <a:prstGeom prst="rect">
            <a:avLst/>
          </a:prstGeom>
        </p:spPr>
      </p:pic>
    </p:spTree>
    <p:extLst>
      <p:ext uri="{BB962C8B-B14F-4D97-AF65-F5344CB8AC3E}">
        <p14:creationId xmlns:p14="http://schemas.microsoft.com/office/powerpoint/2010/main" val="368168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DD86-1D17-4302-8F65-2056DCEDD1DA}"/>
              </a:ext>
            </a:extLst>
          </p:cNvPr>
          <p:cNvSpPr>
            <a:spLocks noGrp="1"/>
          </p:cNvSpPr>
          <p:nvPr>
            <p:ph type="title"/>
          </p:nvPr>
        </p:nvSpPr>
        <p:spPr/>
        <p:txBody>
          <a:bodyPr>
            <a:normAutofit/>
          </a:bodyPr>
          <a:lstStyle/>
          <a:p>
            <a:r>
              <a:rPr lang="en-IE" dirty="0"/>
              <a:t>Change the URLs</a:t>
            </a:r>
          </a:p>
        </p:txBody>
      </p:sp>
      <p:sp>
        <p:nvSpPr>
          <p:cNvPr id="3" name="Slide Number Placeholder 2">
            <a:extLst>
              <a:ext uri="{FF2B5EF4-FFF2-40B4-BE49-F238E27FC236}">
                <a16:creationId xmlns:a16="http://schemas.microsoft.com/office/drawing/2014/main" id="{C4C672AD-9047-453C-9F94-A5816EF6B96D}"/>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24</a:t>
            </a:fld>
            <a:endParaRPr lang="en-IE" dirty="0"/>
          </a:p>
        </p:txBody>
      </p:sp>
      <p:sp>
        <p:nvSpPr>
          <p:cNvPr id="4" name="Content Placeholder 3">
            <a:extLst>
              <a:ext uri="{FF2B5EF4-FFF2-40B4-BE49-F238E27FC236}">
                <a16:creationId xmlns:a16="http://schemas.microsoft.com/office/drawing/2014/main" id="{39CDF512-C221-4AB9-A1E8-70888ED297B3}"/>
              </a:ext>
            </a:extLst>
          </p:cNvPr>
          <p:cNvSpPr>
            <a:spLocks noGrp="1"/>
          </p:cNvSpPr>
          <p:nvPr>
            <p:ph sz="quarter" idx="1"/>
          </p:nvPr>
        </p:nvSpPr>
        <p:spPr/>
        <p:txBody>
          <a:bodyPr/>
          <a:lstStyle/>
          <a:p>
            <a:r>
              <a:rPr lang="en-IE" dirty="0"/>
              <a:t>The locations are wrong of the images and </a:t>
            </a:r>
            <a:r>
              <a:rPr lang="en-IE" dirty="0" err="1"/>
              <a:t>js</a:t>
            </a:r>
            <a:r>
              <a:rPr lang="en-IE" dirty="0"/>
              <a:t> file</a:t>
            </a:r>
          </a:p>
        </p:txBody>
      </p:sp>
      <p:pic>
        <p:nvPicPr>
          <p:cNvPr id="5" name="Picture 4">
            <a:extLst>
              <a:ext uri="{FF2B5EF4-FFF2-40B4-BE49-F238E27FC236}">
                <a16:creationId xmlns:a16="http://schemas.microsoft.com/office/drawing/2014/main" id="{F665B9E6-A2A1-41BE-9A6C-F17F5C701BA3}"/>
              </a:ext>
            </a:extLst>
          </p:cNvPr>
          <p:cNvPicPr>
            <a:picLocks noChangeAspect="1"/>
          </p:cNvPicPr>
          <p:nvPr/>
        </p:nvPicPr>
        <p:blipFill>
          <a:blip r:embed="rId2"/>
          <a:stretch>
            <a:fillRect/>
          </a:stretch>
        </p:blipFill>
        <p:spPr>
          <a:xfrm>
            <a:off x="1043608" y="2492896"/>
            <a:ext cx="5105400" cy="571500"/>
          </a:xfrm>
          <a:prstGeom prst="rect">
            <a:avLst/>
          </a:prstGeom>
        </p:spPr>
      </p:pic>
      <p:pic>
        <p:nvPicPr>
          <p:cNvPr id="6" name="Picture 5">
            <a:extLst>
              <a:ext uri="{FF2B5EF4-FFF2-40B4-BE49-F238E27FC236}">
                <a16:creationId xmlns:a16="http://schemas.microsoft.com/office/drawing/2014/main" id="{D546744D-7D63-48E2-94B9-2C9AE381000D}"/>
              </a:ext>
            </a:extLst>
          </p:cNvPr>
          <p:cNvPicPr>
            <a:picLocks noChangeAspect="1"/>
          </p:cNvPicPr>
          <p:nvPr/>
        </p:nvPicPr>
        <p:blipFill>
          <a:blip r:embed="rId3"/>
          <a:stretch>
            <a:fillRect/>
          </a:stretch>
        </p:blipFill>
        <p:spPr>
          <a:xfrm>
            <a:off x="1043608" y="3685629"/>
            <a:ext cx="4829175" cy="542925"/>
          </a:xfrm>
          <a:prstGeom prst="rect">
            <a:avLst/>
          </a:prstGeom>
        </p:spPr>
      </p:pic>
      <p:sp>
        <p:nvSpPr>
          <p:cNvPr id="7" name="TextBox 6">
            <a:extLst>
              <a:ext uri="{FF2B5EF4-FFF2-40B4-BE49-F238E27FC236}">
                <a16:creationId xmlns:a16="http://schemas.microsoft.com/office/drawing/2014/main" id="{D82A14B1-194A-4AE6-8162-2DF5375191B9}"/>
              </a:ext>
            </a:extLst>
          </p:cNvPr>
          <p:cNvSpPr txBox="1"/>
          <p:nvPr/>
        </p:nvSpPr>
        <p:spPr>
          <a:xfrm>
            <a:off x="6588224" y="2420888"/>
            <a:ext cx="2448272" cy="1200329"/>
          </a:xfrm>
          <a:prstGeom prst="rect">
            <a:avLst/>
          </a:prstGeom>
          <a:noFill/>
        </p:spPr>
        <p:txBody>
          <a:bodyPr wrap="square" rtlCol="0">
            <a:spAutoFit/>
          </a:bodyPr>
          <a:lstStyle/>
          <a:p>
            <a:r>
              <a:rPr lang="en-IE" dirty="0"/>
              <a:t>Change all image </a:t>
            </a:r>
            <a:r>
              <a:rPr lang="en-IE" dirty="0" err="1"/>
              <a:t>src’s</a:t>
            </a:r>
            <a:r>
              <a:rPr lang="en-IE" dirty="0"/>
              <a:t> by removing the </a:t>
            </a:r>
            <a:r>
              <a:rPr lang="en-IE" b="1" dirty="0"/>
              <a:t>assets/</a:t>
            </a:r>
            <a:r>
              <a:rPr lang="en-IE" b="1" dirty="0" err="1"/>
              <a:t>img</a:t>
            </a:r>
            <a:r>
              <a:rPr lang="en-IE" dirty="0"/>
              <a:t> and replacing with </a:t>
            </a:r>
            <a:r>
              <a:rPr lang="en-IE" b="1" dirty="0"/>
              <a:t>/images</a:t>
            </a:r>
          </a:p>
        </p:txBody>
      </p:sp>
    </p:spTree>
    <p:extLst>
      <p:ext uri="{BB962C8B-B14F-4D97-AF65-F5344CB8AC3E}">
        <p14:creationId xmlns:p14="http://schemas.microsoft.com/office/powerpoint/2010/main" val="1547237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75212" y="1628800"/>
            <a:ext cx="7772400" cy="1368152"/>
          </a:xfrm>
        </p:spPr>
        <p:txBody>
          <a:bodyPr>
            <a:normAutofit/>
          </a:bodyPr>
          <a:lstStyle/>
          <a:p>
            <a:r>
              <a:rPr lang="en-US" sz="2800" dirty="0"/>
              <a:t>Connecting express to the database</a:t>
            </a:r>
            <a:endParaRPr lang="en-IE" sz="2800" dirty="0"/>
          </a:p>
        </p:txBody>
      </p:sp>
      <p:sp>
        <p:nvSpPr>
          <p:cNvPr id="3" name="Subtitle 2"/>
          <p:cNvSpPr>
            <a:spLocks noGrp="1"/>
          </p:cNvSpPr>
          <p:nvPr>
            <p:ph type="subTitle" idx="1"/>
          </p:nvPr>
        </p:nvSpPr>
        <p:spPr>
          <a:xfrm>
            <a:off x="859236" y="3212976"/>
            <a:ext cx="7529188" cy="1649344"/>
          </a:xfrm>
        </p:spPr>
        <p:txBody>
          <a:bodyPr>
            <a:normAutofit/>
          </a:bodyPr>
          <a:lstStyle/>
          <a:p>
            <a:r>
              <a:rPr lang="en-US" sz="3600" dirty="0"/>
              <a:t> </a:t>
            </a:r>
          </a:p>
          <a:p>
            <a:endParaRPr lang="en-US" sz="3600" dirty="0"/>
          </a:p>
          <a:p>
            <a:endParaRPr lang="en-US" sz="3200" dirty="0"/>
          </a:p>
          <a:p>
            <a:endParaRPr lang="en-IE" sz="3600" dirty="0"/>
          </a:p>
        </p:txBody>
      </p:sp>
      <p:pic>
        <p:nvPicPr>
          <p:cNvPr id="5" name="Picture 4" descr="NUIGalway_Logo_Irish_500.png"/>
          <p:cNvPicPr>
            <a:picLocks noChangeAspect="1"/>
          </p:cNvPicPr>
          <p:nvPr/>
        </p:nvPicPr>
        <p:blipFill>
          <a:blip r:embed="rId4" cstate="print"/>
          <a:stretch>
            <a:fillRect/>
          </a:stretch>
        </p:blipFill>
        <p:spPr>
          <a:xfrm>
            <a:off x="6948264" y="6021288"/>
            <a:ext cx="2195736" cy="744904"/>
          </a:xfrm>
          <a:prstGeom prst="rect">
            <a:avLst/>
          </a:prstGeom>
        </p:spPr>
      </p:pic>
    </p:spTree>
    <p:extLst>
      <p:ext uri="{BB962C8B-B14F-4D97-AF65-F5344CB8AC3E}">
        <p14:creationId xmlns:p14="http://schemas.microsoft.com/office/powerpoint/2010/main" val="1430057212"/>
      </p:ext>
    </p:extLst>
  </p:cSld>
  <p:clrMapOvr>
    <a:overrideClrMapping bg1="dk1" tx1="lt1" bg2="dk2" tx2="lt2" accent1="accent1" accent2="accent2" accent3="accent3" accent4="accent4" accent5="accent5" accent6="accent6" hlink="hlink" folHlink="folHlink"/>
  </p:clrMapOvr>
  <p:transition advTm="16427"/>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568EF-C537-49C8-8051-DD4A98A17CF1}"/>
              </a:ext>
            </a:extLst>
          </p:cNvPr>
          <p:cNvSpPr>
            <a:spLocks noGrp="1"/>
          </p:cNvSpPr>
          <p:nvPr>
            <p:ph type="title"/>
          </p:nvPr>
        </p:nvSpPr>
        <p:spPr/>
        <p:txBody>
          <a:bodyPr/>
          <a:lstStyle/>
          <a:p>
            <a:r>
              <a:rPr lang="en-IE" dirty="0"/>
              <a:t>Steps to integrate MongoDB</a:t>
            </a:r>
          </a:p>
        </p:txBody>
      </p:sp>
      <p:sp>
        <p:nvSpPr>
          <p:cNvPr id="3" name="Slide Number Placeholder 2">
            <a:extLst>
              <a:ext uri="{FF2B5EF4-FFF2-40B4-BE49-F238E27FC236}">
                <a16:creationId xmlns:a16="http://schemas.microsoft.com/office/drawing/2014/main" id="{825D0A0F-9F8C-467A-80E0-35181BA80A72}"/>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26</a:t>
            </a:fld>
            <a:endParaRPr lang="en-IE" dirty="0"/>
          </a:p>
        </p:txBody>
      </p:sp>
      <p:sp>
        <p:nvSpPr>
          <p:cNvPr id="4" name="Content Placeholder 3">
            <a:extLst>
              <a:ext uri="{FF2B5EF4-FFF2-40B4-BE49-F238E27FC236}">
                <a16:creationId xmlns:a16="http://schemas.microsoft.com/office/drawing/2014/main" id="{884E1024-2C01-469E-B62C-7C13E548CA99}"/>
              </a:ext>
            </a:extLst>
          </p:cNvPr>
          <p:cNvSpPr>
            <a:spLocks noGrp="1"/>
          </p:cNvSpPr>
          <p:nvPr>
            <p:ph sz="quarter" idx="1"/>
          </p:nvPr>
        </p:nvSpPr>
        <p:spPr/>
        <p:txBody>
          <a:bodyPr>
            <a:normAutofit/>
          </a:bodyPr>
          <a:lstStyle/>
          <a:p>
            <a:r>
              <a:rPr lang="en-IE" dirty="0"/>
              <a:t>In order to neatly integrate our DB backends into our app we need to carry out a few simple steps</a:t>
            </a:r>
          </a:p>
          <a:p>
            <a:pPr lvl="1"/>
            <a:r>
              <a:rPr lang="en-IE" dirty="0"/>
              <a:t>1) Add a models folder to application</a:t>
            </a:r>
          </a:p>
          <a:p>
            <a:pPr lvl="1"/>
            <a:r>
              <a:rPr lang="en-IE" dirty="0"/>
              <a:t>2) Create a model defining our Schema</a:t>
            </a:r>
          </a:p>
          <a:p>
            <a:pPr lvl="1"/>
            <a:r>
              <a:rPr lang="en-IE" dirty="0"/>
              <a:t>3) Install Mongoose for our apps</a:t>
            </a:r>
          </a:p>
          <a:p>
            <a:pPr lvl="1"/>
            <a:r>
              <a:rPr lang="en-IE" dirty="0"/>
              <a:t>4) Add API to save some data</a:t>
            </a:r>
          </a:p>
          <a:p>
            <a:pPr lvl="1"/>
            <a:r>
              <a:rPr lang="en-IE" dirty="0"/>
              <a:t>5) Add API to retrieve this data</a:t>
            </a:r>
          </a:p>
          <a:p>
            <a:pPr lvl="1"/>
            <a:r>
              <a:rPr lang="en-IE" dirty="0"/>
              <a:t>6) Postman client requests</a:t>
            </a:r>
          </a:p>
          <a:p>
            <a:pPr lvl="1"/>
            <a:endParaRPr lang="en-IE" dirty="0"/>
          </a:p>
          <a:p>
            <a:endParaRPr lang="en-IE" dirty="0"/>
          </a:p>
          <a:p>
            <a:endParaRPr lang="en-IE" dirty="0"/>
          </a:p>
        </p:txBody>
      </p:sp>
    </p:spTree>
    <p:extLst>
      <p:ext uri="{BB962C8B-B14F-4D97-AF65-F5344CB8AC3E}">
        <p14:creationId xmlns:p14="http://schemas.microsoft.com/office/powerpoint/2010/main" val="462137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260A-6647-49C6-8951-CA15597EB38C}"/>
              </a:ext>
            </a:extLst>
          </p:cNvPr>
          <p:cNvSpPr>
            <a:spLocks noGrp="1"/>
          </p:cNvSpPr>
          <p:nvPr>
            <p:ph type="title"/>
          </p:nvPr>
        </p:nvSpPr>
        <p:spPr/>
        <p:txBody>
          <a:bodyPr>
            <a:normAutofit fontScale="90000"/>
          </a:bodyPr>
          <a:lstStyle/>
          <a:p>
            <a:r>
              <a:rPr lang="en-IE" dirty="0"/>
              <a:t>Add a models folder to app directory</a:t>
            </a:r>
          </a:p>
        </p:txBody>
      </p:sp>
      <p:sp>
        <p:nvSpPr>
          <p:cNvPr id="3" name="Slide Number Placeholder 2">
            <a:extLst>
              <a:ext uri="{FF2B5EF4-FFF2-40B4-BE49-F238E27FC236}">
                <a16:creationId xmlns:a16="http://schemas.microsoft.com/office/drawing/2014/main" id="{92B730DC-5EF5-442C-A32C-17F5C3F07550}"/>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27</a:t>
            </a:fld>
            <a:endParaRPr lang="en-IE" dirty="0"/>
          </a:p>
        </p:txBody>
      </p:sp>
      <p:pic>
        <p:nvPicPr>
          <p:cNvPr id="5" name="Content Placeholder 4">
            <a:extLst>
              <a:ext uri="{FF2B5EF4-FFF2-40B4-BE49-F238E27FC236}">
                <a16:creationId xmlns:a16="http://schemas.microsoft.com/office/drawing/2014/main" id="{0A8D15FC-4183-4D68-BAB2-D2DB8F79C3F5}"/>
              </a:ext>
            </a:extLst>
          </p:cNvPr>
          <p:cNvPicPr>
            <a:picLocks noGrp="1" noChangeAspect="1"/>
          </p:cNvPicPr>
          <p:nvPr>
            <p:ph sz="quarter" idx="1"/>
          </p:nvPr>
        </p:nvPicPr>
        <p:blipFill>
          <a:blip r:embed="rId2"/>
          <a:stretch>
            <a:fillRect/>
          </a:stretch>
        </p:blipFill>
        <p:spPr>
          <a:xfrm>
            <a:off x="2808287" y="2433637"/>
            <a:ext cx="3762375" cy="2828925"/>
          </a:xfrm>
          <a:prstGeom prst="rect">
            <a:avLst/>
          </a:prstGeom>
        </p:spPr>
      </p:pic>
      <p:sp>
        <p:nvSpPr>
          <p:cNvPr id="6" name="TextBox 5">
            <a:extLst>
              <a:ext uri="{FF2B5EF4-FFF2-40B4-BE49-F238E27FC236}">
                <a16:creationId xmlns:a16="http://schemas.microsoft.com/office/drawing/2014/main" id="{2498424F-9D4A-4A7F-B952-2ED1624802F2}"/>
              </a:ext>
            </a:extLst>
          </p:cNvPr>
          <p:cNvSpPr txBox="1"/>
          <p:nvPr/>
        </p:nvSpPr>
        <p:spPr>
          <a:xfrm>
            <a:off x="467544" y="2060848"/>
            <a:ext cx="1800200" cy="1477328"/>
          </a:xfrm>
          <a:prstGeom prst="rect">
            <a:avLst/>
          </a:prstGeom>
          <a:noFill/>
        </p:spPr>
        <p:txBody>
          <a:bodyPr wrap="square" rtlCol="0">
            <a:spAutoFit/>
          </a:bodyPr>
          <a:lstStyle/>
          <a:p>
            <a:r>
              <a:rPr lang="en-IE" dirty="0"/>
              <a:t>Add a new folder call models where we will store your </a:t>
            </a:r>
            <a:r>
              <a:rPr lang="en-IE" dirty="0" err="1"/>
              <a:t>db</a:t>
            </a:r>
            <a:r>
              <a:rPr lang="en-IE" dirty="0"/>
              <a:t> models</a:t>
            </a:r>
          </a:p>
        </p:txBody>
      </p:sp>
      <p:cxnSp>
        <p:nvCxnSpPr>
          <p:cNvPr id="8" name="Straight Arrow Connector 7">
            <a:extLst>
              <a:ext uri="{FF2B5EF4-FFF2-40B4-BE49-F238E27FC236}">
                <a16:creationId xmlns:a16="http://schemas.microsoft.com/office/drawing/2014/main" id="{19DCF784-70BB-48C2-8059-89E475004CBB}"/>
              </a:ext>
            </a:extLst>
          </p:cNvPr>
          <p:cNvCxnSpPr>
            <a:stCxn id="6" idx="3"/>
          </p:cNvCxnSpPr>
          <p:nvPr/>
        </p:nvCxnSpPr>
        <p:spPr>
          <a:xfrm>
            <a:off x="2267744" y="2799512"/>
            <a:ext cx="648072" cy="77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D83B1F7-79F5-41BE-8BB4-DD774882064B}"/>
              </a:ext>
            </a:extLst>
          </p:cNvPr>
          <p:cNvSpPr txBox="1"/>
          <p:nvPr/>
        </p:nvSpPr>
        <p:spPr>
          <a:xfrm>
            <a:off x="841252" y="5922669"/>
            <a:ext cx="7696192" cy="369332"/>
          </a:xfrm>
          <a:prstGeom prst="rect">
            <a:avLst/>
          </a:prstGeom>
          <a:noFill/>
        </p:spPr>
        <p:txBody>
          <a:bodyPr wrap="square" rtlCol="0">
            <a:spAutoFit/>
          </a:bodyPr>
          <a:lstStyle/>
          <a:p>
            <a:r>
              <a:rPr lang="en-IE" dirty="0"/>
              <a:t>This is done to keep things cleaner and tidier when working with the code base. </a:t>
            </a:r>
          </a:p>
        </p:txBody>
      </p:sp>
    </p:spTree>
    <p:extLst>
      <p:ext uri="{BB962C8B-B14F-4D97-AF65-F5344CB8AC3E}">
        <p14:creationId xmlns:p14="http://schemas.microsoft.com/office/powerpoint/2010/main" val="1658546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FB4AC-433B-4A9C-AE4E-8BF7CBB475A0}"/>
              </a:ext>
            </a:extLst>
          </p:cNvPr>
          <p:cNvSpPr>
            <a:spLocks noGrp="1"/>
          </p:cNvSpPr>
          <p:nvPr>
            <p:ph type="title"/>
          </p:nvPr>
        </p:nvSpPr>
        <p:spPr/>
        <p:txBody>
          <a:bodyPr/>
          <a:lstStyle/>
          <a:p>
            <a:r>
              <a:rPr lang="en-IE" dirty="0"/>
              <a:t>Adding comments to our site</a:t>
            </a:r>
          </a:p>
        </p:txBody>
      </p:sp>
      <p:sp>
        <p:nvSpPr>
          <p:cNvPr id="3" name="Slide Number Placeholder 2">
            <a:extLst>
              <a:ext uri="{FF2B5EF4-FFF2-40B4-BE49-F238E27FC236}">
                <a16:creationId xmlns:a16="http://schemas.microsoft.com/office/drawing/2014/main" id="{A94189C5-80E7-48D4-ADBD-193C26288226}"/>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28</a:t>
            </a:fld>
            <a:endParaRPr lang="en-IE" dirty="0"/>
          </a:p>
        </p:txBody>
      </p:sp>
      <p:sp>
        <p:nvSpPr>
          <p:cNvPr id="4" name="Content Placeholder 3">
            <a:extLst>
              <a:ext uri="{FF2B5EF4-FFF2-40B4-BE49-F238E27FC236}">
                <a16:creationId xmlns:a16="http://schemas.microsoft.com/office/drawing/2014/main" id="{71C7EAFE-E423-4683-8C41-6CB0D66D6685}"/>
              </a:ext>
            </a:extLst>
          </p:cNvPr>
          <p:cNvSpPr>
            <a:spLocks noGrp="1"/>
          </p:cNvSpPr>
          <p:nvPr>
            <p:ph sz="quarter" idx="1"/>
          </p:nvPr>
        </p:nvSpPr>
        <p:spPr/>
        <p:txBody>
          <a:bodyPr/>
          <a:lstStyle/>
          <a:p>
            <a:r>
              <a:rPr lang="en-IE" dirty="0"/>
              <a:t>Assume we have a page in our application that allows users to add comments</a:t>
            </a:r>
          </a:p>
          <a:p>
            <a:r>
              <a:rPr lang="en-IE" dirty="0"/>
              <a:t>We wish to create a data model for this and save the comments to a database</a:t>
            </a:r>
          </a:p>
          <a:p>
            <a:endParaRPr lang="en-IE" dirty="0"/>
          </a:p>
          <a:p>
            <a:endParaRPr lang="en-IE" dirty="0"/>
          </a:p>
          <a:p>
            <a:endParaRPr lang="en-IE" dirty="0"/>
          </a:p>
        </p:txBody>
      </p:sp>
      <p:pic>
        <p:nvPicPr>
          <p:cNvPr id="7170" name="Picture 2" descr="Image result for comments blog">
            <a:extLst>
              <a:ext uri="{FF2B5EF4-FFF2-40B4-BE49-F238E27FC236}">
                <a16:creationId xmlns:a16="http://schemas.microsoft.com/office/drawing/2014/main" id="{85678882-E345-4314-80F5-92E968E37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645024"/>
            <a:ext cx="2483797" cy="3140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659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6DE4-9418-4795-AAC3-BBE805D368E6}"/>
              </a:ext>
            </a:extLst>
          </p:cNvPr>
          <p:cNvSpPr>
            <a:spLocks noGrp="1"/>
          </p:cNvSpPr>
          <p:nvPr>
            <p:ph type="title"/>
          </p:nvPr>
        </p:nvSpPr>
        <p:spPr/>
        <p:txBody>
          <a:bodyPr/>
          <a:lstStyle/>
          <a:p>
            <a:r>
              <a:rPr lang="en-IE" dirty="0"/>
              <a:t>Add comments.js</a:t>
            </a:r>
          </a:p>
        </p:txBody>
      </p:sp>
      <p:sp>
        <p:nvSpPr>
          <p:cNvPr id="3" name="Slide Number Placeholder 2">
            <a:extLst>
              <a:ext uri="{FF2B5EF4-FFF2-40B4-BE49-F238E27FC236}">
                <a16:creationId xmlns:a16="http://schemas.microsoft.com/office/drawing/2014/main" id="{03B44794-92DE-4CD3-8FC3-17025022DAA8}"/>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29</a:t>
            </a:fld>
            <a:endParaRPr lang="en-IE" dirty="0"/>
          </a:p>
        </p:txBody>
      </p:sp>
      <p:sp>
        <p:nvSpPr>
          <p:cNvPr id="4" name="Content Placeholder 3">
            <a:extLst>
              <a:ext uri="{FF2B5EF4-FFF2-40B4-BE49-F238E27FC236}">
                <a16:creationId xmlns:a16="http://schemas.microsoft.com/office/drawing/2014/main" id="{8F0862A1-D39D-4168-A7C6-EBEC1D5BD13B}"/>
              </a:ext>
            </a:extLst>
          </p:cNvPr>
          <p:cNvSpPr>
            <a:spLocks noGrp="1"/>
          </p:cNvSpPr>
          <p:nvPr>
            <p:ph sz="quarter" idx="1"/>
          </p:nvPr>
        </p:nvSpPr>
        <p:spPr/>
        <p:txBody>
          <a:bodyPr/>
          <a:lstStyle/>
          <a:p>
            <a:r>
              <a:rPr lang="en-IE" dirty="0"/>
              <a:t>Add a file called comments.js to your models folder (the name doesn’t matter, just make sure that the name is descriptive of the contents)</a:t>
            </a:r>
          </a:p>
        </p:txBody>
      </p:sp>
      <p:pic>
        <p:nvPicPr>
          <p:cNvPr id="5" name="Picture 4">
            <a:extLst>
              <a:ext uri="{FF2B5EF4-FFF2-40B4-BE49-F238E27FC236}">
                <a16:creationId xmlns:a16="http://schemas.microsoft.com/office/drawing/2014/main" id="{C8FB08CF-D8EB-4401-BEE9-69D411D7C9E6}"/>
              </a:ext>
            </a:extLst>
          </p:cNvPr>
          <p:cNvPicPr>
            <a:picLocks noChangeAspect="1"/>
          </p:cNvPicPr>
          <p:nvPr/>
        </p:nvPicPr>
        <p:blipFill>
          <a:blip r:embed="rId2"/>
          <a:stretch>
            <a:fillRect/>
          </a:stretch>
        </p:blipFill>
        <p:spPr>
          <a:xfrm>
            <a:off x="971600" y="3068960"/>
            <a:ext cx="4038600" cy="2295525"/>
          </a:xfrm>
          <a:prstGeom prst="rect">
            <a:avLst/>
          </a:prstGeom>
        </p:spPr>
      </p:pic>
    </p:spTree>
    <p:extLst>
      <p:ext uri="{BB962C8B-B14F-4D97-AF65-F5344CB8AC3E}">
        <p14:creationId xmlns:p14="http://schemas.microsoft.com/office/powerpoint/2010/main" val="424834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75212" y="1628800"/>
            <a:ext cx="7772400" cy="1368152"/>
          </a:xfrm>
        </p:spPr>
        <p:txBody>
          <a:bodyPr>
            <a:normAutofit/>
          </a:bodyPr>
          <a:lstStyle/>
          <a:p>
            <a:r>
              <a:rPr lang="en-US" sz="2800" dirty="0"/>
              <a:t>Express</a:t>
            </a:r>
            <a:endParaRPr lang="en-IE" sz="2800" dirty="0"/>
          </a:p>
        </p:txBody>
      </p:sp>
      <p:sp>
        <p:nvSpPr>
          <p:cNvPr id="3" name="Subtitle 2"/>
          <p:cNvSpPr>
            <a:spLocks noGrp="1"/>
          </p:cNvSpPr>
          <p:nvPr>
            <p:ph type="subTitle" idx="1"/>
          </p:nvPr>
        </p:nvSpPr>
        <p:spPr>
          <a:xfrm>
            <a:off x="859236" y="3212976"/>
            <a:ext cx="7529188" cy="1649344"/>
          </a:xfrm>
        </p:spPr>
        <p:txBody>
          <a:bodyPr>
            <a:normAutofit/>
          </a:bodyPr>
          <a:lstStyle/>
          <a:p>
            <a:r>
              <a:rPr lang="en-US" sz="3600" dirty="0"/>
              <a:t> </a:t>
            </a:r>
          </a:p>
          <a:p>
            <a:endParaRPr lang="en-US" sz="3600" dirty="0"/>
          </a:p>
          <a:p>
            <a:endParaRPr lang="en-US" sz="3200" dirty="0"/>
          </a:p>
          <a:p>
            <a:endParaRPr lang="en-IE" sz="3600" dirty="0"/>
          </a:p>
        </p:txBody>
      </p:sp>
      <p:pic>
        <p:nvPicPr>
          <p:cNvPr id="5" name="Picture 4" descr="NUIGalway_Logo_Irish_500.png"/>
          <p:cNvPicPr>
            <a:picLocks noChangeAspect="1"/>
          </p:cNvPicPr>
          <p:nvPr/>
        </p:nvPicPr>
        <p:blipFill>
          <a:blip r:embed="rId4" cstate="print"/>
          <a:stretch>
            <a:fillRect/>
          </a:stretch>
        </p:blipFill>
        <p:spPr>
          <a:xfrm>
            <a:off x="6948264" y="6021288"/>
            <a:ext cx="2195736" cy="744904"/>
          </a:xfrm>
          <a:prstGeom prst="rect">
            <a:avLst/>
          </a:prstGeom>
        </p:spPr>
      </p:pic>
    </p:spTree>
    <p:extLst>
      <p:ext uri="{BB962C8B-B14F-4D97-AF65-F5344CB8AC3E}">
        <p14:creationId xmlns:p14="http://schemas.microsoft.com/office/powerpoint/2010/main" val="1550576169"/>
      </p:ext>
    </p:extLst>
  </p:cSld>
  <p:clrMapOvr>
    <a:overrideClrMapping bg1="dk1" tx1="lt1" bg2="dk2" tx2="lt2" accent1="accent1" accent2="accent2" accent3="accent3" accent4="accent4" accent5="accent5" accent6="accent6" hlink="hlink" folHlink="folHlink"/>
  </p:clrMapOvr>
  <p:transition advTm="16427"/>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9EC9B-3D58-4CF3-9EF9-6FF40BEE3C98}"/>
              </a:ext>
            </a:extLst>
          </p:cNvPr>
          <p:cNvSpPr>
            <a:spLocks noGrp="1"/>
          </p:cNvSpPr>
          <p:nvPr>
            <p:ph type="title"/>
          </p:nvPr>
        </p:nvSpPr>
        <p:spPr/>
        <p:txBody>
          <a:bodyPr/>
          <a:lstStyle/>
          <a:p>
            <a:r>
              <a:rPr lang="en-IE" dirty="0"/>
              <a:t>Create a file called util.js</a:t>
            </a:r>
          </a:p>
        </p:txBody>
      </p:sp>
      <p:sp>
        <p:nvSpPr>
          <p:cNvPr id="3" name="Slide Number Placeholder 2">
            <a:extLst>
              <a:ext uri="{FF2B5EF4-FFF2-40B4-BE49-F238E27FC236}">
                <a16:creationId xmlns:a16="http://schemas.microsoft.com/office/drawing/2014/main" id="{6C8499B1-201B-4DAF-A541-52B980365DB9}"/>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30</a:t>
            </a:fld>
            <a:endParaRPr lang="en-IE" dirty="0"/>
          </a:p>
        </p:txBody>
      </p:sp>
      <p:sp>
        <p:nvSpPr>
          <p:cNvPr id="4" name="Content Placeholder 3">
            <a:extLst>
              <a:ext uri="{FF2B5EF4-FFF2-40B4-BE49-F238E27FC236}">
                <a16:creationId xmlns:a16="http://schemas.microsoft.com/office/drawing/2014/main" id="{B9BF6E2D-438D-406F-AF2C-1C5C348C03ED}"/>
              </a:ext>
            </a:extLst>
          </p:cNvPr>
          <p:cNvSpPr>
            <a:spLocks noGrp="1"/>
          </p:cNvSpPr>
          <p:nvPr>
            <p:ph sz="quarter" idx="1"/>
          </p:nvPr>
        </p:nvSpPr>
        <p:spPr/>
        <p:txBody>
          <a:bodyPr/>
          <a:lstStyle/>
          <a:p>
            <a:r>
              <a:rPr lang="en-IE" dirty="0"/>
              <a:t>Add a utility file which contains our connection string to the database. </a:t>
            </a:r>
          </a:p>
          <a:p>
            <a:r>
              <a:rPr lang="en-IE" dirty="0"/>
              <a:t>The details you will need are in the email from the IT Discipline</a:t>
            </a:r>
          </a:p>
        </p:txBody>
      </p:sp>
      <p:pic>
        <p:nvPicPr>
          <p:cNvPr id="5" name="Picture 4">
            <a:extLst>
              <a:ext uri="{FF2B5EF4-FFF2-40B4-BE49-F238E27FC236}">
                <a16:creationId xmlns:a16="http://schemas.microsoft.com/office/drawing/2014/main" id="{B2DC9BBA-C307-4C59-BAF0-18A7C5D44787}"/>
              </a:ext>
            </a:extLst>
          </p:cNvPr>
          <p:cNvPicPr>
            <a:picLocks noChangeAspect="1"/>
          </p:cNvPicPr>
          <p:nvPr/>
        </p:nvPicPr>
        <p:blipFill>
          <a:blip r:embed="rId2"/>
          <a:stretch>
            <a:fillRect/>
          </a:stretch>
        </p:blipFill>
        <p:spPr>
          <a:xfrm>
            <a:off x="899592" y="3875122"/>
            <a:ext cx="4010025" cy="2228850"/>
          </a:xfrm>
          <a:prstGeom prst="rect">
            <a:avLst/>
          </a:prstGeom>
        </p:spPr>
      </p:pic>
    </p:spTree>
    <p:extLst>
      <p:ext uri="{BB962C8B-B14F-4D97-AF65-F5344CB8AC3E}">
        <p14:creationId xmlns:p14="http://schemas.microsoft.com/office/powerpoint/2010/main" val="3929940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170E-C197-4179-B940-5343B1630850}"/>
              </a:ext>
            </a:extLst>
          </p:cNvPr>
          <p:cNvSpPr>
            <a:spLocks noGrp="1"/>
          </p:cNvSpPr>
          <p:nvPr>
            <p:ph type="title"/>
          </p:nvPr>
        </p:nvSpPr>
        <p:spPr/>
        <p:txBody>
          <a:bodyPr/>
          <a:lstStyle/>
          <a:p>
            <a:r>
              <a:rPr lang="en-IE" dirty="0"/>
              <a:t>Util.js</a:t>
            </a:r>
          </a:p>
        </p:txBody>
      </p:sp>
      <p:sp>
        <p:nvSpPr>
          <p:cNvPr id="3" name="Slide Number Placeholder 2">
            <a:extLst>
              <a:ext uri="{FF2B5EF4-FFF2-40B4-BE49-F238E27FC236}">
                <a16:creationId xmlns:a16="http://schemas.microsoft.com/office/drawing/2014/main" id="{4F82701F-FDD7-41BC-A7D8-82516A81CF8C}"/>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31</a:t>
            </a:fld>
            <a:endParaRPr lang="en-IE" dirty="0"/>
          </a:p>
        </p:txBody>
      </p:sp>
      <p:sp>
        <p:nvSpPr>
          <p:cNvPr id="4" name="Content Placeholder 3">
            <a:extLst>
              <a:ext uri="{FF2B5EF4-FFF2-40B4-BE49-F238E27FC236}">
                <a16:creationId xmlns:a16="http://schemas.microsoft.com/office/drawing/2014/main" id="{6E689A23-E08D-4AD2-89C8-C68E57570553}"/>
              </a:ext>
            </a:extLst>
          </p:cNvPr>
          <p:cNvSpPr>
            <a:spLocks noGrp="1"/>
          </p:cNvSpPr>
          <p:nvPr>
            <p:ph sz="quarter" idx="1"/>
          </p:nvPr>
        </p:nvSpPr>
        <p:spPr/>
        <p:txBody>
          <a:bodyPr>
            <a:normAutofit/>
          </a:bodyPr>
          <a:lstStyle/>
          <a:p>
            <a:r>
              <a:rPr lang="en-IE" dirty="0"/>
              <a:t>We will create a module for our connection string and include in every model that we wish to use</a:t>
            </a:r>
          </a:p>
          <a:p>
            <a:endParaRPr lang="en-IE" dirty="0"/>
          </a:p>
          <a:p>
            <a:endParaRPr lang="en-IE" dirty="0"/>
          </a:p>
          <a:p>
            <a:endParaRPr lang="en-IE" dirty="0"/>
          </a:p>
          <a:p>
            <a:endParaRPr lang="en-IE" dirty="0"/>
          </a:p>
          <a:p>
            <a:endParaRPr lang="en-IE" dirty="0"/>
          </a:p>
        </p:txBody>
      </p:sp>
      <p:sp>
        <p:nvSpPr>
          <p:cNvPr id="5" name="Rectangle 4">
            <a:extLst>
              <a:ext uri="{FF2B5EF4-FFF2-40B4-BE49-F238E27FC236}">
                <a16:creationId xmlns:a16="http://schemas.microsoft.com/office/drawing/2014/main" id="{3AA6B643-7815-45A5-B7A9-DE30DBBD75C4}"/>
              </a:ext>
            </a:extLst>
          </p:cNvPr>
          <p:cNvSpPr/>
          <p:nvPr/>
        </p:nvSpPr>
        <p:spPr>
          <a:xfrm>
            <a:off x="495300" y="3524058"/>
            <a:ext cx="8153400" cy="1754326"/>
          </a:xfrm>
          <a:prstGeom prst="rect">
            <a:avLst/>
          </a:prstGeom>
        </p:spPr>
        <p:txBody>
          <a:bodyPr wrap="square">
            <a:spAutoFit/>
          </a:bodyPr>
          <a:lstStyle/>
          <a:p>
            <a:r>
              <a:rPr lang="en-IE" b="1" dirty="0" err="1">
                <a:solidFill>
                  <a:srgbClr val="0000FF"/>
                </a:solidFill>
                <a:latin typeface="Courier New" panose="02070309020205020404" pitchFamily="49" charset="0"/>
              </a:rPr>
              <a:t>var</a:t>
            </a:r>
            <a:r>
              <a:rPr lang="en-IE" dirty="0">
                <a:solidFill>
                  <a:srgbClr val="000000"/>
                </a:solidFill>
                <a:latin typeface="Courier New" panose="02070309020205020404" pitchFamily="49" charset="0"/>
              </a:rPr>
              <a:t> mongoose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require</a:t>
            </a:r>
            <a:r>
              <a:rPr lang="en-IE" b="1" dirty="0">
                <a:solidFill>
                  <a:srgbClr val="000080"/>
                </a:solidFill>
                <a:latin typeface="Courier New" panose="02070309020205020404" pitchFamily="49" charset="0"/>
              </a:rPr>
              <a:t>(</a:t>
            </a:r>
            <a:r>
              <a:rPr lang="en-IE" dirty="0">
                <a:solidFill>
                  <a:srgbClr val="808080"/>
                </a:solidFill>
                <a:latin typeface="Courier New" panose="02070309020205020404" pitchFamily="49" charset="0"/>
              </a:rPr>
              <a:t>'mongoose'</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b="1" dirty="0" err="1">
                <a:solidFill>
                  <a:srgbClr val="0000FF"/>
                </a:solidFill>
                <a:latin typeface="Courier New" panose="02070309020205020404" pitchFamily="49" charset="0"/>
              </a:rPr>
              <a:t>var</a:t>
            </a:r>
            <a:r>
              <a:rPr lang="en-IE" dirty="0">
                <a:solidFill>
                  <a:srgbClr val="000000"/>
                </a:solidFill>
                <a:latin typeface="Courier New" panose="02070309020205020404" pitchFamily="49" charset="0"/>
              </a:rPr>
              <a:t> connection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mongoose</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connect</a:t>
            </a:r>
            <a:r>
              <a:rPr lang="en-IE" b="1" dirty="0">
                <a:solidFill>
                  <a:srgbClr val="000080"/>
                </a:solidFill>
                <a:latin typeface="Courier New" panose="02070309020205020404" pitchFamily="49" charset="0"/>
              </a:rPr>
              <a:t>(</a:t>
            </a:r>
            <a:r>
              <a:rPr lang="en-IE" dirty="0">
                <a:solidFill>
                  <a:srgbClr val="808080"/>
                </a:solidFill>
                <a:latin typeface="Courier New" panose="02070309020205020404" pitchFamily="49" charset="0"/>
              </a:rPr>
              <a:t>'</a:t>
            </a:r>
            <a:r>
              <a:rPr lang="en-IE" u="sng" dirty="0" err="1">
                <a:solidFill>
                  <a:srgbClr val="808080"/>
                </a:solidFill>
                <a:latin typeface="Courier New" panose="02070309020205020404" pitchFamily="49" charset="0"/>
              </a:rPr>
              <a:t>mongodb</a:t>
            </a:r>
            <a:r>
              <a:rPr lang="en-IE" u="sng" dirty="0">
                <a:solidFill>
                  <a:srgbClr val="808080"/>
                </a:solidFill>
                <a:latin typeface="Courier New" panose="02070309020205020404" pitchFamily="49" charset="0"/>
              </a:rPr>
              <a:t>://mongodb2605db:xo1dsw@danu7.it.nuigalway.ie:8717/mongodb2605</a:t>
            </a:r>
            <a:r>
              <a:rPr lang="en-IE" dirty="0">
                <a:solidFill>
                  <a:srgbClr val="808080"/>
                </a:solidFill>
                <a:latin typeface="Courier New" panose="02070309020205020404" pitchFamily="49" charset="0"/>
              </a:rPr>
              <a:t>'</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endParaRPr lang="en-IE" dirty="0">
              <a:solidFill>
                <a:srgbClr val="000000"/>
              </a:solidFill>
              <a:latin typeface="Courier New" panose="02070309020205020404" pitchFamily="49" charset="0"/>
            </a:endParaRPr>
          </a:p>
          <a:p>
            <a:r>
              <a:rPr lang="en-IE" dirty="0" err="1">
                <a:solidFill>
                  <a:srgbClr val="000000"/>
                </a:solidFill>
                <a:latin typeface="Courier New" panose="02070309020205020404" pitchFamily="49" charset="0"/>
              </a:rPr>
              <a:t>exports</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connection</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connection</a:t>
            </a:r>
            <a:r>
              <a:rPr lang="en-IE" b="1" dirty="0">
                <a:solidFill>
                  <a:srgbClr val="000080"/>
                </a:solidFill>
                <a:latin typeface="Courier New" panose="02070309020205020404" pitchFamily="49" charset="0"/>
              </a:rPr>
              <a:t>;</a:t>
            </a:r>
            <a:endParaRPr lang="en-IE" dirty="0"/>
          </a:p>
        </p:txBody>
      </p:sp>
      <p:sp>
        <p:nvSpPr>
          <p:cNvPr id="6" name="TextBox 5">
            <a:extLst>
              <a:ext uri="{FF2B5EF4-FFF2-40B4-BE49-F238E27FC236}">
                <a16:creationId xmlns:a16="http://schemas.microsoft.com/office/drawing/2014/main" id="{CCCDF220-C494-4CB5-A6A1-F9EE2179ECC7}"/>
              </a:ext>
            </a:extLst>
          </p:cNvPr>
          <p:cNvSpPr txBox="1"/>
          <p:nvPr/>
        </p:nvSpPr>
        <p:spPr>
          <a:xfrm>
            <a:off x="4301552" y="2782669"/>
            <a:ext cx="4464496" cy="646331"/>
          </a:xfrm>
          <a:prstGeom prst="rect">
            <a:avLst/>
          </a:prstGeom>
          <a:noFill/>
        </p:spPr>
        <p:txBody>
          <a:bodyPr wrap="square" rtlCol="0">
            <a:spAutoFit/>
          </a:bodyPr>
          <a:lstStyle/>
          <a:p>
            <a:r>
              <a:rPr lang="en-IE" dirty="0"/>
              <a:t>Add this to util.js, replacing the contents with your own connection details</a:t>
            </a:r>
          </a:p>
        </p:txBody>
      </p:sp>
      <p:cxnSp>
        <p:nvCxnSpPr>
          <p:cNvPr id="10" name="Straight Arrow Connector 9">
            <a:extLst>
              <a:ext uri="{FF2B5EF4-FFF2-40B4-BE49-F238E27FC236}">
                <a16:creationId xmlns:a16="http://schemas.microsoft.com/office/drawing/2014/main" id="{1254138F-BBD9-425D-A15E-B52B3B30D1F8}"/>
              </a:ext>
            </a:extLst>
          </p:cNvPr>
          <p:cNvCxnSpPr/>
          <p:nvPr/>
        </p:nvCxnSpPr>
        <p:spPr>
          <a:xfrm flipH="1">
            <a:off x="5580112" y="3429000"/>
            <a:ext cx="1008112"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9FB9E0E-2B3F-4084-AAC5-0B07DF6EA741}"/>
              </a:ext>
            </a:extLst>
          </p:cNvPr>
          <p:cNvSpPr txBox="1"/>
          <p:nvPr/>
        </p:nvSpPr>
        <p:spPr>
          <a:xfrm>
            <a:off x="3639336" y="6096000"/>
            <a:ext cx="1944216" cy="369332"/>
          </a:xfrm>
          <a:prstGeom prst="rect">
            <a:avLst/>
          </a:prstGeom>
          <a:noFill/>
        </p:spPr>
        <p:txBody>
          <a:bodyPr wrap="square" rtlCol="0">
            <a:spAutoFit/>
          </a:bodyPr>
          <a:lstStyle/>
          <a:p>
            <a:r>
              <a:rPr lang="en-IE" dirty="0">
                <a:solidFill>
                  <a:schemeClr val="accent6"/>
                </a:solidFill>
              </a:rPr>
              <a:t>models&gt;util.js</a:t>
            </a:r>
          </a:p>
        </p:txBody>
      </p:sp>
    </p:spTree>
    <p:extLst>
      <p:ext uri="{BB962C8B-B14F-4D97-AF65-F5344CB8AC3E}">
        <p14:creationId xmlns:p14="http://schemas.microsoft.com/office/powerpoint/2010/main" val="86409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08794-F2D7-429D-BA13-2B323F3C16FF}"/>
              </a:ext>
            </a:extLst>
          </p:cNvPr>
          <p:cNvSpPr>
            <a:spLocks noGrp="1"/>
          </p:cNvSpPr>
          <p:nvPr>
            <p:ph type="title"/>
          </p:nvPr>
        </p:nvSpPr>
        <p:spPr/>
        <p:txBody>
          <a:bodyPr/>
          <a:lstStyle/>
          <a:p>
            <a:r>
              <a:rPr lang="en-IE" dirty="0"/>
              <a:t>Install the Mongoose package</a:t>
            </a:r>
          </a:p>
        </p:txBody>
      </p:sp>
      <p:sp>
        <p:nvSpPr>
          <p:cNvPr id="3" name="Slide Number Placeholder 2">
            <a:extLst>
              <a:ext uri="{FF2B5EF4-FFF2-40B4-BE49-F238E27FC236}">
                <a16:creationId xmlns:a16="http://schemas.microsoft.com/office/drawing/2014/main" id="{D8E395A5-5E22-451B-9B1A-96A5848F2AE7}"/>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32</a:t>
            </a:fld>
            <a:endParaRPr lang="en-IE" dirty="0"/>
          </a:p>
        </p:txBody>
      </p:sp>
      <p:sp>
        <p:nvSpPr>
          <p:cNvPr id="4" name="Content Placeholder 3">
            <a:extLst>
              <a:ext uri="{FF2B5EF4-FFF2-40B4-BE49-F238E27FC236}">
                <a16:creationId xmlns:a16="http://schemas.microsoft.com/office/drawing/2014/main" id="{8B42239C-048D-4EF0-A35F-25DD83C128D6}"/>
              </a:ext>
            </a:extLst>
          </p:cNvPr>
          <p:cNvSpPr>
            <a:spLocks noGrp="1"/>
          </p:cNvSpPr>
          <p:nvPr>
            <p:ph sz="quarter" idx="1"/>
          </p:nvPr>
        </p:nvSpPr>
        <p:spPr/>
        <p:txBody>
          <a:bodyPr/>
          <a:lstStyle/>
          <a:p>
            <a:r>
              <a:rPr lang="en-IE" dirty="0"/>
              <a:t>$</a:t>
            </a:r>
            <a:r>
              <a:rPr lang="en-IE" dirty="0" err="1"/>
              <a:t>npm</a:t>
            </a:r>
            <a:r>
              <a:rPr lang="en-IE" dirty="0"/>
              <a:t> install mongoose</a:t>
            </a:r>
          </a:p>
          <a:p>
            <a:r>
              <a:rPr lang="en-IE" dirty="0"/>
              <a:t>This will add all of the necessary code we need into the </a:t>
            </a:r>
            <a:r>
              <a:rPr lang="en-IE" dirty="0" err="1"/>
              <a:t>node_modules</a:t>
            </a:r>
            <a:r>
              <a:rPr lang="en-IE" dirty="0"/>
              <a:t> folder on the root of your application</a:t>
            </a:r>
          </a:p>
        </p:txBody>
      </p:sp>
      <p:pic>
        <p:nvPicPr>
          <p:cNvPr id="6" name="Picture 5">
            <a:extLst>
              <a:ext uri="{FF2B5EF4-FFF2-40B4-BE49-F238E27FC236}">
                <a16:creationId xmlns:a16="http://schemas.microsoft.com/office/drawing/2014/main" id="{1574A88C-2F61-4015-BE16-7E5CAF4F62A5}"/>
              </a:ext>
            </a:extLst>
          </p:cNvPr>
          <p:cNvPicPr>
            <a:picLocks noChangeAspect="1"/>
          </p:cNvPicPr>
          <p:nvPr/>
        </p:nvPicPr>
        <p:blipFill>
          <a:blip r:embed="rId2"/>
          <a:stretch>
            <a:fillRect/>
          </a:stretch>
        </p:blipFill>
        <p:spPr>
          <a:xfrm>
            <a:off x="899592" y="4365104"/>
            <a:ext cx="6343650" cy="1323975"/>
          </a:xfrm>
          <a:prstGeom prst="rect">
            <a:avLst/>
          </a:prstGeom>
        </p:spPr>
      </p:pic>
    </p:spTree>
    <p:extLst>
      <p:ext uri="{BB962C8B-B14F-4D97-AF65-F5344CB8AC3E}">
        <p14:creationId xmlns:p14="http://schemas.microsoft.com/office/powerpoint/2010/main" val="330173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8A3F7-1E66-495E-A7F4-6FA64F2CE15C}"/>
              </a:ext>
            </a:extLst>
          </p:cNvPr>
          <p:cNvSpPr>
            <a:spLocks noGrp="1"/>
          </p:cNvSpPr>
          <p:nvPr>
            <p:ph type="title"/>
          </p:nvPr>
        </p:nvSpPr>
        <p:spPr/>
        <p:txBody>
          <a:bodyPr/>
          <a:lstStyle/>
          <a:p>
            <a:r>
              <a:rPr lang="en-IE" dirty="0"/>
              <a:t>Define a schema for your data</a:t>
            </a:r>
          </a:p>
        </p:txBody>
      </p:sp>
      <p:sp>
        <p:nvSpPr>
          <p:cNvPr id="3" name="Slide Number Placeholder 2">
            <a:extLst>
              <a:ext uri="{FF2B5EF4-FFF2-40B4-BE49-F238E27FC236}">
                <a16:creationId xmlns:a16="http://schemas.microsoft.com/office/drawing/2014/main" id="{7FF7CDCF-C956-4B8E-8934-B9D94BCEDD71}"/>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33</a:t>
            </a:fld>
            <a:endParaRPr lang="en-IE" dirty="0"/>
          </a:p>
        </p:txBody>
      </p:sp>
      <p:cxnSp>
        <p:nvCxnSpPr>
          <p:cNvPr id="10" name="Straight Arrow Connector 9">
            <a:extLst>
              <a:ext uri="{FF2B5EF4-FFF2-40B4-BE49-F238E27FC236}">
                <a16:creationId xmlns:a16="http://schemas.microsoft.com/office/drawing/2014/main" id="{F725AB78-6E3D-4602-86B3-E69D80D18B81}"/>
              </a:ext>
            </a:extLst>
          </p:cNvPr>
          <p:cNvCxnSpPr>
            <a:cxnSpLocks/>
          </p:cNvCxnSpPr>
          <p:nvPr/>
        </p:nvCxnSpPr>
        <p:spPr>
          <a:xfrm flipH="1">
            <a:off x="3347864" y="2060848"/>
            <a:ext cx="3347864"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962A70-2B53-46FC-B0B5-142B71956AB0}"/>
              </a:ext>
            </a:extLst>
          </p:cNvPr>
          <p:cNvSpPr txBox="1"/>
          <p:nvPr/>
        </p:nvSpPr>
        <p:spPr>
          <a:xfrm>
            <a:off x="6695728" y="1628800"/>
            <a:ext cx="2448272" cy="1200329"/>
          </a:xfrm>
          <a:prstGeom prst="rect">
            <a:avLst/>
          </a:prstGeom>
          <a:noFill/>
        </p:spPr>
        <p:txBody>
          <a:bodyPr wrap="square" rtlCol="0">
            <a:spAutoFit/>
          </a:bodyPr>
          <a:lstStyle/>
          <a:p>
            <a:r>
              <a:rPr lang="en-IE" dirty="0"/>
              <a:t>Requiring the module in this way just gives us a reference to our </a:t>
            </a:r>
            <a:r>
              <a:rPr lang="en-IE" dirty="0" err="1"/>
              <a:t>db</a:t>
            </a:r>
            <a:r>
              <a:rPr lang="en-IE" dirty="0"/>
              <a:t> connection </a:t>
            </a:r>
          </a:p>
        </p:txBody>
      </p:sp>
      <p:sp>
        <p:nvSpPr>
          <p:cNvPr id="5" name="Rectangle 4">
            <a:extLst>
              <a:ext uri="{FF2B5EF4-FFF2-40B4-BE49-F238E27FC236}">
                <a16:creationId xmlns:a16="http://schemas.microsoft.com/office/drawing/2014/main" id="{BDCE4E27-4803-47BA-958E-DD0E419DB723}"/>
              </a:ext>
            </a:extLst>
          </p:cNvPr>
          <p:cNvSpPr/>
          <p:nvPr/>
        </p:nvSpPr>
        <p:spPr>
          <a:xfrm>
            <a:off x="107504" y="1628800"/>
            <a:ext cx="8496944" cy="3693319"/>
          </a:xfrm>
          <a:prstGeom prst="rect">
            <a:avLst/>
          </a:prstGeom>
        </p:spPr>
        <p:txBody>
          <a:bodyPr wrap="square">
            <a:spAutoFit/>
          </a:bodyPr>
          <a:lstStyle/>
          <a:p>
            <a:r>
              <a:rPr lang="en-IE" b="1" dirty="0" err="1">
                <a:solidFill>
                  <a:srgbClr val="0000FF"/>
                </a:solidFill>
                <a:latin typeface="Courier New" panose="02070309020205020404" pitchFamily="49" charset="0"/>
              </a:rPr>
              <a:t>var</a:t>
            </a:r>
            <a:r>
              <a:rPr lang="en-IE" dirty="0">
                <a:solidFill>
                  <a:srgbClr val="000000"/>
                </a:solidFill>
                <a:latin typeface="Courier New" panose="02070309020205020404" pitchFamily="49" charset="0"/>
              </a:rPr>
              <a:t> mongoose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require</a:t>
            </a:r>
            <a:r>
              <a:rPr lang="en-IE" b="1" dirty="0">
                <a:solidFill>
                  <a:srgbClr val="000080"/>
                </a:solidFill>
                <a:latin typeface="Courier New" panose="02070309020205020404" pitchFamily="49" charset="0"/>
              </a:rPr>
              <a:t>(</a:t>
            </a:r>
            <a:r>
              <a:rPr lang="en-IE" dirty="0">
                <a:solidFill>
                  <a:srgbClr val="808080"/>
                </a:solidFill>
                <a:latin typeface="Courier New" panose="02070309020205020404" pitchFamily="49" charset="0"/>
              </a:rPr>
              <a:t>'mongoose'</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b="1" dirty="0" err="1">
                <a:solidFill>
                  <a:srgbClr val="0000FF"/>
                </a:solidFill>
                <a:latin typeface="Courier New" panose="02070309020205020404" pitchFamily="49" charset="0"/>
              </a:rPr>
              <a:t>var</a:t>
            </a:r>
            <a:r>
              <a:rPr lang="en-IE" dirty="0">
                <a:solidFill>
                  <a:srgbClr val="000000"/>
                </a:solidFill>
                <a:latin typeface="Courier New" panose="02070309020205020404" pitchFamily="49" charset="0"/>
              </a:rPr>
              <a:t> Schema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mongoose</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Schema</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require</a:t>
            </a:r>
            <a:r>
              <a:rPr lang="en-IE" b="1" dirty="0">
                <a:solidFill>
                  <a:srgbClr val="000080"/>
                </a:solidFill>
                <a:latin typeface="Courier New" panose="02070309020205020404" pitchFamily="49" charset="0"/>
              </a:rPr>
              <a:t>(</a:t>
            </a:r>
            <a:r>
              <a:rPr lang="en-IE" dirty="0">
                <a:solidFill>
                  <a:srgbClr val="808080"/>
                </a:solidFill>
                <a:latin typeface="Courier New" panose="02070309020205020404" pitchFamily="49" charset="0"/>
              </a:rPr>
              <a:t>'./</a:t>
            </a:r>
            <a:r>
              <a:rPr lang="en-IE" dirty="0" err="1">
                <a:solidFill>
                  <a:srgbClr val="808080"/>
                </a:solidFill>
                <a:latin typeface="Courier New" panose="02070309020205020404" pitchFamily="49" charset="0"/>
              </a:rPr>
              <a:t>util</a:t>
            </a:r>
            <a:r>
              <a:rPr lang="en-IE" dirty="0">
                <a:solidFill>
                  <a:srgbClr val="808080"/>
                </a:solidFill>
                <a:latin typeface="Courier New" panose="02070309020205020404" pitchFamily="49" charset="0"/>
              </a:rPr>
              <a:t>'</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endParaRPr lang="en-IE" dirty="0">
              <a:solidFill>
                <a:srgbClr val="000000"/>
              </a:solidFill>
              <a:latin typeface="Courier New" panose="02070309020205020404" pitchFamily="49" charset="0"/>
            </a:endParaRPr>
          </a:p>
          <a:p>
            <a:r>
              <a:rPr lang="en-IE" b="1" dirty="0" err="1">
                <a:solidFill>
                  <a:srgbClr val="0000FF"/>
                </a:solidFill>
                <a:latin typeface="Courier New" panose="02070309020205020404" pitchFamily="49" charset="0"/>
              </a:rPr>
              <a:t>var</a:t>
            </a:r>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commentsSchema</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FF"/>
                </a:solidFill>
                <a:latin typeface="Courier New" panose="02070309020205020404" pitchFamily="49" charset="0"/>
              </a:rPr>
              <a:t>new</a:t>
            </a:r>
            <a:r>
              <a:rPr lang="en-IE" dirty="0">
                <a:solidFill>
                  <a:srgbClr val="000000"/>
                </a:solidFill>
                <a:latin typeface="Courier New" panose="02070309020205020404" pitchFamily="49" charset="0"/>
              </a:rPr>
              <a:t> Schema</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user_name</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type</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dirty="0">
                <a:solidFill>
                  <a:srgbClr val="8000FF"/>
                </a:solidFill>
                <a:latin typeface="Courier New" panose="02070309020205020404" pitchFamily="49" charset="0"/>
              </a:rPr>
              <a:t>String</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comment</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type</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dirty="0">
                <a:solidFill>
                  <a:srgbClr val="8000FF"/>
                </a:solidFill>
                <a:latin typeface="Courier New" panose="02070309020205020404" pitchFamily="49" charset="0"/>
              </a:rPr>
              <a:t>String</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date_created</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type</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a:solidFill>
                  <a:srgbClr val="8000FF"/>
                </a:solidFill>
                <a:latin typeface="Courier New" panose="02070309020205020404" pitchFamily="49" charset="0"/>
              </a:rPr>
              <a:t>Date</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default</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new</a:t>
            </a:r>
            <a:r>
              <a:rPr lang="en-GB" dirty="0">
                <a:solidFill>
                  <a:srgbClr val="000000"/>
                </a:solidFill>
                <a:latin typeface="Courier New" panose="02070309020205020404" pitchFamily="49" charset="0"/>
              </a:rPr>
              <a:t> </a:t>
            </a:r>
            <a:r>
              <a:rPr lang="en-GB" dirty="0">
                <a:solidFill>
                  <a:srgbClr val="8000FF"/>
                </a:solidFill>
                <a:latin typeface="Courier New" panose="02070309020205020404" pitchFamily="49" charset="0"/>
              </a:rPr>
              <a:t>Date</a:t>
            </a:r>
            <a:r>
              <a:rPr lang="en-GB" b="1" dirty="0">
                <a:solidFill>
                  <a:srgbClr val="000080"/>
                </a:solidFill>
                <a:latin typeface="Courier New" panose="02070309020205020404" pitchFamily="49" charset="0"/>
              </a:rPr>
              <a:t>()},</a:t>
            </a:r>
            <a:endParaRPr lang="en-GB" dirty="0">
              <a:solidFill>
                <a:srgbClr val="000000"/>
              </a:solidFill>
              <a:latin typeface="Courier New" panose="02070309020205020404" pitchFamily="49" charset="0"/>
            </a:endParaRPr>
          </a:p>
          <a:p>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up_votes</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type</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a:solidFill>
                  <a:srgbClr val="8000FF"/>
                </a:solidFill>
                <a:latin typeface="Courier New" panose="02070309020205020404" pitchFamily="49" charset="0"/>
              </a:rPr>
              <a:t>Number</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default</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a:solidFill>
                  <a:srgbClr val="FF8000"/>
                </a:solidFill>
                <a:latin typeface="Courier New" panose="02070309020205020404" pitchFamily="49" charset="0"/>
              </a:rPr>
              <a:t>0</a:t>
            </a:r>
            <a:r>
              <a:rPr lang="en-GB" b="1" dirty="0">
                <a:solidFill>
                  <a:srgbClr val="000080"/>
                </a:solidFill>
                <a:latin typeface="Courier New" panose="02070309020205020404" pitchFamily="49" charset="0"/>
              </a:rPr>
              <a:t>},</a:t>
            </a:r>
            <a:endParaRPr lang="en-GB" dirty="0">
              <a:solidFill>
                <a:srgbClr val="000000"/>
              </a:solidFill>
              <a:latin typeface="Courier New" panose="02070309020205020404" pitchFamily="49" charset="0"/>
            </a:endParaRPr>
          </a:p>
          <a:p>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down_votes</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type</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a:solidFill>
                  <a:srgbClr val="8000FF"/>
                </a:solidFill>
                <a:latin typeface="Courier New" panose="02070309020205020404" pitchFamily="49" charset="0"/>
              </a:rPr>
              <a:t>Number</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default</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a:solidFill>
                  <a:srgbClr val="FF8000"/>
                </a:solidFill>
                <a:latin typeface="Courier New" panose="02070309020205020404" pitchFamily="49" charset="0"/>
              </a:rPr>
              <a:t>0</a:t>
            </a:r>
            <a:r>
              <a:rPr lang="en-GB" b="1" dirty="0">
                <a:solidFill>
                  <a:srgbClr val="000080"/>
                </a:solidFill>
                <a:latin typeface="Courier New" panose="02070309020205020404" pitchFamily="49" charset="0"/>
              </a:rPr>
              <a:t>}</a:t>
            </a:r>
            <a:endParaRPr lang="en-GB" dirty="0">
              <a:solidFill>
                <a:srgbClr val="000000"/>
              </a:solidFill>
              <a:latin typeface="Courier New" panose="02070309020205020404" pitchFamily="49" charset="0"/>
            </a:endParaRPr>
          </a:p>
          <a:p>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endParaRPr lang="en-IE" dirty="0">
              <a:solidFill>
                <a:srgbClr val="000000"/>
              </a:solidFill>
              <a:latin typeface="Courier New" panose="02070309020205020404" pitchFamily="49" charset="0"/>
            </a:endParaRPr>
          </a:p>
          <a:p>
            <a:r>
              <a:rPr lang="en-IE" dirty="0" err="1">
                <a:solidFill>
                  <a:srgbClr val="000000"/>
                </a:solidFill>
                <a:latin typeface="Courier New" panose="02070309020205020404" pitchFamily="49" charset="0"/>
              </a:rPr>
              <a:t>module</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exports</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mongoose</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model</a:t>
            </a:r>
            <a:r>
              <a:rPr lang="en-IE" b="1" dirty="0">
                <a:solidFill>
                  <a:srgbClr val="000080"/>
                </a:solidFill>
                <a:latin typeface="Courier New" panose="02070309020205020404" pitchFamily="49" charset="0"/>
              </a:rPr>
              <a:t>(</a:t>
            </a:r>
            <a:r>
              <a:rPr lang="en-IE" dirty="0">
                <a:solidFill>
                  <a:srgbClr val="808080"/>
                </a:solidFill>
                <a:latin typeface="Courier New" panose="02070309020205020404" pitchFamily="49" charset="0"/>
              </a:rPr>
              <a:t>'Comment'</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commentsSchema</a:t>
            </a:r>
            <a:r>
              <a:rPr lang="en-IE" b="1" dirty="0">
                <a:solidFill>
                  <a:srgbClr val="000080"/>
                </a:solidFill>
                <a:latin typeface="Courier New" panose="02070309020205020404" pitchFamily="49" charset="0"/>
              </a:rPr>
              <a:t>);</a:t>
            </a:r>
            <a:endParaRPr lang="en-IE" dirty="0"/>
          </a:p>
        </p:txBody>
      </p:sp>
      <p:sp>
        <p:nvSpPr>
          <p:cNvPr id="12" name="TextBox 11">
            <a:extLst>
              <a:ext uri="{FF2B5EF4-FFF2-40B4-BE49-F238E27FC236}">
                <a16:creationId xmlns:a16="http://schemas.microsoft.com/office/drawing/2014/main" id="{054C6CE9-40B8-465A-AE77-A5F7DC26FC73}"/>
              </a:ext>
            </a:extLst>
          </p:cNvPr>
          <p:cNvSpPr txBox="1"/>
          <p:nvPr/>
        </p:nvSpPr>
        <p:spPr>
          <a:xfrm>
            <a:off x="2915816" y="6114225"/>
            <a:ext cx="2088232" cy="369332"/>
          </a:xfrm>
          <a:prstGeom prst="rect">
            <a:avLst/>
          </a:prstGeom>
          <a:noFill/>
        </p:spPr>
        <p:txBody>
          <a:bodyPr wrap="square" rtlCol="0">
            <a:spAutoFit/>
          </a:bodyPr>
          <a:lstStyle/>
          <a:p>
            <a:r>
              <a:rPr lang="en-IE" dirty="0">
                <a:solidFill>
                  <a:schemeClr val="accent6"/>
                </a:solidFill>
              </a:rPr>
              <a:t>models&gt;comments.js</a:t>
            </a:r>
          </a:p>
        </p:txBody>
      </p:sp>
    </p:spTree>
    <p:extLst>
      <p:ext uri="{BB962C8B-B14F-4D97-AF65-F5344CB8AC3E}">
        <p14:creationId xmlns:p14="http://schemas.microsoft.com/office/powerpoint/2010/main" val="2291143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F7AD-9DBC-4291-9917-31FA0B50CB47}"/>
              </a:ext>
            </a:extLst>
          </p:cNvPr>
          <p:cNvSpPr>
            <a:spLocks noGrp="1"/>
          </p:cNvSpPr>
          <p:nvPr>
            <p:ph type="title"/>
          </p:nvPr>
        </p:nvSpPr>
        <p:spPr/>
        <p:txBody>
          <a:bodyPr/>
          <a:lstStyle/>
          <a:p>
            <a:r>
              <a:rPr lang="en-IE" dirty="0"/>
              <a:t>Add an API for inserting comments</a:t>
            </a:r>
          </a:p>
        </p:txBody>
      </p:sp>
      <p:sp>
        <p:nvSpPr>
          <p:cNvPr id="3" name="Slide Number Placeholder 2">
            <a:extLst>
              <a:ext uri="{FF2B5EF4-FFF2-40B4-BE49-F238E27FC236}">
                <a16:creationId xmlns:a16="http://schemas.microsoft.com/office/drawing/2014/main" id="{245C094E-394E-4200-9A00-A4D7F1835600}"/>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34</a:t>
            </a:fld>
            <a:endParaRPr lang="en-IE" dirty="0"/>
          </a:p>
        </p:txBody>
      </p:sp>
      <p:sp>
        <p:nvSpPr>
          <p:cNvPr id="9" name="Rectangle 8">
            <a:extLst>
              <a:ext uri="{FF2B5EF4-FFF2-40B4-BE49-F238E27FC236}">
                <a16:creationId xmlns:a16="http://schemas.microsoft.com/office/drawing/2014/main" id="{067EAB24-6446-4833-B758-96BD2523F92C}"/>
              </a:ext>
            </a:extLst>
          </p:cNvPr>
          <p:cNvSpPr/>
          <p:nvPr/>
        </p:nvSpPr>
        <p:spPr>
          <a:xfrm>
            <a:off x="107504" y="1595021"/>
            <a:ext cx="8712968" cy="5262979"/>
          </a:xfrm>
          <a:prstGeom prst="rect">
            <a:avLst/>
          </a:prstGeom>
        </p:spPr>
        <p:txBody>
          <a:bodyPr wrap="square">
            <a:spAutoFit/>
          </a:bodyPr>
          <a:lstStyle/>
          <a:p>
            <a:r>
              <a:rPr lang="en-IE" sz="1400" b="1" dirty="0" err="1">
                <a:solidFill>
                  <a:srgbClr val="0000FF"/>
                </a:solidFill>
                <a:latin typeface="Courier New" panose="02070309020205020404" pitchFamily="49" charset="0"/>
              </a:rPr>
              <a:t>var</a:t>
            </a:r>
            <a:r>
              <a:rPr lang="en-IE" sz="1400" dirty="0">
                <a:solidFill>
                  <a:srgbClr val="000000"/>
                </a:solidFill>
                <a:latin typeface="Courier New" panose="02070309020205020404" pitchFamily="49" charset="0"/>
              </a:rPr>
              <a:t> express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require</a:t>
            </a:r>
            <a:r>
              <a:rPr lang="en-IE" sz="1400" b="1" dirty="0">
                <a:solidFill>
                  <a:srgbClr val="000080"/>
                </a:solidFill>
                <a:latin typeface="Courier New" panose="02070309020205020404" pitchFamily="49" charset="0"/>
              </a:rPr>
              <a:t>(</a:t>
            </a:r>
            <a:r>
              <a:rPr lang="en-IE" sz="1400" dirty="0">
                <a:solidFill>
                  <a:srgbClr val="808080"/>
                </a:solidFill>
                <a:latin typeface="Courier New" panose="02070309020205020404" pitchFamily="49" charset="0"/>
              </a:rPr>
              <a:t>'express'</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b="1" dirty="0" err="1">
                <a:solidFill>
                  <a:srgbClr val="0000FF"/>
                </a:solidFill>
                <a:latin typeface="Courier New" panose="02070309020205020404" pitchFamily="49" charset="0"/>
              </a:rPr>
              <a:t>var</a:t>
            </a:r>
            <a:r>
              <a:rPr lang="en-IE" sz="1400" dirty="0">
                <a:solidFill>
                  <a:srgbClr val="000000"/>
                </a:solidFill>
                <a:latin typeface="Courier New" panose="02070309020205020404" pitchFamily="49" charset="0"/>
              </a:rPr>
              <a:t> router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express</a:t>
            </a:r>
            <a:r>
              <a:rPr lang="en-IE" sz="1400" b="1" dirty="0" err="1">
                <a:solidFill>
                  <a:srgbClr val="000080"/>
                </a:solidFill>
                <a:latin typeface="Courier New" panose="02070309020205020404" pitchFamily="49" charset="0"/>
              </a:rPr>
              <a:t>.</a:t>
            </a:r>
            <a:r>
              <a:rPr lang="en-IE" sz="1400" dirty="0" err="1">
                <a:solidFill>
                  <a:srgbClr val="000000"/>
                </a:solidFill>
                <a:latin typeface="Courier New" panose="02070309020205020404" pitchFamily="49" charset="0"/>
              </a:rPr>
              <a:t>Router</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fr-FR" sz="1400" b="1" dirty="0">
                <a:solidFill>
                  <a:srgbClr val="0000FF"/>
                </a:solidFill>
                <a:latin typeface="Courier New" panose="02070309020205020404" pitchFamily="49" charset="0"/>
              </a:rPr>
              <a:t>var</a:t>
            </a:r>
            <a:r>
              <a:rPr lang="fr-FR" sz="1400" dirty="0">
                <a:solidFill>
                  <a:srgbClr val="000000"/>
                </a:solidFill>
                <a:latin typeface="Courier New" panose="02070309020205020404" pitchFamily="49" charset="0"/>
              </a:rPr>
              <a:t> Comment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require</a:t>
            </a:r>
            <a:r>
              <a:rPr lang="fr-FR" sz="1400" b="1" dirty="0">
                <a:solidFill>
                  <a:srgbClr val="000080"/>
                </a:solidFill>
                <a:latin typeface="Courier New" panose="02070309020205020404" pitchFamily="49" charset="0"/>
              </a:rPr>
              <a:t>(</a:t>
            </a:r>
            <a:r>
              <a:rPr lang="fr-FR" sz="1400" dirty="0">
                <a:solidFill>
                  <a:srgbClr val="808080"/>
                </a:solidFill>
                <a:latin typeface="Courier New" panose="02070309020205020404" pitchFamily="49" charset="0"/>
              </a:rPr>
              <a:t>'../</a:t>
            </a:r>
            <a:r>
              <a:rPr lang="fr-FR" sz="1400" dirty="0" err="1">
                <a:solidFill>
                  <a:srgbClr val="808080"/>
                </a:solidFill>
                <a:latin typeface="Courier New" panose="02070309020205020404" pitchFamily="49" charset="0"/>
              </a:rPr>
              <a:t>models</a:t>
            </a:r>
            <a:r>
              <a:rPr lang="fr-FR" sz="1400" dirty="0">
                <a:solidFill>
                  <a:srgbClr val="808080"/>
                </a:solidFill>
                <a:latin typeface="Courier New" panose="02070309020205020404" pitchFamily="49" charset="0"/>
              </a:rPr>
              <a:t>/</a:t>
            </a:r>
            <a:r>
              <a:rPr lang="fr-FR" sz="1400" dirty="0" err="1">
                <a:solidFill>
                  <a:srgbClr val="808080"/>
                </a:solidFill>
                <a:latin typeface="Courier New" panose="02070309020205020404" pitchFamily="49" charset="0"/>
              </a:rPr>
              <a:t>comments</a:t>
            </a:r>
            <a:r>
              <a:rPr lang="fr-FR" sz="1400" dirty="0">
                <a:solidFill>
                  <a:srgbClr val="808080"/>
                </a:solidFill>
                <a:latin typeface="Courier New" panose="02070309020205020404" pitchFamily="49" charset="0"/>
              </a:rPr>
              <a:t>'</a:t>
            </a:r>
            <a:r>
              <a:rPr lang="fr-FR" sz="1400" b="1" dirty="0">
                <a:solidFill>
                  <a:srgbClr val="000080"/>
                </a:solidFill>
                <a:latin typeface="Courier New" panose="02070309020205020404" pitchFamily="49" charset="0"/>
              </a:rPr>
              <a:t>);</a:t>
            </a:r>
            <a:endParaRPr lang="fr-FR" sz="1400" dirty="0">
              <a:solidFill>
                <a:srgbClr val="000000"/>
              </a:solidFill>
              <a:latin typeface="Courier New" panose="02070309020205020404" pitchFamily="49" charset="0"/>
            </a:endParaRPr>
          </a:p>
          <a:p>
            <a:endParaRPr lang="en-IE" sz="1400" dirty="0">
              <a:solidFill>
                <a:srgbClr val="000000"/>
              </a:solidFill>
              <a:latin typeface="Courier New" panose="02070309020205020404" pitchFamily="49" charset="0"/>
            </a:endParaRPr>
          </a:p>
          <a:p>
            <a:r>
              <a:rPr lang="en-IE" sz="1400" dirty="0">
                <a:solidFill>
                  <a:srgbClr val="008000"/>
                </a:solidFill>
                <a:latin typeface="Courier New" panose="02070309020205020404" pitchFamily="49" charset="0"/>
              </a:rPr>
              <a:t>/* GET home page. */</a:t>
            </a:r>
            <a:endParaRPr lang="en-IE" sz="1400" dirty="0">
              <a:solidFill>
                <a:srgbClr val="000000"/>
              </a:solidFill>
              <a:latin typeface="Courier New" panose="02070309020205020404" pitchFamily="49" charset="0"/>
            </a:endParaRPr>
          </a:p>
          <a:p>
            <a:r>
              <a:rPr lang="en-IE" sz="1400" dirty="0" err="1">
                <a:solidFill>
                  <a:srgbClr val="000000"/>
                </a:solidFill>
                <a:latin typeface="Courier New" panose="02070309020205020404" pitchFamily="49" charset="0"/>
              </a:rPr>
              <a:t>router</a:t>
            </a:r>
            <a:r>
              <a:rPr lang="en-IE" sz="1400" b="1" dirty="0" err="1">
                <a:solidFill>
                  <a:srgbClr val="000080"/>
                </a:solidFill>
                <a:latin typeface="Courier New" panose="02070309020205020404" pitchFamily="49" charset="0"/>
              </a:rPr>
              <a:t>.</a:t>
            </a:r>
            <a:r>
              <a:rPr lang="en-IE" sz="1400" dirty="0" err="1">
                <a:solidFill>
                  <a:srgbClr val="000000"/>
                </a:solidFill>
                <a:latin typeface="Courier New" panose="02070309020205020404" pitchFamily="49" charset="0"/>
              </a:rPr>
              <a:t>get</a:t>
            </a:r>
            <a:r>
              <a:rPr lang="en-IE" sz="1400" b="1" dirty="0">
                <a:solidFill>
                  <a:srgbClr val="000080"/>
                </a:solidFill>
                <a:latin typeface="Courier New" panose="02070309020205020404" pitchFamily="49" charset="0"/>
              </a:rPr>
              <a:t>(</a:t>
            </a:r>
            <a:r>
              <a:rPr lang="en-IE" sz="1400" dirty="0">
                <a:solidFill>
                  <a:srgbClr val="808080"/>
                </a:solidFill>
                <a:latin typeface="Courier New" panose="02070309020205020404" pitchFamily="49" charset="0"/>
              </a:rPr>
              <a:t>'/'</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b="1" dirty="0">
                <a:solidFill>
                  <a:srgbClr val="0000FF"/>
                </a:solidFill>
                <a:latin typeface="Courier New" panose="02070309020205020404" pitchFamily="49" charset="0"/>
              </a:rPr>
              <a:t>function</a:t>
            </a:r>
            <a:r>
              <a:rPr lang="en-IE" sz="1400" b="1" dirty="0">
                <a:solidFill>
                  <a:srgbClr val="000080"/>
                </a:solidFill>
                <a:latin typeface="Courier New" panose="02070309020205020404" pitchFamily="49" charset="0"/>
              </a:rPr>
              <a:t>(</a:t>
            </a:r>
            <a:r>
              <a:rPr lang="en-IE" sz="1400" dirty="0" err="1">
                <a:solidFill>
                  <a:srgbClr val="000000"/>
                </a:solidFill>
                <a:latin typeface="Courier New" panose="02070309020205020404" pitchFamily="49" charset="0"/>
              </a:rPr>
              <a:t>req</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res</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next</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GB" sz="1400" dirty="0">
                <a:solidFill>
                  <a:srgbClr val="000000"/>
                </a:solidFill>
                <a:latin typeface="Courier New" panose="02070309020205020404" pitchFamily="49" charset="0"/>
              </a:rPr>
              <a:t>  </a:t>
            </a:r>
            <a:r>
              <a:rPr lang="en-GB" sz="1400" dirty="0" err="1">
                <a:solidFill>
                  <a:srgbClr val="000000"/>
                </a:solidFill>
                <a:latin typeface="Courier New" panose="02070309020205020404" pitchFamily="49" charset="0"/>
              </a:rPr>
              <a:t>res</a:t>
            </a:r>
            <a:r>
              <a:rPr lang="en-GB" sz="1400" b="1" dirty="0" err="1">
                <a:solidFill>
                  <a:srgbClr val="000080"/>
                </a:solidFill>
                <a:latin typeface="Courier New" panose="02070309020205020404" pitchFamily="49" charset="0"/>
              </a:rPr>
              <a:t>.</a:t>
            </a:r>
            <a:r>
              <a:rPr lang="en-GB" sz="1400" dirty="0" err="1">
                <a:solidFill>
                  <a:srgbClr val="000000"/>
                </a:solidFill>
                <a:latin typeface="Courier New" panose="02070309020205020404" pitchFamily="49" charset="0"/>
              </a:rPr>
              <a:t>render</a:t>
            </a:r>
            <a:r>
              <a:rPr lang="en-GB" sz="1400" b="1" dirty="0">
                <a:solidFill>
                  <a:srgbClr val="000080"/>
                </a:solidFill>
                <a:latin typeface="Courier New" panose="02070309020205020404" pitchFamily="49" charset="0"/>
              </a:rPr>
              <a:t>(</a:t>
            </a:r>
            <a:r>
              <a:rPr lang="en-GB" sz="1400" dirty="0">
                <a:solidFill>
                  <a:srgbClr val="808080"/>
                </a:solidFill>
                <a:latin typeface="Courier New" panose="02070309020205020404" pitchFamily="49" charset="0"/>
              </a:rPr>
              <a:t>'index'</a:t>
            </a:r>
            <a:r>
              <a:rPr lang="en-GB" sz="1400" b="1" dirty="0">
                <a:solidFill>
                  <a:srgbClr val="000080"/>
                </a:solidFill>
                <a:latin typeface="Courier New" panose="02070309020205020404" pitchFamily="49" charset="0"/>
              </a:rPr>
              <a:t>,</a:t>
            </a:r>
            <a:r>
              <a:rPr lang="en-GB" sz="1400" dirty="0">
                <a:solidFill>
                  <a:srgbClr val="000000"/>
                </a:solidFill>
                <a:latin typeface="Courier New" panose="02070309020205020404" pitchFamily="49" charset="0"/>
              </a:rPr>
              <a:t> </a:t>
            </a:r>
            <a:r>
              <a:rPr lang="en-GB" sz="1400" b="1" dirty="0">
                <a:solidFill>
                  <a:srgbClr val="000080"/>
                </a:solidFill>
                <a:latin typeface="Courier New" panose="02070309020205020404" pitchFamily="49" charset="0"/>
              </a:rPr>
              <a:t>{</a:t>
            </a:r>
            <a:r>
              <a:rPr lang="en-GB" sz="1400" dirty="0">
                <a:solidFill>
                  <a:srgbClr val="000000"/>
                </a:solidFill>
                <a:latin typeface="Courier New" panose="02070309020205020404" pitchFamily="49" charset="0"/>
              </a:rPr>
              <a:t> title</a:t>
            </a:r>
            <a:r>
              <a:rPr lang="en-GB" sz="1400" b="1" dirty="0">
                <a:solidFill>
                  <a:srgbClr val="000080"/>
                </a:solidFill>
                <a:latin typeface="Courier New" panose="02070309020205020404" pitchFamily="49" charset="0"/>
              </a:rPr>
              <a:t>:</a:t>
            </a:r>
            <a:r>
              <a:rPr lang="en-GB" sz="1400" dirty="0">
                <a:solidFill>
                  <a:srgbClr val="000000"/>
                </a:solidFill>
                <a:latin typeface="Courier New" panose="02070309020205020404" pitchFamily="49" charset="0"/>
              </a:rPr>
              <a:t> </a:t>
            </a:r>
            <a:r>
              <a:rPr lang="en-GB" sz="1400" dirty="0">
                <a:solidFill>
                  <a:srgbClr val="808080"/>
                </a:solidFill>
                <a:latin typeface="Courier New" panose="02070309020205020404" pitchFamily="49" charset="0"/>
              </a:rPr>
              <a:t>'Express'</a:t>
            </a:r>
            <a:r>
              <a:rPr lang="en-GB" sz="1400" dirty="0">
                <a:solidFill>
                  <a:srgbClr val="000000"/>
                </a:solidFill>
                <a:latin typeface="Courier New" panose="02070309020205020404" pitchFamily="49" charset="0"/>
              </a:rPr>
              <a:t> </a:t>
            </a:r>
            <a:r>
              <a:rPr lang="en-GB" sz="1400" b="1" dirty="0">
                <a:solidFill>
                  <a:srgbClr val="000080"/>
                </a:solidFill>
                <a:latin typeface="Courier New" panose="02070309020205020404" pitchFamily="49" charset="0"/>
              </a:rPr>
              <a:t>});</a:t>
            </a:r>
            <a:endParaRPr lang="en-GB" sz="1400" dirty="0">
              <a:solidFill>
                <a:srgbClr val="000000"/>
              </a:solidFill>
              <a:latin typeface="Courier New" panose="02070309020205020404" pitchFamily="49" charset="0"/>
            </a:endParaRPr>
          </a:p>
          <a:p>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8080"/>
                </a:solidFill>
                <a:latin typeface="Courier New" panose="02070309020205020404" pitchFamily="49" charset="0"/>
              </a:rPr>
              <a:t>/**</a:t>
            </a:r>
          </a:p>
          <a:p>
            <a:r>
              <a:rPr lang="en-GB" sz="1400" dirty="0">
                <a:solidFill>
                  <a:srgbClr val="008080"/>
                </a:solidFill>
                <a:latin typeface="Courier New" panose="02070309020205020404" pitchFamily="49" charset="0"/>
              </a:rPr>
              <a:t> * Adds comments to our database</a:t>
            </a:r>
          </a:p>
          <a:p>
            <a:r>
              <a:rPr lang="en-IE" sz="1400" dirty="0">
                <a:solidFill>
                  <a:srgbClr val="008080"/>
                </a:solidFill>
                <a:latin typeface="Courier New" panose="02070309020205020404" pitchFamily="49" charset="0"/>
              </a:rPr>
              <a:t> */</a:t>
            </a:r>
            <a:endParaRPr lang="en-IE" sz="1400" dirty="0">
              <a:solidFill>
                <a:srgbClr val="000000"/>
              </a:solidFill>
              <a:latin typeface="Courier New" panose="02070309020205020404" pitchFamily="49" charset="0"/>
            </a:endParaRPr>
          </a:p>
          <a:p>
            <a:r>
              <a:rPr lang="en-GB" sz="1400" dirty="0" err="1">
                <a:solidFill>
                  <a:srgbClr val="000000"/>
                </a:solidFill>
                <a:latin typeface="Courier New" panose="02070309020205020404" pitchFamily="49" charset="0"/>
              </a:rPr>
              <a:t>router</a:t>
            </a:r>
            <a:r>
              <a:rPr lang="en-GB" sz="1400" b="1" dirty="0" err="1">
                <a:solidFill>
                  <a:srgbClr val="000080"/>
                </a:solidFill>
                <a:latin typeface="Courier New" panose="02070309020205020404" pitchFamily="49" charset="0"/>
              </a:rPr>
              <a:t>.</a:t>
            </a:r>
            <a:r>
              <a:rPr lang="en-GB" sz="1400" dirty="0" err="1">
                <a:solidFill>
                  <a:srgbClr val="000000"/>
                </a:solidFill>
                <a:latin typeface="Courier New" panose="02070309020205020404" pitchFamily="49" charset="0"/>
              </a:rPr>
              <a:t>post</a:t>
            </a:r>
            <a:r>
              <a:rPr lang="en-GB" sz="1400" b="1" dirty="0">
                <a:solidFill>
                  <a:srgbClr val="000080"/>
                </a:solidFill>
                <a:latin typeface="Courier New" panose="02070309020205020404" pitchFamily="49" charset="0"/>
              </a:rPr>
              <a:t>(</a:t>
            </a:r>
            <a:r>
              <a:rPr lang="en-GB" sz="1400" dirty="0">
                <a:solidFill>
                  <a:srgbClr val="808080"/>
                </a:solidFill>
                <a:latin typeface="Courier New" panose="02070309020205020404" pitchFamily="49" charset="0"/>
              </a:rPr>
              <a:t>'/</a:t>
            </a:r>
            <a:r>
              <a:rPr lang="en-GB" sz="1400" dirty="0" err="1">
                <a:solidFill>
                  <a:srgbClr val="808080"/>
                </a:solidFill>
                <a:latin typeface="Courier New" panose="02070309020205020404" pitchFamily="49" charset="0"/>
              </a:rPr>
              <a:t>addComment</a:t>
            </a:r>
            <a:r>
              <a:rPr lang="en-GB" sz="1400" dirty="0">
                <a:solidFill>
                  <a:srgbClr val="808080"/>
                </a:solidFill>
                <a:latin typeface="Courier New" panose="02070309020205020404" pitchFamily="49" charset="0"/>
              </a:rPr>
              <a:t>'</a:t>
            </a:r>
            <a:r>
              <a:rPr lang="en-GB" sz="1400" b="1" dirty="0">
                <a:solidFill>
                  <a:srgbClr val="000080"/>
                </a:solidFill>
                <a:latin typeface="Courier New" panose="02070309020205020404" pitchFamily="49" charset="0"/>
              </a:rPr>
              <a:t>,</a:t>
            </a:r>
            <a:r>
              <a:rPr lang="en-GB" sz="1400" dirty="0">
                <a:solidFill>
                  <a:srgbClr val="000000"/>
                </a:solidFill>
                <a:latin typeface="Courier New" panose="02070309020205020404" pitchFamily="49" charset="0"/>
              </a:rPr>
              <a:t> </a:t>
            </a:r>
            <a:r>
              <a:rPr lang="en-GB" sz="1400" b="1" dirty="0">
                <a:solidFill>
                  <a:srgbClr val="0000FF"/>
                </a:solidFill>
                <a:latin typeface="Courier New" panose="02070309020205020404" pitchFamily="49" charset="0"/>
              </a:rPr>
              <a:t>function</a:t>
            </a:r>
            <a:r>
              <a:rPr lang="en-GB" sz="1400" b="1" dirty="0">
                <a:solidFill>
                  <a:srgbClr val="000080"/>
                </a:solidFill>
                <a:latin typeface="Courier New" panose="02070309020205020404" pitchFamily="49" charset="0"/>
              </a:rPr>
              <a:t>(</a:t>
            </a:r>
            <a:r>
              <a:rPr lang="en-GB" sz="1400" dirty="0" err="1">
                <a:solidFill>
                  <a:srgbClr val="000000"/>
                </a:solidFill>
                <a:latin typeface="Courier New" panose="02070309020205020404" pitchFamily="49" charset="0"/>
              </a:rPr>
              <a:t>req</a:t>
            </a:r>
            <a:r>
              <a:rPr lang="en-GB" sz="1400" b="1" dirty="0">
                <a:solidFill>
                  <a:srgbClr val="000080"/>
                </a:solidFill>
                <a:latin typeface="Courier New" panose="02070309020205020404" pitchFamily="49" charset="0"/>
              </a:rPr>
              <a:t>,</a:t>
            </a:r>
            <a:r>
              <a:rPr lang="en-GB" sz="1400" dirty="0">
                <a:solidFill>
                  <a:srgbClr val="000000"/>
                </a:solidFill>
                <a:latin typeface="Courier New" panose="02070309020205020404" pitchFamily="49" charset="0"/>
              </a:rPr>
              <a:t> res</a:t>
            </a:r>
            <a:r>
              <a:rPr lang="en-GB" sz="1400" b="1" dirty="0">
                <a:solidFill>
                  <a:srgbClr val="000080"/>
                </a:solidFill>
                <a:latin typeface="Courier New" panose="02070309020205020404" pitchFamily="49" charset="0"/>
              </a:rPr>
              <a:t>,</a:t>
            </a:r>
            <a:r>
              <a:rPr lang="en-GB" sz="1400" dirty="0">
                <a:solidFill>
                  <a:srgbClr val="000000"/>
                </a:solidFill>
                <a:latin typeface="Courier New" panose="02070309020205020404" pitchFamily="49" charset="0"/>
              </a:rPr>
              <a:t> next</a:t>
            </a:r>
            <a:r>
              <a:rPr lang="en-GB" sz="1400" b="1" dirty="0">
                <a:solidFill>
                  <a:srgbClr val="000080"/>
                </a:solidFill>
                <a:latin typeface="Courier New" panose="02070309020205020404" pitchFamily="49" charset="0"/>
              </a:rPr>
              <a:t>)</a:t>
            </a:r>
            <a:r>
              <a:rPr lang="en-GB" sz="1400" dirty="0">
                <a:solidFill>
                  <a:srgbClr val="000000"/>
                </a:solidFill>
                <a:latin typeface="Courier New" panose="02070309020205020404" pitchFamily="49" charset="0"/>
              </a:rPr>
              <a:t> </a:t>
            </a:r>
            <a:r>
              <a:rPr lang="en-GB"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p>
          <a:p>
            <a:r>
              <a:rPr lang="en-GB" sz="1400" dirty="0">
                <a:solidFill>
                  <a:srgbClr val="000000"/>
                </a:solidFill>
                <a:latin typeface="Courier New" panose="02070309020205020404" pitchFamily="49" charset="0"/>
              </a:rPr>
              <a:t>    </a:t>
            </a:r>
            <a:r>
              <a:rPr lang="en-GB" sz="1400" dirty="0">
                <a:solidFill>
                  <a:srgbClr val="008000"/>
                </a:solidFill>
                <a:latin typeface="Courier New" panose="02070309020205020404" pitchFamily="49" charset="0"/>
              </a:rPr>
              <a:t>// Extract the request body which contains the comments</a:t>
            </a:r>
          </a:p>
          <a:p>
            <a:r>
              <a:rPr lang="en-IE" sz="1400" dirty="0">
                <a:solidFill>
                  <a:srgbClr val="000000"/>
                </a:solidFill>
                <a:latin typeface="Courier New" panose="02070309020205020404" pitchFamily="49" charset="0"/>
              </a:rPr>
              <a:t>    comment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b="1" dirty="0">
                <a:solidFill>
                  <a:srgbClr val="0000FF"/>
                </a:solidFill>
                <a:latin typeface="Courier New" panose="02070309020205020404" pitchFamily="49" charset="0"/>
              </a:rPr>
              <a:t>new</a:t>
            </a:r>
            <a:r>
              <a:rPr lang="en-IE" sz="1400" dirty="0">
                <a:solidFill>
                  <a:srgbClr val="000000"/>
                </a:solidFill>
                <a:latin typeface="Courier New" panose="02070309020205020404" pitchFamily="49" charset="0"/>
              </a:rPr>
              <a:t> Comment</a:t>
            </a:r>
            <a:r>
              <a:rPr lang="en-IE" sz="1400" b="1" dirty="0">
                <a:solidFill>
                  <a:srgbClr val="000080"/>
                </a:solidFill>
                <a:latin typeface="Courier New" panose="02070309020205020404" pitchFamily="49" charset="0"/>
              </a:rPr>
              <a:t>(</a:t>
            </a:r>
            <a:r>
              <a:rPr lang="en-IE" sz="1400" dirty="0" err="1">
                <a:solidFill>
                  <a:srgbClr val="000000"/>
                </a:solidFill>
                <a:latin typeface="Courier New" panose="02070309020205020404" pitchFamily="49" charset="0"/>
              </a:rPr>
              <a:t>req</a:t>
            </a:r>
            <a:r>
              <a:rPr lang="en-IE" sz="1400" b="1" dirty="0" err="1">
                <a:solidFill>
                  <a:srgbClr val="000080"/>
                </a:solidFill>
                <a:latin typeface="Courier New" panose="02070309020205020404" pitchFamily="49" charset="0"/>
              </a:rPr>
              <a:t>.</a:t>
            </a:r>
            <a:r>
              <a:rPr lang="en-IE" sz="1400" dirty="0" err="1">
                <a:solidFill>
                  <a:srgbClr val="000000"/>
                </a:solidFill>
                <a:latin typeface="Courier New" panose="02070309020205020404" pitchFamily="49" charset="0"/>
              </a:rPr>
              <a:t>body</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comment</a:t>
            </a:r>
            <a:r>
              <a:rPr lang="en-IE" sz="1400" b="1" dirty="0" err="1">
                <a:solidFill>
                  <a:srgbClr val="000080"/>
                </a:solidFill>
                <a:latin typeface="Courier New" panose="02070309020205020404" pitchFamily="49" charset="0"/>
              </a:rPr>
              <a:t>.</a:t>
            </a:r>
            <a:r>
              <a:rPr lang="en-IE" sz="1400" dirty="0" err="1">
                <a:solidFill>
                  <a:srgbClr val="000000"/>
                </a:solidFill>
                <a:latin typeface="Courier New" panose="02070309020205020404" pitchFamily="49" charset="0"/>
              </a:rPr>
              <a:t>save</a:t>
            </a:r>
            <a:r>
              <a:rPr lang="en-IE" sz="1400" b="1" dirty="0">
                <a:solidFill>
                  <a:srgbClr val="000080"/>
                </a:solidFill>
                <a:latin typeface="Courier New" panose="02070309020205020404" pitchFamily="49" charset="0"/>
              </a:rPr>
              <a:t>(</a:t>
            </a:r>
            <a:r>
              <a:rPr lang="en-IE" sz="1400" b="1" dirty="0">
                <a:solidFill>
                  <a:srgbClr val="0000FF"/>
                </a:solidFill>
                <a:latin typeface="Courier New" panose="02070309020205020404" pitchFamily="49" charset="0"/>
              </a:rPr>
              <a:t>function</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err</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savedComment</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FF"/>
                </a:solidFill>
                <a:latin typeface="Courier New" panose="02070309020205020404" pitchFamily="49" charset="0"/>
              </a:rPr>
              <a:t>if</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err</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FF"/>
                </a:solidFill>
                <a:latin typeface="Courier New" panose="02070309020205020404" pitchFamily="49" charset="0"/>
              </a:rPr>
              <a:t>throw</a:t>
            </a:r>
            <a:r>
              <a:rPr lang="en-IE" sz="1400" dirty="0">
                <a:solidFill>
                  <a:srgbClr val="000000"/>
                </a:solidFill>
                <a:latin typeface="Courier New" panose="02070309020205020404" pitchFamily="49" charset="0"/>
              </a:rPr>
              <a:t> err</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res</a:t>
            </a:r>
            <a:r>
              <a:rPr lang="en-IE" sz="1400" b="1" dirty="0" err="1">
                <a:solidFill>
                  <a:srgbClr val="000080"/>
                </a:solidFill>
                <a:latin typeface="Courier New" panose="02070309020205020404" pitchFamily="49" charset="0"/>
              </a:rPr>
              <a:t>.</a:t>
            </a:r>
            <a:r>
              <a:rPr lang="en-IE" sz="1400" dirty="0" err="1">
                <a:solidFill>
                  <a:srgbClr val="000000"/>
                </a:solidFill>
                <a:latin typeface="Courier New" panose="02070309020205020404" pitchFamily="49" charset="0"/>
              </a:rPr>
              <a:t>json</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dirty="0">
                <a:solidFill>
                  <a:srgbClr val="808080"/>
                </a:solidFill>
                <a:latin typeface="Courier New" panose="02070309020205020404" pitchFamily="49" charset="0"/>
              </a:rPr>
              <a:t>"id"</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savedComment</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_id</a:t>
            </a: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err="1">
                <a:solidFill>
                  <a:srgbClr val="000000"/>
                </a:solidFill>
                <a:latin typeface="Courier New" panose="02070309020205020404" pitchFamily="49" charset="0"/>
              </a:rPr>
              <a:t>module</a:t>
            </a:r>
            <a:r>
              <a:rPr lang="en-IE" sz="1400" b="1" dirty="0" err="1">
                <a:solidFill>
                  <a:srgbClr val="000080"/>
                </a:solidFill>
                <a:latin typeface="Courier New" panose="02070309020205020404" pitchFamily="49" charset="0"/>
              </a:rPr>
              <a:t>.</a:t>
            </a:r>
            <a:r>
              <a:rPr lang="en-IE" sz="1400" dirty="0" err="1">
                <a:solidFill>
                  <a:srgbClr val="000000"/>
                </a:solidFill>
                <a:latin typeface="Courier New" panose="02070309020205020404" pitchFamily="49" charset="0"/>
              </a:rPr>
              <a:t>exports</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router</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p:txBody>
      </p:sp>
      <p:sp>
        <p:nvSpPr>
          <p:cNvPr id="10" name="TextBox 9">
            <a:extLst>
              <a:ext uri="{FF2B5EF4-FFF2-40B4-BE49-F238E27FC236}">
                <a16:creationId xmlns:a16="http://schemas.microsoft.com/office/drawing/2014/main" id="{7959A59D-626C-4B8E-9BDE-4C09DE6138A8}"/>
              </a:ext>
            </a:extLst>
          </p:cNvPr>
          <p:cNvSpPr txBox="1"/>
          <p:nvPr/>
        </p:nvSpPr>
        <p:spPr>
          <a:xfrm>
            <a:off x="5148064" y="6381328"/>
            <a:ext cx="1728192" cy="369332"/>
          </a:xfrm>
          <a:prstGeom prst="rect">
            <a:avLst/>
          </a:prstGeom>
          <a:noFill/>
        </p:spPr>
        <p:txBody>
          <a:bodyPr wrap="square" rtlCol="0">
            <a:spAutoFit/>
          </a:bodyPr>
          <a:lstStyle/>
          <a:p>
            <a:r>
              <a:rPr lang="en-IE" dirty="0">
                <a:solidFill>
                  <a:schemeClr val="accent6"/>
                </a:solidFill>
              </a:rPr>
              <a:t>routes&gt;index.js</a:t>
            </a:r>
          </a:p>
        </p:txBody>
      </p:sp>
    </p:spTree>
    <p:extLst>
      <p:ext uri="{BB962C8B-B14F-4D97-AF65-F5344CB8AC3E}">
        <p14:creationId xmlns:p14="http://schemas.microsoft.com/office/powerpoint/2010/main" val="848698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2200-CEA3-4A1B-9651-0C893CA1A450}"/>
              </a:ext>
            </a:extLst>
          </p:cNvPr>
          <p:cNvSpPr>
            <a:spLocks noGrp="1"/>
          </p:cNvSpPr>
          <p:nvPr>
            <p:ph type="title"/>
          </p:nvPr>
        </p:nvSpPr>
        <p:spPr/>
        <p:txBody>
          <a:bodyPr/>
          <a:lstStyle/>
          <a:p>
            <a:r>
              <a:rPr lang="en-IE" dirty="0"/>
              <a:t>Postman</a:t>
            </a:r>
          </a:p>
        </p:txBody>
      </p:sp>
      <p:sp>
        <p:nvSpPr>
          <p:cNvPr id="3" name="Slide Number Placeholder 2">
            <a:extLst>
              <a:ext uri="{FF2B5EF4-FFF2-40B4-BE49-F238E27FC236}">
                <a16:creationId xmlns:a16="http://schemas.microsoft.com/office/drawing/2014/main" id="{33690305-AB23-467B-BE73-D03E708C4638}"/>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35</a:t>
            </a:fld>
            <a:endParaRPr lang="en-IE" dirty="0"/>
          </a:p>
        </p:txBody>
      </p:sp>
      <p:pic>
        <p:nvPicPr>
          <p:cNvPr id="5" name="Picture 4">
            <a:extLst>
              <a:ext uri="{FF2B5EF4-FFF2-40B4-BE49-F238E27FC236}">
                <a16:creationId xmlns:a16="http://schemas.microsoft.com/office/drawing/2014/main" id="{26F7E912-DFC7-4A62-B56F-A2ECD8A018BE}"/>
              </a:ext>
            </a:extLst>
          </p:cNvPr>
          <p:cNvPicPr>
            <a:picLocks noChangeAspect="1"/>
          </p:cNvPicPr>
          <p:nvPr/>
        </p:nvPicPr>
        <p:blipFill>
          <a:blip r:embed="rId2"/>
          <a:stretch>
            <a:fillRect/>
          </a:stretch>
        </p:blipFill>
        <p:spPr>
          <a:xfrm>
            <a:off x="612648" y="1522981"/>
            <a:ext cx="5428550" cy="5264048"/>
          </a:xfrm>
          <a:prstGeom prst="rect">
            <a:avLst/>
          </a:prstGeom>
        </p:spPr>
      </p:pic>
      <p:sp>
        <p:nvSpPr>
          <p:cNvPr id="6" name="TextBox 5">
            <a:extLst>
              <a:ext uri="{FF2B5EF4-FFF2-40B4-BE49-F238E27FC236}">
                <a16:creationId xmlns:a16="http://schemas.microsoft.com/office/drawing/2014/main" id="{8F99B306-87CC-47A8-B8A1-74C58D28DA29}"/>
              </a:ext>
            </a:extLst>
          </p:cNvPr>
          <p:cNvSpPr txBox="1"/>
          <p:nvPr/>
        </p:nvSpPr>
        <p:spPr>
          <a:xfrm>
            <a:off x="6120446" y="1516698"/>
            <a:ext cx="3023554" cy="369332"/>
          </a:xfrm>
          <a:prstGeom prst="rect">
            <a:avLst/>
          </a:prstGeom>
          <a:noFill/>
        </p:spPr>
        <p:txBody>
          <a:bodyPr wrap="square" rtlCol="0">
            <a:spAutoFit/>
          </a:bodyPr>
          <a:lstStyle/>
          <a:p>
            <a:r>
              <a:rPr lang="en-IE" dirty="0"/>
              <a:t>POST request to API endpoint</a:t>
            </a:r>
          </a:p>
        </p:txBody>
      </p:sp>
      <p:cxnSp>
        <p:nvCxnSpPr>
          <p:cNvPr id="8" name="Straight Arrow Connector 7">
            <a:extLst>
              <a:ext uri="{FF2B5EF4-FFF2-40B4-BE49-F238E27FC236}">
                <a16:creationId xmlns:a16="http://schemas.microsoft.com/office/drawing/2014/main" id="{2EBD33DB-BFD4-46FE-8AE4-F61F1553200D}"/>
              </a:ext>
            </a:extLst>
          </p:cNvPr>
          <p:cNvCxnSpPr/>
          <p:nvPr/>
        </p:nvCxnSpPr>
        <p:spPr>
          <a:xfrm flipH="1">
            <a:off x="4499992" y="1772816"/>
            <a:ext cx="1728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B80DC73-49D4-4A49-AC5B-82B1B1ED689F}"/>
              </a:ext>
            </a:extLst>
          </p:cNvPr>
          <p:cNvSpPr txBox="1"/>
          <p:nvPr/>
        </p:nvSpPr>
        <p:spPr>
          <a:xfrm>
            <a:off x="6372200" y="2636912"/>
            <a:ext cx="2520280" cy="646331"/>
          </a:xfrm>
          <a:prstGeom prst="rect">
            <a:avLst/>
          </a:prstGeom>
          <a:noFill/>
        </p:spPr>
        <p:txBody>
          <a:bodyPr wrap="square" rtlCol="0">
            <a:spAutoFit/>
          </a:bodyPr>
          <a:lstStyle/>
          <a:p>
            <a:r>
              <a:rPr lang="en-IE" dirty="0"/>
              <a:t>Pass JSON data in the request body</a:t>
            </a:r>
          </a:p>
        </p:txBody>
      </p:sp>
      <p:cxnSp>
        <p:nvCxnSpPr>
          <p:cNvPr id="11" name="Straight Arrow Connector 10">
            <a:extLst>
              <a:ext uri="{FF2B5EF4-FFF2-40B4-BE49-F238E27FC236}">
                <a16:creationId xmlns:a16="http://schemas.microsoft.com/office/drawing/2014/main" id="{0D68715D-E905-477A-A890-FA955076F24E}"/>
              </a:ext>
            </a:extLst>
          </p:cNvPr>
          <p:cNvCxnSpPr/>
          <p:nvPr/>
        </p:nvCxnSpPr>
        <p:spPr>
          <a:xfrm flipH="1">
            <a:off x="4139952" y="2996952"/>
            <a:ext cx="2376264" cy="7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F782079-FB8D-41C4-9CB2-369666ADDA92}"/>
              </a:ext>
            </a:extLst>
          </p:cNvPr>
          <p:cNvCxnSpPr>
            <a:stCxn id="9" idx="1"/>
          </p:cNvCxnSpPr>
          <p:nvPr/>
        </p:nvCxnSpPr>
        <p:spPr>
          <a:xfrm flipH="1" flipV="1">
            <a:off x="3059832" y="2276872"/>
            <a:ext cx="3312368" cy="683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84752E-F0EE-40F2-9237-B0817EC697F5}"/>
              </a:ext>
            </a:extLst>
          </p:cNvPr>
          <p:cNvCxnSpPr>
            <a:stCxn id="9" idx="1"/>
          </p:cNvCxnSpPr>
          <p:nvPr/>
        </p:nvCxnSpPr>
        <p:spPr>
          <a:xfrm flipH="1" flipV="1">
            <a:off x="5652120" y="2636912"/>
            <a:ext cx="720080" cy="323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BA43ADF-C306-46DA-A593-0F4073CA6432}"/>
              </a:ext>
            </a:extLst>
          </p:cNvPr>
          <p:cNvSpPr txBox="1"/>
          <p:nvPr/>
        </p:nvSpPr>
        <p:spPr>
          <a:xfrm>
            <a:off x="6372200" y="5517232"/>
            <a:ext cx="2232248" cy="369332"/>
          </a:xfrm>
          <a:prstGeom prst="rect">
            <a:avLst/>
          </a:prstGeom>
          <a:noFill/>
        </p:spPr>
        <p:txBody>
          <a:bodyPr wrap="square" rtlCol="0">
            <a:spAutoFit/>
          </a:bodyPr>
          <a:lstStyle/>
          <a:p>
            <a:r>
              <a:rPr lang="en-IE" dirty="0"/>
              <a:t>Observe the response</a:t>
            </a:r>
          </a:p>
        </p:txBody>
      </p:sp>
      <p:cxnSp>
        <p:nvCxnSpPr>
          <p:cNvPr id="18" name="Straight Arrow Connector 17">
            <a:extLst>
              <a:ext uri="{FF2B5EF4-FFF2-40B4-BE49-F238E27FC236}">
                <a16:creationId xmlns:a16="http://schemas.microsoft.com/office/drawing/2014/main" id="{3738C852-223E-4A3B-A6BA-07EBD05B7FA3}"/>
              </a:ext>
            </a:extLst>
          </p:cNvPr>
          <p:cNvCxnSpPr>
            <a:stCxn id="16" idx="1"/>
          </p:cNvCxnSpPr>
          <p:nvPr/>
        </p:nvCxnSpPr>
        <p:spPr>
          <a:xfrm flipH="1">
            <a:off x="3347864" y="5701898"/>
            <a:ext cx="3024336" cy="679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615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FBFC-4D2C-49BE-AF16-A5A81C5C271B}"/>
              </a:ext>
            </a:extLst>
          </p:cNvPr>
          <p:cNvSpPr>
            <a:spLocks noGrp="1"/>
          </p:cNvSpPr>
          <p:nvPr>
            <p:ph type="title"/>
          </p:nvPr>
        </p:nvSpPr>
        <p:spPr/>
        <p:txBody>
          <a:bodyPr/>
          <a:lstStyle/>
          <a:p>
            <a:r>
              <a:rPr lang="en-IE" dirty="0"/>
              <a:t>/</a:t>
            </a:r>
            <a:r>
              <a:rPr lang="en-IE" dirty="0" err="1"/>
              <a:t>getComments</a:t>
            </a:r>
            <a:endParaRPr lang="en-IE" dirty="0"/>
          </a:p>
        </p:txBody>
      </p:sp>
      <p:sp>
        <p:nvSpPr>
          <p:cNvPr id="3" name="Slide Number Placeholder 2">
            <a:extLst>
              <a:ext uri="{FF2B5EF4-FFF2-40B4-BE49-F238E27FC236}">
                <a16:creationId xmlns:a16="http://schemas.microsoft.com/office/drawing/2014/main" id="{659ADE27-F662-47C9-B198-F00DDCF42E41}"/>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36</a:t>
            </a:fld>
            <a:endParaRPr lang="en-IE" dirty="0"/>
          </a:p>
        </p:txBody>
      </p:sp>
      <p:sp>
        <p:nvSpPr>
          <p:cNvPr id="5" name="TextBox 4">
            <a:extLst>
              <a:ext uri="{FF2B5EF4-FFF2-40B4-BE49-F238E27FC236}">
                <a16:creationId xmlns:a16="http://schemas.microsoft.com/office/drawing/2014/main" id="{0753EF7A-BB5F-48E7-ACED-9C887D7223F3}"/>
              </a:ext>
            </a:extLst>
          </p:cNvPr>
          <p:cNvSpPr txBox="1"/>
          <p:nvPr/>
        </p:nvSpPr>
        <p:spPr>
          <a:xfrm>
            <a:off x="5148064" y="6381328"/>
            <a:ext cx="1728192" cy="369332"/>
          </a:xfrm>
          <a:prstGeom prst="rect">
            <a:avLst/>
          </a:prstGeom>
          <a:noFill/>
        </p:spPr>
        <p:txBody>
          <a:bodyPr wrap="square" rtlCol="0">
            <a:spAutoFit/>
          </a:bodyPr>
          <a:lstStyle/>
          <a:p>
            <a:r>
              <a:rPr lang="en-IE" dirty="0">
                <a:solidFill>
                  <a:schemeClr val="accent6"/>
                </a:solidFill>
              </a:rPr>
              <a:t>routes&gt;index.js</a:t>
            </a:r>
          </a:p>
        </p:txBody>
      </p:sp>
      <p:sp>
        <p:nvSpPr>
          <p:cNvPr id="6" name="Rectangle 5">
            <a:extLst>
              <a:ext uri="{FF2B5EF4-FFF2-40B4-BE49-F238E27FC236}">
                <a16:creationId xmlns:a16="http://schemas.microsoft.com/office/drawing/2014/main" id="{643032F3-D542-40BE-A72B-25CAE60E8016}"/>
              </a:ext>
            </a:extLst>
          </p:cNvPr>
          <p:cNvSpPr/>
          <p:nvPr/>
        </p:nvSpPr>
        <p:spPr>
          <a:xfrm>
            <a:off x="531072" y="1516698"/>
            <a:ext cx="7484320" cy="5632311"/>
          </a:xfrm>
          <a:prstGeom prst="rect">
            <a:avLst/>
          </a:prstGeom>
        </p:spPr>
        <p:txBody>
          <a:bodyPr wrap="square">
            <a:spAutoFit/>
          </a:bodyPr>
          <a:lstStyle/>
          <a:p>
            <a:r>
              <a:rPr lang="en-IE" sz="1200" dirty="0">
                <a:solidFill>
                  <a:srgbClr val="008080"/>
                </a:solidFill>
                <a:latin typeface="Courier New" panose="02070309020205020404" pitchFamily="49" charset="0"/>
              </a:rPr>
              <a:t>/**</a:t>
            </a:r>
          </a:p>
          <a:p>
            <a:r>
              <a:rPr lang="en-GB" sz="1200" dirty="0">
                <a:solidFill>
                  <a:srgbClr val="008080"/>
                </a:solidFill>
                <a:latin typeface="Courier New" panose="02070309020205020404" pitchFamily="49" charset="0"/>
              </a:rPr>
              <a:t> * Adds comments to our database</a:t>
            </a:r>
          </a:p>
          <a:p>
            <a:r>
              <a:rPr lang="en-IE" sz="1200" dirty="0">
                <a:solidFill>
                  <a:srgbClr val="008080"/>
                </a:solidFill>
                <a:latin typeface="Courier New" panose="02070309020205020404" pitchFamily="49" charset="0"/>
              </a:rPr>
              <a:t> */</a:t>
            </a:r>
            <a:endParaRPr lang="en-IE" sz="1200" dirty="0">
              <a:solidFill>
                <a:srgbClr val="000000"/>
              </a:solidFill>
              <a:latin typeface="Courier New" panose="02070309020205020404" pitchFamily="49" charset="0"/>
            </a:endParaRPr>
          </a:p>
          <a:p>
            <a:r>
              <a:rPr lang="en-GB" sz="1200" dirty="0" err="1">
                <a:solidFill>
                  <a:srgbClr val="000000"/>
                </a:solidFill>
                <a:latin typeface="Courier New" panose="02070309020205020404" pitchFamily="49" charset="0"/>
              </a:rPr>
              <a:t>router</a:t>
            </a:r>
            <a:r>
              <a:rPr lang="en-GB" sz="1200" b="1" dirty="0" err="1">
                <a:solidFill>
                  <a:srgbClr val="000080"/>
                </a:solidFill>
                <a:latin typeface="Courier New" panose="02070309020205020404" pitchFamily="49" charset="0"/>
              </a:rPr>
              <a:t>.</a:t>
            </a:r>
            <a:r>
              <a:rPr lang="en-GB" sz="1200" dirty="0" err="1">
                <a:solidFill>
                  <a:srgbClr val="000000"/>
                </a:solidFill>
                <a:latin typeface="Courier New" panose="02070309020205020404" pitchFamily="49" charset="0"/>
              </a:rPr>
              <a:t>post</a:t>
            </a:r>
            <a:r>
              <a:rPr lang="en-GB" sz="1200" b="1" dirty="0">
                <a:solidFill>
                  <a:srgbClr val="000080"/>
                </a:solidFill>
                <a:latin typeface="Courier New" panose="02070309020205020404" pitchFamily="49" charset="0"/>
              </a:rPr>
              <a:t>(</a:t>
            </a:r>
            <a:r>
              <a:rPr lang="en-GB" sz="1200" dirty="0">
                <a:solidFill>
                  <a:srgbClr val="808080"/>
                </a:solidFill>
                <a:latin typeface="Courier New" panose="02070309020205020404" pitchFamily="49" charset="0"/>
              </a:rPr>
              <a:t>'/</a:t>
            </a:r>
            <a:r>
              <a:rPr lang="en-GB" sz="1200" dirty="0" err="1">
                <a:solidFill>
                  <a:srgbClr val="808080"/>
                </a:solidFill>
                <a:latin typeface="Courier New" panose="02070309020205020404" pitchFamily="49" charset="0"/>
              </a:rPr>
              <a:t>addComment</a:t>
            </a:r>
            <a:r>
              <a:rPr lang="en-GB" sz="1200" dirty="0">
                <a:solidFill>
                  <a:srgbClr val="808080"/>
                </a:solidFill>
                <a:latin typeface="Courier New" panose="02070309020205020404" pitchFamily="49" charset="0"/>
              </a:rPr>
              <a:t>'</a:t>
            </a:r>
            <a:r>
              <a:rPr lang="en-GB" sz="1200" b="1" dirty="0">
                <a:solidFill>
                  <a:srgbClr val="000080"/>
                </a:solidFill>
                <a:latin typeface="Courier New" panose="02070309020205020404" pitchFamily="49" charset="0"/>
              </a:rPr>
              <a:t>,</a:t>
            </a:r>
            <a:r>
              <a:rPr lang="en-GB" sz="1200" dirty="0">
                <a:solidFill>
                  <a:srgbClr val="000000"/>
                </a:solidFill>
                <a:latin typeface="Courier New" panose="02070309020205020404" pitchFamily="49" charset="0"/>
              </a:rPr>
              <a:t> </a:t>
            </a:r>
            <a:r>
              <a:rPr lang="en-GB" sz="1200" b="1" dirty="0">
                <a:solidFill>
                  <a:srgbClr val="0000FF"/>
                </a:solidFill>
                <a:latin typeface="Courier New" panose="02070309020205020404" pitchFamily="49" charset="0"/>
              </a:rPr>
              <a:t>function</a:t>
            </a:r>
            <a:r>
              <a:rPr lang="en-GB" sz="1200" b="1" dirty="0">
                <a:solidFill>
                  <a:srgbClr val="000080"/>
                </a:solidFill>
                <a:latin typeface="Courier New" panose="02070309020205020404" pitchFamily="49" charset="0"/>
              </a:rPr>
              <a:t>(</a:t>
            </a:r>
            <a:r>
              <a:rPr lang="en-GB" sz="1200" dirty="0" err="1">
                <a:solidFill>
                  <a:srgbClr val="000000"/>
                </a:solidFill>
                <a:latin typeface="Courier New" panose="02070309020205020404" pitchFamily="49" charset="0"/>
              </a:rPr>
              <a:t>req</a:t>
            </a:r>
            <a:r>
              <a:rPr lang="en-GB" sz="1200" b="1" dirty="0">
                <a:solidFill>
                  <a:srgbClr val="000080"/>
                </a:solidFill>
                <a:latin typeface="Courier New" panose="02070309020205020404" pitchFamily="49" charset="0"/>
              </a:rPr>
              <a:t>,</a:t>
            </a:r>
            <a:r>
              <a:rPr lang="en-GB" sz="1200" dirty="0">
                <a:solidFill>
                  <a:srgbClr val="000000"/>
                </a:solidFill>
                <a:latin typeface="Courier New" panose="02070309020205020404" pitchFamily="49" charset="0"/>
              </a:rPr>
              <a:t> res</a:t>
            </a:r>
            <a:r>
              <a:rPr lang="en-GB" sz="1200" b="1" dirty="0">
                <a:solidFill>
                  <a:srgbClr val="000080"/>
                </a:solidFill>
                <a:latin typeface="Courier New" panose="02070309020205020404" pitchFamily="49" charset="0"/>
              </a:rPr>
              <a:t>,</a:t>
            </a:r>
            <a:r>
              <a:rPr lang="en-GB" sz="1200" dirty="0">
                <a:solidFill>
                  <a:srgbClr val="000000"/>
                </a:solidFill>
                <a:latin typeface="Courier New" panose="02070309020205020404" pitchFamily="49" charset="0"/>
              </a:rPr>
              <a:t> next</a:t>
            </a:r>
            <a:r>
              <a:rPr lang="en-GB" sz="1200" b="1" dirty="0">
                <a:solidFill>
                  <a:srgbClr val="000080"/>
                </a:solidFill>
                <a:latin typeface="Courier New" panose="02070309020205020404" pitchFamily="49" charset="0"/>
              </a:rPr>
              <a:t>)</a:t>
            </a:r>
            <a:r>
              <a:rPr lang="en-GB" sz="1200" dirty="0">
                <a:solidFill>
                  <a:srgbClr val="000000"/>
                </a:solidFill>
                <a:latin typeface="Courier New" panose="02070309020205020404" pitchFamily="49" charset="0"/>
              </a:rPr>
              <a:t> </a:t>
            </a:r>
            <a:r>
              <a:rPr lang="en-GB" sz="1200" b="1" dirty="0">
                <a:solidFill>
                  <a:srgbClr val="000080"/>
                </a:solidFill>
                <a:latin typeface="Courier New" panose="02070309020205020404" pitchFamily="49" charset="0"/>
              </a:rPr>
              <a:t>{</a:t>
            </a:r>
            <a:endParaRPr lang="en-GB"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p>
          <a:p>
            <a:r>
              <a:rPr lang="en-GB" sz="1200" dirty="0">
                <a:solidFill>
                  <a:srgbClr val="000000"/>
                </a:solidFill>
                <a:latin typeface="Courier New" panose="02070309020205020404" pitchFamily="49" charset="0"/>
              </a:rPr>
              <a:t>    </a:t>
            </a:r>
            <a:r>
              <a:rPr lang="en-GB" sz="1200" dirty="0">
                <a:solidFill>
                  <a:srgbClr val="008000"/>
                </a:solidFill>
                <a:latin typeface="Courier New" panose="02070309020205020404" pitchFamily="49" charset="0"/>
              </a:rPr>
              <a:t>// Extract the request body which contains the comments</a:t>
            </a:r>
          </a:p>
          <a:p>
            <a:r>
              <a:rPr lang="en-IE" sz="1200" dirty="0">
                <a:solidFill>
                  <a:srgbClr val="000000"/>
                </a:solidFill>
                <a:latin typeface="Courier New" panose="02070309020205020404" pitchFamily="49" charset="0"/>
              </a:rPr>
              <a:t>    comment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new</a:t>
            </a:r>
            <a:r>
              <a:rPr lang="en-IE" sz="1200" dirty="0">
                <a:solidFill>
                  <a:srgbClr val="000000"/>
                </a:solidFill>
                <a:latin typeface="Courier New" panose="02070309020205020404" pitchFamily="49" charset="0"/>
              </a:rPr>
              <a:t> Comment</a:t>
            </a:r>
            <a:r>
              <a:rPr lang="en-IE" sz="1200" b="1" dirty="0">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req</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body</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comment</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save</a:t>
            </a:r>
            <a:r>
              <a:rPr lang="en-IE" sz="1200" b="1" dirty="0">
                <a:solidFill>
                  <a:srgbClr val="000080"/>
                </a:solidFill>
                <a:latin typeface="Courier New" panose="02070309020205020404" pitchFamily="49" charset="0"/>
              </a:rPr>
              <a:t>(</a:t>
            </a:r>
            <a:r>
              <a:rPr lang="en-IE" sz="1200" b="1" dirty="0">
                <a:solidFill>
                  <a:srgbClr val="0000FF"/>
                </a:solidFill>
                <a:latin typeface="Courier New" panose="02070309020205020404" pitchFamily="49" charset="0"/>
              </a:rPr>
              <a:t>function</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err</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savedComment</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if</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err</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throw</a:t>
            </a:r>
            <a:r>
              <a:rPr lang="en-IE" sz="1200" dirty="0">
                <a:solidFill>
                  <a:srgbClr val="000000"/>
                </a:solidFill>
                <a:latin typeface="Courier New" panose="02070309020205020404" pitchFamily="49" charset="0"/>
              </a:rPr>
              <a:t> err</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res</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json</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a:solidFill>
                  <a:srgbClr val="808080"/>
                </a:solidFill>
                <a:latin typeface="Courier New" panose="02070309020205020404" pitchFamily="49" charset="0"/>
              </a:rPr>
              <a:t>"id"</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savedComment</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_id</a:t>
            </a: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endParaRPr lang="en-IE" sz="1200" dirty="0">
              <a:solidFill>
                <a:srgbClr val="000000"/>
              </a:solidFill>
              <a:latin typeface="Courier New" panose="02070309020205020404" pitchFamily="49" charset="0"/>
            </a:endParaRPr>
          </a:p>
          <a:p>
            <a:r>
              <a:rPr lang="en-IE" sz="1200" dirty="0">
                <a:solidFill>
                  <a:srgbClr val="008080"/>
                </a:solidFill>
                <a:latin typeface="Courier New" panose="02070309020205020404" pitchFamily="49" charset="0"/>
              </a:rPr>
              <a:t>/**</a:t>
            </a:r>
          </a:p>
          <a:p>
            <a:r>
              <a:rPr lang="en-GB" sz="1200" dirty="0">
                <a:solidFill>
                  <a:srgbClr val="008080"/>
                </a:solidFill>
                <a:latin typeface="Courier New" panose="02070309020205020404" pitchFamily="49" charset="0"/>
              </a:rPr>
              <a:t> * Returns all comments from our database</a:t>
            </a:r>
          </a:p>
          <a:p>
            <a:r>
              <a:rPr lang="en-IE" sz="1200" dirty="0">
                <a:solidFill>
                  <a:srgbClr val="008080"/>
                </a:solidFill>
                <a:latin typeface="Courier New" panose="02070309020205020404" pitchFamily="49" charset="0"/>
              </a:rPr>
              <a:t> */</a:t>
            </a:r>
            <a:endParaRPr lang="en-IE" sz="1200" dirty="0">
              <a:solidFill>
                <a:srgbClr val="000000"/>
              </a:solidFill>
              <a:latin typeface="Courier New" panose="02070309020205020404" pitchFamily="49" charset="0"/>
            </a:endParaRPr>
          </a:p>
          <a:p>
            <a:r>
              <a:rPr lang="en-IE" sz="1200" dirty="0" err="1">
                <a:solidFill>
                  <a:srgbClr val="000000"/>
                </a:solidFill>
                <a:latin typeface="Courier New" panose="02070309020205020404" pitchFamily="49" charset="0"/>
              </a:rPr>
              <a:t>router</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get</a:t>
            </a:r>
            <a:r>
              <a:rPr lang="en-IE" sz="1200" b="1" dirty="0">
                <a:solidFill>
                  <a:srgbClr val="000080"/>
                </a:solidFill>
                <a:latin typeface="Courier New" panose="02070309020205020404" pitchFamily="49" charset="0"/>
              </a:rPr>
              <a:t>(</a:t>
            </a:r>
            <a:r>
              <a:rPr lang="en-IE" sz="1200" dirty="0">
                <a:solidFill>
                  <a:srgbClr val="808080"/>
                </a:solidFill>
                <a:latin typeface="Courier New" panose="02070309020205020404" pitchFamily="49" charset="0"/>
              </a:rPr>
              <a:t>'/</a:t>
            </a:r>
            <a:r>
              <a:rPr lang="en-IE" sz="1200" dirty="0" err="1">
                <a:solidFill>
                  <a:srgbClr val="808080"/>
                </a:solidFill>
                <a:latin typeface="Courier New" panose="02070309020205020404" pitchFamily="49" charset="0"/>
              </a:rPr>
              <a:t>getComments</a:t>
            </a:r>
            <a:r>
              <a:rPr lang="en-IE" sz="1200" dirty="0">
                <a:solidFill>
                  <a:srgbClr val="808080"/>
                </a:solidFill>
                <a:latin typeface="Courier New" panose="02070309020205020404" pitchFamily="49" charset="0"/>
              </a:rPr>
              <a:t>'</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function</a:t>
            </a:r>
            <a:r>
              <a:rPr lang="en-IE" sz="1200" b="1" dirty="0">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req</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res</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next</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endParaRPr lang="en-IE" sz="1200" dirty="0">
              <a:solidFill>
                <a:srgbClr val="000000"/>
              </a:solidFill>
              <a:latin typeface="Courier New" panose="02070309020205020404" pitchFamily="49" charset="0"/>
            </a:endParaRPr>
          </a:p>
          <a:p>
            <a:r>
              <a:rPr lang="fr-FR" sz="1200" dirty="0">
                <a:solidFill>
                  <a:srgbClr val="000000"/>
                </a:solidFill>
                <a:latin typeface="Courier New" panose="02070309020205020404" pitchFamily="49" charset="0"/>
              </a:rPr>
              <a:t>    </a:t>
            </a:r>
            <a:r>
              <a:rPr lang="fr-FR" sz="1200" dirty="0" err="1">
                <a:solidFill>
                  <a:srgbClr val="000000"/>
                </a:solidFill>
                <a:latin typeface="Courier New" panose="02070309020205020404" pitchFamily="49" charset="0"/>
              </a:rPr>
              <a:t>Comment</a:t>
            </a:r>
            <a:r>
              <a:rPr lang="fr-FR" sz="1200" b="1" dirty="0" err="1">
                <a:solidFill>
                  <a:srgbClr val="000080"/>
                </a:solidFill>
                <a:latin typeface="Courier New" panose="02070309020205020404" pitchFamily="49" charset="0"/>
              </a:rPr>
              <a:t>.</a:t>
            </a:r>
            <a:r>
              <a:rPr lang="fr-FR" sz="1200" dirty="0" err="1">
                <a:solidFill>
                  <a:srgbClr val="000000"/>
                </a:solidFill>
                <a:latin typeface="Courier New" panose="02070309020205020404" pitchFamily="49" charset="0"/>
              </a:rPr>
              <a:t>find</a:t>
            </a:r>
            <a:r>
              <a:rPr lang="fr-FR" sz="1200" b="1" dirty="0">
                <a:solidFill>
                  <a:srgbClr val="000080"/>
                </a:solidFill>
                <a:latin typeface="Courier New" panose="02070309020205020404" pitchFamily="49" charset="0"/>
              </a:rPr>
              <a:t>({},</a:t>
            </a:r>
            <a:r>
              <a:rPr lang="fr-FR" sz="1200" dirty="0">
                <a:solidFill>
                  <a:srgbClr val="000000"/>
                </a:solidFill>
                <a:latin typeface="Courier New" panose="02070309020205020404" pitchFamily="49" charset="0"/>
              </a:rPr>
              <a:t> </a:t>
            </a:r>
            <a:r>
              <a:rPr lang="fr-FR" sz="1200" b="1" dirty="0" err="1">
                <a:solidFill>
                  <a:srgbClr val="0000FF"/>
                </a:solidFill>
                <a:latin typeface="Courier New" panose="02070309020205020404" pitchFamily="49" charset="0"/>
              </a:rPr>
              <a:t>function</a:t>
            </a:r>
            <a:r>
              <a:rPr lang="fr-FR" sz="1200" dirty="0">
                <a:solidFill>
                  <a:srgbClr val="000000"/>
                </a:solidFill>
                <a:latin typeface="Courier New" panose="02070309020205020404" pitchFamily="49" charset="0"/>
              </a:rPr>
              <a:t> </a:t>
            </a:r>
            <a:r>
              <a:rPr lang="fr-FR" sz="1200" b="1" dirty="0">
                <a:solidFill>
                  <a:srgbClr val="000080"/>
                </a:solidFill>
                <a:latin typeface="Courier New" panose="02070309020205020404" pitchFamily="49" charset="0"/>
              </a:rPr>
              <a:t>(</a:t>
            </a:r>
            <a:r>
              <a:rPr lang="fr-FR" sz="1200" dirty="0" err="1">
                <a:solidFill>
                  <a:srgbClr val="000000"/>
                </a:solidFill>
                <a:latin typeface="Courier New" panose="02070309020205020404" pitchFamily="49" charset="0"/>
              </a:rPr>
              <a:t>err</a:t>
            </a:r>
            <a:r>
              <a:rPr lang="fr-FR" sz="1200" b="1" dirty="0">
                <a:solidFill>
                  <a:srgbClr val="000080"/>
                </a:solidFill>
                <a:latin typeface="Courier New" panose="02070309020205020404" pitchFamily="49" charset="0"/>
              </a:rPr>
              <a:t>,</a:t>
            </a:r>
            <a:r>
              <a:rPr lang="fr-FR" sz="1200" dirty="0">
                <a:solidFill>
                  <a:srgbClr val="000000"/>
                </a:solidFill>
                <a:latin typeface="Courier New" panose="02070309020205020404" pitchFamily="49" charset="0"/>
              </a:rPr>
              <a:t> </a:t>
            </a:r>
            <a:r>
              <a:rPr lang="fr-FR" sz="1200" dirty="0" err="1">
                <a:solidFill>
                  <a:srgbClr val="000000"/>
                </a:solidFill>
                <a:latin typeface="Courier New" panose="02070309020205020404" pitchFamily="49" charset="0"/>
              </a:rPr>
              <a:t>comments</a:t>
            </a:r>
            <a:r>
              <a:rPr lang="fr-FR" sz="1200" b="1" dirty="0">
                <a:solidFill>
                  <a:srgbClr val="000080"/>
                </a:solidFill>
                <a:latin typeface="Courier New" panose="02070309020205020404" pitchFamily="49" charset="0"/>
              </a:rPr>
              <a:t>)</a:t>
            </a:r>
            <a:r>
              <a:rPr lang="fr-FR" sz="1200" dirty="0">
                <a:solidFill>
                  <a:srgbClr val="000000"/>
                </a:solidFill>
                <a:latin typeface="Courier New" panose="02070309020205020404" pitchFamily="49" charset="0"/>
              </a:rPr>
              <a:t> </a:t>
            </a:r>
            <a:r>
              <a:rPr lang="fr-FR" sz="1200" b="1" dirty="0">
                <a:solidFill>
                  <a:srgbClr val="000080"/>
                </a:solidFill>
                <a:latin typeface="Courier New" panose="02070309020205020404" pitchFamily="49" charset="0"/>
              </a:rPr>
              <a:t>{</a:t>
            </a:r>
            <a:endParaRPr lang="fr-FR"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if</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err</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res</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send</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err</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res</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json</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comments</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err="1">
                <a:solidFill>
                  <a:srgbClr val="000000"/>
                </a:solidFill>
                <a:latin typeface="Courier New" panose="02070309020205020404" pitchFamily="49" charset="0"/>
              </a:rPr>
              <a:t>module</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exports</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router</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826764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4724D-6C5C-4B35-AE01-0C4B9BA115D3}"/>
              </a:ext>
            </a:extLst>
          </p:cNvPr>
          <p:cNvSpPr>
            <a:spLocks noGrp="1"/>
          </p:cNvSpPr>
          <p:nvPr>
            <p:ph type="title"/>
          </p:nvPr>
        </p:nvSpPr>
        <p:spPr/>
        <p:txBody>
          <a:bodyPr/>
          <a:lstStyle/>
          <a:p>
            <a:r>
              <a:rPr lang="en-IE" dirty="0"/>
              <a:t>Get request for /</a:t>
            </a:r>
            <a:r>
              <a:rPr lang="en-IE" dirty="0" err="1"/>
              <a:t>getComments</a:t>
            </a:r>
            <a:endParaRPr lang="en-IE" dirty="0"/>
          </a:p>
        </p:txBody>
      </p:sp>
      <p:sp>
        <p:nvSpPr>
          <p:cNvPr id="3" name="Slide Number Placeholder 2">
            <a:extLst>
              <a:ext uri="{FF2B5EF4-FFF2-40B4-BE49-F238E27FC236}">
                <a16:creationId xmlns:a16="http://schemas.microsoft.com/office/drawing/2014/main" id="{2C71D6F9-D779-49DB-9BFA-860D37826253}"/>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37</a:t>
            </a:fld>
            <a:endParaRPr lang="en-IE" dirty="0"/>
          </a:p>
        </p:txBody>
      </p:sp>
      <p:pic>
        <p:nvPicPr>
          <p:cNvPr id="5" name="Picture 4">
            <a:extLst>
              <a:ext uri="{FF2B5EF4-FFF2-40B4-BE49-F238E27FC236}">
                <a16:creationId xmlns:a16="http://schemas.microsoft.com/office/drawing/2014/main" id="{F77B9C60-337E-41AC-957C-F733AB1F307B}"/>
              </a:ext>
            </a:extLst>
          </p:cNvPr>
          <p:cNvPicPr>
            <a:picLocks noChangeAspect="1"/>
          </p:cNvPicPr>
          <p:nvPr/>
        </p:nvPicPr>
        <p:blipFill>
          <a:blip r:embed="rId2"/>
          <a:stretch>
            <a:fillRect/>
          </a:stretch>
        </p:blipFill>
        <p:spPr>
          <a:xfrm>
            <a:off x="533400" y="1616883"/>
            <a:ext cx="5686425" cy="5057775"/>
          </a:xfrm>
          <a:prstGeom prst="rect">
            <a:avLst/>
          </a:prstGeom>
        </p:spPr>
      </p:pic>
      <p:sp>
        <p:nvSpPr>
          <p:cNvPr id="6" name="TextBox 5">
            <a:extLst>
              <a:ext uri="{FF2B5EF4-FFF2-40B4-BE49-F238E27FC236}">
                <a16:creationId xmlns:a16="http://schemas.microsoft.com/office/drawing/2014/main" id="{24FB3D3F-3D9F-4874-BA21-09BC1F710A53}"/>
              </a:ext>
            </a:extLst>
          </p:cNvPr>
          <p:cNvSpPr txBox="1"/>
          <p:nvPr/>
        </p:nvSpPr>
        <p:spPr>
          <a:xfrm>
            <a:off x="6444208" y="1657866"/>
            <a:ext cx="2699792" cy="646331"/>
          </a:xfrm>
          <a:prstGeom prst="rect">
            <a:avLst/>
          </a:prstGeom>
          <a:noFill/>
        </p:spPr>
        <p:txBody>
          <a:bodyPr wrap="square" rtlCol="0">
            <a:spAutoFit/>
          </a:bodyPr>
          <a:lstStyle/>
          <a:p>
            <a:r>
              <a:rPr lang="en-IE" dirty="0"/>
              <a:t>GET request to API endpoint</a:t>
            </a:r>
          </a:p>
        </p:txBody>
      </p:sp>
      <p:cxnSp>
        <p:nvCxnSpPr>
          <p:cNvPr id="8" name="Straight Arrow Connector 7">
            <a:extLst>
              <a:ext uri="{FF2B5EF4-FFF2-40B4-BE49-F238E27FC236}">
                <a16:creationId xmlns:a16="http://schemas.microsoft.com/office/drawing/2014/main" id="{7D35273F-C5F4-4B29-9235-7316F71F9C3B}"/>
              </a:ext>
            </a:extLst>
          </p:cNvPr>
          <p:cNvCxnSpPr/>
          <p:nvPr/>
        </p:nvCxnSpPr>
        <p:spPr>
          <a:xfrm flipH="1">
            <a:off x="4716016" y="1844824"/>
            <a:ext cx="1728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094092A-1915-45F1-BE31-FCD4974A66F6}"/>
              </a:ext>
            </a:extLst>
          </p:cNvPr>
          <p:cNvSpPr txBox="1"/>
          <p:nvPr/>
        </p:nvSpPr>
        <p:spPr>
          <a:xfrm>
            <a:off x="6372200" y="5517232"/>
            <a:ext cx="2232248" cy="369332"/>
          </a:xfrm>
          <a:prstGeom prst="rect">
            <a:avLst/>
          </a:prstGeom>
          <a:noFill/>
        </p:spPr>
        <p:txBody>
          <a:bodyPr wrap="square" rtlCol="0">
            <a:spAutoFit/>
          </a:bodyPr>
          <a:lstStyle/>
          <a:p>
            <a:r>
              <a:rPr lang="en-IE" dirty="0"/>
              <a:t>The response</a:t>
            </a:r>
          </a:p>
        </p:txBody>
      </p:sp>
      <p:cxnSp>
        <p:nvCxnSpPr>
          <p:cNvPr id="10" name="Straight Arrow Connector 9">
            <a:extLst>
              <a:ext uri="{FF2B5EF4-FFF2-40B4-BE49-F238E27FC236}">
                <a16:creationId xmlns:a16="http://schemas.microsoft.com/office/drawing/2014/main" id="{6955D4B9-5151-4177-AFA1-09B6D6BFDB04}"/>
              </a:ext>
            </a:extLst>
          </p:cNvPr>
          <p:cNvCxnSpPr>
            <a:stCxn id="9" idx="1"/>
          </p:cNvCxnSpPr>
          <p:nvPr/>
        </p:nvCxnSpPr>
        <p:spPr>
          <a:xfrm flipH="1">
            <a:off x="3347864" y="5701898"/>
            <a:ext cx="3024336" cy="679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332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13C3-D122-4FB4-A8A0-8652B627C6A2}"/>
              </a:ext>
            </a:extLst>
          </p:cNvPr>
          <p:cNvSpPr>
            <a:spLocks noGrp="1"/>
          </p:cNvSpPr>
          <p:nvPr>
            <p:ph type="title"/>
          </p:nvPr>
        </p:nvSpPr>
        <p:spPr/>
        <p:txBody>
          <a:bodyPr/>
          <a:lstStyle/>
          <a:p>
            <a:r>
              <a:rPr lang="en-IE" dirty="0"/>
              <a:t>Update and delete APIs</a:t>
            </a:r>
          </a:p>
        </p:txBody>
      </p:sp>
      <p:sp>
        <p:nvSpPr>
          <p:cNvPr id="3" name="Slide Number Placeholder 2">
            <a:extLst>
              <a:ext uri="{FF2B5EF4-FFF2-40B4-BE49-F238E27FC236}">
                <a16:creationId xmlns:a16="http://schemas.microsoft.com/office/drawing/2014/main" id="{BAC65BDE-0544-442A-9F39-70CE7785C5A0}"/>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38</a:t>
            </a:fld>
            <a:endParaRPr lang="en-IE" dirty="0"/>
          </a:p>
        </p:txBody>
      </p:sp>
      <p:sp>
        <p:nvSpPr>
          <p:cNvPr id="5" name="Rectangle 4">
            <a:extLst>
              <a:ext uri="{FF2B5EF4-FFF2-40B4-BE49-F238E27FC236}">
                <a16:creationId xmlns:a16="http://schemas.microsoft.com/office/drawing/2014/main" id="{724A76E9-7A20-45F5-9B6E-34D8A0A6CF0C}"/>
              </a:ext>
            </a:extLst>
          </p:cNvPr>
          <p:cNvSpPr/>
          <p:nvPr/>
        </p:nvSpPr>
        <p:spPr>
          <a:xfrm>
            <a:off x="595464" y="1568741"/>
            <a:ext cx="7380312" cy="5262979"/>
          </a:xfrm>
          <a:prstGeom prst="rect">
            <a:avLst/>
          </a:prstGeom>
        </p:spPr>
        <p:txBody>
          <a:bodyPr wrap="square">
            <a:spAutoFit/>
          </a:bodyPr>
          <a:lstStyle/>
          <a:p>
            <a:r>
              <a:rPr lang="en-IE" sz="1200" dirty="0">
                <a:solidFill>
                  <a:srgbClr val="008080"/>
                </a:solidFill>
                <a:latin typeface="Courier New" panose="02070309020205020404" pitchFamily="49" charset="0"/>
              </a:rPr>
              <a:t>/**</a:t>
            </a:r>
          </a:p>
          <a:p>
            <a:r>
              <a:rPr lang="en-GB" sz="1200" dirty="0">
                <a:solidFill>
                  <a:srgbClr val="008080"/>
                </a:solidFill>
                <a:latin typeface="Courier New" panose="02070309020205020404" pitchFamily="49" charset="0"/>
              </a:rPr>
              <a:t>  Updates a comment already in the database</a:t>
            </a:r>
          </a:p>
          <a:p>
            <a:r>
              <a:rPr lang="en-IE" sz="1200" dirty="0">
                <a:solidFill>
                  <a:srgbClr val="008080"/>
                </a:solidFill>
                <a:latin typeface="Courier New" panose="02070309020205020404" pitchFamily="49" charset="0"/>
              </a:rPr>
              <a:t> */</a:t>
            </a:r>
            <a:endParaRPr lang="en-IE" sz="1200" dirty="0">
              <a:solidFill>
                <a:srgbClr val="000000"/>
              </a:solidFill>
              <a:latin typeface="Courier New" panose="02070309020205020404" pitchFamily="49" charset="0"/>
            </a:endParaRPr>
          </a:p>
          <a:p>
            <a:r>
              <a:rPr lang="en-IE" sz="1200" dirty="0" err="1">
                <a:solidFill>
                  <a:srgbClr val="000000"/>
                </a:solidFill>
                <a:latin typeface="Courier New" panose="02070309020205020404" pitchFamily="49" charset="0"/>
              </a:rPr>
              <a:t>router</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put</a:t>
            </a:r>
            <a:r>
              <a:rPr lang="en-IE" sz="1200" b="1" dirty="0">
                <a:solidFill>
                  <a:srgbClr val="000080"/>
                </a:solidFill>
                <a:latin typeface="Courier New" panose="02070309020205020404" pitchFamily="49" charset="0"/>
              </a:rPr>
              <a:t>(</a:t>
            </a:r>
            <a:r>
              <a:rPr lang="en-IE" sz="1200" dirty="0">
                <a:solidFill>
                  <a:srgbClr val="808080"/>
                </a:solidFill>
                <a:latin typeface="Courier New" panose="02070309020205020404" pitchFamily="49" charset="0"/>
              </a:rPr>
              <a:t>'/</a:t>
            </a:r>
            <a:r>
              <a:rPr lang="en-IE" sz="1200" dirty="0" err="1">
                <a:solidFill>
                  <a:srgbClr val="808080"/>
                </a:solidFill>
                <a:latin typeface="Courier New" panose="02070309020205020404" pitchFamily="49" charset="0"/>
              </a:rPr>
              <a:t>updateComment</a:t>
            </a:r>
            <a:r>
              <a:rPr lang="en-IE" sz="1200" dirty="0">
                <a:solidFill>
                  <a:srgbClr val="808080"/>
                </a:solidFill>
                <a:latin typeface="Courier New" panose="02070309020205020404" pitchFamily="49" charset="0"/>
              </a:rPr>
              <a:t>/:id'</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function</a:t>
            </a:r>
            <a:r>
              <a:rPr lang="en-IE" sz="1200" b="1" dirty="0">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req</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res</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next</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err="1">
                <a:solidFill>
                  <a:srgbClr val="0000FF"/>
                </a:solidFill>
                <a:latin typeface="Courier New" panose="02070309020205020404" pitchFamily="49" charset="0"/>
              </a:rPr>
              <a:t>var</a:t>
            </a:r>
            <a:r>
              <a:rPr lang="en-IE" sz="1200" dirty="0">
                <a:solidFill>
                  <a:srgbClr val="000000"/>
                </a:solidFill>
                <a:latin typeface="Courier New" panose="02070309020205020404" pitchFamily="49" charset="0"/>
              </a:rPr>
              <a:t> id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req</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params</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id</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Comment</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update</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_</a:t>
            </a:r>
            <a:r>
              <a:rPr lang="en-IE" sz="1200" dirty="0" err="1">
                <a:solidFill>
                  <a:srgbClr val="000000"/>
                </a:solidFill>
                <a:latin typeface="Courier New" panose="02070309020205020404" pitchFamily="49" charset="0"/>
              </a:rPr>
              <a:t>id</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id</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req</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body</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function</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err</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if</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err</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res</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send</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err</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endParaRPr lang="en-IE" sz="1200" dirty="0">
              <a:solidFill>
                <a:srgbClr val="000000"/>
              </a:solidFill>
              <a:latin typeface="Courier New" panose="02070309020205020404" pitchFamily="49" charset="0"/>
            </a:endParaRPr>
          </a:p>
          <a:p>
            <a:r>
              <a:rPr lang="en-GB" sz="1200" dirty="0">
                <a:solidFill>
                  <a:srgbClr val="000000"/>
                </a:solidFill>
                <a:latin typeface="Courier New" panose="02070309020205020404" pitchFamily="49" charset="0"/>
              </a:rPr>
              <a:t>        </a:t>
            </a:r>
            <a:r>
              <a:rPr lang="en-GB" sz="1200" dirty="0" err="1">
                <a:solidFill>
                  <a:srgbClr val="000000"/>
                </a:solidFill>
                <a:latin typeface="Courier New" panose="02070309020205020404" pitchFamily="49" charset="0"/>
              </a:rPr>
              <a:t>res</a:t>
            </a:r>
            <a:r>
              <a:rPr lang="en-GB" sz="1200" b="1" dirty="0" err="1">
                <a:solidFill>
                  <a:srgbClr val="000080"/>
                </a:solidFill>
                <a:latin typeface="Courier New" panose="02070309020205020404" pitchFamily="49" charset="0"/>
              </a:rPr>
              <a:t>.</a:t>
            </a:r>
            <a:r>
              <a:rPr lang="en-GB" sz="1200" dirty="0" err="1">
                <a:solidFill>
                  <a:srgbClr val="000000"/>
                </a:solidFill>
                <a:latin typeface="Courier New" panose="02070309020205020404" pitchFamily="49" charset="0"/>
              </a:rPr>
              <a:t>json</a:t>
            </a:r>
            <a:r>
              <a:rPr lang="en-GB" sz="1200" b="1" dirty="0">
                <a:solidFill>
                  <a:srgbClr val="000080"/>
                </a:solidFill>
                <a:latin typeface="Courier New" panose="02070309020205020404" pitchFamily="49" charset="0"/>
              </a:rPr>
              <a:t>({</a:t>
            </a:r>
            <a:r>
              <a:rPr lang="en-GB" sz="1200" b="1" dirty="0">
                <a:solidFill>
                  <a:srgbClr val="804000"/>
                </a:solidFill>
                <a:latin typeface="Courier New" panose="02070309020205020404" pitchFamily="49" charset="0"/>
              </a:rPr>
              <a:t>status</a:t>
            </a:r>
            <a:r>
              <a:rPr lang="en-GB" sz="1200" dirty="0">
                <a:solidFill>
                  <a:srgbClr val="000000"/>
                </a:solidFill>
                <a:latin typeface="Courier New" panose="02070309020205020404" pitchFamily="49" charset="0"/>
              </a:rPr>
              <a:t> </a:t>
            </a:r>
            <a:r>
              <a:rPr lang="en-GB" sz="1200" b="1" dirty="0">
                <a:solidFill>
                  <a:srgbClr val="000080"/>
                </a:solidFill>
                <a:latin typeface="Courier New" panose="02070309020205020404" pitchFamily="49" charset="0"/>
              </a:rPr>
              <a:t>:</a:t>
            </a:r>
            <a:r>
              <a:rPr lang="en-GB" sz="1200" dirty="0">
                <a:solidFill>
                  <a:srgbClr val="000000"/>
                </a:solidFill>
                <a:latin typeface="Courier New" panose="02070309020205020404" pitchFamily="49" charset="0"/>
              </a:rPr>
              <a:t> </a:t>
            </a:r>
            <a:r>
              <a:rPr lang="en-GB" sz="1200" dirty="0">
                <a:solidFill>
                  <a:srgbClr val="808080"/>
                </a:solidFill>
                <a:latin typeface="Courier New" panose="02070309020205020404" pitchFamily="49" charset="0"/>
              </a:rPr>
              <a:t>"Successfully updated the document"</a:t>
            </a:r>
            <a:r>
              <a:rPr lang="en-GB" sz="1200" b="1" dirty="0">
                <a:solidFill>
                  <a:srgbClr val="000080"/>
                </a:solidFill>
                <a:latin typeface="Courier New" panose="02070309020205020404" pitchFamily="49" charset="0"/>
              </a:rPr>
              <a:t>});</a:t>
            </a:r>
            <a:endParaRPr lang="en-GB"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endParaRPr lang="en-IE" sz="1200" dirty="0">
              <a:solidFill>
                <a:srgbClr val="000000"/>
              </a:solidFill>
              <a:latin typeface="Courier New" panose="02070309020205020404" pitchFamily="49" charset="0"/>
            </a:endParaRPr>
          </a:p>
          <a:p>
            <a:r>
              <a:rPr lang="en-IE" sz="1200" dirty="0">
                <a:solidFill>
                  <a:srgbClr val="008080"/>
                </a:solidFill>
                <a:latin typeface="Courier New" panose="02070309020205020404" pitchFamily="49" charset="0"/>
              </a:rPr>
              <a:t>/**</a:t>
            </a:r>
          </a:p>
          <a:p>
            <a:r>
              <a:rPr lang="en-GB" sz="1200" dirty="0">
                <a:solidFill>
                  <a:srgbClr val="008080"/>
                </a:solidFill>
                <a:latin typeface="Courier New" panose="02070309020205020404" pitchFamily="49" charset="0"/>
              </a:rPr>
              <a:t> * Deletes a comment from the database</a:t>
            </a:r>
          </a:p>
          <a:p>
            <a:r>
              <a:rPr lang="en-IE" sz="1200" dirty="0">
                <a:solidFill>
                  <a:srgbClr val="008080"/>
                </a:solidFill>
                <a:latin typeface="Courier New" panose="02070309020205020404" pitchFamily="49" charset="0"/>
              </a:rPr>
              <a:t> */</a:t>
            </a:r>
            <a:endParaRPr lang="en-IE" sz="1200" dirty="0">
              <a:solidFill>
                <a:srgbClr val="000000"/>
              </a:solidFill>
              <a:latin typeface="Courier New" panose="02070309020205020404" pitchFamily="49" charset="0"/>
            </a:endParaRPr>
          </a:p>
          <a:p>
            <a:r>
              <a:rPr lang="en-IE" sz="1200" dirty="0" err="1">
                <a:solidFill>
                  <a:srgbClr val="000000"/>
                </a:solidFill>
                <a:latin typeface="Courier New" panose="02070309020205020404" pitchFamily="49" charset="0"/>
              </a:rPr>
              <a:t>router</a:t>
            </a:r>
            <a:r>
              <a:rPr lang="en-IE" sz="1200" b="1" dirty="0" err="1">
                <a:solidFill>
                  <a:srgbClr val="000080"/>
                </a:solidFill>
                <a:latin typeface="Courier New" panose="02070309020205020404" pitchFamily="49" charset="0"/>
              </a:rPr>
              <a:t>.</a:t>
            </a:r>
            <a:r>
              <a:rPr lang="en-IE" sz="1200" b="1" dirty="0" err="1">
                <a:solidFill>
                  <a:srgbClr val="0000FF"/>
                </a:solidFill>
                <a:latin typeface="Courier New" panose="02070309020205020404" pitchFamily="49" charset="0"/>
              </a:rPr>
              <a:t>delete</a:t>
            </a:r>
            <a:r>
              <a:rPr lang="en-IE" sz="1200" b="1" dirty="0">
                <a:solidFill>
                  <a:srgbClr val="000080"/>
                </a:solidFill>
                <a:latin typeface="Courier New" panose="02070309020205020404" pitchFamily="49" charset="0"/>
              </a:rPr>
              <a:t>(</a:t>
            </a:r>
            <a:r>
              <a:rPr lang="en-IE" sz="1200" dirty="0">
                <a:solidFill>
                  <a:srgbClr val="808080"/>
                </a:solidFill>
                <a:latin typeface="Courier New" panose="02070309020205020404" pitchFamily="49" charset="0"/>
              </a:rPr>
              <a:t>'/</a:t>
            </a:r>
            <a:r>
              <a:rPr lang="en-IE" sz="1200" dirty="0" err="1">
                <a:solidFill>
                  <a:srgbClr val="808080"/>
                </a:solidFill>
                <a:latin typeface="Courier New" panose="02070309020205020404" pitchFamily="49" charset="0"/>
              </a:rPr>
              <a:t>removeComment</a:t>
            </a:r>
            <a:r>
              <a:rPr lang="en-IE" sz="1200" dirty="0">
                <a:solidFill>
                  <a:srgbClr val="808080"/>
                </a:solidFill>
                <a:latin typeface="Courier New" panose="02070309020205020404" pitchFamily="49" charset="0"/>
              </a:rPr>
              <a:t>/:id'</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function</a:t>
            </a:r>
            <a:r>
              <a:rPr lang="en-IE" sz="1200" b="1" dirty="0">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req</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res</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next</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err="1">
                <a:solidFill>
                  <a:srgbClr val="0000FF"/>
                </a:solidFill>
                <a:latin typeface="Courier New" panose="02070309020205020404" pitchFamily="49" charset="0"/>
              </a:rPr>
              <a:t>var</a:t>
            </a:r>
            <a:r>
              <a:rPr lang="en-IE" sz="1200" dirty="0">
                <a:solidFill>
                  <a:srgbClr val="000000"/>
                </a:solidFill>
                <a:latin typeface="Courier New" panose="02070309020205020404" pitchFamily="49" charset="0"/>
              </a:rPr>
              <a:t> id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req</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params</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id</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Comment</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remove</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_</a:t>
            </a:r>
            <a:r>
              <a:rPr lang="en-IE" sz="1200" dirty="0" err="1">
                <a:solidFill>
                  <a:srgbClr val="000000"/>
                </a:solidFill>
                <a:latin typeface="Courier New" panose="02070309020205020404" pitchFamily="49" charset="0"/>
              </a:rPr>
              <a:t>id</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id</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function</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err</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if</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err</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res</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send</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err</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endParaRPr lang="en-IE" sz="1200" dirty="0">
              <a:solidFill>
                <a:srgbClr val="000000"/>
              </a:solidFill>
              <a:latin typeface="Courier New" panose="02070309020205020404" pitchFamily="49" charset="0"/>
            </a:endParaRPr>
          </a:p>
          <a:p>
            <a:r>
              <a:rPr lang="en-GB" sz="1200" dirty="0">
                <a:solidFill>
                  <a:srgbClr val="000000"/>
                </a:solidFill>
                <a:latin typeface="Courier New" panose="02070309020205020404" pitchFamily="49" charset="0"/>
              </a:rPr>
              <a:t>        </a:t>
            </a:r>
            <a:r>
              <a:rPr lang="en-GB" sz="1200" dirty="0" err="1">
                <a:solidFill>
                  <a:srgbClr val="000000"/>
                </a:solidFill>
                <a:latin typeface="Courier New" panose="02070309020205020404" pitchFamily="49" charset="0"/>
              </a:rPr>
              <a:t>res</a:t>
            </a:r>
            <a:r>
              <a:rPr lang="en-GB" sz="1200" b="1" dirty="0" err="1">
                <a:solidFill>
                  <a:srgbClr val="000080"/>
                </a:solidFill>
                <a:latin typeface="Courier New" panose="02070309020205020404" pitchFamily="49" charset="0"/>
              </a:rPr>
              <a:t>.</a:t>
            </a:r>
            <a:r>
              <a:rPr lang="en-GB" sz="1200" dirty="0" err="1">
                <a:solidFill>
                  <a:srgbClr val="000000"/>
                </a:solidFill>
                <a:latin typeface="Courier New" panose="02070309020205020404" pitchFamily="49" charset="0"/>
              </a:rPr>
              <a:t>json</a:t>
            </a:r>
            <a:r>
              <a:rPr lang="en-GB" sz="1200" b="1" dirty="0">
                <a:solidFill>
                  <a:srgbClr val="000080"/>
                </a:solidFill>
                <a:latin typeface="Courier New" panose="02070309020205020404" pitchFamily="49" charset="0"/>
              </a:rPr>
              <a:t>({</a:t>
            </a:r>
            <a:r>
              <a:rPr lang="en-GB" sz="1200" b="1" dirty="0">
                <a:solidFill>
                  <a:srgbClr val="804000"/>
                </a:solidFill>
                <a:latin typeface="Courier New" panose="02070309020205020404" pitchFamily="49" charset="0"/>
              </a:rPr>
              <a:t>status</a:t>
            </a:r>
            <a:r>
              <a:rPr lang="en-GB" sz="1200" dirty="0">
                <a:solidFill>
                  <a:srgbClr val="000000"/>
                </a:solidFill>
                <a:latin typeface="Courier New" panose="02070309020205020404" pitchFamily="49" charset="0"/>
              </a:rPr>
              <a:t> </a:t>
            </a:r>
            <a:r>
              <a:rPr lang="en-GB" sz="1200" b="1" dirty="0">
                <a:solidFill>
                  <a:srgbClr val="000080"/>
                </a:solidFill>
                <a:latin typeface="Courier New" panose="02070309020205020404" pitchFamily="49" charset="0"/>
              </a:rPr>
              <a:t>:</a:t>
            </a:r>
            <a:r>
              <a:rPr lang="en-GB" sz="1200" dirty="0">
                <a:solidFill>
                  <a:srgbClr val="000000"/>
                </a:solidFill>
                <a:latin typeface="Courier New" panose="02070309020205020404" pitchFamily="49" charset="0"/>
              </a:rPr>
              <a:t> </a:t>
            </a:r>
            <a:r>
              <a:rPr lang="en-GB" sz="1200" dirty="0">
                <a:solidFill>
                  <a:srgbClr val="808080"/>
                </a:solidFill>
                <a:latin typeface="Courier New" panose="02070309020205020404" pitchFamily="49" charset="0"/>
              </a:rPr>
              <a:t>"Successfully removed the document"</a:t>
            </a:r>
            <a:r>
              <a:rPr lang="en-GB" sz="1200" b="1" dirty="0">
                <a:solidFill>
                  <a:srgbClr val="000080"/>
                </a:solidFill>
                <a:latin typeface="Courier New" panose="02070309020205020404" pitchFamily="49" charset="0"/>
              </a:rPr>
              <a:t>});</a:t>
            </a:r>
            <a:endParaRPr lang="en-GB"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b="1" dirty="0">
                <a:solidFill>
                  <a:srgbClr val="000080"/>
                </a:solidFill>
                <a:latin typeface="Courier New" panose="02070309020205020404" pitchFamily="49" charset="0"/>
              </a:rPr>
              <a:t>});</a:t>
            </a:r>
          </a:p>
          <a:p>
            <a:r>
              <a:rPr lang="en-IE" sz="1200" dirty="0" err="1">
                <a:solidFill>
                  <a:srgbClr val="000000"/>
                </a:solidFill>
                <a:latin typeface="Courier New" panose="02070309020205020404" pitchFamily="49" charset="0"/>
              </a:rPr>
              <a:t>module</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exports</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router</a:t>
            </a:r>
            <a:r>
              <a:rPr lang="en-IE" sz="1200" b="1" dirty="0">
                <a:solidFill>
                  <a:srgbClr val="000080"/>
                </a:solidFill>
                <a:latin typeface="Courier New" panose="02070309020205020404" pitchFamily="49" charset="0"/>
              </a:rPr>
              <a:t>;</a:t>
            </a:r>
            <a:endParaRPr lang="en-IE" sz="1200" dirty="0"/>
          </a:p>
        </p:txBody>
      </p:sp>
      <p:sp>
        <p:nvSpPr>
          <p:cNvPr id="6" name="TextBox 5">
            <a:extLst>
              <a:ext uri="{FF2B5EF4-FFF2-40B4-BE49-F238E27FC236}">
                <a16:creationId xmlns:a16="http://schemas.microsoft.com/office/drawing/2014/main" id="{92D19276-5952-4955-A404-2B04D2B39B5A}"/>
              </a:ext>
            </a:extLst>
          </p:cNvPr>
          <p:cNvSpPr txBox="1"/>
          <p:nvPr/>
        </p:nvSpPr>
        <p:spPr>
          <a:xfrm>
            <a:off x="5148064" y="6381328"/>
            <a:ext cx="1728192" cy="369332"/>
          </a:xfrm>
          <a:prstGeom prst="rect">
            <a:avLst/>
          </a:prstGeom>
          <a:noFill/>
        </p:spPr>
        <p:txBody>
          <a:bodyPr wrap="square" rtlCol="0">
            <a:spAutoFit/>
          </a:bodyPr>
          <a:lstStyle/>
          <a:p>
            <a:r>
              <a:rPr lang="en-IE" dirty="0">
                <a:solidFill>
                  <a:schemeClr val="accent6"/>
                </a:solidFill>
              </a:rPr>
              <a:t>routes&gt;index.js</a:t>
            </a:r>
          </a:p>
        </p:txBody>
      </p:sp>
    </p:spTree>
    <p:extLst>
      <p:ext uri="{BB962C8B-B14F-4D97-AF65-F5344CB8AC3E}">
        <p14:creationId xmlns:p14="http://schemas.microsoft.com/office/powerpoint/2010/main" val="1324235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FD5F4-E45C-4C62-B5F8-F3ED56BF9270}"/>
              </a:ext>
            </a:extLst>
          </p:cNvPr>
          <p:cNvSpPr>
            <a:spLocks noGrp="1"/>
          </p:cNvSpPr>
          <p:nvPr>
            <p:ph type="title"/>
          </p:nvPr>
        </p:nvSpPr>
        <p:spPr/>
        <p:txBody>
          <a:bodyPr/>
          <a:lstStyle/>
          <a:p>
            <a:r>
              <a:rPr lang="en-IE" dirty="0"/>
              <a:t>Postman update</a:t>
            </a:r>
          </a:p>
        </p:txBody>
      </p:sp>
      <p:sp>
        <p:nvSpPr>
          <p:cNvPr id="3" name="Slide Number Placeholder 2">
            <a:extLst>
              <a:ext uri="{FF2B5EF4-FFF2-40B4-BE49-F238E27FC236}">
                <a16:creationId xmlns:a16="http://schemas.microsoft.com/office/drawing/2014/main" id="{73D6D594-D310-420B-AAC8-3B09670C040A}"/>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39</a:t>
            </a:fld>
            <a:endParaRPr lang="en-IE" dirty="0"/>
          </a:p>
        </p:txBody>
      </p:sp>
      <p:pic>
        <p:nvPicPr>
          <p:cNvPr id="5" name="Picture 4">
            <a:extLst>
              <a:ext uri="{FF2B5EF4-FFF2-40B4-BE49-F238E27FC236}">
                <a16:creationId xmlns:a16="http://schemas.microsoft.com/office/drawing/2014/main" id="{8E1DE334-6778-4210-8514-B502039D4617}"/>
              </a:ext>
            </a:extLst>
          </p:cNvPr>
          <p:cNvPicPr>
            <a:picLocks noChangeAspect="1"/>
          </p:cNvPicPr>
          <p:nvPr/>
        </p:nvPicPr>
        <p:blipFill>
          <a:blip r:embed="rId2"/>
          <a:stretch>
            <a:fillRect/>
          </a:stretch>
        </p:blipFill>
        <p:spPr>
          <a:xfrm>
            <a:off x="532264" y="1537274"/>
            <a:ext cx="5251902" cy="5201816"/>
          </a:xfrm>
          <a:prstGeom prst="rect">
            <a:avLst/>
          </a:prstGeom>
        </p:spPr>
      </p:pic>
    </p:spTree>
    <p:extLst>
      <p:ext uri="{BB962C8B-B14F-4D97-AF65-F5344CB8AC3E}">
        <p14:creationId xmlns:p14="http://schemas.microsoft.com/office/powerpoint/2010/main" val="311318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3C41-1921-4999-943A-D55850609DE0}"/>
              </a:ext>
            </a:extLst>
          </p:cNvPr>
          <p:cNvSpPr>
            <a:spLocks noGrp="1"/>
          </p:cNvSpPr>
          <p:nvPr>
            <p:ph type="title"/>
          </p:nvPr>
        </p:nvSpPr>
        <p:spPr/>
        <p:txBody>
          <a:bodyPr/>
          <a:lstStyle/>
          <a:p>
            <a:r>
              <a:rPr lang="en-IE" dirty="0"/>
              <a:t>Express generator</a:t>
            </a:r>
          </a:p>
        </p:txBody>
      </p:sp>
      <p:sp>
        <p:nvSpPr>
          <p:cNvPr id="3" name="Slide Number Placeholder 2">
            <a:extLst>
              <a:ext uri="{FF2B5EF4-FFF2-40B4-BE49-F238E27FC236}">
                <a16:creationId xmlns:a16="http://schemas.microsoft.com/office/drawing/2014/main" id="{F57DDC7B-C66D-4E50-9B47-7E913E834820}"/>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4</a:t>
            </a:fld>
            <a:endParaRPr lang="en-IE" dirty="0"/>
          </a:p>
        </p:txBody>
      </p:sp>
      <p:sp>
        <p:nvSpPr>
          <p:cNvPr id="4" name="Content Placeholder 3">
            <a:extLst>
              <a:ext uri="{FF2B5EF4-FFF2-40B4-BE49-F238E27FC236}">
                <a16:creationId xmlns:a16="http://schemas.microsoft.com/office/drawing/2014/main" id="{1CD77BC5-8DCB-48A6-B9E5-613A5CDF9C21}"/>
              </a:ext>
            </a:extLst>
          </p:cNvPr>
          <p:cNvSpPr>
            <a:spLocks noGrp="1"/>
          </p:cNvSpPr>
          <p:nvPr>
            <p:ph sz="quarter" idx="1"/>
          </p:nvPr>
        </p:nvSpPr>
        <p:spPr/>
        <p:txBody>
          <a:bodyPr/>
          <a:lstStyle/>
          <a:p>
            <a:r>
              <a:rPr lang="en-IE" dirty="0"/>
              <a:t>Express has it’s own generator which I have installed on the server</a:t>
            </a:r>
          </a:p>
          <a:p>
            <a:r>
              <a:rPr lang="en-IE" dirty="0"/>
              <a:t>To create your first </a:t>
            </a:r>
            <a:r>
              <a:rPr lang="en-IE" dirty="0" err="1"/>
              <a:t>ExpressJS</a:t>
            </a:r>
            <a:r>
              <a:rPr lang="en-IE" dirty="0"/>
              <a:t> application, log in to your user account on Danu7 and type the following command</a:t>
            </a:r>
          </a:p>
        </p:txBody>
      </p:sp>
      <p:pic>
        <p:nvPicPr>
          <p:cNvPr id="9" name="Picture 8">
            <a:extLst>
              <a:ext uri="{FF2B5EF4-FFF2-40B4-BE49-F238E27FC236}">
                <a16:creationId xmlns:a16="http://schemas.microsoft.com/office/drawing/2014/main" id="{34E5245A-BEDC-4E35-98D6-C9C8C8AACEAD}"/>
              </a:ext>
            </a:extLst>
          </p:cNvPr>
          <p:cNvPicPr>
            <a:picLocks noChangeAspect="1"/>
          </p:cNvPicPr>
          <p:nvPr/>
        </p:nvPicPr>
        <p:blipFill>
          <a:blip r:embed="rId2"/>
          <a:stretch>
            <a:fillRect/>
          </a:stretch>
        </p:blipFill>
        <p:spPr>
          <a:xfrm>
            <a:off x="3707904" y="3645024"/>
            <a:ext cx="4862686" cy="3067820"/>
          </a:xfrm>
          <a:prstGeom prst="rect">
            <a:avLst/>
          </a:prstGeom>
        </p:spPr>
      </p:pic>
    </p:spTree>
    <p:extLst>
      <p:ext uri="{BB962C8B-B14F-4D97-AF65-F5344CB8AC3E}">
        <p14:creationId xmlns:p14="http://schemas.microsoft.com/office/powerpoint/2010/main" val="24124503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3753-7A0F-402C-9D9C-DE10D794B973}"/>
              </a:ext>
            </a:extLst>
          </p:cNvPr>
          <p:cNvSpPr>
            <a:spLocks noGrp="1"/>
          </p:cNvSpPr>
          <p:nvPr>
            <p:ph type="title"/>
          </p:nvPr>
        </p:nvSpPr>
        <p:spPr/>
        <p:txBody>
          <a:bodyPr/>
          <a:lstStyle/>
          <a:p>
            <a:r>
              <a:rPr lang="en-IE" dirty="0"/>
              <a:t>Postman delete</a:t>
            </a:r>
          </a:p>
        </p:txBody>
      </p:sp>
      <p:sp>
        <p:nvSpPr>
          <p:cNvPr id="3" name="Slide Number Placeholder 2">
            <a:extLst>
              <a:ext uri="{FF2B5EF4-FFF2-40B4-BE49-F238E27FC236}">
                <a16:creationId xmlns:a16="http://schemas.microsoft.com/office/drawing/2014/main" id="{EAE9F608-A40A-421D-990F-C638A02F7BF5}"/>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40</a:t>
            </a:fld>
            <a:endParaRPr lang="en-IE" dirty="0"/>
          </a:p>
        </p:txBody>
      </p:sp>
      <p:pic>
        <p:nvPicPr>
          <p:cNvPr id="5" name="Picture 4">
            <a:extLst>
              <a:ext uri="{FF2B5EF4-FFF2-40B4-BE49-F238E27FC236}">
                <a16:creationId xmlns:a16="http://schemas.microsoft.com/office/drawing/2014/main" id="{DB1761D5-B5AE-41A9-9271-CF57DEF7933C}"/>
              </a:ext>
            </a:extLst>
          </p:cNvPr>
          <p:cNvPicPr>
            <a:picLocks noChangeAspect="1"/>
          </p:cNvPicPr>
          <p:nvPr/>
        </p:nvPicPr>
        <p:blipFill>
          <a:blip r:embed="rId2"/>
          <a:stretch>
            <a:fillRect/>
          </a:stretch>
        </p:blipFill>
        <p:spPr>
          <a:xfrm>
            <a:off x="919162" y="1916832"/>
            <a:ext cx="7305675" cy="3505200"/>
          </a:xfrm>
          <a:prstGeom prst="rect">
            <a:avLst/>
          </a:prstGeom>
        </p:spPr>
      </p:pic>
    </p:spTree>
    <p:extLst>
      <p:ext uri="{BB962C8B-B14F-4D97-AF65-F5344CB8AC3E}">
        <p14:creationId xmlns:p14="http://schemas.microsoft.com/office/powerpoint/2010/main" val="4300143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75212" y="1628800"/>
            <a:ext cx="7772400" cy="1368152"/>
          </a:xfrm>
        </p:spPr>
        <p:txBody>
          <a:bodyPr>
            <a:normAutofit/>
          </a:bodyPr>
          <a:lstStyle/>
          <a:p>
            <a:r>
              <a:rPr lang="en-US" sz="2800" dirty="0"/>
              <a:t>Posting comments from the client</a:t>
            </a:r>
            <a:endParaRPr lang="en-IE" sz="2800" dirty="0"/>
          </a:p>
        </p:txBody>
      </p:sp>
      <p:sp>
        <p:nvSpPr>
          <p:cNvPr id="3" name="Subtitle 2"/>
          <p:cNvSpPr>
            <a:spLocks noGrp="1"/>
          </p:cNvSpPr>
          <p:nvPr>
            <p:ph type="subTitle" idx="1"/>
          </p:nvPr>
        </p:nvSpPr>
        <p:spPr>
          <a:xfrm>
            <a:off x="859236" y="3212976"/>
            <a:ext cx="7529188" cy="1649344"/>
          </a:xfrm>
        </p:spPr>
        <p:txBody>
          <a:bodyPr>
            <a:normAutofit/>
          </a:bodyPr>
          <a:lstStyle/>
          <a:p>
            <a:r>
              <a:rPr lang="en-US" sz="3600" dirty="0"/>
              <a:t> </a:t>
            </a:r>
          </a:p>
          <a:p>
            <a:endParaRPr lang="en-US" sz="3600" dirty="0"/>
          </a:p>
          <a:p>
            <a:endParaRPr lang="en-US" sz="3200" dirty="0"/>
          </a:p>
          <a:p>
            <a:endParaRPr lang="en-IE" sz="3600" dirty="0"/>
          </a:p>
        </p:txBody>
      </p:sp>
      <p:pic>
        <p:nvPicPr>
          <p:cNvPr id="5" name="Picture 4" descr="NUIGalway_Logo_Irish_500.png"/>
          <p:cNvPicPr>
            <a:picLocks noChangeAspect="1"/>
          </p:cNvPicPr>
          <p:nvPr/>
        </p:nvPicPr>
        <p:blipFill>
          <a:blip r:embed="rId4" cstate="print"/>
          <a:stretch>
            <a:fillRect/>
          </a:stretch>
        </p:blipFill>
        <p:spPr>
          <a:xfrm>
            <a:off x="6948264" y="6021288"/>
            <a:ext cx="2195736" cy="744904"/>
          </a:xfrm>
          <a:prstGeom prst="rect">
            <a:avLst/>
          </a:prstGeom>
        </p:spPr>
      </p:pic>
    </p:spTree>
    <p:extLst>
      <p:ext uri="{BB962C8B-B14F-4D97-AF65-F5344CB8AC3E}">
        <p14:creationId xmlns:p14="http://schemas.microsoft.com/office/powerpoint/2010/main" val="3184007814"/>
      </p:ext>
    </p:extLst>
  </p:cSld>
  <p:clrMapOvr>
    <a:overrideClrMapping bg1="dk1" tx1="lt1" bg2="dk2" tx2="lt2" accent1="accent1" accent2="accent2" accent3="accent3" accent4="accent4" accent5="accent5" accent6="accent6" hlink="hlink" folHlink="folHlink"/>
  </p:clrMapOvr>
  <p:transition advTm="16427"/>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DDC0-F4B1-487C-A128-BC0844B45C04}"/>
              </a:ext>
            </a:extLst>
          </p:cNvPr>
          <p:cNvSpPr>
            <a:spLocks noGrp="1"/>
          </p:cNvSpPr>
          <p:nvPr>
            <p:ph type="title"/>
          </p:nvPr>
        </p:nvSpPr>
        <p:spPr/>
        <p:txBody>
          <a:bodyPr/>
          <a:lstStyle/>
          <a:p>
            <a:r>
              <a:rPr lang="en-IE" dirty="0"/>
              <a:t>Post comment form</a:t>
            </a:r>
          </a:p>
        </p:txBody>
      </p:sp>
      <p:sp>
        <p:nvSpPr>
          <p:cNvPr id="3" name="Slide Number Placeholder 2">
            <a:extLst>
              <a:ext uri="{FF2B5EF4-FFF2-40B4-BE49-F238E27FC236}">
                <a16:creationId xmlns:a16="http://schemas.microsoft.com/office/drawing/2014/main" id="{7EDB608B-7D7F-4183-97C3-EAC3AA9315C0}"/>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42</a:t>
            </a:fld>
            <a:endParaRPr lang="en-IE" dirty="0"/>
          </a:p>
        </p:txBody>
      </p:sp>
      <p:sp>
        <p:nvSpPr>
          <p:cNvPr id="4" name="Content Placeholder 3">
            <a:extLst>
              <a:ext uri="{FF2B5EF4-FFF2-40B4-BE49-F238E27FC236}">
                <a16:creationId xmlns:a16="http://schemas.microsoft.com/office/drawing/2014/main" id="{9F6669EA-A4F7-461A-A098-D66EF74B04DF}"/>
              </a:ext>
            </a:extLst>
          </p:cNvPr>
          <p:cNvSpPr>
            <a:spLocks noGrp="1"/>
          </p:cNvSpPr>
          <p:nvPr>
            <p:ph sz="quarter" idx="1"/>
          </p:nvPr>
        </p:nvSpPr>
        <p:spPr/>
        <p:txBody>
          <a:bodyPr/>
          <a:lstStyle/>
          <a:p>
            <a:endParaRPr lang="en-IE" dirty="0"/>
          </a:p>
          <a:p>
            <a:endParaRPr lang="en-IE" dirty="0"/>
          </a:p>
          <a:p>
            <a:endParaRPr lang="en-IE" dirty="0"/>
          </a:p>
          <a:p>
            <a:endParaRPr lang="en-IE" dirty="0"/>
          </a:p>
          <a:p>
            <a:endParaRPr lang="en-IE" dirty="0"/>
          </a:p>
          <a:p>
            <a:endParaRPr lang="en-IE" dirty="0"/>
          </a:p>
          <a:p>
            <a:r>
              <a:rPr lang="en-IE" dirty="0"/>
              <a:t>Emulate Twitters post form, where we will restrict the user to 140 characters</a:t>
            </a:r>
          </a:p>
        </p:txBody>
      </p:sp>
      <p:pic>
        <p:nvPicPr>
          <p:cNvPr id="5" name="Picture 4">
            <a:extLst>
              <a:ext uri="{FF2B5EF4-FFF2-40B4-BE49-F238E27FC236}">
                <a16:creationId xmlns:a16="http://schemas.microsoft.com/office/drawing/2014/main" id="{7F88E5A4-2752-4FEC-9876-B0D956FE59F8}"/>
              </a:ext>
            </a:extLst>
          </p:cNvPr>
          <p:cNvPicPr>
            <a:picLocks noChangeAspect="1"/>
          </p:cNvPicPr>
          <p:nvPr/>
        </p:nvPicPr>
        <p:blipFill>
          <a:blip r:embed="rId2"/>
          <a:stretch>
            <a:fillRect/>
          </a:stretch>
        </p:blipFill>
        <p:spPr>
          <a:xfrm>
            <a:off x="1693735" y="1515374"/>
            <a:ext cx="5991225" cy="2466975"/>
          </a:xfrm>
          <a:prstGeom prst="rect">
            <a:avLst/>
          </a:prstGeom>
        </p:spPr>
      </p:pic>
      <p:sp>
        <p:nvSpPr>
          <p:cNvPr id="6" name="Rectangle 5">
            <a:extLst>
              <a:ext uri="{FF2B5EF4-FFF2-40B4-BE49-F238E27FC236}">
                <a16:creationId xmlns:a16="http://schemas.microsoft.com/office/drawing/2014/main" id="{B68A77D9-2BFE-4A1B-8864-5AD50D653E7B}"/>
              </a:ext>
            </a:extLst>
          </p:cNvPr>
          <p:cNvSpPr/>
          <p:nvPr/>
        </p:nvSpPr>
        <p:spPr>
          <a:xfrm>
            <a:off x="899592" y="4093857"/>
            <a:ext cx="2354875" cy="369332"/>
          </a:xfrm>
          <a:prstGeom prst="rect">
            <a:avLst/>
          </a:prstGeom>
        </p:spPr>
        <p:txBody>
          <a:bodyPr wrap="none">
            <a:spAutoFit/>
          </a:bodyPr>
          <a:lstStyle/>
          <a:p>
            <a:r>
              <a:rPr lang="en-IE" dirty="0"/>
              <a:t>http://fontawesome.io/</a:t>
            </a:r>
          </a:p>
        </p:txBody>
      </p:sp>
      <p:cxnSp>
        <p:nvCxnSpPr>
          <p:cNvPr id="8" name="Straight Arrow Connector 7">
            <a:extLst>
              <a:ext uri="{FF2B5EF4-FFF2-40B4-BE49-F238E27FC236}">
                <a16:creationId xmlns:a16="http://schemas.microsoft.com/office/drawing/2014/main" id="{C00408E7-037A-4DA3-A0F6-5FEE0C96726D}"/>
              </a:ext>
            </a:extLst>
          </p:cNvPr>
          <p:cNvCxnSpPr/>
          <p:nvPr/>
        </p:nvCxnSpPr>
        <p:spPr>
          <a:xfrm flipV="1">
            <a:off x="2411760" y="3356992"/>
            <a:ext cx="288032" cy="710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4557F7A-85D7-4435-A6FF-59C8B4527B55}"/>
              </a:ext>
            </a:extLst>
          </p:cNvPr>
          <p:cNvCxnSpPr/>
          <p:nvPr/>
        </p:nvCxnSpPr>
        <p:spPr>
          <a:xfrm flipV="1">
            <a:off x="2843808" y="3356992"/>
            <a:ext cx="936104" cy="736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88E5DD2-03A0-4518-A44D-840F53C1D102}"/>
              </a:ext>
            </a:extLst>
          </p:cNvPr>
          <p:cNvSpPr txBox="1"/>
          <p:nvPr/>
        </p:nvSpPr>
        <p:spPr>
          <a:xfrm>
            <a:off x="107504" y="2204864"/>
            <a:ext cx="1440160" cy="923330"/>
          </a:xfrm>
          <a:prstGeom prst="rect">
            <a:avLst/>
          </a:prstGeom>
          <a:noFill/>
        </p:spPr>
        <p:txBody>
          <a:bodyPr wrap="square" rtlCol="0">
            <a:spAutoFit/>
          </a:bodyPr>
          <a:lstStyle/>
          <a:p>
            <a:r>
              <a:rPr lang="en-IE" dirty="0"/>
              <a:t>Font awesome icons</a:t>
            </a:r>
          </a:p>
        </p:txBody>
      </p:sp>
      <p:cxnSp>
        <p:nvCxnSpPr>
          <p:cNvPr id="13" name="Straight Arrow Connector 12">
            <a:extLst>
              <a:ext uri="{FF2B5EF4-FFF2-40B4-BE49-F238E27FC236}">
                <a16:creationId xmlns:a16="http://schemas.microsoft.com/office/drawing/2014/main" id="{97F0C636-1271-4CA3-BD3F-47E9597688D0}"/>
              </a:ext>
            </a:extLst>
          </p:cNvPr>
          <p:cNvCxnSpPr/>
          <p:nvPr/>
        </p:nvCxnSpPr>
        <p:spPr>
          <a:xfrm>
            <a:off x="1693735" y="2748861"/>
            <a:ext cx="718025" cy="320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42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7948-ABB5-440A-9ABF-9C8B04BCEE65}"/>
              </a:ext>
            </a:extLst>
          </p:cNvPr>
          <p:cNvSpPr>
            <a:spLocks noGrp="1"/>
          </p:cNvSpPr>
          <p:nvPr>
            <p:ph type="title"/>
          </p:nvPr>
        </p:nvSpPr>
        <p:spPr/>
        <p:txBody>
          <a:bodyPr/>
          <a:lstStyle/>
          <a:p>
            <a:r>
              <a:rPr lang="en-IE" dirty="0"/>
              <a:t>Create a new page called </a:t>
            </a:r>
            <a:r>
              <a:rPr lang="en-IE" dirty="0" err="1"/>
              <a:t>feed.hbs</a:t>
            </a:r>
            <a:endParaRPr lang="en-IE" dirty="0"/>
          </a:p>
        </p:txBody>
      </p:sp>
      <p:sp>
        <p:nvSpPr>
          <p:cNvPr id="3" name="Slide Number Placeholder 2">
            <a:extLst>
              <a:ext uri="{FF2B5EF4-FFF2-40B4-BE49-F238E27FC236}">
                <a16:creationId xmlns:a16="http://schemas.microsoft.com/office/drawing/2014/main" id="{412E0AF8-9995-477C-83E5-ED61EB17358E}"/>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43</a:t>
            </a:fld>
            <a:endParaRPr lang="en-IE" dirty="0"/>
          </a:p>
        </p:txBody>
      </p:sp>
      <p:pic>
        <p:nvPicPr>
          <p:cNvPr id="5" name="Picture 4">
            <a:extLst>
              <a:ext uri="{FF2B5EF4-FFF2-40B4-BE49-F238E27FC236}">
                <a16:creationId xmlns:a16="http://schemas.microsoft.com/office/drawing/2014/main" id="{D6CB8C01-D2C3-457E-97E6-94B6763826FF}"/>
              </a:ext>
            </a:extLst>
          </p:cNvPr>
          <p:cNvPicPr>
            <a:picLocks noChangeAspect="1"/>
          </p:cNvPicPr>
          <p:nvPr/>
        </p:nvPicPr>
        <p:blipFill>
          <a:blip r:embed="rId2"/>
          <a:stretch>
            <a:fillRect/>
          </a:stretch>
        </p:blipFill>
        <p:spPr>
          <a:xfrm>
            <a:off x="841212" y="2348880"/>
            <a:ext cx="3815700" cy="2664296"/>
          </a:xfrm>
          <a:prstGeom prst="rect">
            <a:avLst/>
          </a:prstGeom>
        </p:spPr>
      </p:pic>
      <p:sp>
        <p:nvSpPr>
          <p:cNvPr id="6" name="TextBox 5">
            <a:extLst>
              <a:ext uri="{FF2B5EF4-FFF2-40B4-BE49-F238E27FC236}">
                <a16:creationId xmlns:a16="http://schemas.microsoft.com/office/drawing/2014/main" id="{A7A59217-D1B7-4234-9355-2C4BC014CE10}"/>
              </a:ext>
            </a:extLst>
          </p:cNvPr>
          <p:cNvSpPr txBox="1"/>
          <p:nvPr/>
        </p:nvSpPr>
        <p:spPr>
          <a:xfrm>
            <a:off x="5436096" y="2132856"/>
            <a:ext cx="3240360" cy="369332"/>
          </a:xfrm>
          <a:prstGeom prst="rect">
            <a:avLst/>
          </a:prstGeom>
          <a:noFill/>
        </p:spPr>
        <p:txBody>
          <a:bodyPr wrap="square" rtlCol="0">
            <a:spAutoFit/>
          </a:bodyPr>
          <a:lstStyle/>
          <a:p>
            <a:r>
              <a:rPr lang="en-IE" dirty="0"/>
              <a:t>Add it under views</a:t>
            </a:r>
          </a:p>
        </p:txBody>
      </p:sp>
      <p:cxnSp>
        <p:nvCxnSpPr>
          <p:cNvPr id="8" name="Straight Arrow Connector 7">
            <a:extLst>
              <a:ext uri="{FF2B5EF4-FFF2-40B4-BE49-F238E27FC236}">
                <a16:creationId xmlns:a16="http://schemas.microsoft.com/office/drawing/2014/main" id="{0D6FBB6B-03BC-48FF-B9EE-CE720C9690DA}"/>
              </a:ext>
            </a:extLst>
          </p:cNvPr>
          <p:cNvCxnSpPr/>
          <p:nvPr/>
        </p:nvCxnSpPr>
        <p:spPr>
          <a:xfrm flipH="1">
            <a:off x="4499992" y="2420888"/>
            <a:ext cx="108012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239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7E190-F2C6-4156-BD74-174779BE9169}"/>
              </a:ext>
            </a:extLst>
          </p:cNvPr>
          <p:cNvSpPr>
            <a:spLocks noGrp="1"/>
          </p:cNvSpPr>
          <p:nvPr>
            <p:ph type="title"/>
          </p:nvPr>
        </p:nvSpPr>
        <p:spPr>
          <a:xfrm>
            <a:off x="6880" y="260648"/>
            <a:ext cx="8172400" cy="692696"/>
          </a:xfrm>
        </p:spPr>
        <p:txBody>
          <a:bodyPr>
            <a:normAutofit fontScale="90000"/>
          </a:bodyPr>
          <a:lstStyle/>
          <a:p>
            <a:r>
              <a:rPr lang="en-IE" sz="3200" dirty="0"/>
              <a:t>Edit newly created </a:t>
            </a:r>
            <a:r>
              <a:rPr lang="en-IE" sz="3200" b="1" dirty="0" err="1"/>
              <a:t>feed.hbs</a:t>
            </a:r>
            <a:r>
              <a:rPr lang="en-IE" sz="3200" dirty="0"/>
              <a:t> to contain the following</a:t>
            </a:r>
          </a:p>
        </p:txBody>
      </p:sp>
      <p:sp>
        <p:nvSpPr>
          <p:cNvPr id="3" name="Slide Number Placeholder 2">
            <a:extLst>
              <a:ext uri="{FF2B5EF4-FFF2-40B4-BE49-F238E27FC236}">
                <a16:creationId xmlns:a16="http://schemas.microsoft.com/office/drawing/2014/main" id="{A36E23F9-76C4-4E15-B232-EF0CFB775288}"/>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44</a:t>
            </a:fld>
            <a:endParaRPr lang="en-IE" dirty="0"/>
          </a:p>
        </p:txBody>
      </p:sp>
      <p:sp>
        <p:nvSpPr>
          <p:cNvPr id="8" name="Rectangle 7">
            <a:extLst>
              <a:ext uri="{FF2B5EF4-FFF2-40B4-BE49-F238E27FC236}">
                <a16:creationId xmlns:a16="http://schemas.microsoft.com/office/drawing/2014/main" id="{4CF9B081-B36F-4A20-BAF2-19E79433A1E6}"/>
              </a:ext>
            </a:extLst>
          </p:cNvPr>
          <p:cNvSpPr/>
          <p:nvPr/>
        </p:nvSpPr>
        <p:spPr>
          <a:xfrm>
            <a:off x="0" y="1179522"/>
            <a:ext cx="9144000" cy="5678478"/>
          </a:xfrm>
          <a:prstGeom prst="rect">
            <a:avLst/>
          </a:prstGeom>
        </p:spPr>
        <p:txBody>
          <a:bodyPr wrap="square">
            <a:spAutoFit/>
          </a:bodyPr>
          <a:lstStyle/>
          <a:p>
            <a:r>
              <a:rPr lang="en-GB" sz="1100" dirty="0">
                <a:solidFill>
                  <a:srgbClr val="000000"/>
                </a:solidFill>
                <a:latin typeface="Courier New" panose="02070309020205020404" pitchFamily="49" charset="0"/>
              </a:rPr>
              <a:t>&lt;div class="well col-xs-6 col-xs-offset-3"&gt;</a:t>
            </a:r>
          </a:p>
          <a:p>
            <a:r>
              <a:rPr lang="en-GB" sz="1100" dirty="0">
                <a:solidFill>
                  <a:srgbClr val="000000"/>
                </a:solidFill>
                <a:latin typeface="Courier New" panose="02070309020205020404" pitchFamily="49" charset="0"/>
              </a:rPr>
              <a:t>    &lt;div class="row col-xs-10 col-xs-offset-1"&gt;</a:t>
            </a:r>
          </a:p>
          <a:p>
            <a:r>
              <a:rPr lang="en-GB" sz="1100" dirty="0">
                <a:solidFill>
                  <a:srgbClr val="000000"/>
                </a:solidFill>
                <a:latin typeface="Courier New" panose="02070309020205020404" pitchFamily="49" charset="0"/>
              </a:rPr>
              <a:t>        &lt;form class="form-horizontal" role="form" id="</a:t>
            </a:r>
            <a:r>
              <a:rPr lang="en-GB" sz="1100" dirty="0" err="1">
                <a:solidFill>
                  <a:srgbClr val="000000"/>
                </a:solidFill>
                <a:latin typeface="Courier New" panose="02070309020205020404" pitchFamily="49" charset="0"/>
              </a:rPr>
              <a:t>postForm</a:t>
            </a:r>
            <a:r>
              <a:rPr lang="en-GB" sz="1100" dirty="0">
                <a:solidFill>
                  <a:srgbClr val="000000"/>
                </a:solidFill>
                <a:latin typeface="Courier New" panose="02070309020205020404" pitchFamily="49" charset="0"/>
              </a:rPr>
              <a:t>"&gt;</a:t>
            </a:r>
          </a:p>
          <a:p>
            <a:r>
              <a:rPr lang="en-GB" sz="1100" dirty="0">
                <a:solidFill>
                  <a:srgbClr val="000000"/>
                </a:solidFill>
                <a:latin typeface="Courier New" panose="02070309020205020404" pitchFamily="49" charset="0"/>
              </a:rPr>
              <a:t>            &lt;div class="row"&gt;</a:t>
            </a:r>
          </a:p>
          <a:p>
            <a:r>
              <a:rPr lang="en-GB" sz="1100" dirty="0">
                <a:solidFill>
                  <a:srgbClr val="000000"/>
                </a:solidFill>
                <a:latin typeface="Courier New" panose="02070309020205020404" pitchFamily="49" charset="0"/>
              </a:rPr>
              <a:t>                &lt;div class="form-group"&gt;</a:t>
            </a:r>
          </a:p>
          <a:p>
            <a:r>
              <a:rPr lang="en-GB" sz="1100" dirty="0">
                <a:solidFill>
                  <a:srgbClr val="000000"/>
                </a:solidFill>
                <a:latin typeface="Courier New" panose="02070309020205020404" pitchFamily="49" charset="0"/>
              </a:rPr>
              <a:t>                    &lt;div class="col-xs-12"&gt;</a:t>
            </a:r>
          </a:p>
          <a:p>
            <a:r>
              <a:rPr lang="en-GB" sz="1100" dirty="0">
                <a:solidFill>
                  <a:srgbClr val="000000"/>
                </a:solidFill>
                <a:latin typeface="Courier New" panose="02070309020205020404" pitchFamily="49" charset="0"/>
              </a:rPr>
              <a:t>                    &lt;</a:t>
            </a:r>
            <a:r>
              <a:rPr lang="en-GB" sz="1100" dirty="0" err="1">
                <a:solidFill>
                  <a:srgbClr val="000000"/>
                </a:solidFill>
                <a:latin typeface="Courier New" panose="02070309020205020404" pitchFamily="49" charset="0"/>
              </a:rPr>
              <a:t>textarea</a:t>
            </a:r>
            <a:r>
              <a:rPr lang="en-GB" sz="1100" dirty="0">
                <a:solidFill>
                  <a:srgbClr val="000000"/>
                </a:solidFill>
                <a:latin typeface="Courier New" panose="02070309020205020404" pitchFamily="49" charset="0"/>
              </a:rPr>
              <a:t> class="form-control required" style="min-width: 100%" rows="3" 	id="</a:t>
            </a:r>
            <a:r>
              <a:rPr lang="en-GB" sz="1100" dirty="0" err="1">
                <a:solidFill>
                  <a:srgbClr val="000000"/>
                </a:solidFill>
                <a:latin typeface="Courier New" panose="02070309020205020404" pitchFamily="49" charset="0"/>
              </a:rPr>
              <a:t>inputPost</a:t>
            </a:r>
            <a:r>
              <a:rPr lang="en-GB" sz="1100" dirty="0">
                <a:solidFill>
                  <a:srgbClr val="000000"/>
                </a:solidFill>
                <a:latin typeface="Courier New" panose="02070309020205020404" pitchFamily="49" charset="0"/>
              </a:rPr>
              <a:t>" placeholder="Got something to say?" </a:t>
            </a:r>
            <a:r>
              <a:rPr lang="en-GB" sz="1100" dirty="0" err="1">
                <a:solidFill>
                  <a:srgbClr val="000000"/>
                </a:solidFill>
                <a:latin typeface="Courier New" panose="02070309020205020404" pitchFamily="49" charset="0"/>
              </a:rPr>
              <a:t>maxlength</a:t>
            </a:r>
            <a:r>
              <a:rPr lang="en-GB" sz="1100" dirty="0">
                <a:solidFill>
                  <a:srgbClr val="000000"/>
                </a:solidFill>
                <a:latin typeface="Courier New" panose="02070309020205020404" pitchFamily="49" charset="0"/>
              </a:rPr>
              <a:t>="140"&gt;&lt;/</a:t>
            </a:r>
            <a:r>
              <a:rPr lang="en-GB" sz="1100" dirty="0" err="1">
                <a:solidFill>
                  <a:srgbClr val="000000"/>
                </a:solidFill>
                <a:latin typeface="Courier New" panose="02070309020205020404" pitchFamily="49" charset="0"/>
              </a:rPr>
              <a:t>textarea</a:t>
            </a:r>
            <a:r>
              <a:rPr lang="en-GB" sz="1100" dirty="0">
                <a:solidFill>
                  <a:srgbClr val="000000"/>
                </a:solidFill>
                <a:latin typeface="Courier New" panose="02070309020205020404" pitchFamily="49" charset="0"/>
              </a:rPr>
              <a:t>&gt;</a:t>
            </a:r>
          </a:p>
          <a:p>
            <a:r>
              <a:rPr lang="en-GB" sz="1100" dirty="0">
                <a:solidFill>
                  <a:srgbClr val="000000"/>
                </a:solidFill>
                <a:latin typeface="Courier New" panose="02070309020205020404" pitchFamily="49" charset="0"/>
              </a:rPr>
              <a:t>                        &lt;label id="</a:t>
            </a:r>
            <a:r>
              <a:rPr lang="en-GB" sz="1100" dirty="0" err="1">
                <a:solidFill>
                  <a:srgbClr val="000000"/>
                </a:solidFill>
                <a:latin typeface="Courier New" panose="02070309020205020404" pitchFamily="49" charset="0"/>
              </a:rPr>
              <a:t>charRemaining</a:t>
            </a:r>
            <a:r>
              <a:rPr lang="en-GB" sz="1100" dirty="0">
                <a:solidFill>
                  <a:srgbClr val="000000"/>
                </a:solidFill>
                <a:latin typeface="Courier New" panose="02070309020205020404" pitchFamily="49" charset="0"/>
              </a:rPr>
              <a:t>" for="</a:t>
            </a:r>
            <a:r>
              <a:rPr lang="en-GB" sz="1100" dirty="0" err="1">
                <a:solidFill>
                  <a:srgbClr val="000000"/>
                </a:solidFill>
                <a:latin typeface="Courier New" panose="02070309020205020404" pitchFamily="49" charset="0"/>
              </a:rPr>
              <a:t>inputPost</a:t>
            </a:r>
            <a:r>
              <a:rPr lang="en-GB" sz="1100" dirty="0">
                <a:solidFill>
                  <a:srgbClr val="000000"/>
                </a:solidFill>
                <a:latin typeface="Courier New" panose="02070309020205020404" pitchFamily="49" charset="0"/>
              </a:rPr>
              <a:t>"&gt;140&lt;/label&gt;</a:t>
            </a:r>
          </a:p>
          <a:p>
            <a:r>
              <a:rPr lang="en-GB" sz="1100" dirty="0">
                <a:solidFill>
                  <a:srgbClr val="000000"/>
                </a:solidFill>
                <a:latin typeface="Courier New" panose="02070309020205020404" pitchFamily="49" charset="0"/>
              </a:rPr>
              <a:t>                    &lt;/div&gt;</a:t>
            </a:r>
          </a:p>
          <a:p>
            <a:r>
              <a:rPr lang="en-GB" sz="1100" dirty="0">
                <a:solidFill>
                  <a:srgbClr val="000000"/>
                </a:solidFill>
                <a:latin typeface="Courier New" panose="02070309020205020404" pitchFamily="49" charset="0"/>
              </a:rPr>
              <a:t>                &lt;/div&gt;</a:t>
            </a:r>
          </a:p>
          <a:p>
            <a:r>
              <a:rPr lang="en-GB" sz="1100" dirty="0">
                <a:solidFill>
                  <a:srgbClr val="000000"/>
                </a:solidFill>
                <a:latin typeface="Courier New" panose="02070309020205020404" pitchFamily="49" charset="0"/>
              </a:rPr>
              <a:t>            &lt;/div&gt;</a:t>
            </a:r>
          </a:p>
          <a:p>
            <a:r>
              <a:rPr lang="en-GB" sz="1100" dirty="0">
                <a:solidFill>
                  <a:srgbClr val="000000"/>
                </a:solidFill>
                <a:latin typeface="Courier New" panose="02070309020205020404" pitchFamily="49" charset="0"/>
              </a:rPr>
              <a:t>            &lt;div class="form-group"&gt;</a:t>
            </a:r>
          </a:p>
          <a:p>
            <a:r>
              <a:rPr lang="en-GB" sz="1100" dirty="0">
                <a:solidFill>
                  <a:srgbClr val="000000"/>
                </a:solidFill>
                <a:latin typeface="Courier New" panose="02070309020205020404" pitchFamily="49" charset="0"/>
              </a:rPr>
              <a:t>                &lt;div class="col-xs-3"&gt;</a:t>
            </a:r>
          </a:p>
          <a:p>
            <a:r>
              <a:rPr lang="en-GB" sz="1100" dirty="0">
                <a:solidFill>
                  <a:srgbClr val="000000"/>
                </a:solidFill>
                <a:latin typeface="Courier New" panose="02070309020205020404" pitchFamily="49" charset="0"/>
              </a:rPr>
              <a:t>                    &lt;!--Camera--&gt;</a:t>
            </a:r>
          </a:p>
          <a:p>
            <a:r>
              <a:rPr lang="en-GB" sz="1100" dirty="0">
                <a:solidFill>
                  <a:srgbClr val="000000"/>
                </a:solidFill>
                <a:latin typeface="Courier New" panose="02070309020205020404" pitchFamily="49" charset="0"/>
              </a:rPr>
              <a:t>                    &lt;</a:t>
            </a:r>
            <a:r>
              <a:rPr lang="en-GB" sz="1100" dirty="0" err="1">
                <a:solidFill>
                  <a:srgbClr val="000000"/>
                </a:solidFill>
                <a:latin typeface="Courier New" panose="02070309020205020404" pitchFamily="49" charset="0"/>
              </a:rPr>
              <a:t>i</a:t>
            </a:r>
            <a:r>
              <a:rPr lang="en-GB" sz="1100" dirty="0">
                <a:solidFill>
                  <a:srgbClr val="000000"/>
                </a:solidFill>
                <a:latin typeface="Courier New" panose="02070309020205020404" pitchFamily="49" charset="0"/>
              </a:rPr>
              <a:t> class="fa fa-camera-retro fa-</a:t>
            </a:r>
            <a:r>
              <a:rPr lang="en-GB" sz="1100" dirty="0" err="1">
                <a:solidFill>
                  <a:srgbClr val="000000"/>
                </a:solidFill>
                <a:latin typeface="Courier New" panose="02070309020205020404" pitchFamily="49" charset="0"/>
              </a:rPr>
              <a:t>lg</a:t>
            </a:r>
            <a:r>
              <a:rPr lang="en-GB" sz="1100" dirty="0">
                <a:solidFill>
                  <a:srgbClr val="000000"/>
                </a:solidFill>
                <a:latin typeface="Courier New" panose="02070309020205020404" pitchFamily="49" charset="0"/>
              </a:rPr>
              <a:t>" aria-hidden="true"&gt;&lt;/</a:t>
            </a:r>
            <a:r>
              <a:rPr lang="en-GB" sz="1100" dirty="0" err="1">
                <a:solidFill>
                  <a:srgbClr val="000000"/>
                </a:solidFill>
                <a:latin typeface="Courier New" panose="02070309020205020404" pitchFamily="49" charset="0"/>
              </a:rPr>
              <a:t>i</a:t>
            </a:r>
            <a:r>
              <a:rPr lang="en-GB" sz="1100" dirty="0">
                <a:solidFill>
                  <a:srgbClr val="000000"/>
                </a:solidFill>
                <a:latin typeface="Courier New" panose="02070309020205020404" pitchFamily="49" charset="0"/>
              </a:rPr>
              <a:t>&gt;</a:t>
            </a:r>
          </a:p>
          <a:p>
            <a:r>
              <a:rPr lang="en-GB" sz="1100" dirty="0">
                <a:solidFill>
                  <a:srgbClr val="000000"/>
                </a:solidFill>
                <a:latin typeface="Courier New" panose="02070309020205020404" pitchFamily="49" charset="0"/>
              </a:rPr>
              <a:t>                &lt;/div&gt;</a:t>
            </a:r>
          </a:p>
          <a:p>
            <a:r>
              <a:rPr lang="en-GB" sz="1100" dirty="0">
                <a:solidFill>
                  <a:srgbClr val="000000"/>
                </a:solidFill>
                <a:latin typeface="Courier New" panose="02070309020205020404" pitchFamily="49" charset="0"/>
              </a:rPr>
              <a:t>                &lt;div class="col-xs-3"&gt;</a:t>
            </a:r>
          </a:p>
          <a:p>
            <a:r>
              <a:rPr lang="en-GB" sz="1100" dirty="0">
                <a:solidFill>
                  <a:srgbClr val="000000"/>
                </a:solidFill>
                <a:latin typeface="Courier New" panose="02070309020205020404" pitchFamily="49" charset="0"/>
              </a:rPr>
              <a:t>                    &lt;!--Video--&gt;</a:t>
            </a:r>
          </a:p>
          <a:p>
            <a:r>
              <a:rPr lang="en-GB" sz="1100" dirty="0">
                <a:solidFill>
                  <a:srgbClr val="000000"/>
                </a:solidFill>
                <a:latin typeface="Courier New" panose="02070309020205020404" pitchFamily="49" charset="0"/>
              </a:rPr>
              <a:t>                    &lt;</a:t>
            </a:r>
            <a:r>
              <a:rPr lang="en-GB" sz="1100" dirty="0" err="1">
                <a:solidFill>
                  <a:srgbClr val="000000"/>
                </a:solidFill>
                <a:latin typeface="Courier New" panose="02070309020205020404" pitchFamily="49" charset="0"/>
              </a:rPr>
              <a:t>i</a:t>
            </a:r>
            <a:r>
              <a:rPr lang="en-GB" sz="1100" dirty="0">
                <a:solidFill>
                  <a:srgbClr val="000000"/>
                </a:solidFill>
                <a:latin typeface="Courier New" panose="02070309020205020404" pitchFamily="49" charset="0"/>
              </a:rPr>
              <a:t> class="fa fa-video-camera fa-</a:t>
            </a:r>
            <a:r>
              <a:rPr lang="en-GB" sz="1100" dirty="0" err="1">
                <a:solidFill>
                  <a:srgbClr val="000000"/>
                </a:solidFill>
                <a:latin typeface="Courier New" panose="02070309020205020404" pitchFamily="49" charset="0"/>
              </a:rPr>
              <a:t>lg</a:t>
            </a:r>
            <a:r>
              <a:rPr lang="en-GB" sz="1100" dirty="0">
                <a:solidFill>
                  <a:srgbClr val="000000"/>
                </a:solidFill>
                <a:latin typeface="Courier New" panose="02070309020205020404" pitchFamily="49" charset="0"/>
              </a:rPr>
              <a:t>" aria-hidden="true"&gt;&lt;/</a:t>
            </a:r>
            <a:r>
              <a:rPr lang="en-GB" sz="1100" dirty="0" err="1">
                <a:solidFill>
                  <a:srgbClr val="000000"/>
                </a:solidFill>
                <a:latin typeface="Courier New" panose="02070309020205020404" pitchFamily="49" charset="0"/>
              </a:rPr>
              <a:t>i</a:t>
            </a:r>
            <a:r>
              <a:rPr lang="en-GB" sz="1100" dirty="0">
                <a:solidFill>
                  <a:srgbClr val="000000"/>
                </a:solidFill>
                <a:latin typeface="Courier New" panose="02070309020205020404" pitchFamily="49" charset="0"/>
              </a:rPr>
              <a:t>&gt;</a:t>
            </a:r>
          </a:p>
          <a:p>
            <a:r>
              <a:rPr lang="en-GB" sz="1100" dirty="0">
                <a:solidFill>
                  <a:srgbClr val="000000"/>
                </a:solidFill>
                <a:latin typeface="Courier New" panose="02070309020205020404" pitchFamily="49" charset="0"/>
              </a:rPr>
              <a:t>                &lt;/div&gt;</a:t>
            </a:r>
          </a:p>
          <a:p>
            <a:r>
              <a:rPr lang="en-GB" sz="1100" dirty="0">
                <a:solidFill>
                  <a:srgbClr val="000000"/>
                </a:solidFill>
                <a:latin typeface="Courier New" panose="02070309020205020404" pitchFamily="49" charset="0"/>
              </a:rPr>
              <a:t>                &lt;div class="col-xs-3"&gt;</a:t>
            </a:r>
          </a:p>
          <a:p>
            <a:r>
              <a:rPr lang="en-GB" sz="1100" dirty="0">
                <a:solidFill>
                  <a:srgbClr val="000000"/>
                </a:solidFill>
                <a:latin typeface="Courier New" panose="02070309020205020404" pitchFamily="49" charset="0"/>
              </a:rPr>
              <a:t>                    &lt;</a:t>
            </a:r>
            <a:r>
              <a:rPr lang="en-GB" sz="1100" dirty="0" err="1">
                <a:solidFill>
                  <a:srgbClr val="000000"/>
                </a:solidFill>
                <a:latin typeface="Courier New" panose="02070309020205020404" pitchFamily="49" charset="0"/>
              </a:rPr>
              <a:t>i</a:t>
            </a:r>
            <a:r>
              <a:rPr lang="en-GB" sz="1100" dirty="0">
                <a:solidFill>
                  <a:srgbClr val="000000"/>
                </a:solidFill>
                <a:latin typeface="Courier New" panose="02070309020205020404" pitchFamily="49" charset="0"/>
              </a:rPr>
              <a:t> class="fa fa-bar-chart fa-</a:t>
            </a:r>
            <a:r>
              <a:rPr lang="en-GB" sz="1100" dirty="0" err="1">
                <a:solidFill>
                  <a:srgbClr val="000000"/>
                </a:solidFill>
                <a:latin typeface="Courier New" panose="02070309020205020404" pitchFamily="49" charset="0"/>
              </a:rPr>
              <a:t>lg</a:t>
            </a:r>
            <a:r>
              <a:rPr lang="en-GB" sz="1100" dirty="0">
                <a:solidFill>
                  <a:srgbClr val="000000"/>
                </a:solidFill>
                <a:latin typeface="Courier New" panose="02070309020205020404" pitchFamily="49" charset="0"/>
              </a:rPr>
              <a:t>" aria-hidden="true"&gt;&lt;/</a:t>
            </a:r>
            <a:r>
              <a:rPr lang="en-GB" sz="1100" dirty="0" err="1">
                <a:solidFill>
                  <a:srgbClr val="000000"/>
                </a:solidFill>
                <a:latin typeface="Courier New" panose="02070309020205020404" pitchFamily="49" charset="0"/>
              </a:rPr>
              <a:t>i</a:t>
            </a:r>
            <a:r>
              <a:rPr lang="en-GB" sz="1100" dirty="0">
                <a:solidFill>
                  <a:srgbClr val="000000"/>
                </a:solidFill>
                <a:latin typeface="Courier New" panose="02070309020205020404" pitchFamily="49" charset="0"/>
              </a:rPr>
              <a:t>&gt;</a:t>
            </a:r>
          </a:p>
          <a:p>
            <a:r>
              <a:rPr lang="en-GB" sz="1100" dirty="0">
                <a:solidFill>
                  <a:srgbClr val="000000"/>
                </a:solidFill>
                <a:latin typeface="Courier New" panose="02070309020205020404" pitchFamily="49" charset="0"/>
              </a:rPr>
              <a:t>                &lt;/div&gt;</a:t>
            </a:r>
          </a:p>
          <a:p>
            <a:r>
              <a:rPr lang="en-GB" sz="1100" dirty="0">
                <a:solidFill>
                  <a:srgbClr val="000000"/>
                </a:solidFill>
                <a:latin typeface="Courier New" panose="02070309020205020404" pitchFamily="49" charset="0"/>
              </a:rPr>
              <a:t>                &lt;div class="col-xs-3"&gt;</a:t>
            </a:r>
          </a:p>
          <a:p>
            <a:r>
              <a:rPr lang="en-GB" sz="1100" dirty="0">
                <a:solidFill>
                  <a:srgbClr val="000000"/>
                </a:solidFill>
                <a:latin typeface="Courier New" panose="02070309020205020404" pitchFamily="49" charset="0"/>
              </a:rPr>
              <a:t>                    &lt;button type="text" class="</a:t>
            </a:r>
            <a:r>
              <a:rPr lang="en-GB" sz="1100" dirty="0" err="1">
                <a:solidFill>
                  <a:srgbClr val="000000"/>
                </a:solidFill>
                <a:latin typeface="Courier New" panose="02070309020205020404" pitchFamily="49" charset="0"/>
              </a:rPr>
              <a:t>btn</a:t>
            </a:r>
            <a:r>
              <a:rPr lang="en-GB" sz="1100" dirty="0">
                <a:solidFill>
                  <a:srgbClr val="000000"/>
                </a:solidFill>
                <a:latin typeface="Courier New" panose="02070309020205020404" pitchFamily="49" charset="0"/>
              </a:rPr>
              <a:t> </a:t>
            </a:r>
            <a:r>
              <a:rPr lang="en-GB" sz="1100" dirty="0" err="1">
                <a:solidFill>
                  <a:srgbClr val="000000"/>
                </a:solidFill>
                <a:latin typeface="Courier New" panose="02070309020205020404" pitchFamily="49" charset="0"/>
              </a:rPr>
              <a:t>btn</a:t>
            </a:r>
            <a:r>
              <a:rPr lang="en-GB" sz="1100" dirty="0">
                <a:solidFill>
                  <a:srgbClr val="000000"/>
                </a:solidFill>
                <a:latin typeface="Courier New" panose="02070309020205020404" pitchFamily="49" charset="0"/>
              </a:rPr>
              <a:t>-primary"&gt;Post&lt;/button&gt;</a:t>
            </a:r>
          </a:p>
          <a:p>
            <a:r>
              <a:rPr lang="en-GB" sz="1100" dirty="0">
                <a:solidFill>
                  <a:srgbClr val="000000"/>
                </a:solidFill>
                <a:latin typeface="Courier New" panose="02070309020205020404" pitchFamily="49" charset="0"/>
              </a:rPr>
              <a:t>                &lt;/div&gt;</a:t>
            </a:r>
          </a:p>
          <a:p>
            <a:r>
              <a:rPr lang="en-GB" sz="1100" dirty="0">
                <a:solidFill>
                  <a:srgbClr val="000000"/>
                </a:solidFill>
                <a:latin typeface="Courier New" panose="02070309020205020404" pitchFamily="49" charset="0"/>
              </a:rPr>
              <a:t>            &lt;/div&gt;</a:t>
            </a:r>
          </a:p>
          <a:p>
            <a:r>
              <a:rPr lang="en-GB" sz="1100" dirty="0">
                <a:solidFill>
                  <a:srgbClr val="000000"/>
                </a:solidFill>
                <a:latin typeface="Courier New" panose="02070309020205020404" pitchFamily="49" charset="0"/>
              </a:rPr>
              <a:t>        &lt;/form&gt;</a:t>
            </a:r>
          </a:p>
          <a:p>
            <a:r>
              <a:rPr lang="en-GB" sz="1100" dirty="0">
                <a:solidFill>
                  <a:srgbClr val="000000"/>
                </a:solidFill>
                <a:latin typeface="Courier New" panose="02070309020205020404" pitchFamily="49" charset="0"/>
              </a:rPr>
              <a:t>    &lt;/div&gt;</a:t>
            </a:r>
          </a:p>
          <a:p>
            <a:r>
              <a:rPr lang="en-GB" sz="1100" dirty="0">
                <a:solidFill>
                  <a:srgbClr val="000000"/>
                </a:solidFill>
                <a:latin typeface="Courier New" panose="02070309020205020404" pitchFamily="49" charset="0"/>
              </a:rPr>
              <a:t>&lt;/div&gt;</a:t>
            </a:r>
          </a:p>
          <a:p>
            <a:r>
              <a:rPr lang="en-GB" sz="1100" dirty="0">
                <a:solidFill>
                  <a:srgbClr val="000000"/>
                </a:solidFill>
                <a:latin typeface="Courier New" panose="02070309020205020404" pitchFamily="49" charset="0"/>
              </a:rPr>
              <a:t>&lt;div class="row col-sm-8 col-sm-offset-2" id="</a:t>
            </a:r>
            <a:r>
              <a:rPr lang="en-GB" sz="1100" dirty="0" err="1">
                <a:solidFill>
                  <a:srgbClr val="000000"/>
                </a:solidFill>
                <a:latin typeface="Courier New" panose="02070309020205020404" pitchFamily="49" charset="0"/>
              </a:rPr>
              <a:t>feedPosts</a:t>
            </a:r>
            <a:r>
              <a:rPr lang="en-GB" sz="1100" dirty="0">
                <a:solidFill>
                  <a:srgbClr val="000000"/>
                </a:solidFill>
                <a:latin typeface="Courier New" panose="02070309020205020404" pitchFamily="49" charset="0"/>
              </a:rPr>
              <a:t>"&gt;</a:t>
            </a:r>
          </a:p>
          <a:p>
            <a:r>
              <a:rPr lang="en-GB" sz="1100" dirty="0">
                <a:solidFill>
                  <a:srgbClr val="000000"/>
                </a:solidFill>
                <a:latin typeface="Courier New" panose="02070309020205020404" pitchFamily="49" charset="0"/>
              </a:rPr>
              <a:t>&lt;/div&gt;</a:t>
            </a:r>
            <a:endParaRPr lang="en-IE" sz="1100" dirty="0">
              <a:solidFill>
                <a:srgbClr val="000000"/>
              </a:solidFill>
              <a:latin typeface="Courier New" panose="02070309020205020404" pitchFamily="49" charset="0"/>
            </a:endParaRPr>
          </a:p>
        </p:txBody>
      </p:sp>
      <p:sp>
        <p:nvSpPr>
          <p:cNvPr id="5" name="TextBox 4">
            <a:extLst>
              <a:ext uri="{FF2B5EF4-FFF2-40B4-BE49-F238E27FC236}">
                <a16:creationId xmlns:a16="http://schemas.microsoft.com/office/drawing/2014/main" id="{011BC737-0F0B-466B-A83D-50549AD0EA51}"/>
              </a:ext>
            </a:extLst>
          </p:cNvPr>
          <p:cNvSpPr txBox="1"/>
          <p:nvPr/>
        </p:nvSpPr>
        <p:spPr>
          <a:xfrm>
            <a:off x="5148064" y="6381328"/>
            <a:ext cx="1728192" cy="369332"/>
          </a:xfrm>
          <a:prstGeom prst="rect">
            <a:avLst/>
          </a:prstGeom>
          <a:noFill/>
        </p:spPr>
        <p:txBody>
          <a:bodyPr wrap="square" rtlCol="0">
            <a:spAutoFit/>
          </a:bodyPr>
          <a:lstStyle/>
          <a:p>
            <a:r>
              <a:rPr lang="en-IE" dirty="0">
                <a:solidFill>
                  <a:schemeClr val="accent6"/>
                </a:solidFill>
              </a:rPr>
              <a:t>views&gt;</a:t>
            </a:r>
            <a:r>
              <a:rPr lang="en-IE" dirty="0" err="1">
                <a:solidFill>
                  <a:schemeClr val="accent6"/>
                </a:solidFill>
              </a:rPr>
              <a:t>feed.hbs</a:t>
            </a:r>
            <a:endParaRPr lang="en-IE" dirty="0">
              <a:solidFill>
                <a:schemeClr val="accent6"/>
              </a:solidFill>
            </a:endParaRPr>
          </a:p>
        </p:txBody>
      </p:sp>
    </p:spTree>
    <p:extLst>
      <p:ext uri="{BB962C8B-B14F-4D97-AF65-F5344CB8AC3E}">
        <p14:creationId xmlns:p14="http://schemas.microsoft.com/office/powerpoint/2010/main" val="2668309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A7462-CE26-4C47-9BEC-AE3A2C998BA8}"/>
              </a:ext>
            </a:extLst>
          </p:cNvPr>
          <p:cNvSpPr>
            <a:spLocks noGrp="1"/>
          </p:cNvSpPr>
          <p:nvPr>
            <p:ph type="title"/>
          </p:nvPr>
        </p:nvSpPr>
        <p:spPr/>
        <p:txBody>
          <a:bodyPr>
            <a:normAutofit fontScale="90000"/>
          </a:bodyPr>
          <a:lstStyle/>
          <a:p>
            <a:r>
              <a:rPr lang="en-IE" dirty="0"/>
              <a:t>Add API to render our new feed page</a:t>
            </a:r>
          </a:p>
        </p:txBody>
      </p:sp>
      <p:sp>
        <p:nvSpPr>
          <p:cNvPr id="3" name="Slide Number Placeholder 2">
            <a:extLst>
              <a:ext uri="{FF2B5EF4-FFF2-40B4-BE49-F238E27FC236}">
                <a16:creationId xmlns:a16="http://schemas.microsoft.com/office/drawing/2014/main" id="{47C2DE39-C0BB-457A-90EA-7AE473EF7A71}"/>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45</a:t>
            </a:fld>
            <a:endParaRPr lang="en-IE" dirty="0"/>
          </a:p>
        </p:txBody>
      </p:sp>
      <p:sp>
        <p:nvSpPr>
          <p:cNvPr id="5" name="Rectangle 4">
            <a:extLst>
              <a:ext uri="{FF2B5EF4-FFF2-40B4-BE49-F238E27FC236}">
                <a16:creationId xmlns:a16="http://schemas.microsoft.com/office/drawing/2014/main" id="{39E4ECD8-2626-4411-975F-DAFDDC998E1D}"/>
              </a:ext>
            </a:extLst>
          </p:cNvPr>
          <p:cNvSpPr/>
          <p:nvPr/>
        </p:nvSpPr>
        <p:spPr>
          <a:xfrm>
            <a:off x="560800" y="1628800"/>
            <a:ext cx="6480048" cy="3693319"/>
          </a:xfrm>
          <a:prstGeom prst="rect">
            <a:avLst/>
          </a:prstGeom>
        </p:spPr>
        <p:txBody>
          <a:bodyPr wrap="square">
            <a:spAutoFit/>
          </a:bodyPr>
          <a:lstStyle/>
          <a:p>
            <a:r>
              <a:rPr lang="en-IE" b="1" dirty="0" err="1">
                <a:solidFill>
                  <a:srgbClr val="0000FF"/>
                </a:solidFill>
                <a:latin typeface="Courier New" panose="02070309020205020404" pitchFamily="49" charset="0"/>
              </a:rPr>
              <a:t>var</a:t>
            </a:r>
            <a:r>
              <a:rPr lang="en-IE" dirty="0">
                <a:solidFill>
                  <a:srgbClr val="000000"/>
                </a:solidFill>
                <a:latin typeface="Courier New" panose="02070309020205020404" pitchFamily="49" charset="0"/>
              </a:rPr>
              <a:t> express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require</a:t>
            </a:r>
            <a:r>
              <a:rPr lang="en-IE" b="1" dirty="0">
                <a:solidFill>
                  <a:srgbClr val="000080"/>
                </a:solidFill>
                <a:latin typeface="Courier New" panose="02070309020205020404" pitchFamily="49" charset="0"/>
              </a:rPr>
              <a:t>(</a:t>
            </a:r>
            <a:r>
              <a:rPr lang="en-IE" dirty="0">
                <a:solidFill>
                  <a:srgbClr val="808080"/>
                </a:solidFill>
                <a:latin typeface="Courier New" panose="02070309020205020404" pitchFamily="49" charset="0"/>
              </a:rPr>
              <a:t>'express'</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b="1" dirty="0" err="1">
                <a:solidFill>
                  <a:srgbClr val="0000FF"/>
                </a:solidFill>
                <a:latin typeface="Courier New" panose="02070309020205020404" pitchFamily="49" charset="0"/>
              </a:rPr>
              <a:t>var</a:t>
            </a:r>
            <a:r>
              <a:rPr lang="en-IE" dirty="0">
                <a:solidFill>
                  <a:srgbClr val="000000"/>
                </a:solidFill>
                <a:latin typeface="Courier New" panose="02070309020205020404" pitchFamily="49" charset="0"/>
              </a:rPr>
              <a:t> router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express</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Router</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fr-FR" b="1" dirty="0">
                <a:solidFill>
                  <a:srgbClr val="0000FF"/>
                </a:solidFill>
                <a:latin typeface="Courier New" panose="02070309020205020404" pitchFamily="49" charset="0"/>
              </a:rPr>
              <a:t>var</a:t>
            </a:r>
            <a:r>
              <a:rPr lang="fr-FR" dirty="0">
                <a:solidFill>
                  <a:srgbClr val="000000"/>
                </a:solidFill>
                <a:latin typeface="Courier New" panose="02070309020205020404" pitchFamily="49" charset="0"/>
              </a:rPr>
              <a:t> Comment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dirty="0" err="1">
                <a:solidFill>
                  <a:srgbClr val="000000"/>
                </a:solidFill>
                <a:latin typeface="Courier New" panose="02070309020205020404" pitchFamily="49" charset="0"/>
              </a:rPr>
              <a:t>require</a:t>
            </a:r>
            <a:r>
              <a:rPr lang="fr-FR" b="1" dirty="0">
                <a:solidFill>
                  <a:srgbClr val="000080"/>
                </a:solidFill>
                <a:latin typeface="Courier New" panose="02070309020205020404" pitchFamily="49" charset="0"/>
              </a:rPr>
              <a:t>(</a:t>
            </a:r>
            <a:r>
              <a:rPr lang="fr-FR" dirty="0">
                <a:solidFill>
                  <a:srgbClr val="808080"/>
                </a:solidFill>
                <a:latin typeface="Courier New" panose="02070309020205020404" pitchFamily="49" charset="0"/>
              </a:rPr>
              <a:t>'../</a:t>
            </a:r>
            <a:r>
              <a:rPr lang="fr-FR" dirty="0" err="1">
                <a:solidFill>
                  <a:srgbClr val="808080"/>
                </a:solidFill>
                <a:latin typeface="Courier New" panose="02070309020205020404" pitchFamily="49" charset="0"/>
              </a:rPr>
              <a:t>models</a:t>
            </a:r>
            <a:r>
              <a:rPr lang="fr-FR" dirty="0">
                <a:solidFill>
                  <a:srgbClr val="808080"/>
                </a:solidFill>
                <a:latin typeface="Courier New" panose="02070309020205020404" pitchFamily="49" charset="0"/>
              </a:rPr>
              <a:t>/</a:t>
            </a:r>
            <a:r>
              <a:rPr lang="fr-FR" dirty="0" err="1">
                <a:solidFill>
                  <a:srgbClr val="808080"/>
                </a:solidFill>
                <a:latin typeface="Courier New" panose="02070309020205020404" pitchFamily="49" charset="0"/>
              </a:rPr>
              <a:t>comments</a:t>
            </a:r>
            <a:r>
              <a:rPr lang="fr-FR" dirty="0">
                <a:solidFill>
                  <a:srgbClr val="808080"/>
                </a:solidFill>
                <a:latin typeface="Courier New" panose="02070309020205020404" pitchFamily="49" charset="0"/>
              </a:rPr>
              <a:t>'</a:t>
            </a:r>
            <a:r>
              <a:rPr lang="fr-FR" b="1" dirty="0">
                <a:solidFill>
                  <a:srgbClr val="000080"/>
                </a:solidFill>
                <a:latin typeface="Courier New" panose="02070309020205020404" pitchFamily="49" charset="0"/>
              </a:rPr>
              <a:t>);</a:t>
            </a:r>
            <a:endParaRPr lang="fr-FR" dirty="0">
              <a:solidFill>
                <a:srgbClr val="000000"/>
              </a:solidFill>
              <a:latin typeface="Courier New" panose="02070309020205020404" pitchFamily="49" charset="0"/>
            </a:endParaRPr>
          </a:p>
          <a:p>
            <a:endParaRPr lang="en-IE" dirty="0">
              <a:solidFill>
                <a:srgbClr val="000000"/>
              </a:solidFill>
              <a:latin typeface="Courier New" panose="02070309020205020404" pitchFamily="49" charset="0"/>
            </a:endParaRPr>
          </a:p>
          <a:p>
            <a:r>
              <a:rPr lang="en-IE" dirty="0">
                <a:solidFill>
                  <a:srgbClr val="008000"/>
                </a:solidFill>
                <a:latin typeface="Courier New" panose="02070309020205020404" pitchFamily="49" charset="0"/>
              </a:rPr>
              <a:t>/* GET home page. */</a:t>
            </a:r>
            <a:endParaRPr lang="en-IE" dirty="0">
              <a:solidFill>
                <a:srgbClr val="000000"/>
              </a:solidFill>
              <a:latin typeface="Courier New" panose="02070309020205020404" pitchFamily="49" charset="0"/>
            </a:endParaRPr>
          </a:p>
          <a:p>
            <a:r>
              <a:rPr lang="en-IE" dirty="0" err="1">
                <a:solidFill>
                  <a:srgbClr val="000000"/>
                </a:solidFill>
                <a:latin typeface="Courier New" panose="02070309020205020404" pitchFamily="49" charset="0"/>
              </a:rPr>
              <a:t>router</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get</a:t>
            </a:r>
            <a:r>
              <a:rPr lang="en-IE" b="1" dirty="0">
                <a:solidFill>
                  <a:srgbClr val="000080"/>
                </a:solidFill>
                <a:latin typeface="Courier New" panose="02070309020205020404" pitchFamily="49" charset="0"/>
              </a:rPr>
              <a:t>(</a:t>
            </a:r>
            <a:r>
              <a:rPr lang="en-IE" dirty="0">
                <a:solidFill>
                  <a:srgbClr val="808080"/>
                </a:solidFill>
                <a:latin typeface="Courier New" panose="02070309020205020404" pitchFamily="49" charset="0"/>
              </a:rPr>
              <a:t>'/'</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FF"/>
                </a:solidFill>
                <a:latin typeface="Courier New" panose="02070309020205020404" pitchFamily="49" charset="0"/>
              </a:rPr>
              <a:t>function</a:t>
            </a:r>
            <a:r>
              <a:rPr lang="en-IE" b="1" dirty="0">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req</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res</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next</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res</a:t>
            </a:r>
            <a:r>
              <a:rPr lang="en-GB" b="1" dirty="0" err="1">
                <a:solidFill>
                  <a:srgbClr val="000080"/>
                </a:solidFill>
                <a:latin typeface="Courier New" panose="02070309020205020404" pitchFamily="49" charset="0"/>
              </a:rPr>
              <a:t>.</a:t>
            </a:r>
            <a:r>
              <a:rPr lang="en-GB" dirty="0" err="1">
                <a:solidFill>
                  <a:srgbClr val="000000"/>
                </a:solidFill>
                <a:latin typeface="Courier New" panose="02070309020205020404" pitchFamily="49" charset="0"/>
              </a:rPr>
              <a:t>render</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'index'</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title</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a:solidFill>
                  <a:srgbClr val="808080"/>
                </a:solidFill>
                <a:latin typeface="Courier New" panose="02070309020205020404" pitchFamily="49" charset="0"/>
              </a:rPr>
              <a:t>'Express'</a:t>
            </a:r>
            <a:r>
              <a:rPr lang="en-GB" dirty="0">
                <a:solidFill>
                  <a:srgbClr val="000000"/>
                </a:solidFill>
                <a:latin typeface="Courier New" panose="02070309020205020404" pitchFamily="49" charset="0"/>
              </a:rPr>
              <a:t> </a:t>
            </a:r>
            <a:r>
              <a:rPr lang="en-GB" b="1" dirty="0">
                <a:solidFill>
                  <a:srgbClr val="000080"/>
                </a:solidFill>
                <a:latin typeface="Courier New" panose="02070309020205020404" pitchFamily="49" charset="0"/>
              </a:rPr>
              <a:t>});</a:t>
            </a:r>
            <a:endParaRPr lang="en-GB" dirty="0">
              <a:solidFill>
                <a:srgbClr val="000000"/>
              </a:solidFill>
              <a:latin typeface="Courier New" panose="02070309020205020404" pitchFamily="49" charset="0"/>
            </a:endParaRPr>
          </a:p>
          <a:p>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endParaRPr lang="en-IE" dirty="0">
              <a:solidFill>
                <a:srgbClr val="000000"/>
              </a:solidFill>
              <a:latin typeface="Courier New" panose="02070309020205020404" pitchFamily="49" charset="0"/>
            </a:endParaRPr>
          </a:p>
          <a:p>
            <a:r>
              <a:rPr lang="en-IE" dirty="0">
                <a:solidFill>
                  <a:srgbClr val="008000"/>
                </a:solidFill>
                <a:latin typeface="Courier New" panose="02070309020205020404" pitchFamily="49" charset="0"/>
              </a:rPr>
              <a:t>/* GET home page. */</a:t>
            </a:r>
            <a:endParaRPr lang="en-IE" dirty="0">
              <a:solidFill>
                <a:srgbClr val="000000"/>
              </a:solidFill>
              <a:latin typeface="Courier New" panose="02070309020205020404" pitchFamily="49" charset="0"/>
            </a:endParaRPr>
          </a:p>
          <a:p>
            <a:r>
              <a:rPr lang="en-GB" dirty="0" err="1">
                <a:solidFill>
                  <a:srgbClr val="000000"/>
                </a:solidFill>
                <a:highlight>
                  <a:srgbClr val="FFFF00"/>
                </a:highlight>
                <a:latin typeface="Courier New" panose="02070309020205020404" pitchFamily="49" charset="0"/>
              </a:rPr>
              <a:t>router</a:t>
            </a:r>
            <a:r>
              <a:rPr lang="en-GB" b="1" dirty="0" err="1">
                <a:solidFill>
                  <a:srgbClr val="000080"/>
                </a:solidFill>
                <a:highlight>
                  <a:srgbClr val="FFFF00"/>
                </a:highlight>
                <a:latin typeface="Courier New" panose="02070309020205020404" pitchFamily="49" charset="0"/>
              </a:rPr>
              <a:t>.</a:t>
            </a:r>
            <a:r>
              <a:rPr lang="en-GB" dirty="0" err="1">
                <a:solidFill>
                  <a:srgbClr val="000000"/>
                </a:solidFill>
                <a:highlight>
                  <a:srgbClr val="FFFF00"/>
                </a:highlight>
                <a:latin typeface="Courier New" panose="02070309020205020404" pitchFamily="49" charset="0"/>
              </a:rPr>
              <a:t>get</a:t>
            </a:r>
            <a:r>
              <a:rPr lang="en-GB" b="1" dirty="0">
                <a:solidFill>
                  <a:srgbClr val="000080"/>
                </a:solidFill>
                <a:highlight>
                  <a:srgbClr val="FFFF00"/>
                </a:highlight>
                <a:latin typeface="Courier New" panose="02070309020205020404" pitchFamily="49" charset="0"/>
              </a:rPr>
              <a:t>(</a:t>
            </a:r>
            <a:r>
              <a:rPr lang="en-GB" dirty="0">
                <a:solidFill>
                  <a:srgbClr val="808080"/>
                </a:solidFill>
                <a:highlight>
                  <a:srgbClr val="FFFF00"/>
                </a:highlight>
                <a:latin typeface="Courier New" panose="02070309020205020404" pitchFamily="49" charset="0"/>
              </a:rPr>
              <a:t>'/feed'</a:t>
            </a:r>
            <a:r>
              <a:rPr lang="en-GB" b="1" dirty="0">
                <a:solidFill>
                  <a:srgbClr val="000080"/>
                </a:solidFill>
                <a:highlight>
                  <a:srgbClr val="FFFF00"/>
                </a:highlight>
                <a:latin typeface="Courier New" panose="02070309020205020404" pitchFamily="49" charset="0"/>
              </a:rPr>
              <a:t>,</a:t>
            </a:r>
            <a:r>
              <a:rPr lang="en-GB" dirty="0">
                <a:solidFill>
                  <a:srgbClr val="000000"/>
                </a:solidFill>
                <a:highlight>
                  <a:srgbClr val="FFFF00"/>
                </a:highlight>
                <a:latin typeface="Courier New" panose="02070309020205020404" pitchFamily="49" charset="0"/>
              </a:rPr>
              <a:t> </a:t>
            </a:r>
            <a:r>
              <a:rPr lang="en-GB" b="1" dirty="0">
                <a:solidFill>
                  <a:srgbClr val="0000FF"/>
                </a:solidFill>
                <a:highlight>
                  <a:srgbClr val="FFFF00"/>
                </a:highlight>
                <a:latin typeface="Courier New" panose="02070309020205020404" pitchFamily="49" charset="0"/>
              </a:rPr>
              <a:t>function</a:t>
            </a:r>
            <a:r>
              <a:rPr lang="en-GB" b="1" dirty="0">
                <a:solidFill>
                  <a:srgbClr val="000080"/>
                </a:solidFill>
                <a:highlight>
                  <a:srgbClr val="FFFF00"/>
                </a:highlight>
                <a:latin typeface="Courier New" panose="02070309020205020404" pitchFamily="49" charset="0"/>
              </a:rPr>
              <a:t>(</a:t>
            </a:r>
            <a:r>
              <a:rPr lang="en-GB" dirty="0" err="1">
                <a:solidFill>
                  <a:srgbClr val="000000"/>
                </a:solidFill>
                <a:highlight>
                  <a:srgbClr val="FFFF00"/>
                </a:highlight>
                <a:latin typeface="Courier New" panose="02070309020205020404" pitchFamily="49" charset="0"/>
              </a:rPr>
              <a:t>req</a:t>
            </a:r>
            <a:r>
              <a:rPr lang="en-GB" b="1" dirty="0">
                <a:solidFill>
                  <a:srgbClr val="000080"/>
                </a:solidFill>
                <a:highlight>
                  <a:srgbClr val="FFFF00"/>
                </a:highlight>
                <a:latin typeface="Courier New" panose="02070309020205020404" pitchFamily="49" charset="0"/>
              </a:rPr>
              <a:t>,</a:t>
            </a:r>
            <a:r>
              <a:rPr lang="en-GB" dirty="0">
                <a:solidFill>
                  <a:srgbClr val="000000"/>
                </a:solidFill>
                <a:highlight>
                  <a:srgbClr val="FFFF00"/>
                </a:highlight>
                <a:latin typeface="Courier New" panose="02070309020205020404" pitchFamily="49" charset="0"/>
              </a:rPr>
              <a:t> res</a:t>
            </a:r>
            <a:r>
              <a:rPr lang="en-GB" b="1" dirty="0">
                <a:solidFill>
                  <a:srgbClr val="000080"/>
                </a:solidFill>
                <a:highlight>
                  <a:srgbClr val="FFFF00"/>
                </a:highlight>
                <a:latin typeface="Courier New" panose="02070309020205020404" pitchFamily="49" charset="0"/>
              </a:rPr>
              <a:t>,</a:t>
            </a:r>
            <a:r>
              <a:rPr lang="en-GB" dirty="0">
                <a:solidFill>
                  <a:srgbClr val="000000"/>
                </a:solidFill>
                <a:highlight>
                  <a:srgbClr val="FFFF00"/>
                </a:highlight>
                <a:latin typeface="Courier New" panose="02070309020205020404" pitchFamily="49" charset="0"/>
              </a:rPr>
              <a:t> next</a:t>
            </a:r>
            <a:r>
              <a:rPr lang="en-GB" b="1" dirty="0">
                <a:solidFill>
                  <a:srgbClr val="000080"/>
                </a:solidFill>
                <a:highlight>
                  <a:srgbClr val="FFFF00"/>
                </a:highlight>
                <a:latin typeface="Courier New" panose="02070309020205020404" pitchFamily="49" charset="0"/>
              </a:rPr>
              <a:t>)</a:t>
            </a:r>
            <a:r>
              <a:rPr lang="en-GB" dirty="0">
                <a:solidFill>
                  <a:srgbClr val="000000"/>
                </a:solidFill>
                <a:highlight>
                  <a:srgbClr val="FFFF00"/>
                </a:highlight>
                <a:latin typeface="Courier New" panose="02070309020205020404" pitchFamily="49" charset="0"/>
              </a:rPr>
              <a:t> </a:t>
            </a:r>
            <a:r>
              <a:rPr lang="en-GB" b="1" dirty="0">
                <a:solidFill>
                  <a:srgbClr val="000080"/>
                </a:solidFill>
                <a:highlight>
                  <a:srgbClr val="FFFF00"/>
                </a:highlight>
                <a:latin typeface="Courier New" panose="02070309020205020404" pitchFamily="49" charset="0"/>
              </a:rPr>
              <a:t>{</a:t>
            </a:r>
            <a:endParaRPr lang="en-GB" dirty="0">
              <a:solidFill>
                <a:srgbClr val="000000"/>
              </a:solidFill>
              <a:highlight>
                <a:srgbClr val="FFFF00"/>
              </a:highlight>
              <a:latin typeface="Courier New" panose="02070309020205020404" pitchFamily="49" charset="0"/>
            </a:endParaRPr>
          </a:p>
          <a:p>
            <a:r>
              <a:rPr lang="en-IE" dirty="0">
                <a:solidFill>
                  <a:srgbClr val="000000"/>
                </a:solidFill>
                <a:highlight>
                  <a:srgbClr val="FFFF00"/>
                </a:highlight>
                <a:latin typeface="Courier New" panose="02070309020205020404" pitchFamily="49" charset="0"/>
              </a:rPr>
              <a:t>    </a:t>
            </a:r>
            <a:r>
              <a:rPr lang="en-IE" dirty="0" err="1">
                <a:solidFill>
                  <a:srgbClr val="000000"/>
                </a:solidFill>
                <a:highlight>
                  <a:srgbClr val="FFFF00"/>
                </a:highlight>
                <a:latin typeface="Courier New" panose="02070309020205020404" pitchFamily="49" charset="0"/>
              </a:rPr>
              <a:t>res</a:t>
            </a:r>
            <a:r>
              <a:rPr lang="en-IE" b="1" dirty="0" err="1">
                <a:solidFill>
                  <a:srgbClr val="000080"/>
                </a:solidFill>
                <a:highlight>
                  <a:srgbClr val="FFFF00"/>
                </a:highlight>
                <a:latin typeface="Courier New" panose="02070309020205020404" pitchFamily="49" charset="0"/>
              </a:rPr>
              <a:t>.</a:t>
            </a:r>
            <a:r>
              <a:rPr lang="en-IE" dirty="0" err="1">
                <a:solidFill>
                  <a:srgbClr val="000000"/>
                </a:solidFill>
                <a:highlight>
                  <a:srgbClr val="FFFF00"/>
                </a:highlight>
                <a:latin typeface="Courier New" panose="02070309020205020404" pitchFamily="49" charset="0"/>
              </a:rPr>
              <a:t>render</a:t>
            </a:r>
            <a:r>
              <a:rPr lang="en-IE" b="1" dirty="0">
                <a:solidFill>
                  <a:srgbClr val="000080"/>
                </a:solidFill>
                <a:highlight>
                  <a:srgbClr val="FFFF00"/>
                </a:highlight>
                <a:latin typeface="Courier New" panose="02070309020205020404" pitchFamily="49" charset="0"/>
              </a:rPr>
              <a:t>(</a:t>
            </a:r>
            <a:r>
              <a:rPr lang="en-IE" dirty="0">
                <a:solidFill>
                  <a:srgbClr val="808080"/>
                </a:solidFill>
                <a:highlight>
                  <a:srgbClr val="FFFF00"/>
                </a:highlight>
                <a:latin typeface="Courier New" panose="02070309020205020404" pitchFamily="49" charset="0"/>
              </a:rPr>
              <a:t>'feed'</a:t>
            </a:r>
            <a:r>
              <a:rPr lang="en-IE" b="1" dirty="0">
                <a:solidFill>
                  <a:srgbClr val="000080"/>
                </a:solidFill>
                <a:highlight>
                  <a:srgbClr val="FFFF00"/>
                </a:highlight>
                <a:latin typeface="Courier New" panose="02070309020205020404" pitchFamily="49" charset="0"/>
              </a:rPr>
              <a:t>);</a:t>
            </a:r>
            <a:endParaRPr lang="en-IE" dirty="0">
              <a:solidFill>
                <a:srgbClr val="000000"/>
              </a:solidFill>
              <a:highlight>
                <a:srgbClr val="FFFF00"/>
              </a:highlight>
              <a:latin typeface="Courier New" panose="02070309020205020404" pitchFamily="49" charset="0"/>
            </a:endParaRPr>
          </a:p>
          <a:p>
            <a:r>
              <a:rPr lang="en-IE" b="1" dirty="0">
                <a:solidFill>
                  <a:srgbClr val="000080"/>
                </a:solidFill>
                <a:highlight>
                  <a:srgbClr val="FFFF00"/>
                </a:highlight>
                <a:latin typeface="Courier New" panose="02070309020205020404" pitchFamily="49" charset="0"/>
              </a:rPr>
              <a:t>});</a:t>
            </a:r>
            <a:endParaRPr lang="en-IE" dirty="0">
              <a:solidFill>
                <a:srgbClr val="000000"/>
              </a:solidFill>
              <a:highlight>
                <a:srgbClr val="FFFF00"/>
              </a:highlight>
              <a:latin typeface="Courier New" panose="02070309020205020404" pitchFamily="49" charset="0"/>
            </a:endParaRPr>
          </a:p>
        </p:txBody>
      </p:sp>
      <p:sp>
        <p:nvSpPr>
          <p:cNvPr id="6" name="TextBox 5">
            <a:extLst>
              <a:ext uri="{FF2B5EF4-FFF2-40B4-BE49-F238E27FC236}">
                <a16:creationId xmlns:a16="http://schemas.microsoft.com/office/drawing/2014/main" id="{BFB48C6B-FC60-453A-A8FB-E61FEE121552}"/>
              </a:ext>
            </a:extLst>
          </p:cNvPr>
          <p:cNvSpPr txBox="1"/>
          <p:nvPr/>
        </p:nvSpPr>
        <p:spPr>
          <a:xfrm>
            <a:off x="5148064" y="6381328"/>
            <a:ext cx="1728192" cy="369332"/>
          </a:xfrm>
          <a:prstGeom prst="rect">
            <a:avLst/>
          </a:prstGeom>
          <a:noFill/>
        </p:spPr>
        <p:txBody>
          <a:bodyPr wrap="square" rtlCol="0">
            <a:spAutoFit/>
          </a:bodyPr>
          <a:lstStyle/>
          <a:p>
            <a:r>
              <a:rPr lang="en-IE" dirty="0">
                <a:solidFill>
                  <a:schemeClr val="accent6"/>
                </a:solidFill>
              </a:rPr>
              <a:t>routes&gt;index.js</a:t>
            </a:r>
          </a:p>
        </p:txBody>
      </p:sp>
    </p:spTree>
    <p:extLst>
      <p:ext uri="{BB962C8B-B14F-4D97-AF65-F5344CB8AC3E}">
        <p14:creationId xmlns:p14="http://schemas.microsoft.com/office/powerpoint/2010/main" val="2875531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9D878-8FA6-4241-88FE-DC29C99EA73F}"/>
              </a:ext>
            </a:extLst>
          </p:cNvPr>
          <p:cNvSpPr>
            <a:spLocks noGrp="1"/>
          </p:cNvSpPr>
          <p:nvPr>
            <p:ph type="title"/>
          </p:nvPr>
        </p:nvSpPr>
        <p:spPr/>
        <p:txBody>
          <a:bodyPr/>
          <a:lstStyle/>
          <a:p>
            <a:r>
              <a:rPr lang="en-IE" dirty="0"/>
              <a:t>Add a file to </a:t>
            </a:r>
            <a:r>
              <a:rPr lang="en-IE" dirty="0" err="1"/>
              <a:t>javascripts</a:t>
            </a:r>
            <a:r>
              <a:rPr lang="en-IE" dirty="0"/>
              <a:t> (feed.js)</a:t>
            </a:r>
          </a:p>
        </p:txBody>
      </p:sp>
      <p:sp>
        <p:nvSpPr>
          <p:cNvPr id="3" name="Slide Number Placeholder 2">
            <a:extLst>
              <a:ext uri="{FF2B5EF4-FFF2-40B4-BE49-F238E27FC236}">
                <a16:creationId xmlns:a16="http://schemas.microsoft.com/office/drawing/2014/main" id="{6E5CAF98-3060-4622-997D-7F5A6C6311C8}"/>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46</a:t>
            </a:fld>
            <a:endParaRPr lang="en-IE" dirty="0"/>
          </a:p>
        </p:txBody>
      </p:sp>
      <p:pic>
        <p:nvPicPr>
          <p:cNvPr id="5" name="Picture 4">
            <a:extLst>
              <a:ext uri="{FF2B5EF4-FFF2-40B4-BE49-F238E27FC236}">
                <a16:creationId xmlns:a16="http://schemas.microsoft.com/office/drawing/2014/main" id="{CF9316FF-C7E1-4D40-B9C9-AF3EF65182EA}"/>
              </a:ext>
            </a:extLst>
          </p:cNvPr>
          <p:cNvPicPr>
            <a:picLocks noChangeAspect="1"/>
          </p:cNvPicPr>
          <p:nvPr/>
        </p:nvPicPr>
        <p:blipFill>
          <a:blip r:embed="rId2"/>
          <a:stretch>
            <a:fillRect/>
          </a:stretch>
        </p:blipFill>
        <p:spPr>
          <a:xfrm>
            <a:off x="467544" y="2708920"/>
            <a:ext cx="3933825" cy="1600200"/>
          </a:xfrm>
          <a:prstGeom prst="rect">
            <a:avLst/>
          </a:prstGeom>
        </p:spPr>
      </p:pic>
      <p:sp>
        <p:nvSpPr>
          <p:cNvPr id="6" name="TextBox 5">
            <a:extLst>
              <a:ext uri="{FF2B5EF4-FFF2-40B4-BE49-F238E27FC236}">
                <a16:creationId xmlns:a16="http://schemas.microsoft.com/office/drawing/2014/main" id="{64FBEC77-41FB-4487-B0DC-7774916DD183}"/>
              </a:ext>
            </a:extLst>
          </p:cNvPr>
          <p:cNvSpPr txBox="1"/>
          <p:nvPr/>
        </p:nvSpPr>
        <p:spPr>
          <a:xfrm>
            <a:off x="5724128" y="2204864"/>
            <a:ext cx="2448272" cy="1754326"/>
          </a:xfrm>
          <a:prstGeom prst="rect">
            <a:avLst/>
          </a:prstGeom>
          <a:noFill/>
        </p:spPr>
        <p:txBody>
          <a:bodyPr wrap="square" rtlCol="0">
            <a:spAutoFit/>
          </a:bodyPr>
          <a:lstStyle/>
          <a:p>
            <a:r>
              <a:rPr lang="en-IE" dirty="0"/>
              <a:t>This file will contain all of the client side JavaScript code that we will use to make asynchronous calls to our server side APIs</a:t>
            </a:r>
          </a:p>
        </p:txBody>
      </p:sp>
      <p:cxnSp>
        <p:nvCxnSpPr>
          <p:cNvPr id="8" name="Straight Arrow Connector 7">
            <a:extLst>
              <a:ext uri="{FF2B5EF4-FFF2-40B4-BE49-F238E27FC236}">
                <a16:creationId xmlns:a16="http://schemas.microsoft.com/office/drawing/2014/main" id="{19F4FF68-9427-4EC7-BB1A-93DDD8F2B567}"/>
              </a:ext>
            </a:extLst>
          </p:cNvPr>
          <p:cNvCxnSpPr/>
          <p:nvPr/>
        </p:nvCxnSpPr>
        <p:spPr>
          <a:xfrm flipH="1">
            <a:off x="4401369" y="3509020"/>
            <a:ext cx="1322759" cy="13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E713FE8-8185-4196-99DF-C8A0E8368B0B}"/>
              </a:ext>
            </a:extLst>
          </p:cNvPr>
          <p:cNvSpPr txBox="1"/>
          <p:nvPr/>
        </p:nvSpPr>
        <p:spPr>
          <a:xfrm>
            <a:off x="5724128" y="4338263"/>
            <a:ext cx="2448272" cy="1200329"/>
          </a:xfrm>
          <a:prstGeom prst="rect">
            <a:avLst/>
          </a:prstGeom>
          <a:noFill/>
        </p:spPr>
        <p:txBody>
          <a:bodyPr wrap="square" rtlCol="0">
            <a:spAutoFit/>
          </a:bodyPr>
          <a:lstStyle/>
          <a:p>
            <a:r>
              <a:rPr lang="en-IE" dirty="0"/>
              <a:t>This just keeps our code neat and tidy, we could just embed it in our views.</a:t>
            </a:r>
          </a:p>
        </p:txBody>
      </p:sp>
    </p:spTree>
    <p:extLst>
      <p:ext uri="{BB962C8B-B14F-4D97-AF65-F5344CB8AC3E}">
        <p14:creationId xmlns:p14="http://schemas.microsoft.com/office/powerpoint/2010/main" val="3379068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4CA2-4AB0-433D-928C-A166CD7DCB44}"/>
              </a:ext>
            </a:extLst>
          </p:cNvPr>
          <p:cNvSpPr>
            <a:spLocks noGrp="1"/>
          </p:cNvSpPr>
          <p:nvPr>
            <p:ph type="title"/>
          </p:nvPr>
        </p:nvSpPr>
        <p:spPr/>
        <p:txBody>
          <a:bodyPr>
            <a:normAutofit fontScale="90000"/>
          </a:bodyPr>
          <a:lstStyle/>
          <a:p>
            <a:r>
              <a:rPr lang="en-IE" dirty="0"/>
              <a:t>Add the script to bottom of </a:t>
            </a:r>
            <a:r>
              <a:rPr lang="en-IE" dirty="0" err="1"/>
              <a:t>layout.hbs</a:t>
            </a:r>
            <a:endParaRPr lang="en-IE" dirty="0"/>
          </a:p>
        </p:txBody>
      </p:sp>
      <p:sp>
        <p:nvSpPr>
          <p:cNvPr id="3" name="Slide Number Placeholder 2">
            <a:extLst>
              <a:ext uri="{FF2B5EF4-FFF2-40B4-BE49-F238E27FC236}">
                <a16:creationId xmlns:a16="http://schemas.microsoft.com/office/drawing/2014/main" id="{A357640D-51D3-4881-842C-63D2691531DF}"/>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47</a:t>
            </a:fld>
            <a:endParaRPr lang="en-IE" dirty="0"/>
          </a:p>
        </p:txBody>
      </p:sp>
      <p:sp>
        <p:nvSpPr>
          <p:cNvPr id="4" name="Content Placeholder 3">
            <a:extLst>
              <a:ext uri="{FF2B5EF4-FFF2-40B4-BE49-F238E27FC236}">
                <a16:creationId xmlns:a16="http://schemas.microsoft.com/office/drawing/2014/main" id="{93026BE7-0CA2-42DA-971C-DD9DB60C5AB4}"/>
              </a:ext>
            </a:extLst>
          </p:cNvPr>
          <p:cNvSpPr>
            <a:spLocks noGrp="1"/>
          </p:cNvSpPr>
          <p:nvPr>
            <p:ph sz="quarter" idx="1"/>
          </p:nvPr>
        </p:nvSpPr>
        <p:spPr/>
        <p:txBody>
          <a:bodyPr/>
          <a:lstStyle/>
          <a:p>
            <a:r>
              <a:rPr lang="en-IE" dirty="0"/>
              <a:t>In order to run our JavaScript code (scripts) we must include it on the page</a:t>
            </a:r>
          </a:p>
          <a:p>
            <a:pPr lvl="1"/>
            <a:r>
              <a:rPr lang="en-IE" dirty="0"/>
              <a:t>To ensure that it is loaded on all our pages I’ve placed it at the bottom of </a:t>
            </a:r>
            <a:r>
              <a:rPr lang="en-IE" dirty="0" err="1"/>
              <a:t>layout.hbs</a:t>
            </a:r>
            <a:endParaRPr lang="en-IE" dirty="0"/>
          </a:p>
        </p:txBody>
      </p:sp>
      <p:sp>
        <p:nvSpPr>
          <p:cNvPr id="7" name="Rectangle 6">
            <a:extLst>
              <a:ext uri="{FF2B5EF4-FFF2-40B4-BE49-F238E27FC236}">
                <a16:creationId xmlns:a16="http://schemas.microsoft.com/office/drawing/2014/main" id="{12740D00-0BE3-465F-8CB8-832D52E768B8}"/>
              </a:ext>
            </a:extLst>
          </p:cNvPr>
          <p:cNvSpPr/>
          <p:nvPr/>
        </p:nvSpPr>
        <p:spPr>
          <a:xfrm>
            <a:off x="683568" y="4365104"/>
            <a:ext cx="7704856" cy="1477328"/>
          </a:xfrm>
          <a:prstGeom prst="rect">
            <a:avLst/>
          </a:prstGeom>
        </p:spPr>
        <p:txBody>
          <a:bodyPr wrap="square">
            <a:spAutoFit/>
          </a:bodyPr>
          <a:lstStyle/>
          <a:p>
            <a:r>
              <a:rPr lang="en-IE" b="1" dirty="0">
                <a:solidFill>
                  <a:srgbClr val="000000"/>
                </a:solidFill>
                <a:latin typeface="Courier New" panose="02070309020205020404" pitchFamily="49" charset="0"/>
              </a:rPr>
              <a:t> </a:t>
            </a:r>
            <a:r>
              <a:rPr lang="en-IE" dirty="0">
                <a:solidFill>
                  <a:srgbClr val="0000FF"/>
                </a:solidFill>
                <a:latin typeface="Courier New" panose="02070309020205020404" pitchFamily="49" charset="0"/>
              </a:rPr>
              <a:t>&lt;script</a:t>
            </a:r>
            <a:r>
              <a:rPr lang="en-IE" dirty="0">
                <a:solidFill>
                  <a:srgbClr val="000000"/>
                </a:solidFill>
                <a:latin typeface="Courier New" panose="02070309020205020404" pitchFamily="49" charset="0"/>
              </a:rPr>
              <a:t> </a:t>
            </a:r>
            <a:r>
              <a:rPr lang="en-IE" dirty="0" err="1">
                <a:solidFill>
                  <a:srgbClr val="FF0000"/>
                </a:solidFill>
                <a:latin typeface="Courier New" panose="02070309020205020404" pitchFamily="49" charset="0"/>
              </a:rPr>
              <a:t>src</a:t>
            </a:r>
            <a:r>
              <a:rPr lang="en-IE" dirty="0">
                <a:solidFill>
                  <a:srgbClr val="000000"/>
                </a:solidFill>
                <a:latin typeface="Courier New" panose="02070309020205020404" pitchFamily="49" charset="0"/>
              </a:rPr>
              <a:t>=</a:t>
            </a:r>
            <a:r>
              <a:rPr lang="en-IE" b="1" dirty="0">
                <a:solidFill>
                  <a:srgbClr val="8000FF"/>
                </a:solidFill>
                <a:latin typeface="Courier New" panose="02070309020205020404" pitchFamily="49" charset="0"/>
              </a:rPr>
              <a:t>"/</a:t>
            </a:r>
            <a:r>
              <a:rPr lang="en-IE" b="1" dirty="0" err="1">
                <a:solidFill>
                  <a:srgbClr val="8000FF"/>
                </a:solidFill>
                <a:latin typeface="Courier New" panose="02070309020205020404" pitchFamily="49" charset="0"/>
              </a:rPr>
              <a:t>javascripts</a:t>
            </a:r>
            <a:r>
              <a:rPr lang="en-IE" b="1" dirty="0">
                <a:solidFill>
                  <a:srgbClr val="8000FF"/>
                </a:solidFill>
                <a:latin typeface="Courier New" panose="02070309020205020404" pitchFamily="49" charset="0"/>
              </a:rPr>
              <a:t>/bootstrap.min.js"</a:t>
            </a:r>
            <a:r>
              <a:rPr lang="en-IE" dirty="0">
                <a:solidFill>
                  <a:srgbClr val="0000FF"/>
                </a:solidFill>
                <a:latin typeface="Courier New" panose="02070309020205020404" pitchFamily="49" charset="0"/>
              </a:rPr>
              <a:t>&gt;&lt;/script&gt;</a:t>
            </a:r>
            <a:endParaRPr lang="en-IE" b="1" dirty="0">
              <a:solidFill>
                <a:srgbClr val="000000"/>
              </a:solidFill>
              <a:latin typeface="Courier New" panose="02070309020205020404" pitchFamily="49" charset="0"/>
            </a:endParaRPr>
          </a:p>
          <a:p>
            <a:r>
              <a:rPr lang="en-IE" b="1" dirty="0">
                <a:solidFill>
                  <a:srgbClr val="000000"/>
                </a:solidFill>
                <a:latin typeface="Courier New" panose="02070309020205020404" pitchFamily="49" charset="0"/>
              </a:rPr>
              <a:t>  </a:t>
            </a:r>
            <a:r>
              <a:rPr lang="en-IE" dirty="0">
                <a:solidFill>
                  <a:srgbClr val="0000FF"/>
                </a:solidFill>
                <a:latin typeface="Courier New" panose="02070309020205020404" pitchFamily="49" charset="0"/>
              </a:rPr>
              <a:t>&lt;script</a:t>
            </a:r>
            <a:r>
              <a:rPr lang="en-IE" dirty="0">
                <a:solidFill>
                  <a:srgbClr val="000000"/>
                </a:solidFill>
                <a:latin typeface="Courier New" panose="02070309020205020404" pitchFamily="49" charset="0"/>
              </a:rPr>
              <a:t> </a:t>
            </a:r>
            <a:r>
              <a:rPr lang="en-IE" dirty="0" err="1">
                <a:solidFill>
                  <a:srgbClr val="FF0000"/>
                </a:solidFill>
                <a:latin typeface="Courier New" panose="02070309020205020404" pitchFamily="49" charset="0"/>
              </a:rPr>
              <a:t>src</a:t>
            </a:r>
            <a:r>
              <a:rPr lang="en-IE" dirty="0">
                <a:solidFill>
                  <a:srgbClr val="000000"/>
                </a:solidFill>
                <a:latin typeface="Courier New" panose="02070309020205020404" pitchFamily="49" charset="0"/>
              </a:rPr>
              <a:t>=</a:t>
            </a:r>
            <a:r>
              <a:rPr lang="en-IE" b="1" dirty="0">
                <a:solidFill>
                  <a:srgbClr val="8000FF"/>
                </a:solidFill>
                <a:latin typeface="Courier New" panose="02070309020205020404" pitchFamily="49" charset="0"/>
              </a:rPr>
              <a:t>"/</a:t>
            </a:r>
            <a:r>
              <a:rPr lang="en-IE" b="1" dirty="0" err="1">
                <a:solidFill>
                  <a:srgbClr val="8000FF"/>
                </a:solidFill>
                <a:latin typeface="Courier New" panose="02070309020205020404" pitchFamily="49" charset="0"/>
              </a:rPr>
              <a:t>javascripts</a:t>
            </a:r>
            <a:r>
              <a:rPr lang="en-IE" b="1" dirty="0">
                <a:solidFill>
                  <a:srgbClr val="8000FF"/>
                </a:solidFill>
                <a:latin typeface="Courier New" panose="02070309020205020404" pitchFamily="49" charset="0"/>
              </a:rPr>
              <a:t>/feed.js"</a:t>
            </a:r>
            <a:r>
              <a:rPr lang="en-IE" dirty="0">
                <a:solidFill>
                  <a:srgbClr val="0000FF"/>
                </a:solidFill>
                <a:latin typeface="Courier New" panose="02070309020205020404" pitchFamily="49" charset="0"/>
              </a:rPr>
              <a:t>&gt;&lt;/script&gt;</a:t>
            </a:r>
            <a:endParaRPr lang="en-IE" b="1" dirty="0">
              <a:solidFill>
                <a:srgbClr val="000000"/>
              </a:solidFill>
              <a:latin typeface="Courier New" panose="02070309020205020404" pitchFamily="49" charset="0"/>
            </a:endParaRPr>
          </a:p>
          <a:p>
            <a:endParaRPr lang="en-IE" b="1" dirty="0">
              <a:solidFill>
                <a:srgbClr val="000000"/>
              </a:solidFill>
              <a:latin typeface="Courier New" panose="02070309020205020404" pitchFamily="49" charset="0"/>
            </a:endParaRPr>
          </a:p>
          <a:p>
            <a:r>
              <a:rPr lang="en-IE" b="1" dirty="0">
                <a:solidFill>
                  <a:srgbClr val="000000"/>
                </a:solidFill>
                <a:latin typeface="Courier New" panose="02070309020205020404" pitchFamily="49" charset="0"/>
              </a:rPr>
              <a:t>  </a:t>
            </a:r>
            <a:r>
              <a:rPr lang="en-IE" dirty="0">
                <a:solidFill>
                  <a:srgbClr val="0000FF"/>
                </a:solidFill>
                <a:latin typeface="Courier New" panose="02070309020205020404" pitchFamily="49" charset="0"/>
              </a:rPr>
              <a:t>&lt;/body&gt;</a:t>
            </a:r>
            <a:endParaRPr lang="en-IE" b="1" dirty="0">
              <a:solidFill>
                <a:srgbClr val="000000"/>
              </a:solidFill>
              <a:latin typeface="Courier New" panose="02070309020205020404" pitchFamily="49" charset="0"/>
            </a:endParaRPr>
          </a:p>
          <a:p>
            <a:r>
              <a:rPr lang="en-IE" dirty="0">
                <a:solidFill>
                  <a:srgbClr val="0000FF"/>
                </a:solidFill>
                <a:latin typeface="Courier New" panose="02070309020205020404" pitchFamily="49" charset="0"/>
              </a:rPr>
              <a:t>&lt;/html&gt;</a:t>
            </a:r>
            <a:endParaRPr lang="en-IE" b="1" dirty="0">
              <a:solidFill>
                <a:srgbClr val="000000"/>
              </a:solidFill>
              <a:latin typeface="Courier New" panose="02070309020205020404" pitchFamily="49" charset="0"/>
            </a:endParaRPr>
          </a:p>
        </p:txBody>
      </p:sp>
      <p:cxnSp>
        <p:nvCxnSpPr>
          <p:cNvPr id="9" name="Straight Arrow Connector 8">
            <a:extLst>
              <a:ext uri="{FF2B5EF4-FFF2-40B4-BE49-F238E27FC236}">
                <a16:creationId xmlns:a16="http://schemas.microsoft.com/office/drawing/2014/main" id="{CC256AFE-6B8F-4E4B-ABFB-E68C48717FE3}"/>
              </a:ext>
            </a:extLst>
          </p:cNvPr>
          <p:cNvCxnSpPr/>
          <p:nvPr/>
        </p:nvCxnSpPr>
        <p:spPr>
          <a:xfrm flipH="1" flipV="1">
            <a:off x="3923928" y="5085184"/>
            <a:ext cx="360040" cy="1010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824342D-0FCD-42EB-ABBB-ED389A47CF1F}"/>
              </a:ext>
            </a:extLst>
          </p:cNvPr>
          <p:cNvSpPr txBox="1"/>
          <p:nvPr/>
        </p:nvSpPr>
        <p:spPr>
          <a:xfrm>
            <a:off x="2051720" y="5955597"/>
            <a:ext cx="3384376" cy="646331"/>
          </a:xfrm>
          <a:prstGeom prst="rect">
            <a:avLst/>
          </a:prstGeom>
          <a:noFill/>
        </p:spPr>
        <p:txBody>
          <a:bodyPr wrap="square" rtlCol="0">
            <a:spAutoFit/>
          </a:bodyPr>
          <a:lstStyle/>
          <a:p>
            <a:r>
              <a:rPr lang="en-IE" dirty="0"/>
              <a:t>Put at the bottom of your view (</a:t>
            </a:r>
            <a:r>
              <a:rPr lang="en-IE" dirty="0" err="1"/>
              <a:t>layout.hbs</a:t>
            </a:r>
            <a:r>
              <a:rPr lang="en-IE" dirty="0"/>
              <a:t>)</a:t>
            </a:r>
          </a:p>
        </p:txBody>
      </p:sp>
      <p:sp>
        <p:nvSpPr>
          <p:cNvPr id="8" name="TextBox 7">
            <a:extLst>
              <a:ext uri="{FF2B5EF4-FFF2-40B4-BE49-F238E27FC236}">
                <a16:creationId xmlns:a16="http://schemas.microsoft.com/office/drawing/2014/main" id="{26129A4F-4906-4F79-9BA0-A9399AD385FA}"/>
              </a:ext>
            </a:extLst>
          </p:cNvPr>
          <p:cNvSpPr txBox="1"/>
          <p:nvPr/>
        </p:nvSpPr>
        <p:spPr>
          <a:xfrm>
            <a:off x="5148064" y="6381328"/>
            <a:ext cx="2088232" cy="369332"/>
          </a:xfrm>
          <a:prstGeom prst="rect">
            <a:avLst/>
          </a:prstGeom>
          <a:noFill/>
        </p:spPr>
        <p:txBody>
          <a:bodyPr wrap="square" rtlCol="0">
            <a:spAutoFit/>
          </a:bodyPr>
          <a:lstStyle/>
          <a:p>
            <a:r>
              <a:rPr lang="en-IE" dirty="0">
                <a:solidFill>
                  <a:schemeClr val="accent6"/>
                </a:solidFill>
              </a:rPr>
              <a:t>views&gt;</a:t>
            </a:r>
            <a:r>
              <a:rPr lang="en-IE" dirty="0" err="1">
                <a:solidFill>
                  <a:schemeClr val="accent6"/>
                </a:solidFill>
              </a:rPr>
              <a:t>layout.hbs</a:t>
            </a:r>
            <a:endParaRPr lang="en-IE" dirty="0">
              <a:solidFill>
                <a:schemeClr val="accent6"/>
              </a:solidFill>
            </a:endParaRPr>
          </a:p>
        </p:txBody>
      </p:sp>
    </p:spTree>
    <p:extLst>
      <p:ext uri="{BB962C8B-B14F-4D97-AF65-F5344CB8AC3E}">
        <p14:creationId xmlns:p14="http://schemas.microsoft.com/office/powerpoint/2010/main" val="40839044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ADD8F-CD58-4CE0-894D-B8D10283DE7E}"/>
              </a:ext>
            </a:extLst>
          </p:cNvPr>
          <p:cNvSpPr>
            <a:spLocks noGrp="1"/>
          </p:cNvSpPr>
          <p:nvPr>
            <p:ph type="title"/>
          </p:nvPr>
        </p:nvSpPr>
        <p:spPr/>
        <p:txBody>
          <a:bodyPr/>
          <a:lstStyle/>
          <a:p>
            <a:r>
              <a:rPr lang="en-IE" dirty="0"/>
              <a:t>Function to update 140 chars</a:t>
            </a:r>
          </a:p>
        </p:txBody>
      </p:sp>
      <p:sp>
        <p:nvSpPr>
          <p:cNvPr id="3" name="Slide Number Placeholder 2">
            <a:extLst>
              <a:ext uri="{FF2B5EF4-FFF2-40B4-BE49-F238E27FC236}">
                <a16:creationId xmlns:a16="http://schemas.microsoft.com/office/drawing/2014/main" id="{CE3B1DFE-EA9C-47C3-99C0-733A95FCF02C}"/>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48</a:t>
            </a:fld>
            <a:endParaRPr lang="en-IE" dirty="0"/>
          </a:p>
        </p:txBody>
      </p:sp>
      <p:sp>
        <p:nvSpPr>
          <p:cNvPr id="5" name="Rectangle 4">
            <a:extLst>
              <a:ext uri="{FF2B5EF4-FFF2-40B4-BE49-F238E27FC236}">
                <a16:creationId xmlns:a16="http://schemas.microsoft.com/office/drawing/2014/main" id="{48DACF2A-F7E0-45A7-88A8-39D654132B67}"/>
              </a:ext>
            </a:extLst>
          </p:cNvPr>
          <p:cNvSpPr/>
          <p:nvPr/>
        </p:nvSpPr>
        <p:spPr>
          <a:xfrm>
            <a:off x="644484" y="2787394"/>
            <a:ext cx="8334492" cy="2862322"/>
          </a:xfrm>
          <a:prstGeom prst="rect">
            <a:avLst/>
          </a:prstGeom>
        </p:spPr>
        <p:txBody>
          <a:bodyPr wrap="square">
            <a:spAutoFit/>
          </a:bodyPr>
          <a:lstStyle/>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b="1" dirty="0">
                <a:solidFill>
                  <a:srgbClr val="804000"/>
                </a:solidFill>
                <a:latin typeface="Courier New" panose="02070309020205020404" pitchFamily="49" charset="0"/>
              </a:rPr>
              <a:t>document</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ready</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FF"/>
                </a:solidFill>
                <a:latin typeface="Courier New" panose="02070309020205020404" pitchFamily="49" charset="0"/>
              </a:rPr>
              <a:t>function</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err="1">
                <a:solidFill>
                  <a:srgbClr val="0000FF"/>
                </a:solidFill>
                <a:latin typeface="Courier New" panose="02070309020205020404" pitchFamily="49" charset="0"/>
              </a:rPr>
              <a:t>var</a:t>
            </a:r>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totalCharacters</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dirty="0">
                <a:solidFill>
                  <a:srgbClr val="FF8000"/>
                </a:solidFill>
                <a:latin typeface="Courier New" panose="02070309020205020404" pitchFamily="49" charset="0"/>
              </a:rPr>
              <a:t>140</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a:solidFill>
                  <a:srgbClr val="808080"/>
                </a:solidFill>
                <a:latin typeface="Courier New" panose="02070309020205020404" pitchFamily="49" charset="0"/>
              </a:rPr>
              <a:t>"#</a:t>
            </a:r>
            <a:r>
              <a:rPr lang="en-IE" dirty="0" err="1">
                <a:solidFill>
                  <a:srgbClr val="808080"/>
                </a:solidFill>
                <a:latin typeface="Courier New" panose="02070309020205020404" pitchFamily="49" charset="0"/>
              </a:rPr>
              <a:t>postForm</a:t>
            </a:r>
            <a:r>
              <a:rPr lang="en-IE" dirty="0">
                <a:solidFill>
                  <a:srgbClr val="808080"/>
                </a:solidFill>
                <a:latin typeface="Courier New" panose="02070309020205020404" pitchFamily="49" charset="0"/>
              </a:rPr>
              <a:t>"</a:t>
            </a:r>
            <a:r>
              <a:rPr lang="en-IE" b="1" dirty="0">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keyup</a:t>
            </a:r>
            <a:r>
              <a:rPr lang="en-IE" b="1" dirty="0">
                <a:solidFill>
                  <a:srgbClr val="000080"/>
                </a:solidFill>
                <a:latin typeface="Courier New" panose="02070309020205020404" pitchFamily="49" charset="0"/>
              </a:rPr>
              <a:t>(</a:t>
            </a:r>
            <a:r>
              <a:rPr lang="en-IE" b="1" dirty="0">
                <a:solidFill>
                  <a:srgbClr val="0000FF"/>
                </a:solidFill>
                <a:latin typeface="Courier New" panose="02070309020205020404" pitchFamily="49" charset="0"/>
              </a:rPr>
              <a:t>function</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b="1" dirty="0">
                <a:solidFill>
                  <a:srgbClr val="804000"/>
                </a:solidFill>
                <a:latin typeface="Courier New" panose="02070309020205020404" pitchFamily="49" charset="0"/>
              </a:rPr>
              <a:t>event</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err="1">
                <a:solidFill>
                  <a:srgbClr val="0000FF"/>
                </a:solidFill>
                <a:latin typeface="Courier New" panose="02070309020205020404" pitchFamily="49" charset="0"/>
              </a:rPr>
              <a:t>var</a:t>
            </a:r>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inputText</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err="1">
                <a:solidFill>
                  <a:srgbClr val="804000"/>
                </a:solidFill>
                <a:latin typeface="Courier New" panose="02070309020205020404" pitchFamily="49" charset="0"/>
              </a:rPr>
              <a:t>event</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target</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value</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GB" dirty="0">
                <a:solidFill>
                  <a:srgbClr val="000000"/>
                </a:solidFill>
                <a:latin typeface="Courier New" panose="02070309020205020404" pitchFamily="49" charset="0"/>
              </a:rPr>
              <a:t>            $</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a:t>
            </a:r>
            <a:r>
              <a:rPr lang="en-GB" dirty="0" err="1">
                <a:solidFill>
                  <a:srgbClr val="808080"/>
                </a:solidFill>
                <a:latin typeface="Courier New" panose="02070309020205020404" pitchFamily="49" charset="0"/>
              </a:rPr>
              <a:t>charRemaining</a:t>
            </a:r>
            <a:r>
              <a:rPr lang="en-GB" dirty="0">
                <a:solidFill>
                  <a:srgbClr val="808080"/>
                </a:solidFill>
                <a:latin typeface="Courier New" panose="02070309020205020404" pitchFamily="49" charset="0"/>
              </a:rPr>
              <a:t>"</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html</a:t>
            </a:r>
            <a:r>
              <a:rPr lang="en-GB" b="1" dirty="0">
                <a:solidFill>
                  <a:srgbClr val="000080"/>
                </a:solidFill>
                <a:latin typeface="Courier New" panose="02070309020205020404" pitchFamily="49" charset="0"/>
              </a:rPr>
              <a:t>(</a:t>
            </a:r>
            <a:r>
              <a:rPr lang="en-GB" dirty="0" err="1">
                <a:solidFill>
                  <a:srgbClr val="000000"/>
                </a:solidFill>
                <a:latin typeface="Courier New" panose="02070309020205020404" pitchFamily="49" charset="0"/>
              </a:rPr>
              <a:t>totalCharacters</a:t>
            </a:r>
            <a:r>
              <a:rPr lang="en-GB" dirty="0">
                <a:solidFill>
                  <a:srgbClr val="000000"/>
                </a:solidFill>
                <a:latin typeface="Courier New" panose="02070309020205020404" pitchFamily="49" charset="0"/>
              </a:rPr>
              <a:t> </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inputText</a:t>
            </a:r>
            <a:r>
              <a:rPr lang="en-GB" b="1" dirty="0" err="1">
                <a:solidFill>
                  <a:srgbClr val="000080"/>
                </a:solidFill>
                <a:latin typeface="Courier New" panose="02070309020205020404" pitchFamily="49" charset="0"/>
              </a:rPr>
              <a:t>.</a:t>
            </a:r>
            <a:r>
              <a:rPr lang="en-GB" dirty="0" err="1">
                <a:solidFill>
                  <a:srgbClr val="000000"/>
                </a:solidFill>
                <a:latin typeface="Courier New" panose="02070309020205020404" pitchFamily="49" charset="0"/>
              </a:rPr>
              <a:t>length</a:t>
            </a:r>
            <a:r>
              <a:rPr lang="en-GB" b="1" dirty="0">
                <a:solidFill>
                  <a:srgbClr val="000080"/>
                </a:solidFill>
                <a:latin typeface="Courier New" panose="02070309020205020404" pitchFamily="49" charset="0"/>
              </a:rPr>
              <a:t>);</a:t>
            </a:r>
            <a:endParaRPr lang="en-GB"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b="1" dirty="0">
                <a:solidFill>
                  <a:srgbClr val="000080"/>
                </a:solidFill>
                <a:latin typeface="Courier New" panose="02070309020205020404" pitchFamily="49" charset="0"/>
              </a:rPr>
              <a:t>);</a:t>
            </a:r>
            <a:endParaRPr lang="en-IE" dirty="0"/>
          </a:p>
        </p:txBody>
      </p:sp>
      <p:sp>
        <p:nvSpPr>
          <p:cNvPr id="6" name="TextBox 5">
            <a:extLst>
              <a:ext uri="{FF2B5EF4-FFF2-40B4-BE49-F238E27FC236}">
                <a16:creationId xmlns:a16="http://schemas.microsoft.com/office/drawing/2014/main" id="{839F39DE-97BF-456C-AD50-54FB13D3AFC5}"/>
              </a:ext>
            </a:extLst>
          </p:cNvPr>
          <p:cNvSpPr txBox="1"/>
          <p:nvPr/>
        </p:nvSpPr>
        <p:spPr>
          <a:xfrm>
            <a:off x="386744" y="6068133"/>
            <a:ext cx="3906016" cy="369332"/>
          </a:xfrm>
          <a:prstGeom prst="rect">
            <a:avLst/>
          </a:prstGeom>
          <a:noFill/>
        </p:spPr>
        <p:txBody>
          <a:bodyPr wrap="square" rtlCol="0">
            <a:spAutoFit/>
          </a:bodyPr>
          <a:lstStyle/>
          <a:p>
            <a:r>
              <a:rPr lang="en-IE" dirty="0"/>
              <a:t>Add this to public/</a:t>
            </a:r>
            <a:r>
              <a:rPr lang="en-IE" dirty="0" err="1"/>
              <a:t>javascripts</a:t>
            </a:r>
            <a:r>
              <a:rPr lang="en-IE" dirty="0"/>
              <a:t>/feed.js</a:t>
            </a:r>
          </a:p>
        </p:txBody>
      </p:sp>
      <p:cxnSp>
        <p:nvCxnSpPr>
          <p:cNvPr id="8" name="Straight Arrow Connector 7">
            <a:extLst>
              <a:ext uri="{FF2B5EF4-FFF2-40B4-BE49-F238E27FC236}">
                <a16:creationId xmlns:a16="http://schemas.microsoft.com/office/drawing/2014/main" id="{56EC2457-8A94-4703-8EBD-1FE60E5AB867}"/>
              </a:ext>
            </a:extLst>
          </p:cNvPr>
          <p:cNvCxnSpPr>
            <a:cxnSpLocks/>
          </p:cNvCxnSpPr>
          <p:nvPr/>
        </p:nvCxnSpPr>
        <p:spPr>
          <a:xfrm flipV="1">
            <a:off x="1619672" y="5013176"/>
            <a:ext cx="936104" cy="1054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5158834-9A78-444D-A53A-3F7AA11A45A3}"/>
              </a:ext>
            </a:extLst>
          </p:cNvPr>
          <p:cNvSpPr txBox="1"/>
          <p:nvPr/>
        </p:nvSpPr>
        <p:spPr>
          <a:xfrm>
            <a:off x="644484" y="1787273"/>
            <a:ext cx="3024336" cy="646331"/>
          </a:xfrm>
          <a:prstGeom prst="rect">
            <a:avLst/>
          </a:prstGeom>
          <a:noFill/>
        </p:spPr>
        <p:txBody>
          <a:bodyPr wrap="square" rtlCol="0">
            <a:spAutoFit/>
          </a:bodyPr>
          <a:lstStyle/>
          <a:p>
            <a:r>
              <a:rPr lang="en-IE" dirty="0"/>
              <a:t>This event fires when the document has finished loading</a:t>
            </a:r>
          </a:p>
        </p:txBody>
      </p:sp>
      <p:cxnSp>
        <p:nvCxnSpPr>
          <p:cNvPr id="11" name="Straight Arrow Connector 10">
            <a:extLst>
              <a:ext uri="{FF2B5EF4-FFF2-40B4-BE49-F238E27FC236}">
                <a16:creationId xmlns:a16="http://schemas.microsoft.com/office/drawing/2014/main" id="{AD1E387C-AA60-46DE-A74F-8370049AEB73}"/>
              </a:ext>
            </a:extLst>
          </p:cNvPr>
          <p:cNvCxnSpPr/>
          <p:nvPr/>
        </p:nvCxnSpPr>
        <p:spPr>
          <a:xfrm>
            <a:off x="1835696" y="2492896"/>
            <a:ext cx="504056" cy="294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30CE8F5-766A-44E9-BE7B-F4ABB8249395}"/>
              </a:ext>
            </a:extLst>
          </p:cNvPr>
          <p:cNvSpPr txBox="1"/>
          <p:nvPr/>
        </p:nvSpPr>
        <p:spPr>
          <a:xfrm>
            <a:off x="5652120" y="1787273"/>
            <a:ext cx="3024336" cy="1200329"/>
          </a:xfrm>
          <a:prstGeom prst="rect">
            <a:avLst/>
          </a:prstGeom>
          <a:noFill/>
        </p:spPr>
        <p:txBody>
          <a:bodyPr wrap="square" rtlCol="0">
            <a:spAutoFit/>
          </a:bodyPr>
          <a:lstStyle/>
          <a:p>
            <a:r>
              <a:rPr lang="en-IE" dirty="0"/>
              <a:t>If you register an event handler the container will invoke it and run whatever is in it</a:t>
            </a:r>
          </a:p>
        </p:txBody>
      </p:sp>
      <p:cxnSp>
        <p:nvCxnSpPr>
          <p:cNvPr id="14" name="Straight Arrow Connector 13">
            <a:extLst>
              <a:ext uri="{FF2B5EF4-FFF2-40B4-BE49-F238E27FC236}">
                <a16:creationId xmlns:a16="http://schemas.microsoft.com/office/drawing/2014/main" id="{EAF278E4-5913-4A02-AAFF-674A2D4AA1ED}"/>
              </a:ext>
            </a:extLst>
          </p:cNvPr>
          <p:cNvCxnSpPr>
            <a:stCxn id="12" idx="1"/>
          </p:cNvCxnSpPr>
          <p:nvPr/>
        </p:nvCxnSpPr>
        <p:spPr>
          <a:xfrm flipH="1">
            <a:off x="2987824" y="2387438"/>
            <a:ext cx="2664296" cy="870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38550F3-3BB1-4492-B617-8BEADEE23AD1}"/>
              </a:ext>
            </a:extLst>
          </p:cNvPr>
          <p:cNvSpPr txBox="1"/>
          <p:nvPr/>
        </p:nvSpPr>
        <p:spPr>
          <a:xfrm>
            <a:off x="5148064" y="4867804"/>
            <a:ext cx="3312368" cy="1200329"/>
          </a:xfrm>
          <a:prstGeom prst="rect">
            <a:avLst/>
          </a:prstGeom>
          <a:noFill/>
        </p:spPr>
        <p:txBody>
          <a:bodyPr wrap="square" rtlCol="0">
            <a:spAutoFit/>
          </a:bodyPr>
          <a:lstStyle/>
          <a:p>
            <a:r>
              <a:rPr lang="en-IE" dirty="0"/>
              <a:t>Register event handler which “on key released” manipulates a certain part of the DOM to show the characters remaining</a:t>
            </a:r>
          </a:p>
        </p:txBody>
      </p:sp>
      <p:cxnSp>
        <p:nvCxnSpPr>
          <p:cNvPr id="19" name="Straight Arrow Connector 18">
            <a:extLst>
              <a:ext uri="{FF2B5EF4-FFF2-40B4-BE49-F238E27FC236}">
                <a16:creationId xmlns:a16="http://schemas.microsoft.com/office/drawing/2014/main" id="{1386D862-BFEF-445B-8A0C-8A6A55303E94}"/>
              </a:ext>
            </a:extLst>
          </p:cNvPr>
          <p:cNvCxnSpPr/>
          <p:nvPr/>
        </p:nvCxnSpPr>
        <p:spPr>
          <a:xfrm flipH="1" flipV="1">
            <a:off x="5848176" y="4555796"/>
            <a:ext cx="235992" cy="270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512B5A2-767D-4A70-BB67-34D61D7EABB4}"/>
              </a:ext>
            </a:extLst>
          </p:cNvPr>
          <p:cNvSpPr txBox="1"/>
          <p:nvPr/>
        </p:nvSpPr>
        <p:spPr>
          <a:xfrm>
            <a:off x="5148064" y="6381328"/>
            <a:ext cx="2880320" cy="369332"/>
          </a:xfrm>
          <a:prstGeom prst="rect">
            <a:avLst/>
          </a:prstGeom>
          <a:noFill/>
        </p:spPr>
        <p:txBody>
          <a:bodyPr wrap="square" rtlCol="0">
            <a:spAutoFit/>
          </a:bodyPr>
          <a:lstStyle/>
          <a:p>
            <a:r>
              <a:rPr lang="en-IE" dirty="0">
                <a:solidFill>
                  <a:schemeClr val="accent6"/>
                </a:solidFill>
              </a:rPr>
              <a:t>public&gt;</a:t>
            </a:r>
            <a:r>
              <a:rPr lang="en-IE" dirty="0" err="1">
                <a:solidFill>
                  <a:schemeClr val="accent6"/>
                </a:solidFill>
              </a:rPr>
              <a:t>javascripts</a:t>
            </a:r>
            <a:r>
              <a:rPr lang="en-IE" dirty="0">
                <a:solidFill>
                  <a:schemeClr val="accent6"/>
                </a:solidFill>
              </a:rPr>
              <a:t>&gt;feed.js</a:t>
            </a:r>
          </a:p>
        </p:txBody>
      </p:sp>
    </p:spTree>
    <p:extLst>
      <p:ext uri="{BB962C8B-B14F-4D97-AF65-F5344CB8AC3E}">
        <p14:creationId xmlns:p14="http://schemas.microsoft.com/office/powerpoint/2010/main" val="4423329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B707D-243F-4B11-B295-3E16F5E631EE}"/>
              </a:ext>
            </a:extLst>
          </p:cNvPr>
          <p:cNvSpPr>
            <a:spLocks noGrp="1"/>
          </p:cNvSpPr>
          <p:nvPr>
            <p:ph type="title"/>
          </p:nvPr>
        </p:nvSpPr>
        <p:spPr/>
        <p:txBody>
          <a:bodyPr>
            <a:normAutofit fontScale="90000"/>
          </a:bodyPr>
          <a:lstStyle/>
          <a:p>
            <a:r>
              <a:rPr lang="en-IE" dirty="0"/>
              <a:t>Watch the number of characters drop</a:t>
            </a:r>
          </a:p>
        </p:txBody>
      </p:sp>
      <p:sp>
        <p:nvSpPr>
          <p:cNvPr id="3" name="Slide Number Placeholder 2">
            <a:extLst>
              <a:ext uri="{FF2B5EF4-FFF2-40B4-BE49-F238E27FC236}">
                <a16:creationId xmlns:a16="http://schemas.microsoft.com/office/drawing/2014/main" id="{69460AEE-9AF8-4A13-9F2B-98F46842ED5E}"/>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49</a:t>
            </a:fld>
            <a:endParaRPr lang="en-IE" dirty="0"/>
          </a:p>
        </p:txBody>
      </p:sp>
      <p:sp>
        <p:nvSpPr>
          <p:cNvPr id="4" name="Content Placeholder 3">
            <a:extLst>
              <a:ext uri="{FF2B5EF4-FFF2-40B4-BE49-F238E27FC236}">
                <a16:creationId xmlns:a16="http://schemas.microsoft.com/office/drawing/2014/main" id="{2C234E46-EAE8-4319-A1C5-A527592FF0A8}"/>
              </a:ext>
            </a:extLst>
          </p:cNvPr>
          <p:cNvSpPr>
            <a:spLocks noGrp="1"/>
          </p:cNvSpPr>
          <p:nvPr>
            <p:ph sz="quarter" idx="1"/>
          </p:nvPr>
        </p:nvSpPr>
        <p:spPr/>
        <p:txBody>
          <a:bodyPr/>
          <a:lstStyle/>
          <a:p>
            <a:r>
              <a:rPr lang="en-IE" dirty="0"/>
              <a:t>As you start to type into the text area you the number of characters will start to drop</a:t>
            </a:r>
          </a:p>
        </p:txBody>
      </p:sp>
      <p:pic>
        <p:nvPicPr>
          <p:cNvPr id="5" name="Picture 4">
            <a:extLst>
              <a:ext uri="{FF2B5EF4-FFF2-40B4-BE49-F238E27FC236}">
                <a16:creationId xmlns:a16="http://schemas.microsoft.com/office/drawing/2014/main" id="{7BC29604-01BD-4BB8-B238-D5F89F5B720E}"/>
              </a:ext>
            </a:extLst>
          </p:cNvPr>
          <p:cNvPicPr>
            <a:picLocks noChangeAspect="1"/>
          </p:cNvPicPr>
          <p:nvPr/>
        </p:nvPicPr>
        <p:blipFill>
          <a:blip r:embed="rId2"/>
          <a:stretch>
            <a:fillRect/>
          </a:stretch>
        </p:blipFill>
        <p:spPr>
          <a:xfrm>
            <a:off x="1691680" y="3140968"/>
            <a:ext cx="5724525" cy="2352675"/>
          </a:xfrm>
          <a:prstGeom prst="rect">
            <a:avLst/>
          </a:prstGeom>
        </p:spPr>
      </p:pic>
    </p:spTree>
    <p:extLst>
      <p:ext uri="{BB962C8B-B14F-4D97-AF65-F5344CB8AC3E}">
        <p14:creationId xmlns:p14="http://schemas.microsoft.com/office/powerpoint/2010/main" val="90492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6ED131-8AEB-45EE-BAE8-37EA6E909E85}"/>
              </a:ext>
            </a:extLst>
          </p:cNvPr>
          <p:cNvPicPr>
            <a:picLocks noChangeAspect="1"/>
          </p:cNvPicPr>
          <p:nvPr/>
        </p:nvPicPr>
        <p:blipFill>
          <a:blip r:embed="rId2"/>
          <a:stretch>
            <a:fillRect/>
          </a:stretch>
        </p:blipFill>
        <p:spPr>
          <a:xfrm>
            <a:off x="409392" y="4223171"/>
            <a:ext cx="5276850" cy="1724025"/>
          </a:xfrm>
          <a:prstGeom prst="rect">
            <a:avLst/>
          </a:prstGeom>
        </p:spPr>
      </p:pic>
      <p:sp>
        <p:nvSpPr>
          <p:cNvPr id="2" name="Title 1">
            <a:extLst>
              <a:ext uri="{FF2B5EF4-FFF2-40B4-BE49-F238E27FC236}">
                <a16:creationId xmlns:a16="http://schemas.microsoft.com/office/drawing/2014/main" id="{FB41CAFC-3774-4B00-99AC-D7230337404A}"/>
              </a:ext>
            </a:extLst>
          </p:cNvPr>
          <p:cNvSpPr>
            <a:spLocks noGrp="1"/>
          </p:cNvSpPr>
          <p:nvPr>
            <p:ph type="title"/>
          </p:nvPr>
        </p:nvSpPr>
        <p:spPr/>
        <p:txBody>
          <a:bodyPr/>
          <a:lstStyle/>
          <a:p>
            <a:r>
              <a:rPr lang="en-IE" dirty="0"/>
              <a:t>Creating our first app</a:t>
            </a:r>
          </a:p>
        </p:txBody>
      </p:sp>
      <p:sp>
        <p:nvSpPr>
          <p:cNvPr id="3" name="Slide Number Placeholder 2">
            <a:extLst>
              <a:ext uri="{FF2B5EF4-FFF2-40B4-BE49-F238E27FC236}">
                <a16:creationId xmlns:a16="http://schemas.microsoft.com/office/drawing/2014/main" id="{A4139F70-DB74-417A-AB01-DE985EF47BF0}"/>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5</a:t>
            </a:fld>
            <a:endParaRPr lang="en-IE" dirty="0"/>
          </a:p>
        </p:txBody>
      </p:sp>
      <p:sp>
        <p:nvSpPr>
          <p:cNvPr id="4" name="Content Placeholder 3">
            <a:extLst>
              <a:ext uri="{FF2B5EF4-FFF2-40B4-BE49-F238E27FC236}">
                <a16:creationId xmlns:a16="http://schemas.microsoft.com/office/drawing/2014/main" id="{C1C6D204-7E97-4275-BFA8-DEBCA8518A10}"/>
              </a:ext>
            </a:extLst>
          </p:cNvPr>
          <p:cNvSpPr>
            <a:spLocks noGrp="1"/>
          </p:cNvSpPr>
          <p:nvPr>
            <p:ph sz="quarter" idx="1"/>
          </p:nvPr>
        </p:nvSpPr>
        <p:spPr>
          <a:xfrm>
            <a:off x="547842" y="1628800"/>
            <a:ext cx="8153400" cy="4495800"/>
          </a:xfrm>
        </p:spPr>
        <p:txBody>
          <a:bodyPr/>
          <a:lstStyle/>
          <a:p>
            <a:r>
              <a:rPr lang="en-IE" dirty="0"/>
              <a:t>In order to include the handlebars templating engine you must specify that the view=</a:t>
            </a:r>
            <a:r>
              <a:rPr lang="en-IE" dirty="0" err="1"/>
              <a:t>hbs</a:t>
            </a:r>
            <a:endParaRPr lang="en-IE" dirty="0"/>
          </a:p>
          <a:p>
            <a:r>
              <a:rPr lang="en-IE" dirty="0"/>
              <a:t>The –f command forces the express generator to create a folder called </a:t>
            </a:r>
            <a:r>
              <a:rPr lang="en-IE" dirty="0" err="1"/>
              <a:t>firstApp</a:t>
            </a:r>
            <a:r>
              <a:rPr lang="en-IE" dirty="0"/>
              <a:t> if it doesn’t already exist</a:t>
            </a:r>
          </a:p>
        </p:txBody>
      </p:sp>
      <p:pic>
        <p:nvPicPr>
          <p:cNvPr id="6" name="Picture 5">
            <a:extLst>
              <a:ext uri="{FF2B5EF4-FFF2-40B4-BE49-F238E27FC236}">
                <a16:creationId xmlns:a16="http://schemas.microsoft.com/office/drawing/2014/main" id="{0B5E985D-74DA-4E3C-8303-43F764BDA4FD}"/>
              </a:ext>
            </a:extLst>
          </p:cNvPr>
          <p:cNvPicPr>
            <a:picLocks noChangeAspect="1"/>
          </p:cNvPicPr>
          <p:nvPr/>
        </p:nvPicPr>
        <p:blipFill>
          <a:blip r:embed="rId3"/>
          <a:stretch>
            <a:fillRect/>
          </a:stretch>
        </p:blipFill>
        <p:spPr>
          <a:xfrm>
            <a:off x="6228184" y="4149080"/>
            <a:ext cx="2295525" cy="2162175"/>
          </a:xfrm>
          <a:prstGeom prst="rect">
            <a:avLst/>
          </a:prstGeom>
        </p:spPr>
      </p:pic>
      <p:cxnSp>
        <p:nvCxnSpPr>
          <p:cNvPr id="7" name="Straight Arrow Connector 6">
            <a:extLst>
              <a:ext uri="{FF2B5EF4-FFF2-40B4-BE49-F238E27FC236}">
                <a16:creationId xmlns:a16="http://schemas.microsoft.com/office/drawing/2014/main" id="{915BA735-015A-41F0-9A18-A099B15B48CB}"/>
              </a:ext>
            </a:extLst>
          </p:cNvPr>
          <p:cNvCxnSpPr>
            <a:cxnSpLocks/>
          </p:cNvCxnSpPr>
          <p:nvPr/>
        </p:nvCxnSpPr>
        <p:spPr>
          <a:xfrm>
            <a:off x="4355976" y="4653136"/>
            <a:ext cx="1902851" cy="39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F15D005-3905-41DD-AE63-5DAB816FE4F6}"/>
              </a:ext>
            </a:extLst>
          </p:cNvPr>
          <p:cNvSpPr txBox="1"/>
          <p:nvPr/>
        </p:nvSpPr>
        <p:spPr>
          <a:xfrm>
            <a:off x="4682160" y="6369899"/>
            <a:ext cx="4248472" cy="369332"/>
          </a:xfrm>
          <a:prstGeom prst="rect">
            <a:avLst/>
          </a:prstGeom>
          <a:noFill/>
        </p:spPr>
        <p:txBody>
          <a:bodyPr wrap="square" rtlCol="0">
            <a:spAutoFit/>
          </a:bodyPr>
          <a:lstStyle/>
          <a:p>
            <a:r>
              <a:rPr lang="en-IE" dirty="0"/>
              <a:t>Folder view of the newly created app</a:t>
            </a:r>
          </a:p>
        </p:txBody>
      </p:sp>
    </p:spTree>
    <p:extLst>
      <p:ext uri="{BB962C8B-B14F-4D97-AF65-F5344CB8AC3E}">
        <p14:creationId xmlns:p14="http://schemas.microsoft.com/office/powerpoint/2010/main" val="8219938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EAEE-130D-4F91-85E4-981061A6C8D5}"/>
              </a:ext>
            </a:extLst>
          </p:cNvPr>
          <p:cNvSpPr>
            <a:spLocks noGrp="1"/>
          </p:cNvSpPr>
          <p:nvPr>
            <p:ph type="title"/>
          </p:nvPr>
        </p:nvSpPr>
        <p:spPr/>
        <p:txBody>
          <a:bodyPr/>
          <a:lstStyle/>
          <a:p>
            <a:r>
              <a:rPr lang="en-IE" dirty="0" err="1"/>
              <a:t>CompSoc</a:t>
            </a:r>
            <a:r>
              <a:rPr lang="en-IE" dirty="0"/>
              <a:t> Sysadmins</a:t>
            </a:r>
          </a:p>
        </p:txBody>
      </p:sp>
      <p:sp>
        <p:nvSpPr>
          <p:cNvPr id="3" name="Slide Number Placeholder 2">
            <a:extLst>
              <a:ext uri="{FF2B5EF4-FFF2-40B4-BE49-F238E27FC236}">
                <a16:creationId xmlns:a16="http://schemas.microsoft.com/office/drawing/2014/main" id="{C5A17DF2-EEC9-4026-9CCA-A51445DAF3EC}"/>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50</a:t>
            </a:fld>
            <a:endParaRPr lang="en-IE" dirty="0"/>
          </a:p>
        </p:txBody>
      </p:sp>
      <p:sp>
        <p:nvSpPr>
          <p:cNvPr id="4" name="Content Placeholder 3">
            <a:extLst>
              <a:ext uri="{FF2B5EF4-FFF2-40B4-BE49-F238E27FC236}">
                <a16:creationId xmlns:a16="http://schemas.microsoft.com/office/drawing/2014/main" id="{0D5914A0-13A1-4258-9B4A-1A54E9038881}"/>
              </a:ext>
            </a:extLst>
          </p:cNvPr>
          <p:cNvSpPr>
            <a:spLocks noGrp="1"/>
          </p:cNvSpPr>
          <p:nvPr>
            <p:ph sz="quarter" idx="1"/>
          </p:nvPr>
        </p:nvSpPr>
        <p:spPr/>
        <p:txBody>
          <a:bodyPr>
            <a:normAutofit fontScale="85000" lnSpcReduction="20000"/>
          </a:bodyPr>
          <a:lstStyle/>
          <a:p>
            <a:r>
              <a:rPr lang="en-IE" dirty="0" err="1"/>
              <a:t>CompSoc</a:t>
            </a:r>
            <a:r>
              <a:rPr lang="en-IE" dirty="0"/>
              <a:t> are looking for Sys Admins at the EGM next Wednesday 22nd November at 6pm in IT206.</a:t>
            </a:r>
          </a:p>
          <a:p>
            <a:r>
              <a:rPr lang="en-IE" dirty="0"/>
              <a:t>Some of the area currently covered include:</a:t>
            </a:r>
          </a:p>
          <a:p>
            <a:pPr lvl="1"/>
            <a:r>
              <a:rPr lang="en-IE" dirty="0"/>
              <a:t>- Web servers (Apache and Nginx)</a:t>
            </a:r>
          </a:p>
          <a:p>
            <a:pPr lvl="1"/>
            <a:r>
              <a:rPr lang="en-IE" dirty="0"/>
              <a:t>- Shell login nodes</a:t>
            </a:r>
          </a:p>
          <a:p>
            <a:pPr lvl="1"/>
            <a:r>
              <a:rPr lang="en-IE" dirty="0"/>
              <a:t>- LDAP</a:t>
            </a:r>
          </a:p>
          <a:p>
            <a:pPr lvl="1"/>
            <a:r>
              <a:rPr lang="en-IE" dirty="0"/>
              <a:t>- Git server</a:t>
            </a:r>
          </a:p>
          <a:p>
            <a:pPr lvl="1"/>
            <a:r>
              <a:rPr lang="en-IE" dirty="0"/>
              <a:t>- KVM Virtualisation</a:t>
            </a:r>
          </a:p>
          <a:p>
            <a:pPr lvl="1"/>
            <a:r>
              <a:rPr lang="en-IE" dirty="0"/>
              <a:t>- Email server</a:t>
            </a:r>
          </a:p>
          <a:p>
            <a:pPr lvl="1"/>
            <a:r>
              <a:rPr lang="en-IE" dirty="0"/>
              <a:t>- Helpdesk (RT)</a:t>
            </a:r>
          </a:p>
          <a:p>
            <a:pPr lvl="1"/>
            <a:r>
              <a:rPr lang="en-IE" dirty="0"/>
              <a:t>- XMPP and IRC</a:t>
            </a:r>
          </a:p>
          <a:p>
            <a:pPr lvl="1"/>
            <a:r>
              <a:rPr lang="en-IE" dirty="0"/>
              <a:t>- Salt/Ansible/Puppet/Chef etc</a:t>
            </a:r>
          </a:p>
          <a:p>
            <a:endParaRPr lang="en-IE" dirty="0"/>
          </a:p>
        </p:txBody>
      </p:sp>
      <p:pic>
        <p:nvPicPr>
          <p:cNvPr id="1026" name="Picture 2" descr="Image result for compsoc nuig">
            <a:extLst>
              <a:ext uri="{FF2B5EF4-FFF2-40B4-BE49-F238E27FC236}">
                <a16:creationId xmlns:a16="http://schemas.microsoft.com/office/drawing/2014/main" id="{404FD926-2D9C-4571-86D1-B99614B8C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4518248"/>
            <a:ext cx="2339752" cy="233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1919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3AF8-5633-46A7-A6ED-9B911DE1AFC5}"/>
              </a:ext>
            </a:extLst>
          </p:cNvPr>
          <p:cNvSpPr>
            <a:spLocks noGrp="1"/>
          </p:cNvSpPr>
          <p:nvPr>
            <p:ph type="title"/>
          </p:nvPr>
        </p:nvSpPr>
        <p:spPr/>
        <p:txBody>
          <a:bodyPr/>
          <a:lstStyle/>
          <a:p>
            <a:r>
              <a:rPr lang="en-IE" dirty="0"/>
              <a:t>Hello World Demo Day</a:t>
            </a:r>
          </a:p>
        </p:txBody>
      </p:sp>
      <p:sp>
        <p:nvSpPr>
          <p:cNvPr id="3" name="Slide Number Placeholder 2">
            <a:extLst>
              <a:ext uri="{FF2B5EF4-FFF2-40B4-BE49-F238E27FC236}">
                <a16:creationId xmlns:a16="http://schemas.microsoft.com/office/drawing/2014/main" id="{B1C76DE9-83A7-4F4D-B0C7-C738E29E94A9}"/>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51</a:t>
            </a:fld>
            <a:endParaRPr lang="en-IE" dirty="0"/>
          </a:p>
        </p:txBody>
      </p:sp>
      <p:sp>
        <p:nvSpPr>
          <p:cNvPr id="4" name="Content Placeholder 3">
            <a:extLst>
              <a:ext uri="{FF2B5EF4-FFF2-40B4-BE49-F238E27FC236}">
                <a16:creationId xmlns:a16="http://schemas.microsoft.com/office/drawing/2014/main" id="{9224B5CB-B423-4778-9979-90C922969C5F}"/>
              </a:ext>
            </a:extLst>
          </p:cNvPr>
          <p:cNvSpPr>
            <a:spLocks noGrp="1"/>
          </p:cNvSpPr>
          <p:nvPr>
            <p:ph sz="quarter" idx="1"/>
          </p:nvPr>
        </p:nvSpPr>
        <p:spPr/>
        <p:txBody>
          <a:bodyPr/>
          <a:lstStyle/>
          <a:p>
            <a:r>
              <a:rPr lang="en-IE" dirty="0"/>
              <a:t>Tomorrow’s lab both Sipon and Rachael will be going around to each of you to take a look at your applications</a:t>
            </a:r>
          </a:p>
          <a:p>
            <a:endParaRPr lang="en-IE" dirty="0"/>
          </a:p>
          <a:p>
            <a:r>
              <a:rPr lang="en-IE" dirty="0"/>
              <a:t>It will be a short demo, circa 3 mins each.</a:t>
            </a:r>
          </a:p>
          <a:p>
            <a:endParaRPr lang="en-IE" dirty="0"/>
          </a:p>
          <a:p>
            <a:r>
              <a:rPr lang="en-IE" dirty="0"/>
              <a:t>It will not go towards your final grade. </a:t>
            </a:r>
          </a:p>
          <a:p>
            <a:pPr marL="0" indent="0">
              <a:buNone/>
            </a:pPr>
            <a:endParaRPr lang="en-IE" dirty="0"/>
          </a:p>
        </p:txBody>
      </p:sp>
      <p:pic>
        <p:nvPicPr>
          <p:cNvPr id="6" name="Picture 5">
            <a:extLst>
              <a:ext uri="{FF2B5EF4-FFF2-40B4-BE49-F238E27FC236}">
                <a16:creationId xmlns:a16="http://schemas.microsoft.com/office/drawing/2014/main" id="{10FED886-AEC6-4324-8408-0FE47A23E6AB}"/>
              </a:ext>
            </a:extLst>
          </p:cNvPr>
          <p:cNvPicPr>
            <a:picLocks noChangeAspect="1"/>
          </p:cNvPicPr>
          <p:nvPr/>
        </p:nvPicPr>
        <p:blipFill>
          <a:blip r:embed="rId2"/>
          <a:stretch>
            <a:fillRect/>
          </a:stretch>
        </p:blipFill>
        <p:spPr>
          <a:xfrm>
            <a:off x="4860032" y="5519737"/>
            <a:ext cx="3981450" cy="1152525"/>
          </a:xfrm>
          <a:prstGeom prst="rect">
            <a:avLst/>
          </a:prstGeom>
        </p:spPr>
      </p:pic>
    </p:spTree>
    <p:extLst>
      <p:ext uri="{BB962C8B-B14F-4D97-AF65-F5344CB8AC3E}">
        <p14:creationId xmlns:p14="http://schemas.microsoft.com/office/powerpoint/2010/main" val="36771778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62B9-41F0-452A-A4CA-06F1C1D72DB5}"/>
              </a:ext>
            </a:extLst>
          </p:cNvPr>
          <p:cNvSpPr>
            <a:spLocks noGrp="1"/>
          </p:cNvSpPr>
          <p:nvPr>
            <p:ph type="title"/>
          </p:nvPr>
        </p:nvSpPr>
        <p:spPr/>
        <p:txBody>
          <a:bodyPr/>
          <a:lstStyle/>
          <a:p>
            <a:r>
              <a:rPr lang="en-IE" dirty="0"/>
              <a:t>Function to get comments – feed.js</a:t>
            </a:r>
          </a:p>
        </p:txBody>
      </p:sp>
      <p:sp>
        <p:nvSpPr>
          <p:cNvPr id="3" name="Slide Number Placeholder 2">
            <a:extLst>
              <a:ext uri="{FF2B5EF4-FFF2-40B4-BE49-F238E27FC236}">
                <a16:creationId xmlns:a16="http://schemas.microsoft.com/office/drawing/2014/main" id="{7A79C0D5-995C-43B4-A518-ACFBBC66E121}"/>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52</a:t>
            </a:fld>
            <a:endParaRPr lang="en-IE" dirty="0"/>
          </a:p>
        </p:txBody>
      </p:sp>
      <p:sp>
        <p:nvSpPr>
          <p:cNvPr id="6" name="Rectangle 5">
            <a:extLst>
              <a:ext uri="{FF2B5EF4-FFF2-40B4-BE49-F238E27FC236}">
                <a16:creationId xmlns:a16="http://schemas.microsoft.com/office/drawing/2014/main" id="{2706F450-8D16-4022-A635-CB3B5E95314B}"/>
              </a:ext>
            </a:extLst>
          </p:cNvPr>
          <p:cNvSpPr/>
          <p:nvPr/>
        </p:nvSpPr>
        <p:spPr>
          <a:xfrm>
            <a:off x="179512" y="1772816"/>
            <a:ext cx="8748464" cy="4801314"/>
          </a:xfrm>
          <a:prstGeom prst="rect">
            <a:avLst/>
          </a:prstGeom>
        </p:spPr>
        <p:txBody>
          <a:bodyPr wrap="square">
            <a:spAutoFit/>
          </a:bodyPr>
          <a:lstStyle/>
          <a:p>
            <a:r>
              <a:rPr lang="en-IE" dirty="0">
                <a:solidFill>
                  <a:srgbClr val="008080"/>
                </a:solidFill>
                <a:latin typeface="Courier New" panose="02070309020205020404" pitchFamily="49" charset="0"/>
              </a:rPr>
              <a:t>/**</a:t>
            </a:r>
          </a:p>
          <a:p>
            <a:r>
              <a:rPr lang="en-GB" dirty="0">
                <a:solidFill>
                  <a:srgbClr val="008080"/>
                </a:solidFill>
                <a:latin typeface="Courier New" panose="02070309020205020404" pitchFamily="49" charset="0"/>
              </a:rPr>
              <a:t>* When the page loads (or is refreshed) we request all comments from the server</a:t>
            </a:r>
          </a:p>
          <a:p>
            <a:r>
              <a:rPr lang="en-IE" dirty="0">
                <a:solidFill>
                  <a:srgbClr val="008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FF"/>
                </a:solidFill>
                <a:latin typeface="Courier New" panose="02070309020205020404" pitchFamily="49" charset="0"/>
              </a:rPr>
              <a:t>function</a:t>
            </a:r>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getComments</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get</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dirty="0">
                <a:solidFill>
                  <a:srgbClr val="808080"/>
                </a:solidFill>
                <a:latin typeface="Courier New" panose="02070309020205020404" pitchFamily="49" charset="0"/>
              </a:rPr>
              <a:t>"/</a:t>
            </a:r>
            <a:r>
              <a:rPr lang="en-IE" dirty="0" err="1">
                <a:solidFill>
                  <a:srgbClr val="808080"/>
                </a:solidFill>
                <a:latin typeface="Courier New" panose="02070309020205020404" pitchFamily="49" charset="0"/>
              </a:rPr>
              <a:t>getComments</a:t>
            </a:r>
            <a:r>
              <a:rPr lang="en-IE" dirty="0">
                <a:solidFill>
                  <a:srgbClr val="808080"/>
                </a:solidFill>
                <a:latin typeface="Courier New" panose="02070309020205020404" pitchFamily="49" charset="0"/>
              </a:rPr>
              <a:t>"</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FF"/>
                </a:solidFill>
                <a:latin typeface="Courier New" panose="02070309020205020404" pitchFamily="49" charset="0"/>
              </a:rPr>
              <a:t>function</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data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err="1">
                <a:solidFill>
                  <a:srgbClr val="0000FF"/>
                </a:solidFill>
                <a:latin typeface="Courier New" panose="02070309020205020404" pitchFamily="49" charset="0"/>
              </a:rPr>
              <a:t>var</a:t>
            </a:r>
            <a:r>
              <a:rPr lang="en-IE" dirty="0">
                <a:solidFill>
                  <a:srgbClr val="000000"/>
                </a:solidFill>
                <a:latin typeface="Courier New" panose="02070309020205020404" pitchFamily="49" charset="0"/>
              </a:rPr>
              <a:t> posts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dirty="0">
                <a:solidFill>
                  <a:srgbClr val="808080"/>
                </a:solidFill>
                <a:latin typeface="Courier New" panose="02070309020205020404" pitchFamily="49" charset="0"/>
              </a:rPr>
              <a:t>""</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FF"/>
                </a:solidFill>
                <a:latin typeface="Courier New" panose="02070309020205020404" pitchFamily="49" charset="0"/>
              </a:rPr>
              <a:t>for</a:t>
            </a:r>
            <a:r>
              <a:rPr lang="en-IE" b="1" dirty="0">
                <a:solidFill>
                  <a:srgbClr val="000080"/>
                </a:solidFill>
                <a:latin typeface="Courier New" panose="02070309020205020404" pitchFamily="49" charset="0"/>
              </a:rPr>
              <a:t>(</a:t>
            </a:r>
            <a:r>
              <a:rPr lang="en-IE" b="1" dirty="0" err="1">
                <a:solidFill>
                  <a:srgbClr val="0000FF"/>
                </a:solidFill>
                <a:latin typeface="Courier New" panose="02070309020205020404" pitchFamily="49" charset="0"/>
              </a:rPr>
              <a:t>var</a:t>
            </a:r>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i</a:t>
            </a:r>
            <a:r>
              <a:rPr lang="en-IE" b="1" dirty="0">
                <a:solidFill>
                  <a:srgbClr val="000080"/>
                </a:solidFill>
                <a:latin typeface="Courier New" panose="02070309020205020404" pitchFamily="49" charset="0"/>
              </a:rPr>
              <a:t>=</a:t>
            </a:r>
            <a:r>
              <a:rPr lang="en-IE" dirty="0">
                <a:solidFill>
                  <a:srgbClr val="FF8000"/>
                </a:solidFill>
                <a:latin typeface="Courier New" panose="02070309020205020404" pitchFamily="49" charset="0"/>
              </a:rPr>
              <a:t>0</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i</a:t>
            </a:r>
            <a:r>
              <a:rPr lang="en-IE" b="1" dirty="0">
                <a:solidFill>
                  <a:srgbClr val="000080"/>
                </a:solidFill>
                <a:latin typeface="Courier New" panose="02070309020205020404" pitchFamily="49" charset="0"/>
              </a:rPr>
              <a:t>&lt;</a:t>
            </a:r>
            <a:r>
              <a:rPr lang="en-IE" dirty="0" err="1">
                <a:solidFill>
                  <a:srgbClr val="000000"/>
                </a:solidFill>
                <a:latin typeface="Courier New" panose="02070309020205020404" pitchFamily="49" charset="0"/>
              </a:rPr>
              <a:t>data</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length</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i</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GB" dirty="0">
                <a:solidFill>
                  <a:srgbClr val="000000"/>
                </a:solidFill>
                <a:latin typeface="Courier New" panose="02070309020205020404" pitchFamily="49" charset="0"/>
              </a:rPr>
              <a:t>                    posts </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a:solidFill>
                  <a:srgbClr val="808080"/>
                </a:solidFill>
                <a:latin typeface="Courier New" panose="02070309020205020404" pitchFamily="49" charset="0"/>
              </a:rPr>
              <a:t>"&lt;div class='well'&gt;"</a:t>
            </a:r>
            <a:r>
              <a:rPr lang="en-GB" dirty="0">
                <a:solidFill>
                  <a:srgbClr val="000000"/>
                </a:solidFill>
                <a:latin typeface="Courier New" panose="02070309020205020404" pitchFamily="49" charset="0"/>
              </a:rPr>
              <a:t> </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data</a:t>
            </a:r>
            <a:r>
              <a:rPr lang="en-GB" b="1" dirty="0">
                <a:solidFill>
                  <a:srgbClr val="000080"/>
                </a:solidFill>
                <a:latin typeface="Courier New" panose="02070309020205020404" pitchFamily="49" charset="0"/>
              </a:rPr>
              <a:t>[</a:t>
            </a:r>
            <a:r>
              <a:rPr lang="en-GB" dirty="0" err="1">
                <a:solidFill>
                  <a:srgbClr val="000000"/>
                </a:solidFill>
                <a:latin typeface="Courier New" panose="02070309020205020404" pitchFamily="49" charset="0"/>
              </a:rPr>
              <a:t>i</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comment </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a:solidFill>
                  <a:srgbClr val="808080"/>
                </a:solidFill>
                <a:latin typeface="Courier New" panose="02070309020205020404" pitchFamily="49" charset="0"/>
              </a:rPr>
              <a:t>"&lt;/div&gt;"</a:t>
            </a:r>
            <a:r>
              <a:rPr lang="en-GB" b="1" dirty="0">
                <a:solidFill>
                  <a:srgbClr val="000080"/>
                </a:solidFill>
                <a:latin typeface="Courier New" panose="02070309020205020404" pitchFamily="49" charset="0"/>
              </a:rPr>
              <a:t>;</a:t>
            </a:r>
            <a:endParaRPr lang="en-GB"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dirty="0">
                <a:solidFill>
                  <a:srgbClr val="808080"/>
                </a:solidFill>
                <a:latin typeface="Courier New" panose="02070309020205020404" pitchFamily="49" charset="0"/>
              </a:rPr>
              <a:t>"#</a:t>
            </a:r>
            <a:r>
              <a:rPr lang="en-IE" dirty="0" err="1">
                <a:solidFill>
                  <a:srgbClr val="808080"/>
                </a:solidFill>
                <a:latin typeface="Courier New" panose="02070309020205020404" pitchFamily="49" charset="0"/>
              </a:rPr>
              <a:t>feedPosts</a:t>
            </a:r>
            <a:r>
              <a:rPr lang="en-IE" dirty="0">
                <a:solidFill>
                  <a:srgbClr val="808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html</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posts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p>
        </p:txBody>
      </p:sp>
      <p:sp>
        <p:nvSpPr>
          <p:cNvPr id="5" name="TextBox 4">
            <a:extLst>
              <a:ext uri="{FF2B5EF4-FFF2-40B4-BE49-F238E27FC236}">
                <a16:creationId xmlns:a16="http://schemas.microsoft.com/office/drawing/2014/main" id="{03BEFB97-3775-4238-B4DB-D399BAA3C754}"/>
              </a:ext>
            </a:extLst>
          </p:cNvPr>
          <p:cNvSpPr txBox="1"/>
          <p:nvPr/>
        </p:nvSpPr>
        <p:spPr>
          <a:xfrm>
            <a:off x="5148064" y="6381328"/>
            <a:ext cx="2880320" cy="369332"/>
          </a:xfrm>
          <a:prstGeom prst="rect">
            <a:avLst/>
          </a:prstGeom>
          <a:noFill/>
        </p:spPr>
        <p:txBody>
          <a:bodyPr wrap="square" rtlCol="0">
            <a:spAutoFit/>
          </a:bodyPr>
          <a:lstStyle/>
          <a:p>
            <a:r>
              <a:rPr lang="en-IE" dirty="0">
                <a:solidFill>
                  <a:schemeClr val="accent6"/>
                </a:solidFill>
              </a:rPr>
              <a:t>public&gt;</a:t>
            </a:r>
            <a:r>
              <a:rPr lang="en-IE" dirty="0" err="1">
                <a:solidFill>
                  <a:schemeClr val="accent6"/>
                </a:solidFill>
              </a:rPr>
              <a:t>javascripts</a:t>
            </a:r>
            <a:r>
              <a:rPr lang="en-IE" dirty="0">
                <a:solidFill>
                  <a:schemeClr val="accent6"/>
                </a:solidFill>
              </a:rPr>
              <a:t>&gt;feed.js</a:t>
            </a:r>
          </a:p>
        </p:txBody>
      </p:sp>
    </p:spTree>
    <p:extLst>
      <p:ext uri="{BB962C8B-B14F-4D97-AF65-F5344CB8AC3E}">
        <p14:creationId xmlns:p14="http://schemas.microsoft.com/office/powerpoint/2010/main" val="25983487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8698-2180-4800-9A9C-5400480505E4}"/>
              </a:ext>
            </a:extLst>
          </p:cNvPr>
          <p:cNvSpPr>
            <a:spLocks noGrp="1"/>
          </p:cNvSpPr>
          <p:nvPr>
            <p:ph type="title"/>
          </p:nvPr>
        </p:nvSpPr>
        <p:spPr/>
        <p:txBody>
          <a:bodyPr/>
          <a:lstStyle/>
          <a:p>
            <a:r>
              <a:rPr lang="en-IE" dirty="0"/>
              <a:t>When you refresh the page</a:t>
            </a:r>
          </a:p>
        </p:txBody>
      </p:sp>
      <p:sp>
        <p:nvSpPr>
          <p:cNvPr id="3" name="Slide Number Placeholder 2">
            <a:extLst>
              <a:ext uri="{FF2B5EF4-FFF2-40B4-BE49-F238E27FC236}">
                <a16:creationId xmlns:a16="http://schemas.microsoft.com/office/drawing/2014/main" id="{24783C39-3175-4F19-8BA9-56EDD30F081C}"/>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53</a:t>
            </a:fld>
            <a:endParaRPr lang="en-IE" dirty="0"/>
          </a:p>
        </p:txBody>
      </p:sp>
      <p:sp>
        <p:nvSpPr>
          <p:cNvPr id="4" name="Content Placeholder 3">
            <a:extLst>
              <a:ext uri="{FF2B5EF4-FFF2-40B4-BE49-F238E27FC236}">
                <a16:creationId xmlns:a16="http://schemas.microsoft.com/office/drawing/2014/main" id="{0283DC55-79C6-434A-82A7-6D9F45F44D01}"/>
              </a:ext>
            </a:extLst>
          </p:cNvPr>
          <p:cNvSpPr>
            <a:spLocks noGrp="1"/>
          </p:cNvSpPr>
          <p:nvPr>
            <p:ph sz="quarter" idx="1"/>
          </p:nvPr>
        </p:nvSpPr>
        <p:spPr/>
        <p:txBody>
          <a:bodyPr/>
          <a:lstStyle/>
          <a:p>
            <a:r>
              <a:rPr lang="en-IE" dirty="0"/>
              <a:t>Any comments that are in the database will now be listed below the comment box</a:t>
            </a:r>
          </a:p>
        </p:txBody>
      </p:sp>
      <p:pic>
        <p:nvPicPr>
          <p:cNvPr id="5" name="Picture 4">
            <a:extLst>
              <a:ext uri="{FF2B5EF4-FFF2-40B4-BE49-F238E27FC236}">
                <a16:creationId xmlns:a16="http://schemas.microsoft.com/office/drawing/2014/main" id="{4DFCD7EB-855B-47F8-BD3E-B7C872C83B9F}"/>
              </a:ext>
            </a:extLst>
          </p:cNvPr>
          <p:cNvPicPr>
            <a:picLocks noChangeAspect="1"/>
          </p:cNvPicPr>
          <p:nvPr/>
        </p:nvPicPr>
        <p:blipFill>
          <a:blip r:embed="rId2"/>
          <a:stretch>
            <a:fillRect/>
          </a:stretch>
        </p:blipFill>
        <p:spPr>
          <a:xfrm>
            <a:off x="1079373" y="2990850"/>
            <a:ext cx="7219950" cy="3486150"/>
          </a:xfrm>
          <a:prstGeom prst="rect">
            <a:avLst/>
          </a:prstGeom>
        </p:spPr>
      </p:pic>
    </p:spTree>
    <p:extLst>
      <p:ext uri="{BB962C8B-B14F-4D97-AF65-F5344CB8AC3E}">
        <p14:creationId xmlns:p14="http://schemas.microsoft.com/office/powerpoint/2010/main" val="31330386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BDC26-FD0E-4247-AB97-6AB77EFE2EE1}"/>
              </a:ext>
            </a:extLst>
          </p:cNvPr>
          <p:cNvSpPr>
            <a:spLocks noGrp="1"/>
          </p:cNvSpPr>
          <p:nvPr>
            <p:ph type="title"/>
          </p:nvPr>
        </p:nvSpPr>
        <p:spPr/>
        <p:txBody>
          <a:bodyPr/>
          <a:lstStyle/>
          <a:p>
            <a:r>
              <a:rPr lang="en-IE" dirty="0"/>
              <a:t>Remember to invoke this function</a:t>
            </a:r>
          </a:p>
        </p:txBody>
      </p:sp>
      <p:sp>
        <p:nvSpPr>
          <p:cNvPr id="3" name="Slide Number Placeholder 2">
            <a:extLst>
              <a:ext uri="{FF2B5EF4-FFF2-40B4-BE49-F238E27FC236}">
                <a16:creationId xmlns:a16="http://schemas.microsoft.com/office/drawing/2014/main" id="{795452A2-7E08-4122-8BC4-ADEA60F9625A}"/>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54</a:t>
            </a:fld>
            <a:endParaRPr lang="en-IE" dirty="0"/>
          </a:p>
        </p:txBody>
      </p:sp>
      <p:sp>
        <p:nvSpPr>
          <p:cNvPr id="4" name="Content Placeholder 3">
            <a:extLst>
              <a:ext uri="{FF2B5EF4-FFF2-40B4-BE49-F238E27FC236}">
                <a16:creationId xmlns:a16="http://schemas.microsoft.com/office/drawing/2014/main" id="{8A55E09B-CA79-40B1-9292-85ECCD2301B6}"/>
              </a:ext>
            </a:extLst>
          </p:cNvPr>
          <p:cNvSpPr>
            <a:spLocks noGrp="1"/>
          </p:cNvSpPr>
          <p:nvPr>
            <p:ph sz="quarter" idx="1"/>
          </p:nvPr>
        </p:nvSpPr>
        <p:spPr/>
        <p:txBody>
          <a:bodyPr/>
          <a:lstStyle/>
          <a:p>
            <a:r>
              <a:rPr lang="en-IE" dirty="0"/>
              <a:t>JavaScript functions just like in Java must be invoked so remember to include a call to this function when the page loads so that the comments appear</a:t>
            </a:r>
          </a:p>
          <a:p>
            <a:endParaRPr lang="en-IE" dirty="0"/>
          </a:p>
          <a:p>
            <a:r>
              <a:rPr lang="en-IE" dirty="0" err="1"/>
              <a:t>getComments</a:t>
            </a:r>
            <a:r>
              <a:rPr lang="en-IE" dirty="0"/>
              <a:t>();</a:t>
            </a:r>
          </a:p>
        </p:txBody>
      </p:sp>
    </p:spTree>
    <p:extLst>
      <p:ext uri="{BB962C8B-B14F-4D97-AF65-F5344CB8AC3E}">
        <p14:creationId xmlns:p14="http://schemas.microsoft.com/office/powerpoint/2010/main" val="3941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BAB3279-409B-4F81-B239-E313A6C62514}"/>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55</a:t>
            </a:fld>
            <a:endParaRPr lang="en-IE" dirty="0"/>
          </a:p>
        </p:txBody>
      </p:sp>
      <p:sp>
        <p:nvSpPr>
          <p:cNvPr id="7" name="Rectangle 6">
            <a:extLst>
              <a:ext uri="{FF2B5EF4-FFF2-40B4-BE49-F238E27FC236}">
                <a16:creationId xmlns:a16="http://schemas.microsoft.com/office/drawing/2014/main" id="{C4308D64-FA60-4337-AD31-3CAAA59F79D4}"/>
              </a:ext>
            </a:extLst>
          </p:cNvPr>
          <p:cNvSpPr/>
          <p:nvPr/>
        </p:nvSpPr>
        <p:spPr>
          <a:xfrm>
            <a:off x="107504" y="1516698"/>
            <a:ext cx="9036496" cy="5262979"/>
          </a:xfrm>
          <a:prstGeom prst="rect">
            <a:avLst/>
          </a:prstGeom>
        </p:spPr>
        <p:txBody>
          <a:bodyPr wrap="square">
            <a:spAutoFit/>
          </a:bodyPr>
          <a:lstStyle/>
          <a:p>
            <a:r>
              <a:rPr lang="en-IE" sz="1400" dirty="0">
                <a:solidFill>
                  <a:srgbClr val="000000"/>
                </a:solidFill>
                <a:latin typeface="Courier New" panose="02070309020205020404" pitchFamily="49" charset="0"/>
              </a:rPr>
              <a:t>$</a:t>
            </a:r>
            <a:r>
              <a:rPr lang="en-IE" sz="1400" b="1" dirty="0">
                <a:solidFill>
                  <a:srgbClr val="000080"/>
                </a:solidFill>
                <a:latin typeface="Courier New" panose="02070309020205020404" pitchFamily="49" charset="0"/>
              </a:rPr>
              <a:t>(</a:t>
            </a:r>
            <a:r>
              <a:rPr lang="en-IE" sz="1400" b="1" dirty="0">
                <a:solidFill>
                  <a:srgbClr val="804000"/>
                </a:solidFill>
                <a:latin typeface="Courier New" panose="02070309020205020404" pitchFamily="49" charset="0"/>
              </a:rPr>
              <a:t>document</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ready</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FF"/>
                </a:solidFill>
                <a:latin typeface="Courier New" panose="02070309020205020404" pitchFamily="49" charset="0"/>
              </a:rPr>
              <a:t>function</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err="1">
                <a:solidFill>
                  <a:srgbClr val="0000FF"/>
                </a:solidFill>
                <a:latin typeface="Courier New" panose="02070309020205020404" pitchFamily="49" charset="0"/>
              </a:rPr>
              <a:t>var</a:t>
            </a:r>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totalCharacters</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a:solidFill>
                  <a:srgbClr val="FF8000"/>
                </a:solidFill>
                <a:latin typeface="Courier New" panose="02070309020205020404" pitchFamily="49" charset="0"/>
              </a:rPr>
              <a:t>140</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dirty="0">
                <a:solidFill>
                  <a:srgbClr val="808080"/>
                </a:solidFill>
                <a:latin typeface="Courier New" panose="02070309020205020404" pitchFamily="49" charset="0"/>
              </a:rPr>
              <a:t>"#</a:t>
            </a:r>
            <a:r>
              <a:rPr lang="en-IE" sz="1400" dirty="0" err="1">
                <a:solidFill>
                  <a:srgbClr val="808080"/>
                </a:solidFill>
                <a:latin typeface="Courier New" panose="02070309020205020404" pitchFamily="49" charset="0"/>
              </a:rPr>
              <a:t>postForm</a:t>
            </a:r>
            <a:r>
              <a:rPr lang="en-IE" sz="1400" dirty="0">
                <a:solidFill>
                  <a:srgbClr val="808080"/>
                </a:solidFill>
                <a:latin typeface="Courier New" panose="02070309020205020404" pitchFamily="49" charset="0"/>
              </a:rPr>
              <a:t>"</a:t>
            </a:r>
            <a:r>
              <a:rPr lang="en-IE" sz="1400" b="1" dirty="0">
                <a:solidFill>
                  <a:srgbClr val="000080"/>
                </a:solidFill>
                <a:latin typeface="Courier New" panose="02070309020205020404" pitchFamily="49" charset="0"/>
              </a:rPr>
              <a:t>).</a:t>
            </a:r>
            <a:r>
              <a:rPr lang="en-IE" sz="1400" dirty="0" err="1">
                <a:solidFill>
                  <a:srgbClr val="000000"/>
                </a:solidFill>
                <a:latin typeface="Courier New" panose="02070309020205020404" pitchFamily="49" charset="0"/>
              </a:rPr>
              <a:t>keyup</a:t>
            </a:r>
            <a:r>
              <a:rPr lang="en-IE" sz="1400" b="1" dirty="0">
                <a:solidFill>
                  <a:srgbClr val="000080"/>
                </a:solidFill>
                <a:latin typeface="Courier New" panose="02070309020205020404" pitchFamily="49" charset="0"/>
              </a:rPr>
              <a:t>(</a:t>
            </a:r>
            <a:r>
              <a:rPr lang="en-IE" sz="1400" b="1" dirty="0">
                <a:solidFill>
                  <a:srgbClr val="0000FF"/>
                </a:solidFill>
                <a:latin typeface="Courier New" panose="02070309020205020404" pitchFamily="49" charset="0"/>
              </a:rPr>
              <a:t>function</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b="1" dirty="0">
                <a:solidFill>
                  <a:srgbClr val="804000"/>
                </a:solidFill>
                <a:latin typeface="Courier New" panose="02070309020205020404" pitchFamily="49" charset="0"/>
              </a:rPr>
              <a:t>event</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err="1">
                <a:solidFill>
                  <a:srgbClr val="0000FF"/>
                </a:solidFill>
                <a:latin typeface="Courier New" panose="02070309020205020404" pitchFamily="49" charset="0"/>
              </a:rPr>
              <a:t>var</a:t>
            </a:r>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inputText</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b="1" dirty="0" err="1">
                <a:solidFill>
                  <a:srgbClr val="804000"/>
                </a:solidFill>
                <a:latin typeface="Courier New" panose="02070309020205020404" pitchFamily="49" charset="0"/>
              </a:rPr>
              <a:t>event</a:t>
            </a:r>
            <a:r>
              <a:rPr lang="en-IE" sz="1400" b="1" dirty="0" err="1">
                <a:solidFill>
                  <a:srgbClr val="000080"/>
                </a:solidFill>
                <a:latin typeface="Courier New" panose="02070309020205020404" pitchFamily="49" charset="0"/>
              </a:rPr>
              <a:t>.</a:t>
            </a:r>
            <a:r>
              <a:rPr lang="en-IE" sz="1400" dirty="0" err="1">
                <a:solidFill>
                  <a:srgbClr val="000000"/>
                </a:solidFill>
                <a:latin typeface="Courier New" panose="02070309020205020404" pitchFamily="49" charset="0"/>
              </a:rPr>
              <a:t>target</a:t>
            </a:r>
            <a:r>
              <a:rPr lang="en-IE" sz="1400" b="1" dirty="0" err="1">
                <a:solidFill>
                  <a:srgbClr val="000080"/>
                </a:solidFill>
                <a:latin typeface="Courier New" panose="02070309020205020404" pitchFamily="49" charset="0"/>
              </a:rPr>
              <a:t>.</a:t>
            </a:r>
            <a:r>
              <a:rPr lang="en-IE" sz="1400" dirty="0" err="1">
                <a:solidFill>
                  <a:srgbClr val="000000"/>
                </a:solidFill>
                <a:latin typeface="Courier New" panose="02070309020205020404" pitchFamily="49" charset="0"/>
              </a:rPr>
              <a:t>value</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GB" sz="1400" dirty="0">
                <a:solidFill>
                  <a:srgbClr val="000000"/>
                </a:solidFill>
                <a:latin typeface="Courier New" panose="02070309020205020404" pitchFamily="49" charset="0"/>
              </a:rPr>
              <a:t>            $</a:t>
            </a:r>
            <a:r>
              <a:rPr lang="en-GB" sz="1400" b="1" dirty="0">
                <a:solidFill>
                  <a:srgbClr val="000080"/>
                </a:solidFill>
                <a:latin typeface="Courier New" panose="02070309020205020404" pitchFamily="49" charset="0"/>
              </a:rPr>
              <a:t>(</a:t>
            </a:r>
            <a:r>
              <a:rPr lang="en-GB" sz="1400" dirty="0">
                <a:solidFill>
                  <a:srgbClr val="808080"/>
                </a:solidFill>
                <a:latin typeface="Courier New" panose="02070309020205020404" pitchFamily="49" charset="0"/>
              </a:rPr>
              <a:t>"#</a:t>
            </a:r>
            <a:r>
              <a:rPr lang="en-GB" sz="1400" dirty="0" err="1">
                <a:solidFill>
                  <a:srgbClr val="808080"/>
                </a:solidFill>
                <a:latin typeface="Courier New" panose="02070309020205020404" pitchFamily="49" charset="0"/>
              </a:rPr>
              <a:t>charRemaining</a:t>
            </a:r>
            <a:r>
              <a:rPr lang="en-GB" sz="1400" dirty="0">
                <a:solidFill>
                  <a:srgbClr val="808080"/>
                </a:solidFill>
                <a:latin typeface="Courier New" panose="02070309020205020404" pitchFamily="49" charset="0"/>
              </a:rPr>
              <a:t>"</a:t>
            </a:r>
            <a:r>
              <a:rPr lang="en-GB" sz="1400" b="1" dirty="0">
                <a:solidFill>
                  <a:srgbClr val="000080"/>
                </a:solidFill>
                <a:latin typeface="Courier New" panose="02070309020205020404" pitchFamily="49" charset="0"/>
              </a:rPr>
              <a:t>).</a:t>
            </a:r>
            <a:r>
              <a:rPr lang="en-GB" sz="1400" dirty="0">
                <a:solidFill>
                  <a:srgbClr val="000000"/>
                </a:solidFill>
                <a:latin typeface="Courier New" panose="02070309020205020404" pitchFamily="49" charset="0"/>
              </a:rPr>
              <a:t>html</a:t>
            </a:r>
            <a:r>
              <a:rPr lang="en-GB" sz="1400" b="1" dirty="0">
                <a:solidFill>
                  <a:srgbClr val="000080"/>
                </a:solidFill>
                <a:latin typeface="Courier New" panose="02070309020205020404" pitchFamily="49" charset="0"/>
              </a:rPr>
              <a:t>(</a:t>
            </a:r>
            <a:r>
              <a:rPr lang="en-GB" sz="1400" dirty="0" err="1">
                <a:solidFill>
                  <a:srgbClr val="000000"/>
                </a:solidFill>
                <a:latin typeface="Courier New" panose="02070309020205020404" pitchFamily="49" charset="0"/>
              </a:rPr>
              <a:t>totalCharacters</a:t>
            </a:r>
            <a:r>
              <a:rPr lang="en-GB" sz="1400" dirty="0">
                <a:solidFill>
                  <a:srgbClr val="000000"/>
                </a:solidFill>
                <a:latin typeface="Courier New" panose="02070309020205020404" pitchFamily="49" charset="0"/>
              </a:rPr>
              <a:t> </a:t>
            </a:r>
            <a:r>
              <a:rPr lang="en-GB" sz="1400" b="1" dirty="0">
                <a:solidFill>
                  <a:srgbClr val="000080"/>
                </a:solidFill>
                <a:latin typeface="Courier New" panose="02070309020205020404" pitchFamily="49" charset="0"/>
              </a:rPr>
              <a:t>-</a:t>
            </a:r>
            <a:r>
              <a:rPr lang="en-GB" sz="1400" dirty="0">
                <a:solidFill>
                  <a:srgbClr val="000000"/>
                </a:solidFill>
                <a:latin typeface="Courier New" panose="02070309020205020404" pitchFamily="49" charset="0"/>
              </a:rPr>
              <a:t> </a:t>
            </a:r>
            <a:r>
              <a:rPr lang="en-GB" sz="1400" dirty="0" err="1">
                <a:solidFill>
                  <a:srgbClr val="000000"/>
                </a:solidFill>
                <a:latin typeface="Courier New" panose="02070309020205020404" pitchFamily="49" charset="0"/>
              </a:rPr>
              <a:t>inputText</a:t>
            </a:r>
            <a:r>
              <a:rPr lang="en-GB" sz="1400" b="1" dirty="0" err="1">
                <a:solidFill>
                  <a:srgbClr val="000080"/>
                </a:solidFill>
                <a:latin typeface="Courier New" panose="02070309020205020404" pitchFamily="49" charset="0"/>
              </a:rPr>
              <a:t>.</a:t>
            </a:r>
            <a:r>
              <a:rPr lang="en-GB" sz="1400" dirty="0" err="1">
                <a:solidFill>
                  <a:srgbClr val="000000"/>
                </a:solidFill>
                <a:latin typeface="Courier New" panose="02070309020205020404" pitchFamily="49" charset="0"/>
              </a:rPr>
              <a:t>length</a:t>
            </a:r>
            <a:r>
              <a:rPr lang="en-GB" sz="1400" b="1" dirty="0">
                <a:solidFill>
                  <a:srgbClr val="000080"/>
                </a:solidFill>
                <a:latin typeface="Courier New" panose="02070309020205020404" pitchFamily="49" charset="0"/>
              </a:rPr>
              <a:t>);</a:t>
            </a:r>
            <a:endParaRPr lang="en-GB"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getComments</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dirty="0">
                <a:solidFill>
                  <a:srgbClr val="008080"/>
                </a:solidFill>
                <a:latin typeface="Courier New" panose="02070309020205020404" pitchFamily="49" charset="0"/>
              </a:rPr>
              <a:t>/**</a:t>
            </a:r>
          </a:p>
          <a:p>
            <a:r>
              <a:rPr lang="en-GB" sz="1400" dirty="0">
                <a:solidFill>
                  <a:srgbClr val="008080"/>
                </a:solidFill>
                <a:latin typeface="Courier New" panose="02070309020205020404" pitchFamily="49" charset="0"/>
              </a:rPr>
              <a:t>         * When the page loads (or is refreshed) we request all comments from the server</a:t>
            </a:r>
          </a:p>
          <a:p>
            <a:r>
              <a:rPr lang="en-IE" sz="1400" dirty="0">
                <a:solidFill>
                  <a:srgbClr val="008080"/>
                </a:solidFill>
                <a:latin typeface="Courier New" panose="02070309020205020404" pitchFamily="49" charset="0"/>
              </a:rPr>
              <a:t>         */</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FF"/>
                </a:solidFill>
                <a:latin typeface="Courier New" panose="02070309020205020404" pitchFamily="49" charset="0"/>
              </a:rPr>
              <a:t>function</a:t>
            </a:r>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getComments</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get</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a:solidFill>
                  <a:srgbClr val="808080"/>
                </a:solidFill>
                <a:latin typeface="Courier New" panose="02070309020205020404" pitchFamily="49" charset="0"/>
              </a:rPr>
              <a:t>"/</a:t>
            </a:r>
            <a:r>
              <a:rPr lang="en-IE" sz="1400" dirty="0" err="1">
                <a:solidFill>
                  <a:srgbClr val="808080"/>
                </a:solidFill>
                <a:latin typeface="Courier New" panose="02070309020205020404" pitchFamily="49" charset="0"/>
              </a:rPr>
              <a:t>getComments</a:t>
            </a:r>
            <a:r>
              <a:rPr lang="en-IE" sz="1400" dirty="0">
                <a:solidFill>
                  <a:srgbClr val="808080"/>
                </a:solidFill>
                <a:latin typeface="Courier New" panose="02070309020205020404" pitchFamily="49" charset="0"/>
              </a:rPr>
              <a:t>"</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b="1" dirty="0">
                <a:solidFill>
                  <a:srgbClr val="0000FF"/>
                </a:solidFill>
                <a:latin typeface="Courier New" panose="02070309020205020404" pitchFamily="49" charset="0"/>
              </a:rPr>
              <a:t>function</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data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err="1">
                <a:solidFill>
                  <a:srgbClr val="0000FF"/>
                </a:solidFill>
                <a:latin typeface="Courier New" panose="02070309020205020404" pitchFamily="49" charset="0"/>
              </a:rPr>
              <a:t>var</a:t>
            </a:r>
            <a:r>
              <a:rPr lang="en-IE" sz="1400" dirty="0">
                <a:solidFill>
                  <a:srgbClr val="000000"/>
                </a:solidFill>
                <a:latin typeface="Courier New" panose="02070309020205020404" pitchFamily="49" charset="0"/>
              </a:rPr>
              <a:t> posts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a:solidFill>
                  <a:srgbClr val="808080"/>
                </a:solidFill>
                <a:latin typeface="Courier New" panose="02070309020205020404" pitchFamily="49" charset="0"/>
              </a:rPr>
              <a:t>""</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FF"/>
                </a:solidFill>
                <a:latin typeface="Courier New" panose="02070309020205020404" pitchFamily="49" charset="0"/>
              </a:rPr>
              <a:t>for</a:t>
            </a:r>
            <a:r>
              <a:rPr lang="en-IE" sz="1400" b="1" dirty="0">
                <a:solidFill>
                  <a:srgbClr val="000080"/>
                </a:solidFill>
                <a:latin typeface="Courier New" panose="02070309020205020404" pitchFamily="49" charset="0"/>
              </a:rPr>
              <a:t>(</a:t>
            </a:r>
            <a:r>
              <a:rPr lang="en-IE" sz="1400" b="1" dirty="0" err="1">
                <a:solidFill>
                  <a:srgbClr val="0000FF"/>
                </a:solidFill>
                <a:latin typeface="Courier New" panose="02070309020205020404" pitchFamily="49" charset="0"/>
              </a:rPr>
              <a:t>var</a:t>
            </a:r>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i</a:t>
            </a:r>
            <a:r>
              <a:rPr lang="en-IE" sz="1400" b="1" dirty="0">
                <a:solidFill>
                  <a:srgbClr val="000080"/>
                </a:solidFill>
                <a:latin typeface="Courier New" panose="02070309020205020404" pitchFamily="49" charset="0"/>
              </a:rPr>
              <a:t>=</a:t>
            </a:r>
            <a:r>
              <a:rPr lang="en-IE" sz="1400" dirty="0">
                <a:solidFill>
                  <a:srgbClr val="FF8000"/>
                </a:solidFill>
                <a:latin typeface="Courier New" panose="02070309020205020404" pitchFamily="49" charset="0"/>
              </a:rPr>
              <a:t>0</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i</a:t>
            </a:r>
            <a:r>
              <a:rPr lang="en-IE" sz="1400" b="1" dirty="0">
                <a:solidFill>
                  <a:srgbClr val="000080"/>
                </a:solidFill>
                <a:latin typeface="Courier New" panose="02070309020205020404" pitchFamily="49" charset="0"/>
              </a:rPr>
              <a:t>&lt;</a:t>
            </a:r>
            <a:r>
              <a:rPr lang="en-IE" sz="1400" dirty="0" err="1">
                <a:solidFill>
                  <a:srgbClr val="000000"/>
                </a:solidFill>
                <a:latin typeface="Courier New" panose="02070309020205020404" pitchFamily="49" charset="0"/>
              </a:rPr>
              <a:t>data</a:t>
            </a:r>
            <a:r>
              <a:rPr lang="en-IE" sz="1400" b="1" dirty="0" err="1">
                <a:solidFill>
                  <a:srgbClr val="000080"/>
                </a:solidFill>
                <a:latin typeface="Courier New" panose="02070309020205020404" pitchFamily="49" charset="0"/>
              </a:rPr>
              <a:t>.</a:t>
            </a:r>
            <a:r>
              <a:rPr lang="en-IE" sz="1400" dirty="0" err="1">
                <a:solidFill>
                  <a:srgbClr val="000000"/>
                </a:solidFill>
                <a:latin typeface="Courier New" panose="02070309020205020404" pitchFamily="49" charset="0"/>
              </a:rPr>
              <a:t>length</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i</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GB" sz="1400" dirty="0">
                <a:solidFill>
                  <a:srgbClr val="000000"/>
                </a:solidFill>
                <a:latin typeface="Courier New" panose="02070309020205020404" pitchFamily="49" charset="0"/>
              </a:rPr>
              <a:t>                    posts </a:t>
            </a:r>
            <a:r>
              <a:rPr lang="en-GB" sz="1400" b="1" dirty="0">
                <a:solidFill>
                  <a:srgbClr val="000080"/>
                </a:solidFill>
                <a:latin typeface="Courier New" panose="02070309020205020404" pitchFamily="49" charset="0"/>
              </a:rPr>
              <a:t>+=</a:t>
            </a:r>
            <a:r>
              <a:rPr lang="en-GB" sz="1400" dirty="0">
                <a:solidFill>
                  <a:srgbClr val="000000"/>
                </a:solidFill>
                <a:latin typeface="Courier New" panose="02070309020205020404" pitchFamily="49" charset="0"/>
              </a:rPr>
              <a:t> </a:t>
            </a:r>
            <a:r>
              <a:rPr lang="en-GB" sz="1400" dirty="0">
                <a:solidFill>
                  <a:srgbClr val="808080"/>
                </a:solidFill>
                <a:latin typeface="Courier New" panose="02070309020205020404" pitchFamily="49" charset="0"/>
              </a:rPr>
              <a:t>"&lt;div class='well'&gt;"</a:t>
            </a:r>
            <a:r>
              <a:rPr lang="en-GB" sz="1400" dirty="0">
                <a:solidFill>
                  <a:srgbClr val="000000"/>
                </a:solidFill>
                <a:latin typeface="Courier New" panose="02070309020205020404" pitchFamily="49" charset="0"/>
              </a:rPr>
              <a:t> </a:t>
            </a:r>
            <a:r>
              <a:rPr lang="en-GB" sz="1400" b="1" dirty="0">
                <a:solidFill>
                  <a:srgbClr val="000080"/>
                </a:solidFill>
                <a:latin typeface="Courier New" panose="02070309020205020404" pitchFamily="49" charset="0"/>
              </a:rPr>
              <a:t>+</a:t>
            </a:r>
            <a:r>
              <a:rPr lang="en-GB" sz="1400" dirty="0">
                <a:solidFill>
                  <a:srgbClr val="000000"/>
                </a:solidFill>
                <a:latin typeface="Courier New" panose="02070309020205020404" pitchFamily="49" charset="0"/>
              </a:rPr>
              <a:t> data</a:t>
            </a:r>
            <a:r>
              <a:rPr lang="en-GB" sz="1400" b="1" dirty="0">
                <a:solidFill>
                  <a:srgbClr val="000080"/>
                </a:solidFill>
                <a:latin typeface="Courier New" panose="02070309020205020404" pitchFamily="49" charset="0"/>
              </a:rPr>
              <a:t>[</a:t>
            </a:r>
            <a:r>
              <a:rPr lang="en-GB" sz="1400" dirty="0" err="1">
                <a:solidFill>
                  <a:srgbClr val="000000"/>
                </a:solidFill>
                <a:latin typeface="Courier New" panose="02070309020205020404" pitchFamily="49" charset="0"/>
              </a:rPr>
              <a:t>i</a:t>
            </a:r>
            <a:r>
              <a:rPr lang="en-GB" sz="1400" b="1" dirty="0">
                <a:solidFill>
                  <a:srgbClr val="000080"/>
                </a:solidFill>
                <a:latin typeface="Courier New" panose="02070309020205020404" pitchFamily="49" charset="0"/>
              </a:rPr>
              <a:t>].</a:t>
            </a:r>
            <a:r>
              <a:rPr lang="en-GB" sz="1400" dirty="0">
                <a:solidFill>
                  <a:srgbClr val="000000"/>
                </a:solidFill>
                <a:latin typeface="Courier New" panose="02070309020205020404" pitchFamily="49" charset="0"/>
              </a:rPr>
              <a:t>comment </a:t>
            </a:r>
            <a:r>
              <a:rPr lang="en-GB" sz="1400" b="1" dirty="0">
                <a:solidFill>
                  <a:srgbClr val="000080"/>
                </a:solidFill>
                <a:latin typeface="Courier New" panose="02070309020205020404" pitchFamily="49" charset="0"/>
              </a:rPr>
              <a:t>+</a:t>
            </a:r>
            <a:r>
              <a:rPr lang="en-GB" sz="1400" dirty="0">
                <a:solidFill>
                  <a:srgbClr val="000000"/>
                </a:solidFill>
                <a:latin typeface="Courier New" panose="02070309020205020404" pitchFamily="49" charset="0"/>
              </a:rPr>
              <a:t> </a:t>
            </a:r>
            <a:r>
              <a:rPr lang="en-GB" sz="1400" dirty="0">
                <a:solidFill>
                  <a:srgbClr val="808080"/>
                </a:solidFill>
                <a:latin typeface="Courier New" panose="02070309020205020404" pitchFamily="49" charset="0"/>
              </a:rPr>
              <a:t>"&lt;/div&gt;"</a:t>
            </a:r>
            <a:r>
              <a:rPr lang="en-GB" sz="1400" b="1" dirty="0">
                <a:solidFill>
                  <a:srgbClr val="000080"/>
                </a:solidFill>
                <a:latin typeface="Courier New" panose="02070309020205020404" pitchFamily="49" charset="0"/>
              </a:rPr>
              <a:t>;</a:t>
            </a:r>
            <a:endParaRPr lang="en-GB"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a:solidFill>
                  <a:srgbClr val="808080"/>
                </a:solidFill>
                <a:latin typeface="Courier New" panose="02070309020205020404" pitchFamily="49" charset="0"/>
              </a:rPr>
              <a:t>"#</a:t>
            </a:r>
            <a:r>
              <a:rPr lang="en-IE" sz="1400" dirty="0" err="1">
                <a:solidFill>
                  <a:srgbClr val="808080"/>
                </a:solidFill>
                <a:latin typeface="Courier New" panose="02070309020205020404" pitchFamily="49" charset="0"/>
              </a:rPr>
              <a:t>feedPosts</a:t>
            </a:r>
            <a:r>
              <a:rPr lang="en-IE" sz="1400" dirty="0">
                <a:solidFill>
                  <a:srgbClr val="808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html</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posts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p>
        </p:txBody>
      </p:sp>
      <p:sp>
        <p:nvSpPr>
          <p:cNvPr id="9" name="TextBox 8">
            <a:extLst>
              <a:ext uri="{FF2B5EF4-FFF2-40B4-BE49-F238E27FC236}">
                <a16:creationId xmlns:a16="http://schemas.microsoft.com/office/drawing/2014/main" id="{808A49C2-46A6-4D59-AB69-2C730E4125E2}"/>
              </a:ext>
            </a:extLst>
          </p:cNvPr>
          <p:cNvSpPr txBox="1"/>
          <p:nvPr/>
        </p:nvSpPr>
        <p:spPr>
          <a:xfrm>
            <a:off x="4932040" y="2808973"/>
            <a:ext cx="1944216" cy="646331"/>
          </a:xfrm>
          <a:prstGeom prst="rect">
            <a:avLst/>
          </a:prstGeom>
          <a:noFill/>
        </p:spPr>
        <p:txBody>
          <a:bodyPr wrap="square" rtlCol="0">
            <a:spAutoFit/>
          </a:bodyPr>
          <a:lstStyle/>
          <a:p>
            <a:r>
              <a:rPr lang="en-IE" dirty="0"/>
              <a:t>Invokes get comments</a:t>
            </a:r>
          </a:p>
        </p:txBody>
      </p:sp>
      <p:cxnSp>
        <p:nvCxnSpPr>
          <p:cNvPr id="11" name="Straight Arrow Connector 10">
            <a:extLst>
              <a:ext uri="{FF2B5EF4-FFF2-40B4-BE49-F238E27FC236}">
                <a16:creationId xmlns:a16="http://schemas.microsoft.com/office/drawing/2014/main" id="{50D84636-4D43-4F33-930F-A6641AEA7052}"/>
              </a:ext>
            </a:extLst>
          </p:cNvPr>
          <p:cNvCxnSpPr>
            <a:cxnSpLocks/>
          </p:cNvCxnSpPr>
          <p:nvPr/>
        </p:nvCxnSpPr>
        <p:spPr>
          <a:xfrm flipH="1">
            <a:off x="3059832" y="3204146"/>
            <a:ext cx="12241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D1D4E83-1042-4F37-B3EA-E5392B30ED45}"/>
              </a:ext>
            </a:extLst>
          </p:cNvPr>
          <p:cNvSpPr txBox="1"/>
          <p:nvPr/>
        </p:nvSpPr>
        <p:spPr>
          <a:xfrm>
            <a:off x="5148064" y="6381328"/>
            <a:ext cx="2880320" cy="369332"/>
          </a:xfrm>
          <a:prstGeom prst="rect">
            <a:avLst/>
          </a:prstGeom>
          <a:noFill/>
        </p:spPr>
        <p:txBody>
          <a:bodyPr wrap="square" rtlCol="0">
            <a:spAutoFit/>
          </a:bodyPr>
          <a:lstStyle/>
          <a:p>
            <a:r>
              <a:rPr lang="en-IE" dirty="0">
                <a:solidFill>
                  <a:schemeClr val="accent6"/>
                </a:solidFill>
              </a:rPr>
              <a:t>public&gt;</a:t>
            </a:r>
            <a:r>
              <a:rPr lang="en-IE" dirty="0" err="1">
                <a:solidFill>
                  <a:schemeClr val="accent6"/>
                </a:solidFill>
              </a:rPr>
              <a:t>javascripts</a:t>
            </a:r>
            <a:r>
              <a:rPr lang="en-IE" dirty="0">
                <a:solidFill>
                  <a:schemeClr val="accent6"/>
                </a:solidFill>
              </a:rPr>
              <a:t>&gt;feed.js</a:t>
            </a:r>
          </a:p>
        </p:txBody>
      </p:sp>
    </p:spTree>
    <p:extLst>
      <p:ext uri="{BB962C8B-B14F-4D97-AF65-F5344CB8AC3E}">
        <p14:creationId xmlns:p14="http://schemas.microsoft.com/office/powerpoint/2010/main" val="8590085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00FF-7B6A-4897-AEDB-3C5B1FDFA960}"/>
              </a:ext>
            </a:extLst>
          </p:cNvPr>
          <p:cNvSpPr>
            <a:spLocks noGrp="1"/>
          </p:cNvSpPr>
          <p:nvPr>
            <p:ph type="title"/>
          </p:nvPr>
        </p:nvSpPr>
        <p:spPr/>
        <p:txBody>
          <a:bodyPr/>
          <a:lstStyle/>
          <a:p>
            <a:r>
              <a:rPr lang="en-IE" dirty="0"/>
              <a:t>POST data from form</a:t>
            </a:r>
          </a:p>
        </p:txBody>
      </p:sp>
      <p:sp>
        <p:nvSpPr>
          <p:cNvPr id="3" name="Slide Number Placeholder 2">
            <a:extLst>
              <a:ext uri="{FF2B5EF4-FFF2-40B4-BE49-F238E27FC236}">
                <a16:creationId xmlns:a16="http://schemas.microsoft.com/office/drawing/2014/main" id="{C84C6EBE-0C2C-4A05-8147-FAD6D5D06F7B}"/>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56</a:t>
            </a:fld>
            <a:endParaRPr lang="en-IE" dirty="0"/>
          </a:p>
        </p:txBody>
      </p:sp>
      <p:sp>
        <p:nvSpPr>
          <p:cNvPr id="6" name="Rectangle 5">
            <a:extLst>
              <a:ext uri="{FF2B5EF4-FFF2-40B4-BE49-F238E27FC236}">
                <a16:creationId xmlns:a16="http://schemas.microsoft.com/office/drawing/2014/main" id="{C9FE6387-B1B5-4157-9DD6-7B7F24926479}"/>
              </a:ext>
            </a:extLst>
          </p:cNvPr>
          <p:cNvSpPr/>
          <p:nvPr/>
        </p:nvSpPr>
        <p:spPr>
          <a:xfrm>
            <a:off x="266700" y="1916832"/>
            <a:ext cx="8208912" cy="3693319"/>
          </a:xfrm>
          <a:prstGeom prst="rect">
            <a:avLst/>
          </a:prstGeom>
        </p:spPr>
        <p:txBody>
          <a:bodyPr wrap="square">
            <a:spAutoFit/>
          </a:bodyPr>
          <a:lstStyle/>
          <a:p>
            <a:r>
              <a:rPr lang="en-IE" dirty="0">
                <a:solidFill>
                  <a:srgbClr val="000000"/>
                </a:solidFill>
                <a:latin typeface="Courier New" panose="02070309020205020404" pitchFamily="49" charset="0"/>
              </a:rPr>
              <a:t> </a:t>
            </a:r>
            <a:r>
              <a:rPr lang="en-IE" dirty="0">
                <a:solidFill>
                  <a:srgbClr val="008080"/>
                </a:solidFill>
                <a:latin typeface="Courier New" panose="02070309020205020404" pitchFamily="49" charset="0"/>
              </a:rPr>
              <a:t>/**</a:t>
            </a:r>
          </a:p>
          <a:p>
            <a:r>
              <a:rPr lang="en-GB" dirty="0">
                <a:solidFill>
                  <a:srgbClr val="008080"/>
                </a:solidFill>
                <a:latin typeface="Courier New" panose="02070309020205020404" pitchFamily="49" charset="0"/>
              </a:rPr>
              <a:t>  * Event handler for when the user submits a comment</a:t>
            </a:r>
          </a:p>
          <a:p>
            <a:r>
              <a:rPr lang="en-IE" dirty="0">
                <a:solidFill>
                  <a:srgbClr val="008080"/>
                </a:solidFill>
                <a:latin typeface="Courier New" panose="02070309020205020404" pitchFamily="49" charset="0"/>
              </a:rPr>
              <a:t>  */</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a:solidFill>
                  <a:srgbClr val="808080"/>
                </a:solidFill>
                <a:latin typeface="Courier New" panose="02070309020205020404" pitchFamily="49" charset="0"/>
              </a:rPr>
              <a:t>"#</a:t>
            </a:r>
            <a:r>
              <a:rPr lang="en-IE" dirty="0" err="1">
                <a:solidFill>
                  <a:srgbClr val="808080"/>
                </a:solidFill>
                <a:latin typeface="Courier New" panose="02070309020205020404" pitchFamily="49" charset="0"/>
              </a:rPr>
              <a:t>postForm</a:t>
            </a:r>
            <a:r>
              <a:rPr lang="en-IE" dirty="0">
                <a:solidFill>
                  <a:srgbClr val="808080"/>
                </a:solidFill>
                <a:latin typeface="Courier New" panose="02070309020205020404" pitchFamily="49" charset="0"/>
              </a:rPr>
              <a:t>"</a:t>
            </a:r>
            <a:r>
              <a:rPr lang="en-IE" b="1" dirty="0">
                <a:solidFill>
                  <a:srgbClr val="000080"/>
                </a:solidFill>
                <a:latin typeface="Courier New" panose="02070309020205020404" pitchFamily="49" charset="0"/>
              </a:rPr>
              <a:t>).</a:t>
            </a:r>
            <a:r>
              <a:rPr lang="en-IE" b="1" dirty="0">
                <a:solidFill>
                  <a:srgbClr val="804000"/>
                </a:solidFill>
                <a:latin typeface="Courier New" panose="02070309020205020404" pitchFamily="49" charset="0"/>
              </a:rPr>
              <a:t>submit</a:t>
            </a:r>
            <a:r>
              <a:rPr lang="en-IE" b="1" dirty="0">
                <a:solidFill>
                  <a:srgbClr val="000080"/>
                </a:solidFill>
                <a:latin typeface="Courier New" panose="02070309020205020404" pitchFamily="49" charset="0"/>
              </a:rPr>
              <a:t>(</a:t>
            </a:r>
            <a:r>
              <a:rPr lang="en-IE" b="1" dirty="0">
                <a:solidFill>
                  <a:srgbClr val="0000FF"/>
                </a:solidFill>
                <a:latin typeface="Courier New" panose="02070309020205020404" pitchFamily="49" charset="0"/>
              </a:rPr>
              <a:t>function</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b="1" dirty="0">
                <a:solidFill>
                  <a:srgbClr val="804000"/>
                </a:solidFill>
                <a:latin typeface="Courier New" panose="02070309020205020404" pitchFamily="49" charset="0"/>
              </a:rPr>
              <a:t>event</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err="1">
                <a:solidFill>
                  <a:srgbClr val="804000"/>
                </a:solidFill>
                <a:latin typeface="Courier New" panose="02070309020205020404" pitchFamily="49" charset="0"/>
              </a:rPr>
              <a:t>event</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preventDefault</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post</a:t>
            </a:r>
            <a:r>
              <a:rPr lang="en-IE" b="1" dirty="0">
                <a:solidFill>
                  <a:srgbClr val="000080"/>
                </a:solidFill>
                <a:latin typeface="Courier New" panose="02070309020205020404" pitchFamily="49" charset="0"/>
              </a:rPr>
              <a:t>(</a:t>
            </a:r>
            <a:r>
              <a:rPr lang="en-IE" dirty="0">
                <a:solidFill>
                  <a:srgbClr val="808080"/>
                </a:solidFill>
                <a:latin typeface="Courier New" panose="02070309020205020404" pitchFamily="49" charset="0"/>
              </a:rPr>
              <a:t>"/</a:t>
            </a:r>
            <a:r>
              <a:rPr lang="en-IE" dirty="0" err="1">
                <a:solidFill>
                  <a:srgbClr val="808080"/>
                </a:solidFill>
                <a:latin typeface="Courier New" panose="02070309020205020404" pitchFamily="49" charset="0"/>
              </a:rPr>
              <a:t>addComment</a:t>
            </a:r>
            <a:r>
              <a:rPr lang="en-IE" dirty="0">
                <a:solidFill>
                  <a:srgbClr val="808080"/>
                </a:solidFill>
                <a:latin typeface="Courier New" panose="02070309020205020404" pitchFamily="49" charset="0"/>
              </a:rPr>
              <a:t>"</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comment</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err="1">
                <a:solidFill>
                  <a:srgbClr val="804000"/>
                </a:solidFill>
                <a:latin typeface="Courier New" panose="02070309020205020404" pitchFamily="49" charset="0"/>
              </a:rPr>
              <a:t>event</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target</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inputPost</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value</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FF"/>
                </a:solidFill>
                <a:latin typeface="Courier New" panose="02070309020205020404" pitchFamily="49" charset="0"/>
              </a:rPr>
              <a:t>function</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result</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a:solidFill>
                  <a:srgbClr val="808080"/>
                </a:solidFill>
                <a:latin typeface="Courier New" panose="02070309020205020404" pitchFamily="49" charset="0"/>
              </a:rPr>
              <a:t>"#</a:t>
            </a:r>
            <a:r>
              <a:rPr lang="en-IE" dirty="0" err="1">
                <a:solidFill>
                  <a:srgbClr val="808080"/>
                </a:solidFill>
                <a:latin typeface="Courier New" panose="02070309020205020404" pitchFamily="49" charset="0"/>
              </a:rPr>
              <a:t>charRemaining</a:t>
            </a:r>
            <a:r>
              <a:rPr lang="en-IE" dirty="0">
                <a:solidFill>
                  <a:srgbClr val="808080"/>
                </a:solidFill>
                <a:latin typeface="Courier New" panose="02070309020205020404" pitchFamily="49" charset="0"/>
              </a:rPr>
              <a:t>"</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html</a:t>
            </a:r>
            <a:r>
              <a:rPr lang="en-IE" b="1" dirty="0">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totalCharacters</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err="1">
                <a:solidFill>
                  <a:srgbClr val="804000"/>
                </a:solidFill>
                <a:latin typeface="Courier New" panose="02070309020205020404" pitchFamily="49" charset="0"/>
              </a:rPr>
              <a:t>event</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target</a:t>
            </a:r>
            <a:r>
              <a:rPr lang="en-IE" b="1" dirty="0" err="1">
                <a:solidFill>
                  <a:srgbClr val="000080"/>
                </a:solidFill>
                <a:latin typeface="Courier New" panose="02070309020205020404" pitchFamily="49" charset="0"/>
              </a:rPr>
              <a:t>.</a:t>
            </a:r>
            <a:r>
              <a:rPr lang="en-IE" b="1" dirty="0" err="1">
                <a:solidFill>
                  <a:srgbClr val="804000"/>
                </a:solidFill>
                <a:latin typeface="Courier New" panose="02070309020205020404" pitchFamily="49" charset="0"/>
              </a:rPr>
              <a:t>reset</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getComments</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p>
        </p:txBody>
      </p:sp>
      <p:cxnSp>
        <p:nvCxnSpPr>
          <p:cNvPr id="8" name="Straight Arrow Connector 7">
            <a:extLst>
              <a:ext uri="{FF2B5EF4-FFF2-40B4-BE49-F238E27FC236}">
                <a16:creationId xmlns:a16="http://schemas.microsoft.com/office/drawing/2014/main" id="{7E794AA3-4092-464A-BB09-7DA87F668CE2}"/>
              </a:ext>
            </a:extLst>
          </p:cNvPr>
          <p:cNvCxnSpPr/>
          <p:nvPr/>
        </p:nvCxnSpPr>
        <p:spPr>
          <a:xfrm flipH="1" flipV="1">
            <a:off x="4139952" y="5013176"/>
            <a:ext cx="1080120" cy="596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42EFB26-A857-4FFE-8D42-29F048BF6AEC}"/>
              </a:ext>
            </a:extLst>
          </p:cNvPr>
          <p:cNvSpPr txBox="1"/>
          <p:nvPr/>
        </p:nvSpPr>
        <p:spPr>
          <a:xfrm>
            <a:off x="5220072" y="5661248"/>
            <a:ext cx="2520280" cy="1200329"/>
          </a:xfrm>
          <a:prstGeom prst="rect">
            <a:avLst/>
          </a:prstGeom>
          <a:noFill/>
        </p:spPr>
        <p:txBody>
          <a:bodyPr wrap="square" rtlCol="0">
            <a:spAutoFit/>
          </a:bodyPr>
          <a:lstStyle/>
          <a:p>
            <a:r>
              <a:rPr lang="en-IE" dirty="0"/>
              <a:t>Calling get comments when successfully added a new comment to load them all again</a:t>
            </a:r>
          </a:p>
        </p:txBody>
      </p:sp>
    </p:spTree>
    <p:extLst>
      <p:ext uri="{BB962C8B-B14F-4D97-AF65-F5344CB8AC3E}">
        <p14:creationId xmlns:p14="http://schemas.microsoft.com/office/powerpoint/2010/main" val="26935968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CA0C5-F4A7-4C9C-880A-FD285CAD460C}"/>
              </a:ext>
            </a:extLst>
          </p:cNvPr>
          <p:cNvSpPr>
            <a:spLocks noGrp="1"/>
          </p:cNvSpPr>
          <p:nvPr>
            <p:ph type="title"/>
          </p:nvPr>
        </p:nvSpPr>
        <p:spPr/>
        <p:txBody>
          <a:bodyPr/>
          <a:lstStyle/>
          <a:p>
            <a:r>
              <a:rPr lang="en-IE" dirty="0"/>
              <a:t>Next : Add a delete button </a:t>
            </a:r>
          </a:p>
        </p:txBody>
      </p:sp>
      <p:sp>
        <p:nvSpPr>
          <p:cNvPr id="3" name="Slide Number Placeholder 2">
            <a:extLst>
              <a:ext uri="{FF2B5EF4-FFF2-40B4-BE49-F238E27FC236}">
                <a16:creationId xmlns:a16="http://schemas.microsoft.com/office/drawing/2014/main" id="{D34818AE-9ACD-4A71-8EBE-BFECD753F4B7}"/>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57</a:t>
            </a:fld>
            <a:endParaRPr lang="en-IE" dirty="0"/>
          </a:p>
        </p:txBody>
      </p:sp>
      <p:pic>
        <p:nvPicPr>
          <p:cNvPr id="6" name="Picture 5">
            <a:extLst>
              <a:ext uri="{FF2B5EF4-FFF2-40B4-BE49-F238E27FC236}">
                <a16:creationId xmlns:a16="http://schemas.microsoft.com/office/drawing/2014/main" id="{2C0CFFFA-9720-4352-85EC-7FFD36201070}"/>
              </a:ext>
            </a:extLst>
          </p:cNvPr>
          <p:cNvPicPr>
            <a:picLocks noChangeAspect="1"/>
          </p:cNvPicPr>
          <p:nvPr/>
        </p:nvPicPr>
        <p:blipFill>
          <a:blip r:embed="rId2"/>
          <a:stretch>
            <a:fillRect/>
          </a:stretch>
        </p:blipFill>
        <p:spPr>
          <a:xfrm>
            <a:off x="300567" y="1516698"/>
            <a:ext cx="8439150" cy="5114925"/>
          </a:xfrm>
          <a:prstGeom prst="rect">
            <a:avLst/>
          </a:prstGeom>
        </p:spPr>
      </p:pic>
    </p:spTree>
    <p:extLst>
      <p:ext uri="{BB962C8B-B14F-4D97-AF65-F5344CB8AC3E}">
        <p14:creationId xmlns:p14="http://schemas.microsoft.com/office/powerpoint/2010/main" val="32031705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12CD-2DE5-488F-9C7D-7FC1202E581F}"/>
              </a:ext>
            </a:extLst>
          </p:cNvPr>
          <p:cNvSpPr>
            <a:spLocks noGrp="1"/>
          </p:cNvSpPr>
          <p:nvPr>
            <p:ph type="title"/>
          </p:nvPr>
        </p:nvSpPr>
        <p:spPr/>
        <p:txBody>
          <a:bodyPr>
            <a:normAutofit fontScale="90000"/>
          </a:bodyPr>
          <a:lstStyle/>
          <a:p>
            <a:r>
              <a:rPr lang="en-IE" dirty="0"/>
              <a:t>Add the id of the comment to the name</a:t>
            </a:r>
          </a:p>
        </p:txBody>
      </p:sp>
      <p:sp>
        <p:nvSpPr>
          <p:cNvPr id="3" name="Slide Number Placeholder 2">
            <a:extLst>
              <a:ext uri="{FF2B5EF4-FFF2-40B4-BE49-F238E27FC236}">
                <a16:creationId xmlns:a16="http://schemas.microsoft.com/office/drawing/2014/main" id="{A855EF31-AC01-420A-A665-736BABE4D17C}"/>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58</a:t>
            </a:fld>
            <a:endParaRPr lang="en-IE" dirty="0"/>
          </a:p>
        </p:txBody>
      </p:sp>
      <p:sp>
        <p:nvSpPr>
          <p:cNvPr id="4" name="Content Placeholder 3">
            <a:extLst>
              <a:ext uri="{FF2B5EF4-FFF2-40B4-BE49-F238E27FC236}">
                <a16:creationId xmlns:a16="http://schemas.microsoft.com/office/drawing/2014/main" id="{5E455E61-83D9-4F39-9991-07694B7CCCC0}"/>
              </a:ext>
            </a:extLst>
          </p:cNvPr>
          <p:cNvSpPr>
            <a:spLocks noGrp="1"/>
          </p:cNvSpPr>
          <p:nvPr>
            <p:ph sz="quarter" idx="1"/>
          </p:nvPr>
        </p:nvSpPr>
        <p:spPr/>
        <p:txBody>
          <a:bodyPr>
            <a:normAutofit/>
          </a:bodyPr>
          <a:lstStyle/>
          <a:p>
            <a:r>
              <a:rPr lang="en-IE" sz="2000" dirty="0"/>
              <a:t>When manipulating the DOM with the comment value we can pass in the </a:t>
            </a:r>
            <a:r>
              <a:rPr lang="en-IE" sz="2000" b="1" dirty="0"/>
              <a:t>id</a:t>
            </a:r>
            <a:r>
              <a:rPr lang="en-IE" sz="2000" dirty="0"/>
              <a:t> of the document and assign it to the </a:t>
            </a:r>
            <a:r>
              <a:rPr lang="en-IE" sz="2000" i="1" dirty="0"/>
              <a:t>name</a:t>
            </a:r>
            <a:r>
              <a:rPr lang="en-IE" sz="2000" dirty="0"/>
              <a:t> attribute on each button</a:t>
            </a:r>
          </a:p>
        </p:txBody>
      </p:sp>
      <p:sp>
        <p:nvSpPr>
          <p:cNvPr id="5" name="Rectangle 4">
            <a:extLst>
              <a:ext uri="{FF2B5EF4-FFF2-40B4-BE49-F238E27FC236}">
                <a16:creationId xmlns:a16="http://schemas.microsoft.com/office/drawing/2014/main" id="{714D323A-EDD4-46E8-AC39-AF9F08FE77BE}"/>
              </a:ext>
            </a:extLst>
          </p:cNvPr>
          <p:cNvSpPr/>
          <p:nvPr/>
        </p:nvSpPr>
        <p:spPr>
          <a:xfrm>
            <a:off x="107504" y="2348880"/>
            <a:ext cx="8928992" cy="3785652"/>
          </a:xfrm>
          <a:prstGeom prst="rect">
            <a:avLst/>
          </a:prstGeom>
        </p:spPr>
        <p:txBody>
          <a:bodyPr wrap="square">
            <a:spAutoFit/>
          </a:bodyPr>
          <a:lstStyle/>
          <a:p>
            <a:r>
              <a:rPr lang="en-IE" sz="1200" dirty="0">
                <a:solidFill>
                  <a:srgbClr val="008080"/>
                </a:solidFill>
                <a:latin typeface="Courier New" panose="02070309020205020404" pitchFamily="49" charset="0"/>
              </a:rPr>
              <a:t>/**</a:t>
            </a:r>
          </a:p>
          <a:p>
            <a:r>
              <a:rPr lang="en-GB" sz="1200" dirty="0">
                <a:solidFill>
                  <a:srgbClr val="008080"/>
                </a:solidFill>
                <a:latin typeface="Courier New" panose="02070309020205020404" pitchFamily="49" charset="0"/>
              </a:rPr>
              <a:t>         * When the page loads (or is refreshed) we request all comments from the server</a:t>
            </a:r>
          </a:p>
          <a:p>
            <a:r>
              <a:rPr lang="en-IE" sz="1200" dirty="0">
                <a:solidFill>
                  <a:srgbClr val="008080"/>
                </a:solidFill>
                <a:latin typeface="Courier New" panose="02070309020205020404" pitchFamily="49" charset="0"/>
              </a:rPr>
              <a:t>         */</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function</a:t>
            </a:r>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getComments</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endParaRPr lang="en-IE" sz="1200" dirty="0">
              <a:solidFill>
                <a:srgbClr val="000000"/>
              </a:solidFill>
              <a:latin typeface="Courier New" panose="02070309020205020404" pitchFamily="49" charset="0"/>
            </a:endParaRPr>
          </a:p>
          <a:p>
            <a:r>
              <a:rPr lang="en-GB" sz="1200" dirty="0">
                <a:solidFill>
                  <a:srgbClr val="000000"/>
                </a:solidFill>
                <a:latin typeface="Courier New" panose="02070309020205020404" pitchFamily="49" charset="0"/>
              </a:rPr>
              <a:t>            $</a:t>
            </a:r>
            <a:r>
              <a:rPr lang="en-GB" sz="1200" b="1" dirty="0">
                <a:solidFill>
                  <a:srgbClr val="000080"/>
                </a:solidFill>
                <a:latin typeface="Courier New" panose="02070309020205020404" pitchFamily="49" charset="0"/>
              </a:rPr>
              <a:t>.</a:t>
            </a:r>
            <a:r>
              <a:rPr lang="en-GB" sz="1200" dirty="0">
                <a:solidFill>
                  <a:srgbClr val="000000"/>
                </a:solidFill>
                <a:latin typeface="Courier New" panose="02070309020205020404" pitchFamily="49" charset="0"/>
              </a:rPr>
              <a:t>get</a:t>
            </a:r>
            <a:r>
              <a:rPr lang="en-GB" sz="1200" b="1" dirty="0">
                <a:solidFill>
                  <a:srgbClr val="000080"/>
                </a:solidFill>
                <a:latin typeface="Courier New" panose="02070309020205020404" pitchFamily="49" charset="0"/>
              </a:rPr>
              <a:t>(</a:t>
            </a:r>
            <a:r>
              <a:rPr lang="en-GB" sz="1200" dirty="0">
                <a:solidFill>
                  <a:srgbClr val="000000"/>
                </a:solidFill>
                <a:latin typeface="Courier New" panose="02070309020205020404" pitchFamily="49" charset="0"/>
              </a:rPr>
              <a:t> </a:t>
            </a:r>
            <a:r>
              <a:rPr lang="en-GB" sz="1200" dirty="0">
                <a:solidFill>
                  <a:srgbClr val="808080"/>
                </a:solidFill>
                <a:latin typeface="Courier New" panose="02070309020205020404" pitchFamily="49" charset="0"/>
              </a:rPr>
              <a:t>"/</a:t>
            </a:r>
            <a:r>
              <a:rPr lang="en-GB" sz="1200" dirty="0" err="1">
                <a:solidFill>
                  <a:srgbClr val="808080"/>
                </a:solidFill>
                <a:latin typeface="Courier New" panose="02070309020205020404" pitchFamily="49" charset="0"/>
              </a:rPr>
              <a:t>getComments</a:t>
            </a:r>
            <a:r>
              <a:rPr lang="en-GB" sz="1200" dirty="0">
                <a:solidFill>
                  <a:srgbClr val="808080"/>
                </a:solidFill>
                <a:latin typeface="Courier New" panose="02070309020205020404" pitchFamily="49" charset="0"/>
              </a:rPr>
              <a:t>"</a:t>
            </a:r>
            <a:r>
              <a:rPr lang="en-GB" sz="1200" b="1" dirty="0">
                <a:solidFill>
                  <a:srgbClr val="000080"/>
                </a:solidFill>
                <a:latin typeface="Courier New" panose="02070309020205020404" pitchFamily="49" charset="0"/>
              </a:rPr>
              <a:t>,</a:t>
            </a:r>
            <a:r>
              <a:rPr lang="en-GB" sz="1200" dirty="0">
                <a:solidFill>
                  <a:srgbClr val="000000"/>
                </a:solidFill>
                <a:latin typeface="Courier New" panose="02070309020205020404" pitchFamily="49" charset="0"/>
              </a:rPr>
              <a:t> </a:t>
            </a:r>
            <a:r>
              <a:rPr lang="en-GB" sz="1200" b="1" dirty="0">
                <a:solidFill>
                  <a:srgbClr val="0000FF"/>
                </a:solidFill>
                <a:latin typeface="Courier New" panose="02070309020205020404" pitchFamily="49" charset="0"/>
              </a:rPr>
              <a:t>function</a:t>
            </a:r>
            <a:r>
              <a:rPr lang="en-GB" sz="1200" b="1" dirty="0">
                <a:solidFill>
                  <a:srgbClr val="000080"/>
                </a:solidFill>
                <a:latin typeface="Courier New" panose="02070309020205020404" pitchFamily="49" charset="0"/>
              </a:rPr>
              <a:t>(</a:t>
            </a:r>
            <a:r>
              <a:rPr lang="en-GB" sz="1200" dirty="0">
                <a:solidFill>
                  <a:srgbClr val="000000"/>
                </a:solidFill>
                <a:latin typeface="Courier New" panose="02070309020205020404" pitchFamily="49" charset="0"/>
              </a:rPr>
              <a:t> data </a:t>
            </a:r>
            <a:r>
              <a:rPr lang="en-GB" sz="1200" b="1" dirty="0">
                <a:solidFill>
                  <a:srgbClr val="000080"/>
                </a:solidFill>
                <a:latin typeface="Courier New" panose="02070309020205020404" pitchFamily="49" charset="0"/>
              </a:rPr>
              <a:t>)</a:t>
            </a:r>
            <a:r>
              <a:rPr lang="en-GB" sz="1200" dirty="0">
                <a:solidFill>
                  <a:srgbClr val="000000"/>
                </a:solidFill>
                <a:latin typeface="Courier New" panose="02070309020205020404" pitchFamily="49" charset="0"/>
              </a:rPr>
              <a:t> </a:t>
            </a:r>
            <a:r>
              <a:rPr lang="en-GB" sz="1200" b="1" dirty="0">
                <a:solidFill>
                  <a:srgbClr val="000080"/>
                </a:solidFill>
                <a:latin typeface="Courier New" panose="02070309020205020404" pitchFamily="49" charset="0"/>
              </a:rPr>
              <a:t>{</a:t>
            </a:r>
            <a:endParaRPr lang="en-GB"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err="1">
                <a:solidFill>
                  <a:srgbClr val="0000FF"/>
                </a:solidFill>
                <a:latin typeface="Courier New" panose="02070309020205020404" pitchFamily="49" charset="0"/>
              </a:rPr>
              <a:t>var</a:t>
            </a:r>
            <a:r>
              <a:rPr lang="en-IE" sz="1200" dirty="0">
                <a:solidFill>
                  <a:srgbClr val="000000"/>
                </a:solidFill>
                <a:latin typeface="Courier New" panose="02070309020205020404" pitchFamily="49" charset="0"/>
              </a:rPr>
              <a:t> posts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dirty="0">
                <a:solidFill>
                  <a:srgbClr val="808080"/>
                </a:solidFill>
                <a:latin typeface="Courier New" panose="02070309020205020404" pitchFamily="49" charset="0"/>
              </a:rPr>
              <a:t>""</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p>
          <a:p>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for</a:t>
            </a:r>
            <a:r>
              <a:rPr lang="en-IE" sz="1200" b="1" dirty="0">
                <a:solidFill>
                  <a:srgbClr val="000080"/>
                </a:solidFill>
                <a:latin typeface="Courier New" panose="02070309020205020404" pitchFamily="49" charset="0"/>
              </a:rPr>
              <a:t>(</a:t>
            </a:r>
            <a:r>
              <a:rPr lang="en-IE" sz="1200" b="1" dirty="0" err="1">
                <a:solidFill>
                  <a:srgbClr val="0000FF"/>
                </a:solidFill>
                <a:latin typeface="Courier New" panose="02070309020205020404" pitchFamily="49" charset="0"/>
              </a:rPr>
              <a:t>var</a:t>
            </a:r>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i</a:t>
            </a:r>
            <a:r>
              <a:rPr lang="en-IE" sz="1200" b="1" dirty="0">
                <a:solidFill>
                  <a:srgbClr val="000080"/>
                </a:solidFill>
                <a:latin typeface="Courier New" panose="02070309020205020404" pitchFamily="49" charset="0"/>
              </a:rPr>
              <a:t>=</a:t>
            </a:r>
            <a:r>
              <a:rPr lang="en-IE" sz="1200" dirty="0">
                <a:solidFill>
                  <a:srgbClr val="FF8000"/>
                </a:solidFill>
                <a:latin typeface="Courier New" panose="02070309020205020404" pitchFamily="49" charset="0"/>
              </a:rPr>
              <a:t>0</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i</a:t>
            </a:r>
            <a:r>
              <a:rPr lang="en-IE" sz="1200" b="1" dirty="0">
                <a:solidFill>
                  <a:srgbClr val="000080"/>
                </a:solidFill>
                <a:latin typeface="Courier New" panose="02070309020205020404" pitchFamily="49" charset="0"/>
              </a:rPr>
              <a:t>&lt;</a:t>
            </a:r>
            <a:r>
              <a:rPr lang="en-IE" sz="1200" dirty="0" err="1">
                <a:solidFill>
                  <a:srgbClr val="000000"/>
                </a:solidFill>
                <a:latin typeface="Courier New" panose="02070309020205020404" pitchFamily="49" charset="0"/>
              </a:rPr>
              <a:t>data</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length</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i</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GB" sz="1200" dirty="0">
                <a:solidFill>
                  <a:srgbClr val="000000"/>
                </a:solidFill>
                <a:latin typeface="Courier New" panose="02070309020205020404" pitchFamily="49" charset="0"/>
              </a:rPr>
              <a:t>                    posts </a:t>
            </a:r>
            <a:r>
              <a:rPr lang="en-GB" sz="1200" b="1" dirty="0">
                <a:solidFill>
                  <a:srgbClr val="000080"/>
                </a:solidFill>
                <a:latin typeface="Courier New" panose="02070309020205020404" pitchFamily="49" charset="0"/>
              </a:rPr>
              <a:t>+=</a:t>
            </a:r>
            <a:r>
              <a:rPr lang="en-GB" sz="1200" dirty="0">
                <a:solidFill>
                  <a:srgbClr val="000000"/>
                </a:solidFill>
                <a:latin typeface="Courier New" panose="02070309020205020404" pitchFamily="49" charset="0"/>
              </a:rPr>
              <a:t> </a:t>
            </a:r>
            <a:r>
              <a:rPr lang="en-GB" sz="1200" dirty="0">
                <a:solidFill>
                  <a:srgbClr val="808080"/>
                </a:solidFill>
                <a:latin typeface="Courier New" panose="02070309020205020404" pitchFamily="49" charset="0"/>
              </a:rPr>
              <a:t>"&lt;div class='well'&gt;&lt;div class='row'&gt;&lt;div class='col-xs-9'&gt;"</a:t>
            </a:r>
            <a:endParaRPr lang="en-GB"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data</a:t>
            </a:r>
            <a:r>
              <a:rPr lang="en-IE" sz="1200" b="1" dirty="0">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i</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comment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dirty="0">
                <a:solidFill>
                  <a:srgbClr val="808080"/>
                </a:solidFill>
                <a:latin typeface="Courier New" panose="02070309020205020404" pitchFamily="49" charset="0"/>
              </a:rPr>
              <a:t>"&lt;/div&gt;&lt;div class='col-xs-3'&gt;"</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GB" sz="1200" dirty="0">
                <a:solidFill>
                  <a:srgbClr val="000000"/>
                </a:solidFill>
                <a:latin typeface="Courier New" panose="02070309020205020404" pitchFamily="49" charset="0"/>
              </a:rPr>
              <a:t>                        </a:t>
            </a:r>
            <a:r>
              <a:rPr lang="en-GB" sz="1200" dirty="0">
                <a:solidFill>
                  <a:srgbClr val="808080"/>
                </a:solidFill>
                <a:latin typeface="Courier New" panose="02070309020205020404" pitchFamily="49" charset="0"/>
              </a:rPr>
              <a:t>"&lt;button type='button' name='"</a:t>
            </a:r>
            <a:r>
              <a:rPr lang="en-GB" sz="1200" b="1" dirty="0">
                <a:solidFill>
                  <a:srgbClr val="000080"/>
                </a:solidFill>
                <a:latin typeface="Courier New" panose="02070309020205020404" pitchFamily="49" charset="0"/>
              </a:rPr>
              <a:t>+</a:t>
            </a:r>
            <a:r>
              <a:rPr lang="en-GB" sz="1200" dirty="0">
                <a:solidFill>
                  <a:srgbClr val="000000"/>
                </a:solidFill>
                <a:latin typeface="Courier New" panose="02070309020205020404" pitchFamily="49" charset="0"/>
              </a:rPr>
              <a:t>data</a:t>
            </a:r>
            <a:r>
              <a:rPr lang="en-GB" sz="1200" b="1" dirty="0">
                <a:solidFill>
                  <a:srgbClr val="000080"/>
                </a:solidFill>
                <a:latin typeface="Courier New" panose="02070309020205020404" pitchFamily="49" charset="0"/>
              </a:rPr>
              <a:t>[</a:t>
            </a:r>
            <a:r>
              <a:rPr lang="en-GB" sz="1200" dirty="0" err="1">
                <a:solidFill>
                  <a:srgbClr val="000000"/>
                </a:solidFill>
                <a:latin typeface="Courier New" panose="02070309020205020404" pitchFamily="49" charset="0"/>
              </a:rPr>
              <a:t>i</a:t>
            </a:r>
            <a:r>
              <a:rPr lang="en-GB" sz="1200" b="1" dirty="0">
                <a:solidFill>
                  <a:srgbClr val="000080"/>
                </a:solidFill>
                <a:latin typeface="Courier New" panose="02070309020205020404" pitchFamily="49" charset="0"/>
              </a:rPr>
              <a:t>].</a:t>
            </a:r>
            <a:r>
              <a:rPr lang="en-GB" sz="1200" dirty="0">
                <a:solidFill>
                  <a:srgbClr val="000000"/>
                </a:solidFill>
                <a:latin typeface="Courier New" panose="02070309020205020404" pitchFamily="49" charset="0"/>
              </a:rPr>
              <a:t>_id</a:t>
            </a:r>
            <a:r>
              <a:rPr lang="en-GB" sz="1200" b="1" dirty="0">
                <a:solidFill>
                  <a:srgbClr val="000080"/>
                </a:solidFill>
                <a:latin typeface="Courier New" panose="02070309020205020404" pitchFamily="49" charset="0"/>
              </a:rPr>
              <a:t>+</a:t>
            </a:r>
            <a:r>
              <a:rPr lang="en-GB" sz="1200" dirty="0">
                <a:solidFill>
                  <a:srgbClr val="808080"/>
                </a:solidFill>
                <a:latin typeface="Courier New" panose="02070309020205020404" pitchFamily="49" charset="0"/>
              </a:rPr>
              <a:t>"' class='</a:t>
            </a:r>
            <a:r>
              <a:rPr lang="en-GB" sz="1200" dirty="0" err="1">
                <a:solidFill>
                  <a:srgbClr val="808080"/>
                </a:solidFill>
                <a:latin typeface="Courier New" panose="02070309020205020404" pitchFamily="49" charset="0"/>
              </a:rPr>
              <a:t>btn</a:t>
            </a:r>
            <a:r>
              <a:rPr lang="en-GB" sz="1200" dirty="0">
                <a:solidFill>
                  <a:srgbClr val="808080"/>
                </a:solidFill>
                <a:latin typeface="Courier New" panose="02070309020205020404" pitchFamily="49" charset="0"/>
              </a:rPr>
              <a:t> </a:t>
            </a:r>
            <a:r>
              <a:rPr lang="en-GB" sz="1200" dirty="0" err="1">
                <a:solidFill>
                  <a:srgbClr val="808080"/>
                </a:solidFill>
                <a:latin typeface="Courier New" panose="02070309020205020404" pitchFamily="49" charset="0"/>
              </a:rPr>
              <a:t>btn</a:t>
            </a:r>
            <a:r>
              <a:rPr lang="en-GB" sz="1200" dirty="0">
                <a:solidFill>
                  <a:srgbClr val="808080"/>
                </a:solidFill>
                <a:latin typeface="Courier New" panose="02070309020205020404" pitchFamily="49" charset="0"/>
              </a:rPr>
              <a:t>-danger'&gt;"</a:t>
            </a:r>
            <a:r>
              <a:rPr lang="en-GB" sz="1200" dirty="0">
                <a:solidFill>
                  <a:srgbClr val="000000"/>
                </a:solidFill>
                <a:latin typeface="Courier New" panose="02070309020205020404" pitchFamily="49" charset="0"/>
              </a:rPr>
              <a:t> 		    </a:t>
            </a:r>
            <a:r>
              <a:rPr lang="en-GB" sz="1200" b="1" dirty="0">
                <a:solidFill>
                  <a:srgbClr val="000080"/>
                </a:solidFill>
                <a:latin typeface="Courier New" panose="02070309020205020404" pitchFamily="49" charset="0"/>
              </a:rPr>
              <a:t>+</a:t>
            </a:r>
            <a:r>
              <a:rPr lang="it-IT" sz="1200" dirty="0">
                <a:solidFill>
                  <a:srgbClr val="808080"/>
                </a:solidFill>
                <a:latin typeface="Courier New" panose="02070309020205020404" pitchFamily="49" charset="0"/>
              </a:rPr>
              <a:t>"Delete&lt;/button&gt;&lt;/div&gt;&lt;/div&gt;&lt;/div&gt;&lt;/div&gt;"</a:t>
            </a:r>
            <a:r>
              <a:rPr lang="it-IT" sz="1200" b="1" dirty="0">
                <a:solidFill>
                  <a:srgbClr val="000080"/>
                </a:solidFill>
                <a:latin typeface="Courier New" panose="02070309020205020404" pitchFamily="49" charset="0"/>
              </a:rPr>
              <a:t>;</a:t>
            </a:r>
            <a:endParaRPr lang="it-IT"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dirty="0">
                <a:solidFill>
                  <a:srgbClr val="808080"/>
                </a:solidFill>
                <a:latin typeface="Courier New" panose="02070309020205020404" pitchFamily="49" charset="0"/>
              </a:rPr>
              <a:t>"#</a:t>
            </a:r>
            <a:r>
              <a:rPr lang="en-IE" sz="1200" dirty="0" err="1">
                <a:solidFill>
                  <a:srgbClr val="808080"/>
                </a:solidFill>
                <a:latin typeface="Courier New" panose="02070309020205020404" pitchFamily="49" charset="0"/>
              </a:rPr>
              <a:t>feedPosts</a:t>
            </a:r>
            <a:r>
              <a:rPr lang="en-IE" sz="1200" dirty="0">
                <a:solidFill>
                  <a:srgbClr val="808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html</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posts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GB" sz="1200" dirty="0">
                <a:solidFill>
                  <a:srgbClr val="000000"/>
                </a:solidFill>
                <a:latin typeface="Courier New" panose="02070309020205020404" pitchFamily="49" charset="0"/>
              </a:rPr>
              <a:t>                </a:t>
            </a:r>
            <a:r>
              <a:rPr lang="en-GB" sz="1200" dirty="0">
                <a:solidFill>
                  <a:srgbClr val="008000"/>
                </a:solidFill>
                <a:latin typeface="Courier New" panose="02070309020205020404" pitchFamily="49" charset="0"/>
              </a:rPr>
              <a:t>// Recursively call </a:t>
            </a:r>
            <a:r>
              <a:rPr lang="en-GB" sz="1200" dirty="0" err="1">
                <a:solidFill>
                  <a:srgbClr val="008000"/>
                </a:solidFill>
                <a:latin typeface="Courier New" panose="02070309020205020404" pitchFamily="49" charset="0"/>
              </a:rPr>
              <a:t>getComments</a:t>
            </a:r>
            <a:r>
              <a:rPr lang="en-GB" sz="1200" dirty="0">
                <a:solidFill>
                  <a:srgbClr val="008000"/>
                </a:solidFill>
                <a:latin typeface="Courier New" panose="02070309020205020404" pitchFamily="49" charset="0"/>
              </a:rPr>
              <a:t> every 10 seconds</a:t>
            </a:r>
          </a:p>
          <a:p>
            <a:r>
              <a:rPr lang="en-IE" sz="1200" dirty="0">
                <a:solidFill>
                  <a:srgbClr val="000000"/>
                </a:solidFill>
                <a:latin typeface="Courier New" panose="02070309020205020404" pitchFamily="49" charset="0"/>
              </a:rPr>
              <a:t>                </a:t>
            </a:r>
            <a:r>
              <a:rPr lang="en-IE" sz="1200" b="1" dirty="0" err="1">
                <a:solidFill>
                  <a:srgbClr val="804000"/>
                </a:solidFill>
                <a:latin typeface="Courier New" panose="02070309020205020404" pitchFamily="49" charset="0"/>
              </a:rPr>
              <a:t>setTimeout</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getComments</a:t>
            </a:r>
            <a:r>
              <a:rPr lang="en-IE" sz="1200" b="1" dirty="0">
                <a:solidFill>
                  <a:srgbClr val="000080"/>
                </a:solidFill>
                <a:latin typeface="Courier New" panose="02070309020205020404" pitchFamily="49" charset="0"/>
              </a:rPr>
              <a:t>,</a:t>
            </a:r>
            <a:r>
              <a:rPr lang="en-IE" sz="1200" dirty="0">
                <a:solidFill>
                  <a:srgbClr val="FF8000"/>
                </a:solidFill>
                <a:latin typeface="Courier New" panose="02070309020205020404" pitchFamily="49" charset="0"/>
              </a:rPr>
              <a:t>10000</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p>
        </p:txBody>
      </p:sp>
      <p:sp>
        <p:nvSpPr>
          <p:cNvPr id="6" name="TextBox 5">
            <a:extLst>
              <a:ext uri="{FF2B5EF4-FFF2-40B4-BE49-F238E27FC236}">
                <a16:creationId xmlns:a16="http://schemas.microsoft.com/office/drawing/2014/main" id="{D6135029-AF1F-444C-A965-E4FE07405A85}"/>
              </a:ext>
            </a:extLst>
          </p:cNvPr>
          <p:cNvSpPr txBox="1"/>
          <p:nvPr/>
        </p:nvSpPr>
        <p:spPr>
          <a:xfrm>
            <a:off x="6372200" y="5122392"/>
            <a:ext cx="2664296" cy="646331"/>
          </a:xfrm>
          <a:prstGeom prst="rect">
            <a:avLst/>
          </a:prstGeom>
          <a:noFill/>
        </p:spPr>
        <p:txBody>
          <a:bodyPr wrap="square" rtlCol="0">
            <a:spAutoFit/>
          </a:bodyPr>
          <a:lstStyle/>
          <a:p>
            <a:r>
              <a:rPr lang="en-IE" dirty="0"/>
              <a:t>Document id added to name attribute</a:t>
            </a:r>
          </a:p>
        </p:txBody>
      </p:sp>
      <p:cxnSp>
        <p:nvCxnSpPr>
          <p:cNvPr id="8" name="Straight Arrow Connector 7">
            <a:extLst>
              <a:ext uri="{FF2B5EF4-FFF2-40B4-BE49-F238E27FC236}">
                <a16:creationId xmlns:a16="http://schemas.microsoft.com/office/drawing/2014/main" id="{8FA92B88-060E-4660-A16B-331C3F3C3F14}"/>
              </a:ext>
            </a:extLst>
          </p:cNvPr>
          <p:cNvCxnSpPr/>
          <p:nvPr/>
        </p:nvCxnSpPr>
        <p:spPr>
          <a:xfrm flipH="1" flipV="1">
            <a:off x="6444208" y="4725144"/>
            <a:ext cx="648072"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13205AB-52AD-4195-B03B-2E0928EEDE67}"/>
              </a:ext>
            </a:extLst>
          </p:cNvPr>
          <p:cNvSpPr txBox="1"/>
          <p:nvPr/>
        </p:nvSpPr>
        <p:spPr>
          <a:xfrm>
            <a:off x="2987824" y="6487413"/>
            <a:ext cx="2736304" cy="369332"/>
          </a:xfrm>
          <a:prstGeom prst="rect">
            <a:avLst/>
          </a:prstGeom>
          <a:noFill/>
        </p:spPr>
        <p:txBody>
          <a:bodyPr wrap="square" rtlCol="0">
            <a:spAutoFit/>
          </a:bodyPr>
          <a:lstStyle/>
          <a:p>
            <a:r>
              <a:rPr lang="en-IE" dirty="0">
                <a:solidFill>
                  <a:schemeClr val="accent6"/>
                </a:solidFill>
              </a:rPr>
              <a:t>public&gt;</a:t>
            </a:r>
            <a:r>
              <a:rPr lang="en-IE" dirty="0" err="1">
                <a:solidFill>
                  <a:schemeClr val="accent6"/>
                </a:solidFill>
              </a:rPr>
              <a:t>javascripts</a:t>
            </a:r>
            <a:r>
              <a:rPr lang="en-IE" dirty="0">
                <a:solidFill>
                  <a:schemeClr val="accent6"/>
                </a:solidFill>
              </a:rPr>
              <a:t>&gt;feed.js</a:t>
            </a:r>
          </a:p>
        </p:txBody>
      </p:sp>
    </p:spTree>
    <p:extLst>
      <p:ext uri="{BB962C8B-B14F-4D97-AF65-F5344CB8AC3E}">
        <p14:creationId xmlns:p14="http://schemas.microsoft.com/office/powerpoint/2010/main" val="4470585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D670A-3CDE-4164-9D91-4F09628D7BA2}"/>
              </a:ext>
            </a:extLst>
          </p:cNvPr>
          <p:cNvSpPr>
            <a:spLocks noGrp="1"/>
          </p:cNvSpPr>
          <p:nvPr>
            <p:ph type="title"/>
          </p:nvPr>
        </p:nvSpPr>
        <p:spPr/>
        <p:txBody>
          <a:bodyPr/>
          <a:lstStyle/>
          <a:p>
            <a:r>
              <a:rPr lang="en-IE" dirty="0"/>
              <a:t>$.ajax</a:t>
            </a:r>
          </a:p>
        </p:txBody>
      </p:sp>
      <p:sp>
        <p:nvSpPr>
          <p:cNvPr id="3" name="Slide Number Placeholder 2">
            <a:extLst>
              <a:ext uri="{FF2B5EF4-FFF2-40B4-BE49-F238E27FC236}">
                <a16:creationId xmlns:a16="http://schemas.microsoft.com/office/drawing/2014/main" id="{222CEF93-C31A-49EE-ADFF-4765B8B2897F}"/>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59</a:t>
            </a:fld>
            <a:endParaRPr lang="en-IE" dirty="0"/>
          </a:p>
        </p:txBody>
      </p:sp>
      <p:sp>
        <p:nvSpPr>
          <p:cNvPr id="4" name="Content Placeholder 3">
            <a:extLst>
              <a:ext uri="{FF2B5EF4-FFF2-40B4-BE49-F238E27FC236}">
                <a16:creationId xmlns:a16="http://schemas.microsoft.com/office/drawing/2014/main" id="{DA9F2F70-65E3-45EA-8092-00BF3CF41BF5}"/>
              </a:ext>
            </a:extLst>
          </p:cNvPr>
          <p:cNvSpPr>
            <a:spLocks noGrp="1"/>
          </p:cNvSpPr>
          <p:nvPr>
            <p:ph sz="quarter" idx="1"/>
          </p:nvPr>
        </p:nvSpPr>
        <p:spPr/>
        <p:txBody>
          <a:bodyPr>
            <a:normAutofit/>
          </a:bodyPr>
          <a:lstStyle/>
          <a:p>
            <a:r>
              <a:rPr lang="en-IE" sz="2400" dirty="0"/>
              <a:t>Because GET and POST are the most used HTTP verbs </a:t>
            </a:r>
            <a:r>
              <a:rPr lang="en-IE" sz="2400" dirty="0" err="1"/>
              <a:t>JQuery</a:t>
            </a:r>
            <a:r>
              <a:rPr lang="en-IE" sz="2400" dirty="0"/>
              <a:t> provides shortcuts to these, however it also provides an $.ajax method to request any type GET, POST, DELETE, PUT…</a:t>
            </a:r>
          </a:p>
        </p:txBody>
      </p:sp>
      <p:sp>
        <p:nvSpPr>
          <p:cNvPr id="6" name="TextBox 5">
            <a:extLst>
              <a:ext uri="{FF2B5EF4-FFF2-40B4-BE49-F238E27FC236}">
                <a16:creationId xmlns:a16="http://schemas.microsoft.com/office/drawing/2014/main" id="{CC766461-3160-4CE0-A6DC-6FB48FF4F4BF}"/>
              </a:ext>
            </a:extLst>
          </p:cNvPr>
          <p:cNvSpPr txBox="1"/>
          <p:nvPr/>
        </p:nvSpPr>
        <p:spPr>
          <a:xfrm>
            <a:off x="6844812" y="4365104"/>
            <a:ext cx="1944216" cy="646331"/>
          </a:xfrm>
          <a:prstGeom prst="rect">
            <a:avLst/>
          </a:prstGeom>
          <a:noFill/>
        </p:spPr>
        <p:txBody>
          <a:bodyPr wrap="square" rtlCol="0">
            <a:spAutoFit/>
          </a:bodyPr>
          <a:lstStyle/>
          <a:p>
            <a:r>
              <a:rPr lang="en-IE" dirty="0"/>
              <a:t>Append the doc id to the </a:t>
            </a:r>
            <a:r>
              <a:rPr lang="en-IE" dirty="0" err="1"/>
              <a:t>url</a:t>
            </a:r>
            <a:endParaRPr lang="en-IE" dirty="0"/>
          </a:p>
        </p:txBody>
      </p:sp>
      <p:cxnSp>
        <p:nvCxnSpPr>
          <p:cNvPr id="8" name="Straight Arrow Connector 7">
            <a:extLst>
              <a:ext uri="{FF2B5EF4-FFF2-40B4-BE49-F238E27FC236}">
                <a16:creationId xmlns:a16="http://schemas.microsoft.com/office/drawing/2014/main" id="{7A85F763-341C-40AA-8228-92EED0EDDC89}"/>
              </a:ext>
            </a:extLst>
          </p:cNvPr>
          <p:cNvCxnSpPr/>
          <p:nvPr/>
        </p:nvCxnSpPr>
        <p:spPr>
          <a:xfrm flipH="1">
            <a:off x="6372200" y="5013176"/>
            <a:ext cx="576064" cy="186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78957BF-0E92-4A01-9060-472760F28A4F}"/>
              </a:ext>
            </a:extLst>
          </p:cNvPr>
          <p:cNvSpPr/>
          <p:nvPr/>
        </p:nvSpPr>
        <p:spPr>
          <a:xfrm>
            <a:off x="683568" y="3228798"/>
            <a:ext cx="8640960" cy="3754874"/>
          </a:xfrm>
          <a:prstGeom prst="rect">
            <a:avLst/>
          </a:prstGeom>
        </p:spPr>
        <p:txBody>
          <a:bodyPr wrap="square">
            <a:spAutoFit/>
          </a:bodyPr>
          <a:lstStyle/>
          <a:p>
            <a:r>
              <a:rPr lang="en-IE" sz="1400" dirty="0">
                <a:solidFill>
                  <a:srgbClr val="008080"/>
                </a:solidFill>
                <a:latin typeface="Courier New" panose="02070309020205020404" pitchFamily="49" charset="0"/>
              </a:rPr>
              <a:t>	/**</a:t>
            </a:r>
          </a:p>
          <a:p>
            <a:r>
              <a:rPr lang="en-GB" sz="1400" dirty="0">
                <a:solidFill>
                  <a:srgbClr val="008080"/>
                </a:solidFill>
                <a:latin typeface="Courier New" panose="02070309020205020404" pitchFamily="49" charset="0"/>
              </a:rPr>
              <a:t>         * Event handler for when the user deletes a comment</a:t>
            </a:r>
          </a:p>
          <a:p>
            <a:r>
              <a:rPr lang="en-IE" sz="1400" dirty="0">
                <a:solidFill>
                  <a:srgbClr val="008080"/>
                </a:solidFill>
                <a:latin typeface="Courier New" panose="02070309020205020404" pitchFamily="49" charset="0"/>
              </a:rPr>
              <a:t>         */</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dirty="0">
                <a:solidFill>
                  <a:srgbClr val="808080"/>
                </a:solidFill>
                <a:latin typeface="Courier New" panose="02070309020205020404" pitchFamily="49" charset="0"/>
              </a:rPr>
              <a:t>"#</a:t>
            </a:r>
            <a:r>
              <a:rPr lang="en-IE" sz="1400" dirty="0" err="1">
                <a:solidFill>
                  <a:srgbClr val="808080"/>
                </a:solidFill>
                <a:latin typeface="Courier New" panose="02070309020205020404" pitchFamily="49" charset="0"/>
              </a:rPr>
              <a:t>feedPosts</a:t>
            </a:r>
            <a:r>
              <a:rPr lang="en-IE" sz="1400" dirty="0">
                <a:solidFill>
                  <a:srgbClr val="808080"/>
                </a:solidFill>
                <a:latin typeface="Courier New" panose="02070309020205020404" pitchFamily="49" charset="0"/>
              </a:rPr>
              <a:t>"</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click</a:t>
            </a:r>
            <a:r>
              <a:rPr lang="en-IE" sz="1400" b="1" dirty="0">
                <a:solidFill>
                  <a:srgbClr val="000080"/>
                </a:solidFill>
                <a:latin typeface="Courier New" panose="02070309020205020404" pitchFamily="49" charset="0"/>
              </a:rPr>
              <a:t>(</a:t>
            </a:r>
            <a:r>
              <a:rPr lang="en-IE" sz="1400" b="1" dirty="0">
                <a:solidFill>
                  <a:srgbClr val="0000FF"/>
                </a:solidFill>
                <a:latin typeface="Courier New" panose="02070309020205020404" pitchFamily="49" charset="0"/>
              </a:rPr>
              <a:t>function</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b="1" dirty="0">
                <a:solidFill>
                  <a:srgbClr val="804000"/>
                </a:solidFill>
                <a:latin typeface="Courier New" panose="02070309020205020404" pitchFamily="49" charset="0"/>
              </a:rPr>
              <a:t>event</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console</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log</a:t>
            </a:r>
            <a:r>
              <a:rPr lang="en-IE" sz="1400" b="1" dirty="0">
                <a:solidFill>
                  <a:srgbClr val="000080"/>
                </a:solidFill>
                <a:latin typeface="Courier New" panose="02070309020205020404" pitchFamily="49" charset="0"/>
              </a:rPr>
              <a:t>(</a:t>
            </a:r>
            <a:r>
              <a:rPr lang="en-IE" sz="1400" b="1" dirty="0">
                <a:solidFill>
                  <a:srgbClr val="804000"/>
                </a:solidFill>
                <a:latin typeface="Courier New" panose="02070309020205020404" pitchFamily="49" charset="0"/>
              </a:rPr>
              <a:t>event</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target</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name</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FF"/>
                </a:solidFill>
                <a:latin typeface="Courier New" panose="02070309020205020404" pitchFamily="49" charset="0"/>
              </a:rPr>
              <a:t>if</a:t>
            </a:r>
            <a:r>
              <a:rPr lang="en-IE" sz="1400" b="1" dirty="0">
                <a:solidFill>
                  <a:srgbClr val="000080"/>
                </a:solidFill>
                <a:latin typeface="Courier New" panose="02070309020205020404" pitchFamily="49" charset="0"/>
              </a:rPr>
              <a:t>(</a:t>
            </a:r>
            <a:r>
              <a:rPr lang="en-IE" sz="1400" b="1" dirty="0">
                <a:solidFill>
                  <a:srgbClr val="804000"/>
                </a:solidFill>
                <a:latin typeface="Courier New" panose="02070309020205020404" pitchFamily="49" charset="0"/>
              </a:rPr>
              <a:t>event</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target</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name</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ajax</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GB" sz="1400" dirty="0">
                <a:solidFill>
                  <a:srgbClr val="000000"/>
                </a:solidFill>
                <a:latin typeface="Courier New" panose="02070309020205020404" pitchFamily="49" charset="0"/>
              </a:rPr>
              <a:t>                url</a:t>
            </a:r>
            <a:r>
              <a:rPr lang="en-GB" sz="1400" b="1" dirty="0">
                <a:solidFill>
                  <a:srgbClr val="000080"/>
                </a:solidFill>
                <a:latin typeface="Courier New" panose="02070309020205020404" pitchFamily="49" charset="0"/>
              </a:rPr>
              <a:t>:</a:t>
            </a:r>
            <a:r>
              <a:rPr lang="en-GB" sz="1400" dirty="0">
                <a:solidFill>
                  <a:srgbClr val="000000"/>
                </a:solidFill>
                <a:latin typeface="Courier New" panose="02070309020205020404" pitchFamily="49" charset="0"/>
              </a:rPr>
              <a:t> </a:t>
            </a:r>
            <a:r>
              <a:rPr lang="en-GB" sz="1400" dirty="0">
                <a:solidFill>
                  <a:srgbClr val="808080"/>
                </a:solidFill>
                <a:latin typeface="Courier New" panose="02070309020205020404" pitchFamily="49" charset="0"/>
              </a:rPr>
              <a:t>'/</a:t>
            </a:r>
            <a:r>
              <a:rPr lang="en-GB" sz="1400" dirty="0" err="1">
                <a:solidFill>
                  <a:srgbClr val="808080"/>
                </a:solidFill>
                <a:latin typeface="Courier New" panose="02070309020205020404" pitchFamily="49" charset="0"/>
              </a:rPr>
              <a:t>removeComment</a:t>
            </a:r>
            <a:r>
              <a:rPr lang="en-GB" sz="1400" dirty="0">
                <a:solidFill>
                  <a:srgbClr val="808080"/>
                </a:solidFill>
                <a:latin typeface="Courier New" panose="02070309020205020404" pitchFamily="49" charset="0"/>
              </a:rPr>
              <a:t>/'</a:t>
            </a:r>
            <a:r>
              <a:rPr lang="en-GB" sz="1400" dirty="0">
                <a:solidFill>
                  <a:srgbClr val="000000"/>
                </a:solidFill>
                <a:latin typeface="Courier New" panose="02070309020205020404" pitchFamily="49" charset="0"/>
              </a:rPr>
              <a:t> </a:t>
            </a:r>
            <a:r>
              <a:rPr lang="en-GB" sz="1400" b="1" dirty="0">
                <a:solidFill>
                  <a:srgbClr val="000080"/>
                </a:solidFill>
                <a:latin typeface="Courier New" panose="02070309020205020404" pitchFamily="49" charset="0"/>
              </a:rPr>
              <a:t>+</a:t>
            </a:r>
            <a:r>
              <a:rPr lang="en-GB" sz="1400" dirty="0">
                <a:solidFill>
                  <a:srgbClr val="000000"/>
                </a:solidFill>
                <a:latin typeface="Courier New" panose="02070309020205020404" pitchFamily="49" charset="0"/>
              </a:rPr>
              <a:t> </a:t>
            </a:r>
            <a:r>
              <a:rPr lang="en-GB" sz="1400" b="1" dirty="0">
                <a:solidFill>
                  <a:srgbClr val="804000"/>
                </a:solidFill>
                <a:latin typeface="Courier New" panose="02070309020205020404" pitchFamily="49" charset="0"/>
              </a:rPr>
              <a:t>event</a:t>
            </a:r>
            <a:r>
              <a:rPr lang="en-GB" sz="1400" b="1" dirty="0">
                <a:solidFill>
                  <a:srgbClr val="000080"/>
                </a:solidFill>
                <a:latin typeface="Courier New" panose="02070309020205020404" pitchFamily="49" charset="0"/>
              </a:rPr>
              <a:t>.</a:t>
            </a:r>
            <a:r>
              <a:rPr lang="en-GB" sz="1400" dirty="0">
                <a:solidFill>
                  <a:srgbClr val="000000"/>
                </a:solidFill>
                <a:latin typeface="Courier New" panose="02070309020205020404" pitchFamily="49" charset="0"/>
              </a:rPr>
              <a:t>target</a:t>
            </a:r>
            <a:r>
              <a:rPr lang="en-GB" sz="1400" b="1" dirty="0">
                <a:solidFill>
                  <a:srgbClr val="000080"/>
                </a:solidFill>
                <a:latin typeface="Courier New" panose="02070309020205020404" pitchFamily="49" charset="0"/>
              </a:rPr>
              <a:t>.</a:t>
            </a:r>
            <a:r>
              <a:rPr lang="en-GB" sz="1400" dirty="0">
                <a:solidFill>
                  <a:srgbClr val="000000"/>
                </a:solidFill>
                <a:latin typeface="Courier New" panose="02070309020205020404" pitchFamily="49" charset="0"/>
              </a:rPr>
              <a:t>name</a:t>
            </a:r>
            <a:r>
              <a:rPr lang="en-GB" sz="1400" b="1" dirty="0">
                <a:solidFill>
                  <a:srgbClr val="000080"/>
                </a:solidFill>
                <a:latin typeface="Courier New" panose="02070309020205020404" pitchFamily="49" charset="0"/>
              </a:rPr>
              <a:t>,</a:t>
            </a:r>
            <a:endParaRPr lang="en-GB"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type</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a:solidFill>
                  <a:srgbClr val="808080"/>
                </a:solidFill>
                <a:latin typeface="Courier New" panose="02070309020205020404" pitchFamily="49" charset="0"/>
              </a:rPr>
              <a:t>'DELETE'</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success</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b="1" dirty="0">
                <a:solidFill>
                  <a:srgbClr val="0000FF"/>
                </a:solidFill>
                <a:latin typeface="Courier New" panose="02070309020205020404" pitchFamily="49" charset="0"/>
              </a:rPr>
              <a:t>function</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result</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getComments</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p>
        </p:txBody>
      </p:sp>
      <p:sp>
        <p:nvSpPr>
          <p:cNvPr id="10" name="TextBox 9">
            <a:extLst>
              <a:ext uri="{FF2B5EF4-FFF2-40B4-BE49-F238E27FC236}">
                <a16:creationId xmlns:a16="http://schemas.microsoft.com/office/drawing/2014/main" id="{9EC89DE7-C143-48D0-94CF-9F41880E504B}"/>
              </a:ext>
            </a:extLst>
          </p:cNvPr>
          <p:cNvSpPr txBox="1"/>
          <p:nvPr/>
        </p:nvSpPr>
        <p:spPr>
          <a:xfrm>
            <a:off x="6845748" y="6003785"/>
            <a:ext cx="1944216" cy="369332"/>
          </a:xfrm>
          <a:prstGeom prst="rect">
            <a:avLst/>
          </a:prstGeom>
          <a:noFill/>
        </p:spPr>
        <p:txBody>
          <a:bodyPr wrap="square" rtlCol="0">
            <a:spAutoFit/>
          </a:bodyPr>
          <a:lstStyle/>
          <a:p>
            <a:r>
              <a:rPr lang="en-IE" dirty="0"/>
              <a:t>Reload comments</a:t>
            </a:r>
          </a:p>
        </p:txBody>
      </p:sp>
      <p:cxnSp>
        <p:nvCxnSpPr>
          <p:cNvPr id="12" name="Straight Arrow Connector 11">
            <a:extLst>
              <a:ext uri="{FF2B5EF4-FFF2-40B4-BE49-F238E27FC236}">
                <a16:creationId xmlns:a16="http://schemas.microsoft.com/office/drawing/2014/main" id="{D9873B9C-A1C3-43EA-9BB6-24589DBA175E}"/>
              </a:ext>
            </a:extLst>
          </p:cNvPr>
          <p:cNvCxnSpPr>
            <a:stCxn id="10" idx="1"/>
          </p:cNvCxnSpPr>
          <p:nvPr/>
        </p:nvCxnSpPr>
        <p:spPr>
          <a:xfrm flipH="1" flipV="1">
            <a:off x="4499992" y="5912205"/>
            <a:ext cx="2345756" cy="276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B6424F-474D-4277-956C-AF0AAEDD7700}"/>
              </a:ext>
            </a:extLst>
          </p:cNvPr>
          <p:cNvSpPr txBox="1"/>
          <p:nvPr/>
        </p:nvSpPr>
        <p:spPr>
          <a:xfrm>
            <a:off x="2987824" y="6487413"/>
            <a:ext cx="2736304" cy="369332"/>
          </a:xfrm>
          <a:prstGeom prst="rect">
            <a:avLst/>
          </a:prstGeom>
          <a:noFill/>
        </p:spPr>
        <p:txBody>
          <a:bodyPr wrap="square" rtlCol="0">
            <a:spAutoFit/>
          </a:bodyPr>
          <a:lstStyle/>
          <a:p>
            <a:r>
              <a:rPr lang="en-IE" dirty="0">
                <a:solidFill>
                  <a:schemeClr val="accent6"/>
                </a:solidFill>
              </a:rPr>
              <a:t>public&gt;</a:t>
            </a:r>
            <a:r>
              <a:rPr lang="en-IE" dirty="0" err="1">
                <a:solidFill>
                  <a:schemeClr val="accent6"/>
                </a:solidFill>
              </a:rPr>
              <a:t>javascripts</a:t>
            </a:r>
            <a:r>
              <a:rPr lang="en-IE" dirty="0">
                <a:solidFill>
                  <a:schemeClr val="accent6"/>
                </a:solidFill>
              </a:rPr>
              <a:t>&gt;feed.js</a:t>
            </a:r>
          </a:p>
        </p:txBody>
      </p:sp>
    </p:spTree>
    <p:extLst>
      <p:ext uri="{BB962C8B-B14F-4D97-AF65-F5344CB8AC3E}">
        <p14:creationId xmlns:p14="http://schemas.microsoft.com/office/powerpoint/2010/main" val="2583274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4C14F-1F56-472A-949C-47E4AD5B98F2}"/>
              </a:ext>
            </a:extLst>
          </p:cNvPr>
          <p:cNvSpPr>
            <a:spLocks noGrp="1"/>
          </p:cNvSpPr>
          <p:nvPr>
            <p:ph type="title"/>
          </p:nvPr>
        </p:nvSpPr>
        <p:spPr/>
        <p:txBody>
          <a:bodyPr/>
          <a:lstStyle/>
          <a:p>
            <a:r>
              <a:rPr lang="en-IE" dirty="0" err="1"/>
              <a:t>Npm</a:t>
            </a:r>
            <a:r>
              <a:rPr lang="en-IE" dirty="0"/>
              <a:t> install</a:t>
            </a:r>
          </a:p>
        </p:txBody>
      </p:sp>
      <p:sp>
        <p:nvSpPr>
          <p:cNvPr id="3" name="Slide Number Placeholder 2">
            <a:extLst>
              <a:ext uri="{FF2B5EF4-FFF2-40B4-BE49-F238E27FC236}">
                <a16:creationId xmlns:a16="http://schemas.microsoft.com/office/drawing/2014/main" id="{6910BEBB-B953-4AB4-89DE-145AD5BD5897}"/>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6</a:t>
            </a:fld>
            <a:endParaRPr lang="en-IE" dirty="0"/>
          </a:p>
        </p:txBody>
      </p:sp>
      <p:sp>
        <p:nvSpPr>
          <p:cNvPr id="4" name="Content Placeholder 3">
            <a:extLst>
              <a:ext uri="{FF2B5EF4-FFF2-40B4-BE49-F238E27FC236}">
                <a16:creationId xmlns:a16="http://schemas.microsoft.com/office/drawing/2014/main" id="{0917D82D-E762-4C1C-9D14-997656853975}"/>
              </a:ext>
            </a:extLst>
          </p:cNvPr>
          <p:cNvSpPr>
            <a:spLocks noGrp="1"/>
          </p:cNvSpPr>
          <p:nvPr>
            <p:ph sz="quarter" idx="1"/>
          </p:nvPr>
        </p:nvSpPr>
        <p:spPr/>
        <p:txBody>
          <a:bodyPr/>
          <a:lstStyle/>
          <a:p>
            <a:r>
              <a:rPr lang="en-IE" dirty="0"/>
              <a:t>In order to install all the dependencies that your app requires you must execute the command </a:t>
            </a:r>
            <a:r>
              <a:rPr lang="en-IE" dirty="0" err="1"/>
              <a:t>npm</a:t>
            </a:r>
            <a:r>
              <a:rPr lang="en-IE" dirty="0"/>
              <a:t> install whilst in the newly created &lt;</a:t>
            </a:r>
            <a:r>
              <a:rPr lang="en-IE" dirty="0" err="1"/>
              <a:t>firstApp</a:t>
            </a:r>
            <a:r>
              <a:rPr lang="en-IE" dirty="0"/>
              <a:t>&gt; directory</a:t>
            </a:r>
          </a:p>
        </p:txBody>
      </p:sp>
      <p:pic>
        <p:nvPicPr>
          <p:cNvPr id="5" name="Picture 4">
            <a:extLst>
              <a:ext uri="{FF2B5EF4-FFF2-40B4-BE49-F238E27FC236}">
                <a16:creationId xmlns:a16="http://schemas.microsoft.com/office/drawing/2014/main" id="{25F5AD2C-57D9-4E23-9806-0658BCEDD4D1}"/>
              </a:ext>
            </a:extLst>
          </p:cNvPr>
          <p:cNvPicPr>
            <a:picLocks noChangeAspect="1"/>
          </p:cNvPicPr>
          <p:nvPr/>
        </p:nvPicPr>
        <p:blipFill>
          <a:blip r:embed="rId2"/>
          <a:stretch>
            <a:fillRect/>
          </a:stretch>
        </p:blipFill>
        <p:spPr>
          <a:xfrm>
            <a:off x="1115616" y="4149080"/>
            <a:ext cx="4533900" cy="1257300"/>
          </a:xfrm>
          <a:prstGeom prst="rect">
            <a:avLst/>
          </a:prstGeom>
        </p:spPr>
      </p:pic>
    </p:spTree>
    <p:extLst>
      <p:ext uri="{BB962C8B-B14F-4D97-AF65-F5344CB8AC3E}">
        <p14:creationId xmlns:p14="http://schemas.microsoft.com/office/powerpoint/2010/main" val="25466226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75212" y="1628800"/>
            <a:ext cx="7772400" cy="1368152"/>
          </a:xfrm>
        </p:spPr>
        <p:txBody>
          <a:bodyPr>
            <a:normAutofit/>
          </a:bodyPr>
          <a:lstStyle/>
          <a:p>
            <a:r>
              <a:rPr lang="en-US" sz="2800" dirty="0"/>
              <a:t>Authentication / backend APIs </a:t>
            </a:r>
            <a:endParaRPr lang="en-IE" sz="2800" dirty="0"/>
          </a:p>
        </p:txBody>
      </p:sp>
      <p:sp>
        <p:nvSpPr>
          <p:cNvPr id="3" name="Subtitle 2"/>
          <p:cNvSpPr>
            <a:spLocks noGrp="1"/>
          </p:cNvSpPr>
          <p:nvPr>
            <p:ph type="subTitle" idx="1"/>
          </p:nvPr>
        </p:nvSpPr>
        <p:spPr>
          <a:xfrm>
            <a:off x="859236" y="3212976"/>
            <a:ext cx="7529188" cy="1649344"/>
          </a:xfrm>
        </p:spPr>
        <p:txBody>
          <a:bodyPr>
            <a:normAutofit/>
          </a:bodyPr>
          <a:lstStyle/>
          <a:p>
            <a:r>
              <a:rPr lang="en-US" sz="3600" dirty="0"/>
              <a:t> </a:t>
            </a:r>
          </a:p>
          <a:p>
            <a:endParaRPr lang="en-US" sz="3600" dirty="0"/>
          </a:p>
          <a:p>
            <a:endParaRPr lang="en-US" sz="3200" dirty="0"/>
          </a:p>
          <a:p>
            <a:endParaRPr lang="en-IE" sz="3600" dirty="0"/>
          </a:p>
        </p:txBody>
      </p:sp>
      <p:pic>
        <p:nvPicPr>
          <p:cNvPr id="5" name="Picture 4" descr="NUIGalway_Logo_Irish_500.png"/>
          <p:cNvPicPr>
            <a:picLocks noChangeAspect="1"/>
          </p:cNvPicPr>
          <p:nvPr/>
        </p:nvPicPr>
        <p:blipFill>
          <a:blip r:embed="rId4" cstate="print"/>
          <a:stretch>
            <a:fillRect/>
          </a:stretch>
        </p:blipFill>
        <p:spPr>
          <a:xfrm>
            <a:off x="6948264" y="6021288"/>
            <a:ext cx="2195736" cy="744904"/>
          </a:xfrm>
          <a:prstGeom prst="rect">
            <a:avLst/>
          </a:prstGeom>
        </p:spPr>
      </p:pic>
    </p:spTree>
    <p:extLst>
      <p:ext uri="{BB962C8B-B14F-4D97-AF65-F5344CB8AC3E}">
        <p14:creationId xmlns:p14="http://schemas.microsoft.com/office/powerpoint/2010/main" val="394555645"/>
      </p:ext>
    </p:extLst>
  </p:cSld>
  <p:clrMapOvr>
    <a:overrideClrMapping bg1="dk1" tx1="lt1" bg2="dk2" tx2="lt2" accent1="accent1" accent2="accent2" accent3="accent3" accent4="accent4" accent5="accent5" accent6="accent6" hlink="hlink" folHlink="folHlink"/>
  </p:clrMapOvr>
  <p:transition advTm="16427"/>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71CE3-D4AA-42A2-AA72-3C804BBF26FA}"/>
              </a:ext>
            </a:extLst>
          </p:cNvPr>
          <p:cNvSpPr>
            <a:spLocks noGrp="1"/>
          </p:cNvSpPr>
          <p:nvPr>
            <p:ph type="title"/>
          </p:nvPr>
        </p:nvSpPr>
        <p:spPr/>
        <p:txBody>
          <a:bodyPr/>
          <a:lstStyle/>
          <a:p>
            <a:r>
              <a:rPr lang="en-IE" dirty="0"/>
              <a:t>Create a data model for a user</a:t>
            </a:r>
          </a:p>
        </p:txBody>
      </p:sp>
      <p:sp>
        <p:nvSpPr>
          <p:cNvPr id="3" name="Slide Number Placeholder 2">
            <a:extLst>
              <a:ext uri="{FF2B5EF4-FFF2-40B4-BE49-F238E27FC236}">
                <a16:creationId xmlns:a16="http://schemas.microsoft.com/office/drawing/2014/main" id="{38A7D346-5184-4B57-AB85-DD919C53759B}"/>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61</a:t>
            </a:fld>
            <a:endParaRPr lang="en-IE" dirty="0"/>
          </a:p>
        </p:txBody>
      </p:sp>
      <p:sp>
        <p:nvSpPr>
          <p:cNvPr id="4" name="Content Placeholder 3">
            <a:extLst>
              <a:ext uri="{FF2B5EF4-FFF2-40B4-BE49-F238E27FC236}">
                <a16:creationId xmlns:a16="http://schemas.microsoft.com/office/drawing/2014/main" id="{E7D243B8-2A77-4C1D-A940-E41E45B88676}"/>
              </a:ext>
            </a:extLst>
          </p:cNvPr>
          <p:cNvSpPr>
            <a:spLocks noGrp="1"/>
          </p:cNvSpPr>
          <p:nvPr>
            <p:ph sz="quarter" idx="1"/>
          </p:nvPr>
        </p:nvSpPr>
        <p:spPr/>
        <p:txBody>
          <a:bodyPr>
            <a:normAutofit/>
          </a:bodyPr>
          <a:lstStyle/>
          <a:p>
            <a:r>
              <a:rPr lang="en-IE" sz="1800" dirty="0"/>
              <a:t>Add a file called users.js to the models folder. This will contain our schema for a site user</a:t>
            </a:r>
          </a:p>
        </p:txBody>
      </p:sp>
      <p:sp>
        <p:nvSpPr>
          <p:cNvPr id="6" name="Rectangle 5">
            <a:extLst>
              <a:ext uri="{FF2B5EF4-FFF2-40B4-BE49-F238E27FC236}">
                <a16:creationId xmlns:a16="http://schemas.microsoft.com/office/drawing/2014/main" id="{E7FF2209-B034-484B-9A31-55410863BF4A}"/>
              </a:ext>
            </a:extLst>
          </p:cNvPr>
          <p:cNvSpPr/>
          <p:nvPr/>
        </p:nvSpPr>
        <p:spPr>
          <a:xfrm>
            <a:off x="107504" y="2204864"/>
            <a:ext cx="9145016" cy="4708981"/>
          </a:xfrm>
          <a:prstGeom prst="rect">
            <a:avLst/>
          </a:prstGeom>
        </p:spPr>
        <p:txBody>
          <a:bodyPr wrap="square">
            <a:spAutoFit/>
          </a:bodyPr>
          <a:lstStyle/>
          <a:p>
            <a:r>
              <a:rPr lang="en-IE" sz="1200" b="1" dirty="0" err="1">
                <a:solidFill>
                  <a:srgbClr val="0000FF"/>
                </a:solidFill>
                <a:latin typeface="Courier New" panose="02070309020205020404" pitchFamily="49" charset="0"/>
              </a:rPr>
              <a:t>var</a:t>
            </a:r>
            <a:r>
              <a:rPr lang="en-IE" sz="1200" dirty="0">
                <a:solidFill>
                  <a:srgbClr val="000000"/>
                </a:solidFill>
                <a:latin typeface="Courier New" panose="02070309020205020404" pitchFamily="49" charset="0"/>
              </a:rPr>
              <a:t> mongoose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require</a:t>
            </a:r>
            <a:r>
              <a:rPr lang="en-IE" sz="1200" b="1" dirty="0">
                <a:solidFill>
                  <a:srgbClr val="000080"/>
                </a:solidFill>
                <a:latin typeface="Courier New" panose="02070309020205020404" pitchFamily="49" charset="0"/>
              </a:rPr>
              <a:t>(</a:t>
            </a:r>
            <a:r>
              <a:rPr lang="en-IE" sz="1200" dirty="0">
                <a:solidFill>
                  <a:srgbClr val="808080"/>
                </a:solidFill>
                <a:latin typeface="Courier New" panose="02070309020205020404" pitchFamily="49" charset="0"/>
              </a:rPr>
              <a:t>'mongoose'</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b="1" dirty="0" err="1">
                <a:solidFill>
                  <a:srgbClr val="0000FF"/>
                </a:solidFill>
                <a:latin typeface="Courier New" panose="02070309020205020404" pitchFamily="49" charset="0"/>
              </a:rPr>
              <a:t>var</a:t>
            </a:r>
            <a:r>
              <a:rPr lang="en-IE" sz="1200" dirty="0">
                <a:solidFill>
                  <a:srgbClr val="000000"/>
                </a:solidFill>
                <a:latin typeface="Courier New" panose="02070309020205020404" pitchFamily="49" charset="0"/>
              </a:rPr>
              <a:t> Schema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mongoose</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Schema</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b="1" dirty="0" err="1">
                <a:solidFill>
                  <a:srgbClr val="0000FF"/>
                </a:solidFill>
                <a:latin typeface="Courier New" panose="02070309020205020404" pitchFamily="49" charset="0"/>
              </a:rPr>
              <a:t>var</a:t>
            </a:r>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bcrypt</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require</a:t>
            </a:r>
            <a:r>
              <a:rPr lang="en-IE" sz="1200" b="1" dirty="0">
                <a:solidFill>
                  <a:srgbClr val="000080"/>
                </a:solidFill>
                <a:latin typeface="Courier New" panose="02070309020205020404" pitchFamily="49" charset="0"/>
              </a:rPr>
              <a:t>(</a:t>
            </a:r>
            <a:r>
              <a:rPr lang="en-IE" sz="1200" dirty="0">
                <a:solidFill>
                  <a:srgbClr val="808080"/>
                </a:solidFill>
                <a:latin typeface="Courier New" panose="02070309020205020404" pitchFamily="49" charset="0"/>
              </a:rPr>
              <a:t>'</a:t>
            </a:r>
            <a:r>
              <a:rPr lang="en-IE" sz="1200" dirty="0" err="1">
                <a:solidFill>
                  <a:srgbClr val="808080"/>
                </a:solidFill>
                <a:latin typeface="Courier New" panose="02070309020205020404" pitchFamily="49" charset="0"/>
              </a:rPr>
              <a:t>bcrypt-nodejs</a:t>
            </a:r>
            <a:r>
              <a:rPr lang="en-IE" sz="1200" dirty="0">
                <a:solidFill>
                  <a:srgbClr val="808080"/>
                </a:solidFill>
                <a:latin typeface="Courier New" panose="02070309020205020404" pitchFamily="49" charset="0"/>
              </a:rPr>
              <a:t>'</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require</a:t>
            </a:r>
            <a:r>
              <a:rPr lang="en-IE" sz="1200" b="1" dirty="0">
                <a:solidFill>
                  <a:srgbClr val="000080"/>
                </a:solidFill>
                <a:latin typeface="Courier New" panose="02070309020205020404" pitchFamily="49" charset="0"/>
              </a:rPr>
              <a:t>(</a:t>
            </a:r>
            <a:r>
              <a:rPr lang="en-IE" sz="1200" dirty="0">
                <a:solidFill>
                  <a:srgbClr val="808080"/>
                </a:solidFill>
                <a:latin typeface="Courier New" panose="02070309020205020404" pitchFamily="49" charset="0"/>
              </a:rPr>
              <a:t>'./</a:t>
            </a:r>
            <a:r>
              <a:rPr lang="en-IE" sz="1200" dirty="0" err="1">
                <a:solidFill>
                  <a:srgbClr val="808080"/>
                </a:solidFill>
                <a:latin typeface="Courier New" panose="02070309020205020404" pitchFamily="49" charset="0"/>
              </a:rPr>
              <a:t>util</a:t>
            </a:r>
            <a:r>
              <a:rPr lang="en-IE" sz="1200" dirty="0">
                <a:solidFill>
                  <a:srgbClr val="808080"/>
                </a:solidFill>
                <a:latin typeface="Courier New" panose="02070309020205020404" pitchFamily="49" charset="0"/>
              </a:rPr>
              <a:t>'</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endParaRPr lang="en-IE" sz="1200" dirty="0">
              <a:solidFill>
                <a:srgbClr val="000000"/>
              </a:solidFill>
              <a:latin typeface="Courier New" panose="02070309020205020404" pitchFamily="49" charset="0"/>
            </a:endParaRPr>
          </a:p>
          <a:p>
            <a:r>
              <a:rPr lang="en-IE" sz="1200" b="1" dirty="0" err="1">
                <a:solidFill>
                  <a:srgbClr val="0000FF"/>
                </a:solidFill>
                <a:latin typeface="Courier New" panose="02070309020205020404" pitchFamily="49" charset="0"/>
              </a:rPr>
              <a:t>var</a:t>
            </a:r>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usersSchema</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new</a:t>
            </a:r>
            <a:r>
              <a:rPr lang="en-IE" sz="1200" dirty="0">
                <a:solidFill>
                  <a:srgbClr val="000000"/>
                </a:solidFill>
                <a:latin typeface="Courier New" panose="02070309020205020404" pitchFamily="49" charset="0"/>
              </a:rPr>
              <a:t> Schema</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user_name</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type</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dirty="0">
                <a:solidFill>
                  <a:srgbClr val="8000FF"/>
                </a:solidFill>
                <a:latin typeface="Courier New" panose="02070309020205020404" pitchFamily="49" charset="0"/>
              </a:rPr>
              <a:t>String</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804000"/>
                </a:solidFill>
                <a:latin typeface="Courier New" panose="02070309020205020404" pitchFamily="49" charset="0"/>
              </a:rPr>
              <a:t>password</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dirty="0">
                <a:solidFill>
                  <a:srgbClr val="8000FF"/>
                </a:solidFill>
                <a:latin typeface="Courier New" panose="02070309020205020404" pitchFamily="49" charset="0"/>
              </a:rPr>
              <a:t>String</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fb_id</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type</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dirty="0">
                <a:solidFill>
                  <a:srgbClr val="8000FF"/>
                </a:solidFill>
                <a:latin typeface="Courier New" panose="02070309020205020404" pitchFamily="49" charset="0"/>
              </a:rPr>
              <a:t>String</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default</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null</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access_token</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dirty="0">
                <a:solidFill>
                  <a:srgbClr val="8000FF"/>
                </a:solidFill>
                <a:latin typeface="Courier New" panose="02070309020205020404" pitchFamily="49" charset="0"/>
              </a:rPr>
              <a:t>String</a:t>
            </a:r>
            <a:endParaRPr lang="en-IE" sz="1200" dirty="0">
              <a:solidFill>
                <a:srgbClr val="000000"/>
              </a:solidFill>
              <a:latin typeface="Courier New" panose="02070309020205020404" pitchFamily="49" charset="0"/>
            </a:endParaRPr>
          </a:p>
          <a:p>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endParaRPr lang="en-IE" sz="1200" dirty="0">
              <a:solidFill>
                <a:srgbClr val="000000"/>
              </a:solidFill>
              <a:latin typeface="Courier New" panose="02070309020205020404" pitchFamily="49" charset="0"/>
            </a:endParaRPr>
          </a:p>
          <a:p>
            <a:r>
              <a:rPr lang="en-IE" sz="1200" dirty="0">
                <a:solidFill>
                  <a:srgbClr val="008000"/>
                </a:solidFill>
                <a:latin typeface="Courier New" panose="02070309020205020404" pitchFamily="49" charset="0"/>
              </a:rPr>
              <a:t>/*</a:t>
            </a:r>
          </a:p>
          <a:p>
            <a:r>
              <a:rPr lang="en-GB" sz="1200" dirty="0">
                <a:solidFill>
                  <a:srgbClr val="008000"/>
                </a:solidFill>
                <a:latin typeface="Courier New" panose="02070309020205020404" pitchFamily="49" charset="0"/>
              </a:rPr>
              <a:t> * Hashes the password for storage in the DB</a:t>
            </a:r>
          </a:p>
          <a:p>
            <a:r>
              <a:rPr lang="en-IE" sz="1200" dirty="0">
                <a:solidFill>
                  <a:srgbClr val="008000"/>
                </a:solidFill>
                <a:latin typeface="Courier New" panose="02070309020205020404" pitchFamily="49" charset="0"/>
              </a:rPr>
              <a:t> */</a:t>
            </a:r>
            <a:endParaRPr lang="en-IE" sz="1200" dirty="0">
              <a:solidFill>
                <a:srgbClr val="000000"/>
              </a:solidFill>
              <a:latin typeface="Courier New" panose="02070309020205020404" pitchFamily="49" charset="0"/>
            </a:endParaRPr>
          </a:p>
          <a:p>
            <a:r>
              <a:rPr lang="en-IE" sz="1200" dirty="0" err="1">
                <a:solidFill>
                  <a:srgbClr val="000000"/>
                </a:solidFill>
                <a:latin typeface="Courier New" panose="02070309020205020404" pitchFamily="49" charset="0"/>
              </a:rPr>
              <a:t>usersSchema</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methods</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generateHash</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function</a:t>
            </a:r>
            <a:r>
              <a:rPr lang="en-IE" sz="1200" b="1" dirty="0">
                <a:solidFill>
                  <a:srgbClr val="000080"/>
                </a:solidFill>
                <a:latin typeface="Courier New" panose="02070309020205020404" pitchFamily="49" charset="0"/>
              </a:rPr>
              <a:t>(</a:t>
            </a:r>
            <a:r>
              <a:rPr lang="en-IE" sz="1200" b="1" dirty="0">
                <a:solidFill>
                  <a:srgbClr val="804000"/>
                </a:solidFill>
                <a:latin typeface="Courier New" panose="02070309020205020404" pitchFamily="49" charset="0"/>
              </a:rPr>
              <a:t>password</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return</a:t>
            </a:r>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bcrypt</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hashSync</a:t>
            </a:r>
            <a:r>
              <a:rPr lang="en-IE" sz="1200" b="1" dirty="0">
                <a:solidFill>
                  <a:srgbClr val="000080"/>
                </a:solidFill>
                <a:latin typeface="Courier New" panose="02070309020205020404" pitchFamily="49" charset="0"/>
              </a:rPr>
              <a:t>(</a:t>
            </a:r>
            <a:r>
              <a:rPr lang="en-IE" sz="1200" b="1" dirty="0">
                <a:solidFill>
                  <a:srgbClr val="804000"/>
                </a:solidFill>
                <a:latin typeface="Courier New" panose="02070309020205020404" pitchFamily="49" charset="0"/>
              </a:rPr>
              <a:t>password</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bcrypt</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genSaltSync</a:t>
            </a:r>
            <a:r>
              <a:rPr lang="en-IE" sz="1200" b="1" dirty="0">
                <a:solidFill>
                  <a:srgbClr val="000080"/>
                </a:solidFill>
                <a:latin typeface="Courier New" panose="02070309020205020404" pitchFamily="49" charset="0"/>
              </a:rPr>
              <a:t>(</a:t>
            </a:r>
            <a:r>
              <a:rPr lang="en-IE" sz="1200" dirty="0">
                <a:solidFill>
                  <a:srgbClr val="FF8000"/>
                </a:solidFill>
                <a:latin typeface="Courier New" panose="02070309020205020404" pitchFamily="49" charset="0"/>
              </a:rPr>
              <a:t>8</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null</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endParaRPr lang="en-IE" sz="1200" dirty="0">
              <a:solidFill>
                <a:srgbClr val="000000"/>
              </a:solidFill>
              <a:latin typeface="Courier New" panose="02070309020205020404" pitchFamily="49" charset="0"/>
            </a:endParaRPr>
          </a:p>
          <a:p>
            <a:r>
              <a:rPr lang="en-GB" sz="1200" dirty="0">
                <a:solidFill>
                  <a:srgbClr val="008000"/>
                </a:solidFill>
                <a:latin typeface="Courier New" panose="02070309020205020404" pitchFamily="49" charset="0"/>
              </a:rPr>
              <a:t>// Compares passwords to determine if the user is who they say they are</a:t>
            </a:r>
          </a:p>
          <a:p>
            <a:r>
              <a:rPr lang="en-IE" sz="1200" dirty="0" err="1">
                <a:solidFill>
                  <a:srgbClr val="000000"/>
                </a:solidFill>
                <a:latin typeface="Courier New" panose="02070309020205020404" pitchFamily="49" charset="0"/>
              </a:rPr>
              <a:t>usersSchema</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methods</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validPassword</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function</a:t>
            </a:r>
            <a:r>
              <a:rPr lang="en-IE" sz="1200" b="1" dirty="0">
                <a:solidFill>
                  <a:srgbClr val="000080"/>
                </a:solidFill>
                <a:latin typeface="Courier New" panose="02070309020205020404" pitchFamily="49" charset="0"/>
              </a:rPr>
              <a:t>(</a:t>
            </a:r>
            <a:r>
              <a:rPr lang="en-IE" sz="1200" b="1" dirty="0">
                <a:solidFill>
                  <a:srgbClr val="804000"/>
                </a:solidFill>
                <a:latin typeface="Courier New" panose="02070309020205020404" pitchFamily="49" charset="0"/>
              </a:rPr>
              <a:t>password</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return</a:t>
            </a:r>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bcrypt</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compareSync</a:t>
            </a:r>
            <a:r>
              <a:rPr lang="en-IE" sz="1200" b="1" dirty="0">
                <a:solidFill>
                  <a:srgbClr val="000080"/>
                </a:solidFill>
                <a:latin typeface="Courier New" panose="02070309020205020404" pitchFamily="49" charset="0"/>
              </a:rPr>
              <a:t>(</a:t>
            </a:r>
            <a:r>
              <a:rPr lang="en-IE" sz="1200" b="1" dirty="0">
                <a:solidFill>
                  <a:srgbClr val="804000"/>
                </a:solidFill>
                <a:latin typeface="Courier New" panose="02070309020205020404" pitchFamily="49" charset="0"/>
              </a:rPr>
              <a:t>password</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err="1">
                <a:solidFill>
                  <a:srgbClr val="0000FF"/>
                </a:solidFill>
                <a:latin typeface="Courier New" panose="02070309020205020404" pitchFamily="49" charset="0"/>
              </a:rPr>
              <a:t>this</a:t>
            </a:r>
            <a:r>
              <a:rPr lang="en-IE" sz="1200" b="1" dirty="0" err="1">
                <a:solidFill>
                  <a:srgbClr val="000080"/>
                </a:solidFill>
                <a:latin typeface="Courier New" panose="02070309020205020404" pitchFamily="49" charset="0"/>
              </a:rPr>
              <a:t>.</a:t>
            </a:r>
            <a:r>
              <a:rPr lang="en-IE" sz="1200" b="1" dirty="0" err="1">
                <a:solidFill>
                  <a:srgbClr val="804000"/>
                </a:solidFill>
                <a:latin typeface="Courier New" panose="02070309020205020404" pitchFamily="49" charset="0"/>
              </a:rPr>
              <a:t>password</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endParaRPr lang="en-IE" sz="1200" dirty="0">
              <a:solidFill>
                <a:srgbClr val="000000"/>
              </a:solidFill>
              <a:latin typeface="Courier New" panose="02070309020205020404" pitchFamily="49" charset="0"/>
            </a:endParaRPr>
          </a:p>
          <a:p>
            <a:r>
              <a:rPr lang="en-IE" sz="1200" dirty="0" err="1">
                <a:solidFill>
                  <a:srgbClr val="000000"/>
                </a:solidFill>
                <a:latin typeface="Courier New" panose="02070309020205020404" pitchFamily="49" charset="0"/>
              </a:rPr>
              <a:t>module</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exports</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mongoose</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model</a:t>
            </a:r>
            <a:r>
              <a:rPr lang="en-IE" sz="1200" b="1" dirty="0">
                <a:solidFill>
                  <a:srgbClr val="000080"/>
                </a:solidFill>
                <a:latin typeface="Courier New" panose="02070309020205020404" pitchFamily="49" charset="0"/>
              </a:rPr>
              <a:t>(</a:t>
            </a:r>
            <a:r>
              <a:rPr lang="en-IE" sz="1200" dirty="0">
                <a:solidFill>
                  <a:srgbClr val="808080"/>
                </a:solidFill>
                <a:latin typeface="Courier New" panose="02070309020205020404" pitchFamily="49" charset="0"/>
              </a:rPr>
              <a:t>'User'</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usersSchema</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p:txBody>
      </p:sp>
      <p:sp>
        <p:nvSpPr>
          <p:cNvPr id="7" name="TextBox 6">
            <a:extLst>
              <a:ext uri="{FF2B5EF4-FFF2-40B4-BE49-F238E27FC236}">
                <a16:creationId xmlns:a16="http://schemas.microsoft.com/office/drawing/2014/main" id="{EA191283-3E0E-438B-B528-06E65B8A6E90}"/>
              </a:ext>
            </a:extLst>
          </p:cNvPr>
          <p:cNvSpPr txBox="1"/>
          <p:nvPr/>
        </p:nvSpPr>
        <p:spPr>
          <a:xfrm>
            <a:off x="7037856" y="6477000"/>
            <a:ext cx="1728192" cy="369332"/>
          </a:xfrm>
          <a:prstGeom prst="rect">
            <a:avLst/>
          </a:prstGeom>
          <a:noFill/>
        </p:spPr>
        <p:txBody>
          <a:bodyPr wrap="square" rtlCol="0">
            <a:spAutoFit/>
          </a:bodyPr>
          <a:lstStyle/>
          <a:p>
            <a:r>
              <a:rPr lang="en-IE" dirty="0">
                <a:solidFill>
                  <a:schemeClr val="accent6"/>
                </a:solidFill>
              </a:rPr>
              <a:t>models&gt;users.js</a:t>
            </a:r>
          </a:p>
        </p:txBody>
      </p:sp>
      <p:sp>
        <p:nvSpPr>
          <p:cNvPr id="8" name="Rectangle 7">
            <a:extLst>
              <a:ext uri="{FF2B5EF4-FFF2-40B4-BE49-F238E27FC236}">
                <a16:creationId xmlns:a16="http://schemas.microsoft.com/office/drawing/2014/main" id="{2975B767-75C0-48AA-B7EC-0DE93DB4EFFC}"/>
              </a:ext>
            </a:extLst>
          </p:cNvPr>
          <p:cNvSpPr/>
          <p:nvPr/>
        </p:nvSpPr>
        <p:spPr>
          <a:xfrm>
            <a:off x="4506196" y="2060848"/>
            <a:ext cx="3331675" cy="646331"/>
          </a:xfrm>
          <a:prstGeom prst="rect">
            <a:avLst/>
          </a:prstGeom>
        </p:spPr>
        <p:txBody>
          <a:bodyPr wrap="square">
            <a:spAutoFit/>
          </a:bodyPr>
          <a:lstStyle/>
          <a:p>
            <a:pPr lvl="1"/>
            <a:r>
              <a:rPr lang="en-IE" dirty="0"/>
              <a:t>Remember to install </a:t>
            </a:r>
            <a:r>
              <a:rPr lang="en-IE" dirty="0" err="1"/>
              <a:t>bcrypt-nodejs</a:t>
            </a:r>
            <a:endParaRPr lang="en-IE" dirty="0"/>
          </a:p>
        </p:txBody>
      </p:sp>
      <p:cxnSp>
        <p:nvCxnSpPr>
          <p:cNvPr id="10" name="Straight Arrow Connector 9">
            <a:extLst>
              <a:ext uri="{FF2B5EF4-FFF2-40B4-BE49-F238E27FC236}">
                <a16:creationId xmlns:a16="http://schemas.microsoft.com/office/drawing/2014/main" id="{88A25730-D338-4C65-A627-ACBEED8D0FF4}"/>
              </a:ext>
            </a:extLst>
          </p:cNvPr>
          <p:cNvCxnSpPr/>
          <p:nvPr/>
        </p:nvCxnSpPr>
        <p:spPr>
          <a:xfrm flipH="1">
            <a:off x="3779912" y="2492896"/>
            <a:ext cx="792088"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1800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B0E6-DD94-4B10-A6C1-688D4334890C}"/>
              </a:ext>
            </a:extLst>
          </p:cNvPr>
          <p:cNvSpPr>
            <a:spLocks noGrp="1"/>
          </p:cNvSpPr>
          <p:nvPr>
            <p:ph type="title"/>
          </p:nvPr>
        </p:nvSpPr>
        <p:spPr/>
        <p:txBody>
          <a:bodyPr>
            <a:normAutofit fontScale="90000"/>
          </a:bodyPr>
          <a:lstStyle/>
          <a:p>
            <a:r>
              <a:rPr lang="en-IE" dirty="0"/>
              <a:t>Add API to render registration page</a:t>
            </a:r>
          </a:p>
        </p:txBody>
      </p:sp>
      <p:sp>
        <p:nvSpPr>
          <p:cNvPr id="3" name="Slide Number Placeholder 2">
            <a:extLst>
              <a:ext uri="{FF2B5EF4-FFF2-40B4-BE49-F238E27FC236}">
                <a16:creationId xmlns:a16="http://schemas.microsoft.com/office/drawing/2014/main" id="{8C18F7BC-C297-4ECB-949B-34E9E331581F}"/>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62</a:t>
            </a:fld>
            <a:endParaRPr lang="en-IE" dirty="0"/>
          </a:p>
        </p:txBody>
      </p:sp>
      <p:sp>
        <p:nvSpPr>
          <p:cNvPr id="4" name="Content Placeholder 3">
            <a:extLst>
              <a:ext uri="{FF2B5EF4-FFF2-40B4-BE49-F238E27FC236}">
                <a16:creationId xmlns:a16="http://schemas.microsoft.com/office/drawing/2014/main" id="{29B5B9BE-B76B-476C-8D4A-67F981EE58E9}"/>
              </a:ext>
            </a:extLst>
          </p:cNvPr>
          <p:cNvSpPr>
            <a:spLocks noGrp="1"/>
          </p:cNvSpPr>
          <p:nvPr>
            <p:ph sz="quarter" idx="1"/>
          </p:nvPr>
        </p:nvSpPr>
        <p:spPr/>
        <p:txBody>
          <a:bodyPr/>
          <a:lstStyle/>
          <a:p>
            <a:r>
              <a:rPr lang="en-IE" dirty="0"/>
              <a:t>The APIs for login/registration will be placed in the users.js file. These APIs can be access through specifying a path /user/</a:t>
            </a:r>
            <a:r>
              <a:rPr lang="en-IE" dirty="0" err="1"/>
              <a:t>myAPI</a:t>
            </a:r>
            <a:r>
              <a:rPr lang="en-IE" dirty="0"/>
              <a:t>. In the below example the register endpoint would be access as follows : http://danu7.it.nuigalway.ie:8698/users/register</a:t>
            </a:r>
          </a:p>
        </p:txBody>
      </p:sp>
    </p:spTree>
    <p:extLst>
      <p:ext uri="{BB962C8B-B14F-4D97-AF65-F5344CB8AC3E}">
        <p14:creationId xmlns:p14="http://schemas.microsoft.com/office/powerpoint/2010/main" val="24192742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6CAD0-522E-40ED-87CC-DC7EAE0765C0}"/>
              </a:ext>
            </a:extLst>
          </p:cNvPr>
          <p:cNvSpPr>
            <a:spLocks noGrp="1"/>
          </p:cNvSpPr>
          <p:nvPr>
            <p:ph type="title"/>
          </p:nvPr>
        </p:nvSpPr>
        <p:spPr/>
        <p:txBody>
          <a:bodyPr/>
          <a:lstStyle/>
          <a:p>
            <a:r>
              <a:rPr lang="en-IE" dirty="0"/>
              <a:t>Add API to register user</a:t>
            </a:r>
          </a:p>
        </p:txBody>
      </p:sp>
      <p:sp>
        <p:nvSpPr>
          <p:cNvPr id="3" name="Slide Number Placeholder 2">
            <a:extLst>
              <a:ext uri="{FF2B5EF4-FFF2-40B4-BE49-F238E27FC236}">
                <a16:creationId xmlns:a16="http://schemas.microsoft.com/office/drawing/2014/main" id="{0C013C03-9D88-4373-8F07-772733FC9176}"/>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63</a:t>
            </a:fld>
            <a:endParaRPr lang="en-IE" dirty="0"/>
          </a:p>
        </p:txBody>
      </p:sp>
      <p:sp>
        <p:nvSpPr>
          <p:cNvPr id="6" name="TextBox 5">
            <a:extLst>
              <a:ext uri="{FF2B5EF4-FFF2-40B4-BE49-F238E27FC236}">
                <a16:creationId xmlns:a16="http://schemas.microsoft.com/office/drawing/2014/main" id="{0607C16C-D282-4825-9E67-32186767E6B5}"/>
              </a:ext>
            </a:extLst>
          </p:cNvPr>
          <p:cNvSpPr txBox="1"/>
          <p:nvPr/>
        </p:nvSpPr>
        <p:spPr>
          <a:xfrm>
            <a:off x="6084168" y="6444734"/>
            <a:ext cx="1728192" cy="369332"/>
          </a:xfrm>
          <a:prstGeom prst="rect">
            <a:avLst/>
          </a:prstGeom>
          <a:noFill/>
        </p:spPr>
        <p:txBody>
          <a:bodyPr wrap="square" rtlCol="0">
            <a:spAutoFit/>
          </a:bodyPr>
          <a:lstStyle/>
          <a:p>
            <a:r>
              <a:rPr lang="en-IE" dirty="0">
                <a:solidFill>
                  <a:schemeClr val="accent6"/>
                </a:solidFill>
              </a:rPr>
              <a:t>routes&gt;users.js</a:t>
            </a:r>
          </a:p>
        </p:txBody>
      </p:sp>
      <p:sp>
        <p:nvSpPr>
          <p:cNvPr id="7" name="Rectangle 6">
            <a:extLst>
              <a:ext uri="{FF2B5EF4-FFF2-40B4-BE49-F238E27FC236}">
                <a16:creationId xmlns:a16="http://schemas.microsoft.com/office/drawing/2014/main" id="{0BD850DF-9815-4AE5-92AB-983E8CDBA210}"/>
              </a:ext>
            </a:extLst>
          </p:cNvPr>
          <p:cNvSpPr/>
          <p:nvPr/>
        </p:nvSpPr>
        <p:spPr>
          <a:xfrm>
            <a:off x="35496" y="1508730"/>
            <a:ext cx="9612560" cy="5678478"/>
          </a:xfrm>
          <a:prstGeom prst="rect">
            <a:avLst/>
          </a:prstGeom>
        </p:spPr>
        <p:txBody>
          <a:bodyPr wrap="square">
            <a:spAutoFit/>
          </a:bodyPr>
          <a:lstStyle/>
          <a:p>
            <a:r>
              <a:rPr lang="en-GB" sz="1100" dirty="0" err="1">
                <a:solidFill>
                  <a:srgbClr val="000000"/>
                </a:solidFill>
                <a:latin typeface="Courier New" panose="02070309020205020404" pitchFamily="49" charset="0"/>
              </a:rPr>
              <a:t>router</a:t>
            </a:r>
            <a:r>
              <a:rPr lang="en-GB" sz="1100" b="1" dirty="0" err="1">
                <a:solidFill>
                  <a:srgbClr val="000080"/>
                </a:solidFill>
                <a:latin typeface="Courier New" panose="02070309020205020404" pitchFamily="49" charset="0"/>
              </a:rPr>
              <a:t>.</a:t>
            </a:r>
            <a:r>
              <a:rPr lang="en-GB" sz="1100" dirty="0" err="1">
                <a:solidFill>
                  <a:srgbClr val="000000"/>
                </a:solidFill>
                <a:latin typeface="Courier New" panose="02070309020205020404" pitchFamily="49" charset="0"/>
              </a:rPr>
              <a:t>post</a:t>
            </a:r>
            <a:r>
              <a:rPr lang="en-GB" sz="1100" b="1" dirty="0">
                <a:solidFill>
                  <a:srgbClr val="000080"/>
                </a:solidFill>
                <a:latin typeface="Courier New" panose="02070309020205020404" pitchFamily="49" charset="0"/>
              </a:rPr>
              <a:t>(</a:t>
            </a:r>
            <a:r>
              <a:rPr lang="en-GB" sz="1100" dirty="0">
                <a:solidFill>
                  <a:srgbClr val="808080"/>
                </a:solidFill>
                <a:latin typeface="Courier New" panose="02070309020205020404" pitchFamily="49" charset="0"/>
              </a:rPr>
              <a:t>'/register'</a:t>
            </a:r>
            <a:r>
              <a:rPr lang="en-GB" sz="1100" b="1" dirty="0">
                <a:solidFill>
                  <a:srgbClr val="000080"/>
                </a:solidFill>
                <a:latin typeface="Courier New" panose="02070309020205020404" pitchFamily="49" charset="0"/>
              </a:rPr>
              <a:t>,</a:t>
            </a:r>
            <a:r>
              <a:rPr lang="en-GB" sz="1100" dirty="0">
                <a:solidFill>
                  <a:srgbClr val="000000"/>
                </a:solidFill>
                <a:latin typeface="Courier New" panose="02070309020205020404" pitchFamily="49" charset="0"/>
              </a:rPr>
              <a:t> </a:t>
            </a:r>
            <a:r>
              <a:rPr lang="en-GB" sz="1100" b="1" dirty="0">
                <a:solidFill>
                  <a:srgbClr val="0000FF"/>
                </a:solidFill>
                <a:latin typeface="Courier New" panose="02070309020205020404" pitchFamily="49" charset="0"/>
              </a:rPr>
              <a:t>function</a:t>
            </a:r>
            <a:r>
              <a:rPr lang="en-GB" sz="1100" b="1" dirty="0">
                <a:solidFill>
                  <a:srgbClr val="000080"/>
                </a:solidFill>
                <a:latin typeface="Courier New" panose="02070309020205020404" pitchFamily="49" charset="0"/>
              </a:rPr>
              <a:t>(</a:t>
            </a:r>
            <a:r>
              <a:rPr lang="en-GB" sz="1100" dirty="0" err="1">
                <a:solidFill>
                  <a:srgbClr val="000000"/>
                </a:solidFill>
                <a:latin typeface="Courier New" panose="02070309020205020404" pitchFamily="49" charset="0"/>
              </a:rPr>
              <a:t>req</a:t>
            </a:r>
            <a:r>
              <a:rPr lang="en-GB" sz="1100" b="1" dirty="0">
                <a:solidFill>
                  <a:srgbClr val="000080"/>
                </a:solidFill>
                <a:latin typeface="Courier New" panose="02070309020205020404" pitchFamily="49" charset="0"/>
              </a:rPr>
              <a:t>,</a:t>
            </a:r>
            <a:r>
              <a:rPr lang="en-GB" sz="1100" dirty="0">
                <a:solidFill>
                  <a:srgbClr val="000000"/>
                </a:solidFill>
                <a:latin typeface="Courier New" panose="02070309020205020404" pitchFamily="49" charset="0"/>
              </a:rPr>
              <a:t> res</a:t>
            </a:r>
            <a:r>
              <a:rPr lang="en-GB" sz="1100" b="1" dirty="0">
                <a:solidFill>
                  <a:srgbClr val="000080"/>
                </a:solidFill>
                <a:latin typeface="Courier New" panose="02070309020205020404" pitchFamily="49" charset="0"/>
              </a:rPr>
              <a:t>,</a:t>
            </a:r>
            <a:r>
              <a:rPr lang="en-GB" sz="1100" dirty="0">
                <a:solidFill>
                  <a:srgbClr val="000000"/>
                </a:solidFill>
                <a:latin typeface="Courier New" panose="02070309020205020404" pitchFamily="49" charset="0"/>
              </a:rPr>
              <a:t> next</a:t>
            </a:r>
            <a:r>
              <a:rPr lang="en-GB"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b="1" dirty="0" err="1">
                <a:solidFill>
                  <a:srgbClr val="0000FF"/>
                </a:solidFill>
                <a:latin typeface="Courier New" panose="02070309020205020404" pitchFamily="49" charset="0"/>
              </a:rPr>
              <a:t>var</a:t>
            </a:r>
            <a:r>
              <a:rPr lang="en-IE" sz="1100" dirty="0">
                <a:solidFill>
                  <a:srgbClr val="000000"/>
                </a:solidFill>
                <a:latin typeface="Courier New" panose="02070309020205020404" pitchFamily="49" charset="0"/>
              </a:rPr>
              <a:t> username </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dirty="0" err="1">
                <a:solidFill>
                  <a:srgbClr val="000000"/>
                </a:solidFill>
                <a:latin typeface="Courier New" panose="02070309020205020404" pitchFamily="49" charset="0"/>
              </a:rPr>
              <a:t>req</a:t>
            </a:r>
            <a:r>
              <a:rPr lang="en-IE" sz="1100" b="1" dirty="0" err="1">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body</a:t>
            </a:r>
            <a:r>
              <a:rPr lang="en-IE" sz="1100" b="1" dirty="0" err="1">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user_name</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b="1" dirty="0" err="1">
                <a:solidFill>
                  <a:srgbClr val="0000FF"/>
                </a:solidFill>
                <a:latin typeface="Courier New" panose="02070309020205020404" pitchFamily="49" charset="0"/>
              </a:rPr>
              <a:t>var</a:t>
            </a:r>
            <a:r>
              <a:rPr lang="en-IE" sz="1100" dirty="0">
                <a:solidFill>
                  <a:srgbClr val="000000"/>
                </a:solidFill>
                <a:latin typeface="Courier New" panose="02070309020205020404" pitchFamily="49" charset="0"/>
              </a:rPr>
              <a:t> </a:t>
            </a:r>
            <a:r>
              <a:rPr lang="en-IE" sz="1100" b="1" dirty="0">
                <a:solidFill>
                  <a:srgbClr val="804000"/>
                </a:solidFill>
                <a:latin typeface="Courier New" panose="02070309020205020404" pitchFamily="49" charset="0"/>
              </a:rPr>
              <a:t>password</a:t>
            </a:r>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dirty="0" err="1">
                <a:solidFill>
                  <a:srgbClr val="000000"/>
                </a:solidFill>
                <a:latin typeface="Courier New" panose="02070309020205020404" pitchFamily="49" charset="0"/>
              </a:rPr>
              <a:t>req</a:t>
            </a:r>
            <a:r>
              <a:rPr lang="en-IE" sz="1100" b="1" dirty="0" err="1">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body</a:t>
            </a:r>
            <a:r>
              <a:rPr lang="en-IE" sz="1100" b="1" dirty="0" err="1">
                <a:solidFill>
                  <a:srgbClr val="000080"/>
                </a:solidFill>
                <a:latin typeface="Courier New" panose="02070309020205020404" pitchFamily="49" charset="0"/>
              </a:rPr>
              <a:t>.</a:t>
            </a:r>
            <a:r>
              <a:rPr lang="en-IE" sz="1100" b="1" dirty="0" err="1">
                <a:solidFill>
                  <a:srgbClr val="804000"/>
                </a:solidFill>
                <a:latin typeface="Courier New" panose="02070309020205020404" pitchFamily="49" charset="0"/>
              </a:rPr>
              <a:t>password</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GB" sz="1100" dirty="0">
                <a:solidFill>
                  <a:srgbClr val="000000"/>
                </a:solidFill>
                <a:latin typeface="Courier New" panose="02070309020205020404" pitchFamily="49" charset="0"/>
              </a:rPr>
              <a:t>    </a:t>
            </a:r>
            <a:r>
              <a:rPr lang="en-GB" sz="1100" dirty="0">
                <a:solidFill>
                  <a:srgbClr val="008000"/>
                </a:solidFill>
                <a:latin typeface="Courier New" panose="02070309020205020404" pitchFamily="49" charset="0"/>
              </a:rPr>
              <a:t>// Check if account already exists</a:t>
            </a:r>
          </a:p>
          <a:p>
            <a:r>
              <a:rPr lang="en-IE" sz="1100" dirty="0">
                <a:solidFill>
                  <a:srgbClr val="000000"/>
                </a:solidFill>
                <a:latin typeface="Courier New" panose="02070309020205020404" pitchFamily="49" charset="0"/>
              </a:rPr>
              <a:t>    </a:t>
            </a:r>
            <a:r>
              <a:rPr lang="en-IE" sz="1100" dirty="0" err="1">
                <a:solidFill>
                  <a:srgbClr val="000000"/>
                </a:solidFill>
                <a:latin typeface="Courier New" panose="02070309020205020404" pitchFamily="49" charset="0"/>
              </a:rPr>
              <a:t>User</a:t>
            </a:r>
            <a:r>
              <a:rPr lang="en-IE" sz="1100" b="1" dirty="0" err="1">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findOne</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dirty="0">
                <a:solidFill>
                  <a:srgbClr val="808080"/>
                </a:solidFill>
                <a:latin typeface="Courier New" panose="02070309020205020404" pitchFamily="49" charset="0"/>
              </a:rPr>
              <a:t>'</a:t>
            </a:r>
            <a:r>
              <a:rPr lang="en-IE" sz="1100" dirty="0" err="1">
                <a:solidFill>
                  <a:srgbClr val="808080"/>
                </a:solidFill>
                <a:latin typeface="Courier New" panose="02070309020205020404" pitchFamily="49" charset="0"/>
              </a:rPr>
              <a:t>user_name</a:t>
            </a:r>
            <a:r>
              <a:rPr lang="en-IE" sz="1100" dirty="0">
                <a:solidFill>
                  <a:srgbClr val="808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username </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b="1" dirty="0">
                <a:solidFill>
                  <a:srgbClr val="0000FF"/>
                </a:solidFill>
                <a:latin typeface="Courier New" panose="02070309020205020404" pitchFamily="49" charset="0"/>
              </a:rPr>
              <a:t>function</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err</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user</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b="1" dirty="0">
                <a:solidFill>
                  <a:srgbClr val="0000FF"/>
                </a:solidFill>
                <a:latin typeface="Courier New" panose="02070309020205020404" pitchFamily="49" charset="0"/>
              </a:rPr>
              <a:t>if</a:t>
            </a:r>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err</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dirty="0" err="1">
                <a:solidFill>
                  <a:srgbClr val="000000"/>
                </a:solidFill>
                <a:latin typeface="Courier New" panose="02070309020205020404" pitchFamily="49" charset="0"/>
              </a:rPr>
              <a:t>res</a:t>
            </a:r>
            <a:r>
              <a:rPr lang="en-IE" sz="1100" b="1" dirty="0" err="1">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send</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err</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GB" sz="1100" dirty="0">
                <a:solidFill>
                  <a:srgbClr val="000000"/>
                </a:solidFill>
                <a:latin typeface="Courier New" panose="02070309020205020404" pitchFamily="49" charset="0"/>
              </a:rPr>
              <a:t>        </a:t>
            </a:r>
            <a:r>
              <a:rPr lang="en-GB" sz="1100" dirty="0">
                <a:solidFill>
                  <a:srgbClr val="008000"/>
                </a:solidFill>
                <a:latin typeface="Courier New" panose="02070309020205020404" pitchFamily="49" charset="0"/>
              </a:rPr>
              <a:t>// check to see if </a:t>
            </a:r>
            <a:r>
              <a:rPr lang="en-GB" sz="1100" dirty="0" err="1">
                <a:solidFill>
                  <a:srgbClr val="008000"/>
                </a:solidFill>
                <a:latin typeface="Courier New" panose="02070309020205020404" pitchFamily="49" charset="0"/>
              </a:rPr>
              <a:t>theres</a:t>
            </a:r>
            <a:r>
              <a:rPr lang="en-GB" sz="1100" dirty="0">
                <a:solidFill>
                  <a:srgbClr val="008000"/>
                </a:solidFill>
                <a:latin typeface="Courier New" panose="02070309020205020404" pitchFamily="49" charset="0"/>
              </a:rPr>
              <a:t> already a user with that email</a:t>
            </a:r>
          </a:p>
          <a:p>
            <a:r>
              <a:rPr lang="en-IE" sz="1100" dirty="0">
                <a:solidFill>
                  <a:srgbClr val="000000"/>
                </a:solidFill>
                <a:latin typeface="Courier New" panose="02070309020205020404" pitchFamily="49" charset="0"/>
              </a:rPr>
              <a:t>        </a:t>
            </a:r>
            <a:r>
              <a:rPr lang="en-IE" sz="1100" b="1" dirty="0">
                <a:solidFill>
                  <a:srgbClr val="0000FF"/>
                </a:solidFill>
                <a:latin typeface="Courier New" panose="02070309020205020404" pitchFamily="49" charset="0"/>
              </a:rPr>
              <a:t>if</a:t>
            </a:r>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user</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dirty="0" err="1">
                <a:solidFill>
                  <a:srgbClr val="000000"/>
                </a:solidFill>
                <a:latin typeface="Courier New" panose="02070309020205020404" pitchFamily="49" charset="0"/>
              </a:rPr>
              <a:t>res</a:t>
            </a:r>
            <a:r>
              <a:rPr lang="en-IE" sz="1100" b="1" dirty="0" err="1">
                <a:solidFill>
                  <a:srgbClr val="000080"/>
                </a:solidFill>
                <a:latin typeface="Courier New" panose="02070309020205020404" pitchFamily="49" charset="0"/>
              </a:rPr>
              <a:t>.</a:t>
            </a:r>
            <a:r>
              <a:rPr lang="en-IE" sz="1100" b="1" dirty="0" err="1">
                <a:solidFill>
                  <a:srgbClr val="804000"/>
                </a:solidFill>
                <a:latin typeface="Courier New" panose="02070309020205020404" pitchFamily="49" charset="0"/>
              </a:rPr>
              <a:t>status</a:t>
            </a:r>
            <a:r>
              <a:rPr lang="en-IE" sz="1100" b="1" dirty="0">
                <a:solidFill>
                  <a:srgbClr val="000080"/>
                </a:solidFill>
                <a:latin typeface="Courier New" panose="02070309020205020404" pitchFamily="49" charset="0"/>
              </a:rPr>
              <a:t>(</a:t>
            </a:r>
            <a:r>
              <a:rPr lang="en-IE" sz="1100" dirty="0">
                <a:solidFill>
                  <a:srgbClr val="FF8000"/>
                </a:solidFill>
                <a:latin typeface="Courier New" panose="02070309020205020404" pitchFamily="49" charset="0"/>
              </a:rPr>
              <a:t>401</a:t>
            </a:r>
            <a:r>
              <a:rPr lang="en-IE" sz="1100" b="1" dirty="0">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json</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dirty="0">
                <a:solidFill>
                  <a:srgbClr val="808080"/>
                </a:solidFill>
                <a:latin typeface="Courier New" panose="02070309020205020404" pitchFamily="49" charset="0"/>
              </a:rPr>
              <a:t>"status"</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dirty="0">
                <a:solidFill>
                  <a:srgbClr val="808080"/>
                </a:solidFill>
                <a:latin typeface="Courier New" panose="02070309020205020404" pitchFamily="49" charset="0"/>
              </a:rPr>
              <a:t>"info"</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dirty="0">
                <a:solidFill>
                  <a:srgbClr val="808080"/>
                </a:solidFill>
                <a:latin typeface="Courier New" panose="02070309020205020404" pitchFamily="49" charset="0"/>
              </a:rPr>
              <a:t>"body"</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dirty="0">
                <a:solidFill>
                  <a:srgbClr val="808080"/>
                </a:solidFill>
                <a:latin typeface="Courier New" panose="02070309020205020404" pitchFamily="49" charset="0"/>
              </a:rPr>
              <a:t>"Username already taken"</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b="1" dirty="0">
                <a:solidFill>
                  <a:srgbClr val="0000FF"/>
                </a:solidFill>
                <a:latin typeface="Courier New" panose="02070309020205020404" pitchFamily="49" charset="0"/>
              </a:rPr>
              <a:t>else</a:t>
            </a:r>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GB" sz="1100" dirty="0">
                <a:solidFill>
                  <a:srgbClr val="000000"/>
                </a:solidFill>
                <a:latin typeface="Courier New" panose="02070309020205020404" pitchFamily="49" charset="0"/>
              </a:rPr>
              <a:t>            </a:t>
            </a:r>
            <a:r>
              <a:rPr lang="en-GB" sz="1100" dirty="0">
                <a:solidFill>
                  <a:srgbClr val="008000"/>
                </a:solidFill>
                <a:latin typeface="Courier New" panose="02070309020205020404" pitchFamily="49" charset="0"/>
              </a:rPr>
              <a:t>// If there is no user with that username create the user</a:t>
            </a:r>
          </a:p>
          <a:p>
            <a:r>
              <a:rPr lang="en-IE" sz="1100" dirty="0">
                <a:solidFill>
                  <a:srgbClr val="000000"/>
                </a:solidFill>
                <a:latin typeface="Courier New" panose="02070309020205020404" pitchFamily="49" charset="0"/>
              </a:rPr>
              <a:t>            </a:t>
            </a:r>
            <a:r>
              <a:rPr lang="en-IE" sz="1100" b="1" dirty="0" err="1">
                <a:solidFill>
                  <a:srgbClr val="0000FF"/>
                </a:solidFill>
                <a:latin typeface="Courier New" panose="02070309020205020404" pitchFamily="49" charset="0"/>
              </a:rPr>
              <a:t>var</a:t>
            </a:r>
            <a:r>
              <a:rPr lang="en-IE" sz="1100" dirty="0">
                <a:solidFill>
                  <a:srgbClr val="000000"/>
                </a:solidFill>
                <a:latin typeface="Courier New" panose="02070309020205020404" pitchFamily="49" charset="0"/>
              </a:rPr>
              <a:t> </a:t>
            </a:r>
            <a:r>
              <a:rPr lang="en-IE" sz="1100" dirty="0" err="1">
                <a:solidFill>
                  <a:srgbClr val="000000"/>
                </a:solidFill>
                <a:latin typeface="Courier New" panose="02070309020205020404" pitchFamily="49" charset="0"/>
              </a:rPr>
              <a:t>newUser</a:t>
            </a:r>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b="1" dirty="0">
                <a:solidFill>
                  <a:srgbClr val="0000FF"/>
                </a:solidFill>
                <a:latin typeface="Courier New" panose="02070309020205020404" pitchFamily="49" charset="0"/>
              </a:rPr>
              <a:t>new</a:t>
            </a:r>
            <a:r>
              <a:rPr lang="en-IE" sz="1100" dirty="0">
                <a:solidFill>
                  <a:srgbClr val="000000"/>
                </a:solidFill>
                <a:latin typeface="Courier New" panose="02070309020205020404" pitchFamily="49" charset="0"/>
              </a:rPr>
              <a:t> User</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endParaRPr lang="en-IE" sz="1100" dirty="0">
              <a:solidFill>
                <a:srgbClr val="000000"/>
              </a:solidFill>
              <a:latin typeface="Courier New" panose="02070309020205020404" pitchFamily="49" charset="0"/>
            </a:endParaRPr>
          </a:p>
          <a:p>
            <a:r>
              <a:rPr lang="en-GB" sz="1100" dirty="0">
                <a:solidFill>
                  <a:srgbClr val="000000"/>
                </a:solidFill>
                <a:latin typeface="Courier New" panose="02070309020205020404" pitchFamily="49" charset="0"/>
              </a:rPr>
              <a:t>            </a:t>
            </a:r>
            <a:r>
              <a:rPr lang="en-GB" sz="1100" dirty="0">
                <a:solidFill>
                  <a:srgbClr val="008000"/>
                </a:solidFill>
                <a:latin typeface="Courier New" panose="02070309020205020404" pitchFamily="49" charset="0"/>
              </a:rPr>
              <a:t>// set the user's local credentials</a:t>
            </a:r>
          </a:p>
          <a:p>
            <a:r>
              <a:rPr lang="en-IE" sz="1100" dirty="0">
                <a:solidFill>
                  <a:srgbClr val="000000"/>
                </a:solidFill>
                <a:latin typeface="Courier New" panose="02070309020205020404" pitchFamily="49" charset="0"/>
              </a:rPr>
              <a:t>            </a:t>
            </a:r>
            <a:r>
              <a:rPr lang="en-IE" sz="1100" dirty="0" err="1">
                <a:solidFill>
                  <a:srgbClr val="000000"/>
                </a:solidFill>
                <a:latin typeface="Courier New" panose="02070309020205020404" pitchFamily="49" charset="0"/>
              </a:rPr>
              <a:t>newUser</a:t>
            </a:r>
            <a:r>
              <a:rPr lang="en-IE" sz="1100" b="1" dirty="0" err="1">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user_name</a:t>
            </a:r>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username</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de-DE" sz="1100" dirty="0">
                <a:solidFill>
                  <a:srgbClr val="000000"/>
                </a:solidFill>
                <a:latin typeface="Courier New" panose="02070309020205020404" pitchFamily="49" charset="0"/>
              </a:rPr>
              <a:t>            newUser</a:t>
            </a:r>
            <a:r>
              <a:rPr lang="de-DE" sz="1100" b="1" dirty="0">
                <a:solidFill>
                  <a:srgbClr val="000080"/>
                </a:solidFill>
                <a:latin typeface="Courier New" panose="02070309020205020404" pitchFamily="49" charset="0"/>
              </a:rPr>
              <a:t>.</a:t>
            </a:r>
            <a:r>
              <a:rPr lang="de-DE" sz="1100" b="1" dirty="0">
                <a:solidFill>
                  <a:srgbClr val="804000"/>
                </a:solidFill>
                <a:latin typeface="Courier New" panose="02070309020205020404" pitchFamily="49" charset="0"/>
              </a:rPr>
              <a:t>password</a:t>
            </a:r>
            <a:r>
              <a:rPr lang="de-DE" sz="1100" dirty="0">
                <a:solidFill>
                  <a:srgbClr val="000000"/>
                </a:solidFill>
                <a:latin typeface="Courier New" panose="02070309020205020404" pitchFamily="49" charset="0"/>
              </a:rPr>
              <a:t> </a:t>
            </a:r>
            <a:r>
              <a:rPr lang="de-DE" sz="1100" b="1" dirty="0">
                <a:solidFill>
                  <a:srgbClr val="000080"/>
                </a:solidFill>
                <a:latin typeface="Courier New" panose="02070309020205020404" pitchFamily="49" charset="0"/>
              </a:rPr>
              <a:t>=</a:t>
            </a:r>
            <a:r>
              <a:rPr lang="de-DE" sz="1100" dirty="0">
                <a:solidFill>
                  <a:srgbClr val="000000"/>
                </a:solidFill>
                <a:latin typeface="Courier New" panose="02070309020205020404" pitchFamily="49" charset="0"/>
              </a:rPr>
              <a:t> newUser</a:t>
            </a:r>
            <a:r>
              <a:rPr lang="de-DE" sz="1100" b="1" dirty="0">
                <a:solidFill>
                  <a:srgbClr val="000080"/>
                </a:solidFill>
                <a:latin typeface="Courier New" panose="02070309020205020404" pitchFamily="49" charset="0"/>
              </a:rPr>
              <a:t>.</a:t>
            </a:r>
            <a:r>
              <a:rPr lang="de-DE" sz="1100" dirty="0">
                <a:solidFill>
                  <a:srgbClr val="000000"/>
                </a:solidFill>
                <a:latin typeface="Courier New" panose="02070309020205020404" pitchFamily="49" charset="0"/>
              </a:rPr>
              <a:t>generateHash</a:t>
            </a:r>
            <a:r>
              <a:rPr lang="de-DE" sz="1100" b="1" dirty="0">
                <a:solidFill>
                  <a:srgbClr val="000080"/>
                </a:solidFill>
                <a:latin typeface="Courier New" panose="02070309020205020404" pitchFamily="49" charset="0"/>
              </a:rPr>
              <a:t>(</a:t>
            </a:r>
            <a:r>
              <a:rPr lang="de-DE" sz="1100" b="1" dirty="0">
                <a:solidFill>
                  <a:srgbClr val="804000"/>
                </a:solidFill>
                <a:latin typeface="Courier New" panose="02070309020205020404" pitchFamily="49" charset="0"/>
              </a:rPr>
              <a:t>password</a:t>
            </a:r>
            <a:r>
              <a:rPr lang="de-DE" sz="1100" b="1" dirty="0">
                <a:solidFill>
                  <a:srgbClr val="000080"/>
                </a:solidFill>
                <a:latin typeface="Courier New" panose="02070309020205020404" pitchFamily="49" charset="0"/>
              </a:rPr>
              <a:t>);</a:t>
            </a:r>
            <a:endParaRPr lang="de-D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dirty="0" err="1">
                <a:solidFill>
                  <a:srgbClr val="000000"/>
                </a:solidFill>
                <a:latin typeface="Courier New" panose="02070309020205020404" pitchFamily="49" charset="0"/>
              </a:rPr>
              <a:t>newUser</a:t>
            </a:r>
            <a:r>
              <a:rPr lang="en-IE" sz="1100" b="1" dirty="0" err="1">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access_token</a:t>
            </a:r>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dirty="0" err="1">
                <a:solidFill>
                  <a:srgbClr val="000000"/>
                </a:solidFill>
                <a:latin typeface="Courier New" panose="02070309020205020404" pitchFamily="49" charset="0"/>
              </a:rPr>
              <a:t>createJwt</a:t>
            </a:r>
            <a:r>
              <a:rPr lang="en-IE" sz="1100" b="1" dirty="0">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user_name</a:t>
            </a:r>
            <a:r>
              <a:rPr lang="en-IE" sz="1100" b="1" dirty="0" err="1">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username</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GB" sz="1100" dirty="0">
                <a:solidFill>
                  <a:srgbClr val="000000"/>
                </a:solidFill>
                <a:latin typeface="Courier New" panose="02070309020205020404" pitchFamily="49" charset="0"/>
              </a:rPr>
              <a:t>            </a:t>
            </a:r>
            <a:r>
              <a:rPr lang="en-GB" sz="1100" dirty="0" err="1">
                <a:solidFill>
                  <a:srgbClr val="000000"/>
                </a:solidFill>
                <a:latin typeface="Courier New" panose="02070309020205020404" pitchFamily="49" charset="0"/>
              </a:rPr>
              <a:t>newUser</a:t>
            </a:r>
            <a:r>
              <a:rPr lang="en-GB" sz="1100" b="1" dirty="0" err="1">
                <a:solidFill>
                  <a:srgbClr val="000080"/>
                </a:solidFill>
                <a:latin typeface="Courier New" panose="02070309020205020404" pitchFamily="49" charset="0"/>
              </a:rPr>
              <a:t>.</a:t>
            </a:r>
            <a:r>
              <a:rPr lang="en-GB" sz="1100" dirty="0" err="1">
                <a:solidFill>
                  <a:srgbClr val="000000"/>
                </a:solidFill>
                <a:latin typeface="Courier New" panose="02070309020205020404" pitchFamily="49" charset="0"/>
              </a:rPr>
              <a:t>save</a:t>
            </a:r>
            <a:r>
              <a:rPr lang="en-GB" sz="1100" b="1" dirty="0">
                <a:solidFill>
                  <a:srgbClr val="000080"/>
                </a:solidFill>
                <a:latin typeface="Courier New" panose="02070309020205020404" pitchFamily="49" charset="0"/>
              </a:rPr>
              <a:t>(</a:t>
            </a:r>
            <a:r>
              <a:rPr lang="en-GB" sz="1100" b="1" dirty="0">
                <a:solidFill>
                  <a:srgbClr val="0000FF"/>
                </a:solidFill>
                <a:latin typeface="Courier New" panose="02070309020205020404" pitchFamily="49" charset="0"/>
              </a:rPr>
              <a:t>function</a:t>
            </a:r>
            <a:r>
              <a:rPr lang="en-GB" sz="1100" b="1" dirty="0">
                <a:solidFill>
                  <a:srgbClr val="000080"/>
                </a:solidFill>
                <a:latin typeface="Courier New" panose="02070309020205020404" pitchFamily="49" charset="0"/>
              </a:rPr>
              <a:t>(</a:t>
            </a:r>
            <a:r>
              <a:rPr lang="en-GB" sz="1100" dirty="0">
                <a:solidFill>
                  <a:srgbClr val="000000"/>
                </a:solidFill>
                <a:latin typeface="Courier New" panose="02070309020205020404" pitchFamily="49" charset="0"/>
              </a:rPr>
              <a:t>err</a:t>
            </a:r>
            <a:r>
              <a:rPr lang="en-GB" sz="1100" b="1" dirty="0">
                <a:solidFill>
                  <a:srgbClr val="000080"/>
                </a:solidFill>
                <a:latin typeface="Courier New" panose="02070309020205020404" pitchFamily="49" charset="0"/>
              </a:rPr>
              <a:t>,</a:t>
            </a:r>
            <a:r>
              <a:rPr lang="en-GB" sz="1100" dirty="0">
                <a:solidFill>
                  <a:srgbClr val="000000"/>
                </a:solidFill>
                <a:latin typeface="Courier New" panose="02070309020205020404" pitchFamily="49" charset="0"/>
              </a:rPr>
              <a:t> user</a:t>
            </a:r>
            <a:r>
              <a:rPr lang="en-GB" sz="1100" b="1" dirty="0">
                <a:solidFill>
                  <a:srgbClr val="000080"/>
                </a:solidFill>
                <a:latin typeface="Courier New" panose="02070309020205020404" pitchFamily="49" charset="0"/>
              </a:rPr>
              <a:t>)</a:t>
            </a:r>
            <a:r>
              <a:rPr lang="en-GB" sz="1100" dirty="0">
                <a:solidFill>
                  <a:srgbClr val="000000"/>
                </a:solidFill>
                <a:latin typeface="Courier New" panose="02070309020205020404" pitchFamily="49" charset="0"/>
              </a:rPr>
              <a:t> </a:t>
            </a:r>
            <a:r>
              <a:rPr lang="en-GB" sz="1100" b="1" dirty="0">
                <a:solidFill>
                  <a:srgbClr val="000080"/>
                </a:solidFill>
                <a:latin typeface="Courier New" panose="02070309020205020404" pitchFamily="49" charset="0"/>
              </a:rPr>
              <a:t>{</a:t>
            </a:r>
            <a:endParaRPr lang="en-GB"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b="1" dirty="0">
                <a:solidFill>
                  <a:srgbClr val="0000FF"/>
                </a:solidFill>
                <a:latin typeface="Courier New" panose="02070309020205020404" pitchFamily="49" charset="0"/>
              </a:rPr>
              <a:t>if</a:t>
            </a:r>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err</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b="1" dirty="0">
                <a:solidFill>
                  <a:srgbClr val="0000FF"/>
                </a:solidFill>
                <a:latin typeface="Courier New" panose="02070309020205020404" pitchFamily="49" charset="0"/>
              </a:rPr>
              <a:t>throw</a:t>
            </a:r>
            <a:r>
              <a:rPr lang="en-IE" sz="1100" dirty="0">
                <a:solidFill>
                  <a:srgbClr val="000000"/>
                </a:solidFill>
                <a:latin typeface="Courier New" panose="02070309020205020404" pitchFamily="49" charset="0"/>
              </a:rPr>
              <a:t> err</a:t>
            </a:r>
            <a:r>
              <a:rPr lang="en-IE" sz="1100" b="1" dirty="0">
                <a:solidFill>
                  <a:srgbClr val="000080"/>
                </a:solidFill>
                <a:latin typeface="Courier New" panose="02070309020205020404" pitchFamily="49" charset="0"/>
              </a:rPr>
              <a:t>;</a:t>
            </a:r>
          </a:p>
          <a:p>
            <a:r>
              <a:rPr lang="en-IE" sz="1100" b="1" dirty="0">
                <a:solidFill>
                  <a:srgbClr val="000080"/>
                </a:solidFill>
                <a:latin typeface="Courier New" panose="02070309020205020404" pitchFamily="49" charset="0"/>
              </a:rPr>
              <a:t>	     </a:t>
            </a:r>
            <a:r>
              <a:rPr lang="en-IE" sz="1100" dirty="0" err="1">
                <a:solidFill>
                  <a:srgbClr val="000000"/>
                </a:solidFill>
                <a:latin typeface="Courier New" panose="02070309020205020404" pitchFamily="49" charset="0"/>
              </a:rPr>
              <a:t>res</a:t>
            </a:r>
            <a:r>
              <a:rPr lang="en-IE" sz="1100" b="1" dirty="0" err="1">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cookie</a:t>
            </a:r>
            <a:r>
              <a:rPr lang="en-IE" sz="1100" b="1" dirty="0">
                <a:solidFill>
                  <a:srgbClr val="000080"/>
                </a:solidFill>
                <a:latin typeface="Courier New" panose="02070309020205020404" pitchFamily="49" charset="0"/>
              </a:rPr>
              <a:t>(</a:t>
            </a:r>
            <a:r>
              <a:rPr lang="en-IE" sz="1100" dirty="0">
                <a:solidFill>
                  <a:srgbClr val="808080"/>
                </a:solidFill>
                <a:latin typeface="Courier New" panose="02070309020205020404" pitchFamily="49" charset="0"/>
              </a:rPr>
              <a:t>'</a:t>
            </a:r>
            <a:r>
              <a:rPr lang="en-IE" sz="1100" dirty="0">
                <a:solidFill>
                  <a:srgbClr val="000000"/>
                </a:solidFill>
                <a:latin typeface="Courier New" panose="02070309020205020404" pitchFamily="49" charset="0"/>
              </a:rPr>
              <a:t>Authorization</a:t>
            </a:r>
            <a:r>
              <a:rPr lang="en-IE" sz="1100" dirty="0">
                <a:solidFill>
                  <a:srgbClr val="808080"/>
                </a:solidFill>
                <a:latin typeface="Courier New" panose="02070309020205020404" pitchFamily="49" charset="0"/>
              </a:rPr>
              <a:t>'</a:t>
            </a:r>
            <a:r>
              <a:rPr lang="en-IE" sz="1100" b="1" dirty="0">
                <a:solidFill>
                  <a:srgbClr val="000080"/>
                </a:solidFill>
                <a:latin typeface="Courier New" panose="02070309020205020404" pitchFamily="49" charset="0"/>
              </a:rPr>
              <a:t>, </a:t>
            </a:r>
            <a:r>
              <a:rPr lang="en-IE" sz="1100" dirty="0">
                <a:solidFill>
                  <a:srgbClr val="808080"/>
                </a:solidFill>
                <a:latin typeface="Courier New" panose="02070309020205020404" pitchFamily="49" charset="0"/>
              </a:rPr>
              <a:t>'</a:t>
            </a:r>
            <a:r>
              <a:rPr lang="en-IE" sz="1100" dirty="0">
                <a:solidFill>
                  <a:srgbClr val="000000"/>
                </a:solidFill>
                <a:latin typeface="Courier New" panose="02070309020205020404" pitchFamily="49" charset="0"/>
              </a:rPr>
              <a:t>Bearer </a:t>
            </a:r>
            <a:r>
              <a:rPr lang="en-IE" sz="1100" dirty="0">
                <a:solidFill>
                  <a:srgbClr val="808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dirty="0">
                <a:solidFill>
                  <a:srgbClr val="808080"/>
                </a:solidFill>
                <a:latin typeface="Courier New" panose="02070309020205020404" pitchFamily="49" charset="0"/>
              </a:rPr>
              <a:t> </a:t>
            </a:r>
            <a:r>
              <a:rPr lang="en-IE" sz="1100" dirty="0" err="1">
                <a:solidFill>
                  <a:srgbClr val="000000"/>
                </a:solidFill>
                <a:latin typeface="Courier New" panose="02070309020205020404" pitchFamily="49" charset="0"/>
              </a:rPr>
              <a:t>user.access_token</a:t>
            </a:r>
            <a:r>
              <a:rPr lang="en-IE" sz="1100" b="1" dirty="0">
                <a:solidFill>
                  <a:srgbClr val="000080"/>
                </a:solidFill>
                <a:latin typeface="Courier New" panose="02070309020205020404" pitchFamily="49" charset="0"/>
              </a:rPr>
              <a:t>); </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dirty="0" err="1">
                <a:solidFill>
                  <a:srgbClr val="000000"/>
                </a:solidFill>
                <a:latin typeface="Courier New" panose="02070309020205020404" pitchFamily="49" charset="0"/>
              </a:rPr>
              <a:t>res</a:t>
            </a:r>
            <a:r>
              <a:rPr lang="en-IE" sz="1100" b="1" dirty="0" err="1">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json</a:t>
            </a:r>
            <a:r>
              <a:rPr lang="en-IE" sz="1100" b="1" dirty="0">
                <a:solidFill>
                  <a:srgbClr val="000080"/>
                </a:solidFill>
                <a:latin typeface="Courier New" panose="02070309020205020404" pitchFamily="49" charset="0"/>
              </a:rPr>
              <a:t>({</a:t>
            </a:r>
            <a:r>
              <a:rPr lang="en-IE" sz="1100" dirty="0">
                <a:solidFill>
                  <a:srgbClr val="808080"/>
                </a:solidFill>
                <a:latin typeface="Courier New" panose="02070309020205020404" pitchFamily="49" charset="0"/>
              </a:rPr>
              <a:t>'success' : 'account created'</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b="1" dirty="0">
                <a:solidFill>
                  <a:srgbClr val="000080"/>
                </a:solidFill>
                <a:latin typeface="Courier New" panose="02070309020205020404" pitchFamily="49" charset="0"/>
              </a:rPr>
              <a:t>});</a:t>
            </a:r>
            <a:endParaRPr lang="en-IE" sz="1100" dirty="0"/>
          </a:p>
        </p:txBody>
      </p:sp>
    </p:spTree>
    <p:extLst>
      <p:ext uri="{BB962C8B-B14F-4D97-AF65-F5344CB8AC3E}">
        <p14:creationId xmlns:p14="http://schemas.microsoft.com/office/powerpoint/2010/main" val="5473901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CB509-C5EE-474B-8ADD-5C47C1D524DD}"/>
              </a:ext>
            </a:extLst>
          </p:cNvPr>
          <p:cNvSpPr>
            <a:spLocks noGrp="1"/>
          </p:cNvSpPr>
          <p:nvPr>
            <p:ph type="title"/>
          </p:nvPr>
        </p:nvSpPr>
        <p:spPr/>
        <p:txBody>
          <a:bodyPr/>
          <a:lstStyle/>
          <a:p>
            <a:r>
              <a:rPr lang="en-IE" dirty="0"/>
              <a:t>Install the JWT package</a:t>
            </a:r>
          </a:p>
        </p:txBody>
      </p:sp>
      <p:sp>
        <p:nvSpPr>
          <p:cNvPr id="3" name="Slide Number Placeholder 2">
            <a:extLst>
              <a:ext uri="{FF2B5EF4-FFF2-40B4-BE49-F238E27FC236}">
                <a16:creationId xmlns:a16="http://schemas.microsoft.com/office/drawing/2014/main" id="{CC9B01D9-21A5-4797-907A-D60F124001A9}"/>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64</a:t>
            </a:fld>
            <a:endParaRPr lang="en-IE" dirty="0"/>
          </a:p>
        </p:txBody>
      </p:sp>
      <p:sp>
        <p:nvSpPr>
          <p:cNvPr id="4" name="Content Placeholder 3">
            <a:extLst>
              <a:ext uri="{FF2B5EF4-FFF2-40B4-BE49-F238E27FC236}">
                <a16:creationId xmlns:a16="http://schemas.microsoft.com/office/drawing/2014/main" id="{CDFBE025-905C-4EE7-8DAD-F05F2C013F47}"/>
              </a:ext>
            </a:extLst>
          </p:cNvPr>
          <p:cNvSpPr>
            <a:spLocks noGrp="1"/>
          </p:cNvSpPr>
          <p:nvPr>
            <p:ph sz="quarter" idx="1"/>
          </p:nvPr>
        </p:nvSpPr>
        <p:spPr/>
        <p:txBody>
          <a:bodyPr/>
          <a:lstStyle/>
          <a:p>
            <a:r>
              <a:rPr lang="en-IE" dirty="0"/>
              <a:t>There is a NodeJS package which generates JSON Web Tokens called ‘</a:t>
            </a:r>
            <a:r>
              <a:rPr lang="en-IE" dirty="0" err="1"/>
              <a:t>jsonwebtoken</a:t>
            </a:r>
            <a:r>
              <a:rPr lang="en-IE" dirty="0"/>
              <a:t>’</a:t>
            </a:r>
          </a:p>
          <a:p>
            <a:endParaRPr lang="en-IE" dirty="0"/>
          </a:p>
          <a:p>
            <a:r>
              <a:rPr lang="en-IE" dirty="0" err="1"/>
              <a:t>npm</a:t>
            </a:r>
            <a:r>
              <a:rPr lang="en-IE" dirty="0"/>
              <a:t> install </a:t>
            </a:r>
            <a:r>
              <a:rPr lang="en-IE" dirty="0" err="1"/>
              <a:t>jsonwebtoken</a:t>
            </a:r>
            <a:endParaRPr lang="en-IE" dirty="0"/>
          </a:p>
          <a:p>
            <a:endParaRPr lang="en-IE" dirty="0"/>
          </a:p>
          <a:p>
            <a:endParaRPr lang="en-IE" dirty="0"/>
          </a:p>
        </p:txBody>
      </p:sp>
      <p:sp>
        <p:nvSpPr>
          <p:cNvPr id="8" name="Rectangle 7">
            <a:extLst>
              <a:ext uri="{FF2B5EF4-FFF2-40B4-BE49-F238E27FC236}">
                <a16:creationId xmlns:a16="http://schemas.microsoft.com/office/drawing/2014/main" id="{D9C02418-BF17-46E7-9B7D-C30105B30E62}"/>
              </a:ext>
            </a:extLst>
          </p:cNvPr>
          <p:cNvSpPr/>
          <p:nvPr/>
        </p:nvSpPr>
        <p:spPr>
          <a:xfrm>
            <a:off x="950816" y="4365104"/>
            <a:ext cx="7242368" cy="1200329"/>
          </a:xfrm>
          <a:prstGeom prst="rect">
            <a:avLst/>
          </a:prstGeom>
        </p:spPr>
        <p:txBody>
          <a:bodyPr wrap="square">
            <a:spAutoFit/>
          </a:bodyPr>
          <a:lstStyle/>
          <a:p>
            <a:r>
              <a:rPr lang="en-IE" b="1" dirty="0" err="1">
                <a:solidFill>
                  <a:srgbClr val="0000FF"/>
                </a:solidFill>
                <a:latin typeface="Courier New" panose="02070309020205020404" pitchFamily="49" charset="0"/>
              </a:rPr>
              <a:t>var</a:t>
            </a:r>
            <a:r>
              <a:rPr lang="en-IE" dirty="0">
                <a:solidFill>
                  <a:srgbClr val="000000"/>
                </a:solidFill>
                <a:latin typeface="Courier New" panose="02070309020205020404" pitchFamily="49" charset="0"/>
              </a:rPr>
              <a:t> express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require</a:t>
            </a:r>
            <a:r>
              <a:rPr lang="en-IE" b="1" dirty="0">
                <a:solidFill>
                  <a:srgbClr val="000080"/>
                </a:solidFill>
                <a:latin typeface="Courier New" panose="02070309020205020404" pitchFamily="49" charset="0"/>
              </a:rPr>
              <a:t>(</a:t>
            </a:r>
            <a:r>
              <a:rPr lang="en-IE" dirty="0">
                <a:solidFill>
                  <a:srgbClr val="808080"/>
                </a:solidFill>
                <a:latin typeface="Courier New" panose="02070309020205020404" pitchFamily="49" charset="0"/>
              </a:rPr>
              <a:t>'express'</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b="1" dirty="0" err="1">
                <a:solidFill>
                  <a:srgbClr val="0000FF"/>
                </a:solidFill>
                <a:latin typeface="Courier New" panose="02070309020205020404" pitchFamily="49" charset="0"/>
              </a:rPr>
              <a:t>var</a:t>
            </a:r>
            <a:r>
              <a:rPr lang="en-IE" dirty="0">
                <a:solidFill>
                  <a:srgbClr val="000000"/>
                </a:solidFill>
                <a:latin typeface="Courier New" panose="02070309020205020404" pitchFamily="49" charset="0"/>
              </a:rPr>
              <a:t> router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express</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Router</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b="1" dirty="0" err="1">
                <a:solidFill>
                  <a:srgbClr val="0000FF"/>
                </a:solidFill>
                <a:highlight>
                  <a:srgbClr val="FFFF00"/>
                </a:highlight>
                <a:latin typeface="Courier New" panose="02070309020205020404" pitchFamily="49" charset="0"/>
              </a:rPr>
              <a:t>var</a:t>
            </a:r>
            <a:r>
              <a:rPr lang="en-IE" dirty="0">
                <a:solidFill>
                  <a:srgbClr val="000000"/>
                </a:solidFill>
                <a:highlight>
                  <a:srgbClr val="FFFF00"/>
                </a:highlight>
                <a:latin typeface="Courier New" panose="02070309020205020404" pitchFamily="49" charset="0"/>
              </a:rPr>
              <a:t> User </a:t>
            </a:r>
            <a:r>
              <a:rPr lang="en-IE" b="1" dirty="0">
                <a:solidFill>
                  <a:srgbClr val="000080"/>
                </a:solidFill>
                <a:highlight>
                  <a:srgbClr val="FFFF00"/>
                </a:highlight>
                <a:latin typeface="Courier New" panose="02070309020205020404" pitchFamily="49" charset="0"/>
              </a:rPr>
              <a:t>=</a:t>
            </a:r>
            <a:r>
              <a:rPr lang="en-IE" dirty="0">
                <a:solidFill>
                  <a:srgbClr val="000000"/>
                </a:solidFill>
                <a:highlight>
                  <a:srgbClr val="FFFF00"/>
                </a:highlight>
                <a:latin typeface="Courier New" panose="02070309020205020404" pitchFamily="49" charset="0"/>
              </a:rPr>
              <a:t> require</a:t>
            </a:r>
            <a:r>
              <a:rPr lang="en-IE" b="1" dirty="0">
                <a:solidFill>
                  <a:srgbClr val="000080"/>
                </a:solidFill>
                <a:highlight>
                  <a:srgbClr val="FFFF00"/>
                </a:highlight>
                <a:latin typeface="Courier New" panose="02070309020205020404" pitchFamily="49" charset="0"/>
              </a:rPr>
              <a:t>(</a:t>
            </a:r>
            <a:r>
              <a:rPr lang="en-IE" dirty="0">
                <a:solidFill>
                  <a:srgbClr val="808080"/>
                </a:solidFill>
                <a:highlight>
                  <a:srgbClr val="FFFF00"/>
                </a:highlight>
                <a:latin typeface="Courier New" panose="02070309020205020404" pitchFamily="49" charset="0"/>
              </a:rPr>
              <a:t>'../models/users'</a:t>
            </a:r>
            <a:r>
              <a:rPr lang="en-IE" b="1" dirty="0">
                <a:solidFill>
                  <a:srgbClr val="000080"/>
                </a:solidFill>
                <a:highlight>
                  <a:srgbClr val="FFFF00"/>
                </a:highlight>
                <a:latin typeface="Courier New" panose="02070309020205020404" pitchFamily="49" charset="0"/>
              </a:rPr>
              <a:t>);</a:t>
            </a:r>
            <a:endParaRPr lang="en-IE" dirty="0">
              <a:solidFill>
                <a:srgbClr val="000000"/>
              </a:solidFill>
              <a:highlight>
                <a:srgbClr val="FFFF00"/>
              </a:highlight>
              <a:latin typeface="Courier New" panose="02070309020205020404" pitchFamily="49" charset="0"/>
            </a:endParaRPr>
          </a:p>
          <a:p>
            <a:r>
              <a:rPr lang="en-IE" b="1" dirty="0" err="1">
                <a:solidFill>
                  <a:srgbClr val="0000FF"/>
                </a:solidFill>
                <a:highlight>
                  <a:srgbClr val="FFFF00"/>
                </a:highlight>
                <a:latin typeface="Courier New" panose="02070309020205020404" pitchFamily="49" charset="0"/>
              </a:rPr>
              <a:t>var</a:t>
            </a:r>
            <a:r>
              <a:rPr lang="en-IE" dirty="0">
                <a:solidFill>
                  <a:srgbClr val="000000"/>
                </a:solidFill>
                <a:highlight>
                  <a:srgbClr val="FFFF00"/>
                </a:highlight>
                <a:latin typeface="Courier New" panose="02070309020205020404" pitchFamily="49" charset="0"/>
              </a:rPr>
              <a:t> </a:t>
            </a:r>
            <a:r>
              <a:rPr lang="en-IE" dirty="0" err="1">
                <a:solidFill>
                  <a:srgbClr val="000000"/>
                </a:solidFill>
                <a:highlight>
                  <a:srgbClr val="FFFF00"/>
                </a:highlight>
                <a:latin typeface="Courier New" panose="02070309020205020404" pitchFamily="49" charset="0"/>
              </a:rPr>
              <a:t>jwt</a:t>
            </a:r>
            <a:r>
              <a:rPr lang="en-IE" dirty="0">
                <a:solidFill>
                  <a:srgbClr val="000000"/>
                </a:solidFill>
                <a:highlight>
                  <a:srgbClr val="FFFF00"/>
                </a:highlight>
                <a:latin typeface="Courier New" panose="02070309020205020404" pitchFamily="49" charset="0"/>
              </a:rPr>
              <a:t> </a:t>
            </a:r>
            <a:r>
              <a:rPr lang="en-IE" b="1" dirty="0">
                <a:solidFill>
                  <a:srgbClr val="000080"/>
                </a:solidFill>
                <a:highlight>
                  <a:srgbClr val="FFFF00"/>
                </a:highlight>
                <a:latin typeface="Courier New" panose="02070309020205020404" pitchFamily="49" charset="0"/>
              </a:rPr>
              <a:t>=</a:t>
            </a:r>
            <a:r>
              <a:rPr lang="en-IE" dirty="0">
                <a:solidFill>
                  <a:srgbClr val="000000"/>
                </a:solidFill>
                <a:highlight>
                  <a:srgbClr val="FFFF00"/>
                </a:highlight>
                <a:latin typeface="Courier New" panose="02070309020205020404" pitchFamily="49" charset="0"/>
              </a:rPr>
              <a:t> require</a:t>
            </a:r>
            <a:r>
              <a:rPr lang="en-IE" b="1" dirty="0">
                <a:solidFill>
                  <a:srgbClr val="000080"/>
                </a:solidFill>
                <a:highlight>
                  <a:srgbClr val="FFFF00"/>
                </a:highlight>
                <a:latin typeface="Courier New" panose="02070309020205020404" pitchFamily="49" charset="0"/>
              </a:rPr>
              <a:t>(</a:t>
            </a:r>
            <a:r>
              <a:rPr lang="en-IE" dirty="0">
                <a:solidFill>
                  <a:srgbClr val="808080"/>
                </a:solidFill>
                <a:highlight>
                  <a:srgbClr val="FFFF00"/>
                </a:highlight>
                <a:latin typeface="Courier New" panose="02070309020205020404" pitchFamily="49" charset="0"/>
              </a:rPr>
              <a:t>'</a:t>
            </a:r>
            <a:r>
              <a:rPr lang="en-IE" dirty="0" err="1">
                <a:solidFill>
                  <a:srgbClr val="808080"/>
                </a:solidFill>
                <a:highlight>
                  <a:srgbClr val="FFFF00"/>
                </a:highlight>
                <a:latin typeface="Courier New" panose="02070309020205020404" pitchFamily="49" charset="0"/>
              </a:rPr>
              <a:t>jsonwebtoken</a:t>
            </a:r>
            <a:r>
              <a:rPr lang="en-IE" dirty="0">
                <a:solidFill>
                  <a:srgbClr val="808080"/>
                </a:solidFill>
                <a:highlight>
                  <a:srgbClr val="FFFF00"/>
                </a:highlight>
                <a:latin typeface="Courier New" panose="02070309020205020404" pitchFamily="49" charset="0"/>
              </a:rPr>
              <a:t>'</a:t>
            </a:r>
            <a:r>
              <a:rPr lang="en-IE" b="1" dirty="0">
                <a:solidFill>
                  <a:srgbClr val="000080"/>
                </a:solidFill>
                <a:highlight>
                  <a:srgbClr val="FFFF00"/>
                </a:highlight>
                <a:latin typeface="Courier New" panose="02070309020205020404" pitchFamily="49" charset="0"/>
              </a:rPr>
              <a:t>);</a:t>
            </a:r>
            <a:endParaRPr lang="en-IE" dirty="0">
              <a:highlight>
                <a:srgbClr val="FFFF00"/>
              </a:highlight>
            </a:endParaRPr>
          </a:p>
        </p:txBody>
      </p:sp>
      <p:sp>
        <p:nvSpPr>
          <p:cNvPr id="9" name="TextBox 8">
            <a:extLst>
              <a:ext uri="{FF2B5EF4-FFF2-40B4-BE49-F238E27FC236}">
                <a16:creationId xmlns:a16="http://schemas.microsoft.com/office/drawing/2014/main" id="{FAD8C09E-93E5-40CE-BBD9-3D2A5FD76F7B}"/>
              </a:ext>
            </a:extLst>
          </p:cNvPr>
          <p:cNvSpPr txBox="1"/>
          <p:nvPr/>
        </p:nvSpPr>
        <p:spPr>
          <a:xfrm>
            <a:off x="3203848" y="6309320"/>
            <a:ext cx="1728192" cy="369332"/>
          </a:xfrm>
          <a:prstGeom prst="rect">
            <a:avLst/>
          </a:prstGeom>
          <a:noFill/>
        </p:spPr>
        <p:txBody>
          <a:bodyPr wrap="square" rtlCol="0">
            <a:spAutoFit/>
          </a:bodyPr>
          <a:lstStyle/>
          <a:p>
            <a:r>
              <a:rPr lang="en-IE" dirty="0">
                <a:solidFill>
                  <a:schemeClr val="accent6"/>
                </a:solidFill>
              </a:rPr>
              <a:t>routes&gt;users.js</a:t>
            </a:r>
          </a:p>
        </p:txBody>
      </p:sp>
      <p:sp>
        <p:nvSpPr>
          <p:cNvPr id="10" name="TextBox 9">
            <a:extLst>
              <a:ext uri="{FF2B5EF4-FFF2-40B4-BE49-F238E27FC236}">
                <a16:creationId xmlns:a16="http://schemas.microsoft.com/office/drawing/2014/main" id="{579E7E91-C78E-48AE-B63A-7C5A68FD9D8B}"/>
              </a:ext>
            </a:extLst>
          </p:cNvPr>
          <p:cNvSpPr txBox="1"/>
          <p:nvPr/>
        </p:nvSpPr>
        <p:spPr>
          <a:xfrm>
            <a:off x="6101240" y="3164775"/>
            <a:ext cx="2951240" cy="1200329"/>
          </a:xfrm>
          <a:prstGeom prst="rect">
            <a:avLst/>
          </a:prstGeom>
          <a:noFill/>
        </p:spPr>
        <p:txBody>
          <a:bodyPr wrap="square" rtlCol="0">
            <a:spAutoFit/>
          </a:bodyPr>
          <a:lstStyle/>
          <a:p>
            <a:r>
              <a:rPr lang="en-IE" dirty="0"/>
              <a:t>Make sure to include the User schema as we need to use the methods defined in it to check passwords and hash them etc. </a:t>
            </a:r>
          </a:p>
        </p:txBody>
      </p:sp>
      <p:cxnSp>
        <p:nvCxnSpPr>
          <p:cNvPr id="12" name="Straight Arrow Connector 11">
            <a:extLst>
              <a:ext uri="{FF2B5EF4-FFF2-40B4-BE49-F238E27FC236}">
                <a16:creationId xmlns:a16="http://schemas.microsoft.com/office/drawing/2014/main" id="{38332984-420C-4BDA-B990-7654F075F5D2}"/>
              </a:ext>
            </a:extLst>
          </p:cNvPr>
          <p:cNvCxnSpPr/>
          <p:nvPr/>
        </p:nvCxnSpPr>
        <p:spPr>
          <a:xfrm flipH="1">
            <a:off x="5796136" y="4365104"/>
            <a:ext cx="936104"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7286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D6DB-E564-49BF-93A8-43CC3C405381}"/>
              </a:ext>
            </a:extLst>
          </p:cNvPr>
          <p:cNvSpPr>
            <a:spLocks noGrp="1"/>
          </p:cNvSpPr>
          <p:nvPr>
            <p:ph type="title"/>
          </p:nvPr>
        </p:nvSpPr>
        <p:spPr/>
        <p:txBody>
          <a:bodyPr/>
          <a:lstStyle/>
          <a:p>
            <a:r>
              <a:rPr lang="en-IE" dirty="0"/>
              <a:t>Add to the bottom of routes/users.js</a:t>
            </a:r>
          </a:p>
        </p:txBody>
      </p:sp>
      <p:sp>
        <p:nvSpPr>
          <p:cNvPr id="3" name="Slide Number Placeholder 2">
            <a:extLst>
              <a:ext uri="{FF2B5EF4-FFF2-40B4-BE49-F238E27FC236}">
                <a16:creationId xmlns:a16="http://schemas.microsoft.com/office/drawing/2014/main" id="{04099ACC-8FBD-44A8-9467-4B2373B73A2F}"/>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65</a:t>
            </a:fld>
            <a:endParaRPr lang="en-IE" dirty="0"/>
          </a:p>
        </p:txBody>
      </p:sp>
      <p:sp>
        <p:nvSpPr>
          <p:cNvPr id="5" name="Rectangle 4">
            <a:extLst>
              <a:ext uri="{FF2B5EF4-FFF2-40B4-BE49-F238E27FC236}">
                <a16:creationId xmlns:a16="http://schemas.microsoft.com/office/drawing/2014/main" id="{6FF3F5CA-8549-4B84-8DE7-05181219968A}"/>
              </a:ext>
            </a:extLst>
          </p:cNvPr>
          <p:cNvSpPr/>
          <p:nvPr/>
        </p:nvSpPr>
        <p:spPr>
          <a:xfrm>
            <a:off x="53752" y="1482434"/>
            <a:ext cx="9036496" cy="2246769"/>
          </a:xfrm>
          <a:prstGeom prst="rect">
            <a:avLst/>
          </a:prstGeom>
        </p:spPr>
        <p:txBody>
          <a:bodyPr wrap="square">
            <a:spAutoFit/>
          </a:bodyPr>
          <a:lstStyle/>
          <a:p>
            <a:r>
              <a:rPr lang="en-IE" sz="1400" dirty="0">
                <a:solidFill>
                  <a:srgbClr val="008000"/>
                </a:solidFill>
                <a:latin typeface="Courier New" panose="02070309020205020404" pitchFamily="49" charset="0"/>
              </a:rPr>
              <a:t>/*</a:t>
            </a:r>
          </a:p>
          <a:p>
            <a:r>
              <a:rPr lang="en-IE" sz="1400" dirty="0">
                <a:solidFill>
                  <a:srgbClr val="008000"/>
                </a:solidFill>
                <a:latin typeface="Courier New" panose="02070309020205020404" pitchFamily="49" charset="0"/>
              </a:rPr>
              <a:t> Creates a JWT</a:t>
            </a:r>
          </a:p>
          <a:p>
            <a:r>
              <a:rPr lang="en-IE" sz="1400" dirty="0">
                <a:solidFill>
                  <a:srgbClr val="008000"/>
                </a:solidFill>
                <a:latin typeface="Courier New" panose="02070309020205020404" pitchFamily="49" charset="0"/>
              </a:rPr>
              <a:t> */</a:t>
            </a:r>
            <a:endParaRPr lang="en-IE" sz="1400" dirty="0">
              <a:solidFill>
                <a:srgbClr val="000000"/>
              </a:solidFill>
              <a:latin typeface="Courier New" panose="02070309020205020404" pitchFamily="49" charset="0"/>
            </a:endParaRPr>
          </a:p>
          <a:p>
            <a:r>
              <a:rPr lang="en-IE" sz="1400" b="1" dirty="0">
                <a:solidFill>
                  <a:srgbClr val="0000FF"/>
                </a:solidFill>
                <a:latin typeface="Courier New" panose="02070309020205020404" pitchFamily="49" charset="0"/>
              </a:rPr>
              <a:t>function</a:t>
            </a:r>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createJwt</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profile</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FF"/>
                </a:solidFill>
                <a:latin typeface="Courier New" panose="02070309020205020404" pitchFamily="49" charset="0"/>
              </a:rPr>
              <a:t>return</a:t>
            </a:r>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jwt</a:t>
            </a:r>
            <a:r>
              <a:rPr lang="en-IE" sz="1400" b="1" dirty="0" err="1">
                <a:solidFill>
                  <a:srgbClr val="000080"/>
                </a:solidFill>
                <a:latin typeface="Courier New" panose="02070309020205020404" pitchFamily="49" charset="0"/>
              </a:rPr>
              <a:t>.</a:t>
            </a:r>
            <a:r>
              <a:rPr lang="en-IE" sz="1400" dirty="0" err="1">
                <a:solidFill>
                  <a:srgbClr val="000000"/>
                </a:solidFill>
                <a:latin typeface="Courier New" panose="02070309020205020404" pitchFamily="49" charset="0"/>
              </a:rPr>
              <a:t>sign</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profile</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a:solidFill>
                  <a:srgbClr val="808080"/>
                </a:solidFill>
                <a:latin typeface="Courier New" panose="02070309020205020404" pitchFamily="49" charset="0"/>
              </a:rPr>
              <a:t>'</a:t>
            </a:r>
            <a:r>
              <a:rPr lang="en-IE" sz="1400" dirty="0" err="1">
                <a:solidFill>
                  <a:srgbClr val="808080"/>
                </a:solidFill>
                <a:latin typeface="Courier New" panose="02070309020205020404" pitchFamily="49" charset="0"/>
              </a:rPr>
              <a:t>CSIsTheWorst</a:t>
            </a:r>
            <a:r>
              <a:rPr lang="en-IE" sz="1400" dirty="0">
                <a:solidFill>
                  <a:srgbClr val="808080"/>
                </a:solidFill>
                <a:latin typeface="Courier New" panose="02070309020205020404" pitchFamily="49" charset="0"/>
              </a:rPr>
              <a:t>'</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expiresIn</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a:solidFill>
                  <a:srgbClr val="808080"/>
                </a:solidFill>
                <a:latin typeface="Courier New" panose="02070309020205020404" pitchFamily="49" charset="0"/>
              </a:rPr>
              <a:t>'10d'</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endParaRPr lang="en-IE" sz="1400" dirty="0">
              <a:solidFill>
                <a:srgbClr val="000000"/>
              </a:solidFill>
              <a:latin typeface="Courier New" panose="02070309020205020404" pitchFamily="49" charset="0"/>
            </a:endParaRPr>
          </a:p>
          <a:p>
            <a:r>
              <a:rPr lang="en-IE" sz="1400" dirty="0" err="1">
                <a:solidFill>
                  <a:srgbClr val="000000"/>
                </a:solidFill>
                <a:latin typeface="Courier New" panose="02070309020205020404" pitchFamily="49" charset="0"/>
              </a:rPr>
              <a:t>module</a:t>
            </a:r>
            <a:r>
              <a:rPr lang="en-IE" sz="1400" b="1" dirty="0" err="1">
                <a:solidFill>
                  <a:srgbClr val="000080"/>
                </a:solidFill>
                <a:latin typeface="Courier New" panose="02070309020205020404" pitchFamily="49" charset="0"/>
              </a:rPr>
              <a:t>.</a:t>
            </a:r>
            <a:r>
              <a:rPr lang="en-IE" sz="1400" dirty="0" err="1">
                <a:solidFill>
                  <a:srgbClr val="000000"/>
                </a:solidFill>
                <a:latin typeface="Courier New" panose="02070309020205020404" pitchFamily="49" charset="0"/>
              </a:rPr>
              <a:t>exports</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router</a:t>
            </a:r>
            <a:r>
              <a:rPr lang="en-IE" sz="1400" b="1" dirty="0">
                <a:solidFill>
                  <a:srgbClr val="000080"/>
                </a:solidFill>
                <a:latin typeface="Courier New" panose="02070309020205020404" pitchFamily="49" charset="0"/>
              </a:rPr>
              <a:t>;</a:t>
            </a:r>
            <a:endParaRPr lang="en-IE" sz="1400" dirty="0"/>
          </a:p>
        </p:txBody>
      </p:sp>
      <p:sp>
        <p:nvSpPr>
          <p:cNvPr id="6" name="TextBox 5">
            <a:extLst>
              <a:ext uri="{FF2B5EF4-FFF2-40B4-BE49-F238E27FC236}">
                <a16:creationId xmlns:a16="http://schemas.microsoft.com/office/drawing/2014/main" id="{E9EFE4F4-8D0F-4813-9449-97983A6EC3E4}"/>
              </a:ext>
            </a:extLst>
          </p:cNvPr>
          <p:cNvSpPr txBox="1"/>
          <p:nvPr/>
        </p:nvSpPr>
        <p:spPr>
          <a:xfrm>
            <a:off x="3707904" y="6444734"/>
            <a:ext cx="1728192" cy="369332"/>
          </a:xfrm>
          <a:prstGeom prst="rect">
            <a:avLst/>
          </a:prstGeom>
          <a:noFill/>
        </p:spPr>
        <p:txBody>
          <a:bodyPr wrap="square" rtlCol="0">
            <a:spAutoFit/>
          </a:bodyPr>
          <a:lstStyle/>
          <a:p>
            <a:r>
              <a:rPr lang="en-IE" dirty="0">
                <a:solidFill>
                  <a:schemeClr val="accent6"/>
                </a:solidFill>
              </a:rPr>
              <a:t>routes&gt;users.js</a:t>
            </a:r>
          </a:p>
        </p:txBody>
      </p:sp>
      <p:sp>
        <p:nvSpPr>
          <p:cNvPr id="7" name="TextBox 6">
            <a:extLst>
              <a:ext uri="{FF2B5EF4-FFF2-40B4-BE49-F238E27FC236}">
                <a16:creationId xmlns:a16="http://schemas.microsoft.com/office/drawing/2014/main" id="{39D90215-6882-4966-973C-4ED7C7938A79}"/>
              </a:ext>
            </a:extLst>
          </p:cNvPr>
          <p:cNvSpPr txBox="1"/>
          <p:nvPr/>
        </p:nvSpPr>
        <p:spPr>
          <a:xfrm>
            <a:off x="5868144" y="1628800"/>
            <a:ext cx="2376264" cy="1200329"/>
          </a:xfrm>
          <a:prstGeom prst="rect">
            <a:avLst/>
          </a:prstGeom>
          <a:noFill/>
        </p:spPr>
        <p:txBody>
          <a:bodyPr wrap="square" rtlCol="0">
            <a:spAutoFit/>
          </a:bodyPr>
          <a:lstStyle/>
          <a:p>
            <a:r>
              <a:rPr lang="en-IE" dirty="0"/>
              <a:t>Add to the bottom of routes/users.js, otherwise we can’t call the function </a:t>
            </a:r>
            <a:r>
              <a:rPr lang="en-IE" dirty="0" err="1"/>
              <a:t>createJwt</a:t>
            </a:r>
            <a:endParaRPr lang="en-IE" dirty="0"/>
          </a:p>
        </p:txBody>
      </p:sp>
    </p:spTree>
    <p:extLst>
      <p:ext uri="{BB962C8B-B14F-4D97-AF65-F5344CB8AC3E}">
        <p14:creationId xmlns:p14="http://schemas.microsoft.com/office/powerpoint/2010/main" val="21036681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7BBC-9558-41CA-BD38-F97ECDA52873}"/>
              </a:ext>
            </a:extLst>
          </p:cNvPr>
          <p:cNvSpPr>
            <a:spLocks noGrp="1"/>
          </p:cNvSpPr>
          <p:nvPr>
            <p:ph type="title"/>
          </p:nvPr>
        </p:nvSpPr>
        <p:spPr/>
        <p:txBody>
          <a:bodyPr/>
          <a:lstStyle/>
          <a:p>
            <a:r>
              <a:rPr lang="en-IE" dirty="0"/>
              <a:t>Test with Postman</a:t>
            </a:r>
          </a:p>
        </p:txBody>
      </p:sp>
      <p:sp>
        <p:nvSpPr>
          <p:cNvPr id="3" name="Slide Number Placeholder 2">
            <a:extLst>
              <a:ext uri="{FF2B5EF4-FFF2-40B4-BE49-F238E27FC236}">
                <a16:creationId xmlns:a16="http://schemas.microsoft.com/office/drawing/2014/main" id="{ED3F1240-171D-488A-9CA4-940A09AF492F}"/>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66</a:t>
            </a:fld>
            <a:endParaRPr lang="en-IE" dirty="0"/>
          </a:p>
        </p:txBody>
      </p:sp>
      <p:pic>
        <p:nvPicPr>
          <p:cNvPr id="7" name="Picture 6">
            <a:extLst>
              <a:ext uri="{FF2B5EF4-FFF2-40B4-BE49-F238E27FC236}">
                <a16:creationId xmlns:a16="http://schemas.microsoft.com/office/drawing/2014/main" id="{29B9CBAD-1737-4985-9C1B-A074346ECDBB}"/>
              </a:ext>
            </a:extLst>
          </p:cNvPr>
          <p:cNvPicPr>
            <a:picLocks noChangeAspect="1"/>
          </p:cNvPicPr>
          <p:nvPr/>
        </p:nvPicPr>
        <p:blipFill>
          <a:blip r:embed="rId2"/>
          <a:stretch>
            <a:fillRect/>
          </a:stretch>
        </p:blipFill>
        <p:spPr>
          <a:xfrm>
            <a:off x="542405" y="1637621"/>
            <a:ext cx="8223643" cy="5220379"/>
          </a:xfrm>
          <a:prstGeom prst="rect">
            <a:avLst/>
          </a:prstGeom>
        </p:spPr>
      </p:pic>
    </p:spTree>
    <p:extLst>
      <p:ext uri="{BB962C8B-B14F-4D97-AF65-F5344CB8AC3E}">
        <p14:creationId xmlns:p14="http://schemas.microsoft.com/office/powerpoint/2010/main" val="15515428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9331-0F97-40EA-BE3F-FC4538742BFF}"/>
              </a:ext>
            </a:extLst>
          </p:cNvPr>
          <p:cNvSpPr>
            <a:spLocks noGrp="1"/>
          </p:cNvSpPr>
          <p:nvPr>
            <p:ph type="title"/>
          </p:nvPr>
        </p:nvSpPr>
        <p:spPr/>
        <p:txBody>
          <a:bodyPr>
            <a:normAutofit fontScale="90000"/>
          </a:bodyPr>
          <a:lstStyle/>
          <a:p>
            <a:r>
              <a:rPr lang="en-IE" dirty="0"/>
              <a:t>Look at the user document in the database</a:t>
            </a:r>
          </a:p>
        </p:txBody>
      </p:sp>
      <p:sp>
        <p:nvSpPr>
          <p:cNvPr id="3" name="Slide Number Placeholder 2">
            <a:extLst>
              <a:ext uri="{FF2B5EF4-FFF2-40B4-BE49-F238E27FC236}">
                <a16:creationId xmlns:a16="http://schemas.microsoft.com/office/drawing/2014/main" id="{9C5AC5A4-5F55-44C7-838B-67C5E379C2ED}"/>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67</a:t>
            </a:fld>
            <a:endParaRPr lang="en-IE" dirty="0"/>
          </a:p>
        </p:txBody>
      </p:sp>
      <p:sp>
        <p:nvSpPr>
          <p:cNvPr id="5" name="Rectangle 4">
            <a:extLst>
              <a:ext uri="{FF2B5EF4-FFF2-40B4-BE49-F238E27FC236}">
                <a16:creationId xmlns:a16="http://schemas.microsoft.com/office/drawing/2014/main" id="{E59CBE60-48B3-4354-BBAA-6355D281EC41}"/>
              </a:ext>
            </a:extLst>
          </p:cNvPr>
          <p:cNvSpPr/>
          <p:nvPr/>
        </p:nvSpPr>
        <p:spPr>
          <a:xfrm>
            <a:off x="107504" y="2269815"/>
            <a:ext cx="8928992" cy="3323987"/>
          </a:xfrm>
          <a:prstGeom prst="rect">
            <a:avLst/>
          </a:prstGeom>
        </p:spPr>
        <p:txBody>
          <a:bodyPr wrap="square">
            <a:spAutoFit/>
          </a:bodyPr>
          <a:lstStyle/>
          <a:p>
            <a:r>
              <a:rPr lang="en-IE" sz="1600" dirty="0">
                <a:solidFill>
                  <a:srgbClr val="000000"/>
                </a:solidFill>
                <a:latin typeface="Courier New" panose="02070309020205020404" pitchFamily="49" charset="0"/>
              </a:rPr>
              <a:t>/* 6 */</a:t>
            </a:r>
          </a:p>
          <a:p>
            <a:r>
              <a:rPr lang="en-IE" sz="1600" b="1" dirty="0">
                <a:solidFill>
                  <a:srgbClr val="8000FF"/>
                </a:solidFill>
                <a:latin typeface="Courier New" panose="02070309020205020404" pitchFamily="49" charset="0"/>
              </a:rPr>
              <a:t>{</a:t>
            </a:r>
            <a:endParaRPr lang="en-IE" sz="1600" dirty="0">
              <a:solidFill>
                <a:srgbClr val="000000"/>
              </a:solidFill>
              <a:latin typeface="Courier New" panose="02070309020205020404" pitchFamily="49" charset="0"/>
            </a:endParaRPr>
          </a:p>
          <a:p>
            <a:r>
              <a:rPr lang="en-IE" sz="1600" dirty="0">
                <a:solidFill>
                  <a:srgbClr val="000000"/>
                </a:solidFill>
                <a:latin typeface="Courier New" panose="02070309020205020404" pitchFamily="49" charset="0"/>
              </a:rPr>
              <a:t>    </a:t>
            </a:r>
            <a:r>
              <a:rPr lang="en-IE" sz="1600" dirty="0">
                <a:solidFill>
                  <a:srgbClr val="800000"/>
                </a:solidFill>
                <a:latin typeface="Courier New" panose="02070309020205020404" pitchFamily="49" charset="0"/>
              </a:rPr>
              <a:t>"_id"</a:t>
            </a:r>
            <a:r>
              <a:rPr lang="en-IE" sz="1600" dirty="0">
                <a:solidFill>
                  <a:srgbClr val="000000"/>
                </a:solidFill>
                <a:latin typeface="Courier New" panose="02070309020205020404" pitchFamily="49" charset="0"/>
              </a:rPr>
              <a:t> </a:t>
            </a:r>
            <a:r>
              <a:rPr lang="en-IE" sz="1600" b="1" dirty="0">
                <a:solidFill>
                  <a:srgbClr val="8000FF"/>
                </a:solidFill>
                <a:latin typeface="Courier New" panose="02070309020205020404" pitchFamily="49" charset="0"/>
              </a:rPr>
              <a:t>:</a:t>
            </a:r>
            <a:r>
              <a:rPr lang="en-IE" sz="1600" dirty="0">
                <a:solidFill>
                  <a:srgbClr val="000000"/>
                </a:solidFill>
                <a:latin typeface="Courier New" panose="02070309020205020404" pitchFamily="49" charset="0"/>
              </a:rPr>
              <a:t> </a:t>
            </a:r>
            <a:r>
              <a:rPr lang="en-IE" sz="1600" dirty="0" err="1">
                <a:solidFill>
                  <a:srgbClr val="000000"/>
                </a:solidFill>
                <a:latin typeface="Courier New" panose="02070309020205020404" pitchFamily="49" charset="0"/>
              </a:rPr>
              <a:t>ObjectId</a:t>
            </a:r>
            <a:r>
              <a:rPr lang="en-IE" sz="1600" b="1" dirty="0">
                <a:solidFill>
                  <a:srgbClr val="8000FF"/>
                </a:solidFill>
                <a:latin typeface="Courier New" panose="02070309020205020404" pitchFamily="49" charset="0"/>
              </a:rPr>
              <a:t>(</a:t>
            </a:r>
            <a:r>
              <a:rPr lang="en-IE" sz="1600" dirty="0">
                <a:solidFill>
                  <a:srgbClr val="800000"/>
                </a:solidFill>
                <a:latin typeface="Courier New" panose="02070309020205020404" pitchFamily="49" charset="0"/>
              </a:rPr>
              <a:t>"5a01d06b04303e7a26a46eae"</a:t>
            </a:r>
            <a:r>
              <a:rPr lang="en-IE" sz="1600" b="1" dirty="0">
                <a:solidFill>
                  <a:srgbClr val="8000FF"/>
                </a:solidFill>
                <a:latin typeface="Courier New" panose="02070309020205020404" pitchFamily="49" charset="0"/>
              </a:rPr>
              <a:t>),</a:t>
            </a:r>
            <a:endParaRPr lang="en-IE" sz="1600" dirty="0">
              <a:solidFill>
                <a:srgbClr val="000000"/>
              </a:solidFill>
              <a:latin typeface="Courier New" panose="02070309020205020404" pitchFamily="49" charset="0"/>
            </a:endParaRPr>
          </a:p>
          <a:p>
            <a:r>
              <a:rPr lang="en-IE" sz="1600" dirty="0">
                <a:solidFill>
                  <a:srgbClr val="000000"/>
                </a:solidFill>
                <a:latin typeface="Courier New" panose="02070309020205020404" pitchFamily="49" charset="0"/>
              </a:rPr>
              <a:t>    </a:t>
            </a:r>
            <a:r>
              <a:rPr lang="en-IE" sz="1600" dirty="0">
                <a:solidFill>
                  <a:srgbClr val="800000"/>
                </a:solidFill>
                <a:latin typeface="Courier New" panose="02070309020205020404" pitchFamily="49" charset="0"/>
              </a:rPr>
              <a:t>"</a:t>
            </a:r>
            <a:r>
              <a:rPr lang="en-IE" sz="1600" dirty="0" err="1">
                <a:solidFill>
                  <a:srgbClr val="800000"/>
                </a:solidFill>
                <a:latin typeface="Courier New" panose="02070309020205020404" pitchFamily="49" charset="0"/>
              </a:rPr>
              <a:t>access_token</a:t>
            </a:r>
            <a:r>
              <a:rPr lang="en-IE" sz="1600" dirty="0">
                <a:solidFill>
                  <a:srgbClr val="800000"/>
                </a:solidFill>
                <a:latin typeface="Courier New" panose="02070309020205020404" pitchFamily="49" charset="0"/>
              </a:rPr>
              <a:t>"</a:t>
            </a:r>
            <a:r>
              <a:rPr lang="en-IE" sz="1600" dirty="0">
                <a:solidFill>
                  <a:srgbClr val="000000"/>
                </a:solidFill>
                <a:latin typeface="Courier New" panose="02070309020205020404" pitchFamily="49" charset="0"/>
              </a:rPr>
              <a:t> </a:t>
            </a:r>
            <a:r>
              <a:rPr lang="en-IE" sz="1600" b="1" dirty="0">
                <a:solidFill>
                  <a:srgbClr val="8000FF"/>
                </a:solidFill>
                <a:latin typeface="Courier New" panose="02070309020205020404" pitchFamily="49" charset="0"/>
              </a:rPr>
              <a:t>:</a:t>
            </a:r>
            <a:r>
              <a:rPr lang="en-IE" sz="1600" dirty="0">
                <a:solidFill>
                  <a:srgbClr val="000000"/>
                </a:solidFill>
                <a:latin typeface="Courier New" panose="02070309020205020404" pitchFamily="49" charset="0"/>
              </a:rPr>
              <a:t> </a:t>
            </a:r>
            <a:r>
              <a:rPr lang="en-IE" sz="1600" dirty="0">
                <a:solidFill>
                  <a:srgbClr val="800000"/>
                </a:solidFill>
                <a:latin typeface="Courier New" panose="02070309020205020404" pitchFamily="49" charset="0"/>
              </a:rPr>
              <a:t>"eyJhbGciOiJIUzI1NiIsInR5cCI6IkpXVCJ9.eyJ1c2VyX25hbWUiOiJiYXJyZXR0ZW5kYUBlbWFpbC5jb20iLCJpYXQiOjE1MTAwNjgzMzEsImV4cCI6MTUxMDkzMjMzMSwiaXNzIjoiTXlzZWxmIn0.E63o90XX-f6jDjxPmzfpjjeqZI1DDTh6tqksobLToq4"</a:t>
            </a:r>
            <a:r>
              <a:rPr lang="en-IE" sz="1600" b="1" dirty="0">
                <a:solidFill>
                  <a:srgbClr val="8000FF"/>
                </a:solidFill>
                <a:latin typeface="Courier New" panose="02070309020205020404" pitchFamily="49" charset="0"/>
              </a:rPr>
              <a:t>,</a:t>
            </a:r>
            <a:endParaRPr lang="en-IE" sz="1600" dirty="0">
              <a:solidFill>
                <a:srgbClr val="000000"/>
              </a:solidFill>
              <a:latin typeface="Courier New" panose="02070309020205020404" pitchFamily="49" charset="0"/>
            </a:endParaRPr>
          </a:p>
          <a:p>
            <a:r>
              <a:rPr lang="en-IE" sz="1600" dirty="0">
                <a:solidFill>
                  <a:srgbClr val="000000"/>
                </a:solidFill>
                <a:latin typeface="Courier New" panose="02070309020205020404" pitchFamily="49" charset="0"/>
              </a:rPr>
              <a:t>    </a:t>
            </a:r>
            <a:r>
              <a:rPr lang="en-IE" sz="1600" dirty="0">
                <a:solidFill>
                  <a:srgbClr val="800000"/>
                </a:solidFill>
                <a:latin typeface="Courier New" panose="02070309020205020404" pitchFamily="49" charset="0"/>
              </a:rPr>
              <a:t>"password"</a:t>
            </a:r>
            <a:r>
              <a:rPr lang="en-IE" sz="1600" dirty="0">
                <a:solidFill>
                  <a:srgbClr val="000000"/>
                </a:solidFill>
                <a:latin typeface="Courier New" panose="02070309020205020404" pitchFamily="49" charset="0"/>
              </a:rPr>
              <a:t> </a:t>
            </a:r>
            <a:r>
              <a:rPr lang="en-IE" sz="1600" b="1" dirty="0">
                <a:solidFill>
                  <a:srgbClr val="8000FF"/>
                </a:solidFill>
                <a:latin typeface="Courier New" panose="02070309020205020404" pitchFamily="49" charset="0"/>
              </a:rPr>
              <a:t>:</a:t>
            </a:r>
            <a:r>
              <a:rPr lang="en-IE" sz="1600" dirty="0">
                <a:solidFill>
                  <a:srgbClr val="000000"/>
                </a:solidFill>
                <a:latin typeface="Courier New" panose="02070309020205020404" pitchFamily="49" charset="0"/>
              </a:rPr>
              <a:t> </a:t>
            </a:r>
            <a:r>
              <a:rPr lang="en-IE" sz="1600" dirty="0">
                <a:solidFill>
                  <a:srgbClr val="800000"/>
                </a:solidFill>
                <a:latin typeface="Courier New" panose="02070309020205020404" pitchFamily="49" charset="0"/>
              </a:rPr>
              <a:t>"$2a$08$5fFJPjMmETjiLTpO1QjaouKgK2CSLgMNWgVc4QqPzj6.PSxHY1jqe"</a:t>
            </a:r>
            <a:r>
              <a:rPr lang="en-IE" sz="1600" b="1" dirty="0">
                <a:solidFill>
                  <a:srgbClr val="8000FF"/>
                </a:solidFill>
                <a:latin typeface="Courier New" panose="02070309020205020404" pitchFamily="49" charset="0"/>
              </a:rPr>
              <a:t>,</a:t>
            </a:r>
            <a:endParaRPr lang="en-IE" sz="1600" dirty="0">
              <a:solidFill>
                <a:srgbClr val="000000"/>
              </a:solidFill>
              <a:latin typeface="Courier New" panose="02070309020205020404" pitchFamily="49" charset="0"/>
            </a:endParaRPr>
          </a:p>
          <a:p>
            <a:r>
              <a:rPr lang="de-DE" sz="1600" dirty="0">
                <a:solidFill>
                  <a:srgbClr val="000000"/>
                </a:solidFill>
                <a:latin typeface="Courier New" panose="02070309020205020404" pitchFamily="49" charset="0"/>
              </a:rPr>
              <a:t>    </a:t>
            </a:r>
            <a:r>
              <a:rPr lang="de-DE" sz="1600" dirty="0">
                <a:solidFill>
                  <a:srgbClr val="800000"/>
                </a:solidFill>
                <a:latin typeface="Courier New" panose="02070309020205020404" pitchFamily="49" charset="0"/>
              </a:rPr>
              <a:t>"user_name"</a:t>
            </a:r>
            <a:r>
              <a:rPr lang="de-DE" sz="1600" dirty="0">
                <a:solidFill>
                  <a:srgbClr val="000000"/>
                </a:solidFill>
                <a:latin typeface="Courier New" panose="02070309020205020404" pitchFamily="49" charset="0"/>
              </a:rPr>
              <a:t> </a:t>
            </a:r>
            <a:r>
              <a:rPr lang="de-DE" sz="1600" b="1" dirty="0">
                <a:solidFill>
                  <a:srgbClr val="8000FF"/>
                </a:solidFill>
                <a:latin typeface="Courier New" panose="02070309020205020404" pitchFamily="49" charset="0"/>
              </a:rPr>
              <a:t>:</a:t>
            </a:r>
            <a:r>
              <a:rPr lang="de-DE" sz="1600" dirty="0">
                <a:solidFill>
                  <a:srgbClr val="000000"/>
                </a:solidFill>
                <a:latin typeface="Courier New" panose="02070309020205020404" pitchFamily="49" charset="0"/>
              </a:rPr>
              <a:t> </a:t>
            </a:r>
            <a:r>
              <a:rPr lang="de-DE" sz="1600" dirty="0">
                <a:solidFill>
                  <a:srgbClr val="800000"/>
                </a:solidFill>
                <a:latin typeface="Courier New" panose="02070309020205020404" pitchFamily="49" charset="0"/>
              </a:rPr>
              <a:t>"endabarrett@smmail.com"</a:t>
            </a:r>
            <a:r>
              <a:rPr lang="de-DE" sz="1600" b="1" dirty="0">
                <a:solidFill>
                  <a:srgbClr val="8000FF"/>
                </a:solidFill>
                <a:latin typeface="Courier New" panose="02070309020205020404" pitchFamily="49" charset="0"/>
              </a:rPr>
              <a:t>,</a:t>
            </a:r>
            <a:endParaRPr lang="de-DE" sz="1600" dirty="0">
              <a:solidFill>
                <a:srgbClr val="000000"/>
              </a:solidFill>
              <a:latin typeface="Courier New" panose="02070309020205020404" pitchFamily="49" charset="0"/>
            </a:endParaRPr>
          </a:p>
          <a:p>
            <a:r>
              <a:rPr lang="en-IE" sz="1600" dirty="0">
                <a:solidFill>
                  <a:srgbClr val="000000"/>
                </a:solidFill>
                <a:latin typeface="Courier New" panose="02070309020205020404" pitchFamily="49" charset="0"/>
              </a:rPr>
              <a:t>    </a:t>
            </a:r>
            <a:r>
              <a:rPr lang="en-IE" sz="1600" dirty="0">
                <a:solidFill>
                  <a:srgbClr val="800000"/>
                </a:solidFill>
                <a:latin typeface="Courier New" panose="02070309020205020404" pitchFamily="49" charset="0"/>
              </a:rPr>
              <a:t>"</a:t>
            </a:r>
            <a:r>
              <a:rPr lang="en-IE" sz="1600" dirty="0" err="1">
                <a:solidFill>
                  <a:srgbClr val="800000"/>
                </a:solidFill>
                <a:latin typeface="Courier New" panose="02070309020205020404" pitchFamily="49" charset="0"/>
              </a:rPr>
              <a:t>fb_id</a:t>
            </a:r>
            <a:r>
              <a:rPr lang="en-IE" sz="1600" dirty="0">
                <a:solidFill>
                  <a:srgbClr val="800000"/>
                </a:solidFill>
                <a:latin typeface="Courier New" panose="02070309020205020404" pitchFamily="49" charset="0"/>
              </a:rPr>
              <a:t>"</a:t>
            </a:r>
            <a:r>
              <a:rPr lang="en-IE" sz="1600" dirty="0">
                <a:solidFill>
                  <a:srgbClr val="000000"/>
                </a:solidFill>
                <a:latin typeface="Courier New" panose="02070309020205020404" pitchFamily="49" charset="0"/>
              </a:rPr>
              <a:t> </a:t>
            </a:r>
            <a:r>
              <a:rPr lang="en-IE" sz="1600" b="1" dirty="0">
                <a:solidFill>
                  <a:srgbClr val="8000FF"/>
                </a:solidFill>
                <a:latin typeface="Courier New" panose="02070309020205020404" pitchFamily="49" charset="0"/>
              </a:rPr>
              <a:t>:</a:t>
            </a:r>
            <a:r>
              <a:rPr lang="en-IE" sz="1600" dirty="0">
                <a:solidFill>
                  <a:srgbClr val="000000"/>
                </a:solidFill>
                <a:latin typeface="Courier New" panose="02070309020205020404" pitchFamily="49" charset="0"/>
              </a:rPr>
              <a:t> </a:t>
            </a:r>
            <a:r>
              <a:rPr lang="en-IE" sz="1600" b="1" dirty="0">
                <a:solidFill>
                  <a:srgbClr val="0000FF"/>
                </a:solidFill>
                <a:latin typeface="Courier New" panose="02070309020205020404" pitchFamily="49" charset="0"/>
              </a:rPr>
              <a:t>null</a:t>
            </a:r>
            <a:r>
              <a:rPr lang="en-IE" sz="1600" b="1" dirty="0">
                <a:solidFill>
                  <a:srgbClr val="8000FF"/>
                </a:solidFill>
                <a:latin typeface="Courier New" panose="02070309020205020404" pitchFamily="49" charset="0"/>
              </a:rPr>
              <a:t>,</a:t>
            </a:r>
            <a:endParaRPr lang="en-IE" sz="1600" dirty="0">
              <a:solidFill>
                <a:srgbClr val="000000"/>
              </a:solidFill>
              <a:latin typeface="Courier New" panose="02070309020205020404" pitchFamily="49" charset="0"/>
            </a:endParaRPr>
          </a:p>
          <a:p>
            <a:r>
              <a:rPr lang="en-IE" sz="1600" dirty="0">
                <a:solidFill>
                  <a:srgbClr val="000000"/>
                </a:solidFill>
                <a:latin typeface="Courier New" panose="02070309020205020404" pitchFamily="49" charset="0"/>
              </a:rPr>
              <a:t>    </a:t>
            </a:r>
            <a:r>
              <a:rPr lang="en-IE" sz="1600" dirty="0">
                <a:solidFill>
                  <a:srgbClr val="800000"/>
                </a:solidFill>
                <a:latin typeface="Courier New" panose="02070309020205020404" pitchFamily="49" charset="0"/>
              </a:rPr>
              <a:t>"__v"</a:t>
            </a:r>
            <a:r>
              <a:rPr lang="en-IE" sz="1600" dirty="0">
                <a:solidFill>
                  <a:srgbClr val="000000"/>
                </a:solidFill>
                <a:latin typeface="Courier New" panose="02070309020205020404" pitchFamily="49" charset="0"/>
              </a:rPr>
              <a:t> </a:t>
            </a:r>
            <a:r>
              <a:rPr lang="en-IE" sz="1600" b="1" dirty="0">
                <a:solidFill>
                  <a:srgbClr val="8000FF"/>
                </a:solidFill>
                <a:latin typeface="Courier New" panose="02070309020205020404" pitchFamily="49" charset="0"/>
              </a:rPr>
              <a:t>:</a:t>
            </a:r>
            <a:r>
              <a:rPr lang="en-IE" sz="1600" dirty="0">
                <a:solidFill>
                  <a:srgbClr val="000000"/>
                </a:solidFill>
                <a:latin typeface="Courier New" panose="02070309020205020404" pitchFamily="49" charset="0"/>
              </a:rPr>
              <a:t> </a:t>
            </a:r>
            <a:r>
              <a:rPr lang="en-IE" sz="1600" dirty="0">
                <a:solidFill>
                  <a:srgbClr val="FF8000"/>
                </a:solidFill>
                <a:latin typeface="Courier New" panose="02070309020205020404" pitchFamily="49" charset="0"/>
              </a:rPr>
              <a:t>0</a:t>
            </a:r>
            <a:endParaRPr lang="en-IE" sz="1600" dirty="0">
              <a:solidFill>
                <a:srgbClr val="000000"/>
              </a:solidFill>
              <a:latin typeface="Courier New" panose="02070309020205020404" pitchFamily="49" charset="0"/>
            </a:endParaRPr>
          </a:p>
          <a:p>
            <a:r>
              <a:rPr lang="en-IE" sz="1600" b="1" dirty="0">
                <a:solidFill>
                  <a:srgbClr val="8000FF"/>
                </a:solidFill>
                <a:latin typeface="Courier New" panose="02070309020205020404" pitchFamily="49" charset="0"/>
              </a:rPr>
              <a:t>}</a:t>
            </a:r>
            <a:endParaRPr lang="en-IE" sz="1600" dirty="0"/>
          </a:p>
        </p:txBody>
      </p:sp>
    </p:spTree>
    <p:extLst>
      <p:ext uri="{BB962C8B-B14F-4D97-AF65-F5344CB8AC3E}">
        <p14:creationId xmlns:p14="http://schemas.microsoft.com/office/powerpoint/2010/main" val="41063894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9709-20C5-4BC1-B38D-82932C4E16C5}"/>
              </a:ext>
            </a:extLst>
          </p:cNvPr>
          <p:cNvSpPr>
            <a:spLocks noGrp="1"/>
          </p:cNvSpPr>
          <p:nvPr>
            <p:ph type="title"/>
          </p:nvPr>
        </p:nvSpPr>
        <p:spPr/>
        <p:txBody>
          <a:bodyPr/>
          <a:lstStyle/>
          <a:p>
            <a:r>
              <a:rPr lang="en-IE" dirty="0"/>
              <a:t>Logging in a user</a:t>
            </a:r>
          </a:p>
        </p:txBody>
      </p:sp>
      <p:sp>
        <p:nvSpPr>
          <p:cNvPr id="3" name="Slide Number Placeholder 2">
            <a:extLst>
              <a:ext uri="{FF2B5EF4-FFF2-40B4-BE49-F238E27FC236}">
                <a16:creationId xmlns:a16="http://schemas.microsoft.com/office/drawing/2014/main" id="{C220FEAF-6998-4E0D-BB7C-0CDF8757D434}"/>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68</a:t>
            </a:fld>
            <a:endParaRPr lang="en-IE" dirty="0"/>
          </a:p>
        </p:txBody>
      </p:sp>
      <p:sp>
        <p:nvSpPr>
          <p:cNvPr id="4" name="Content Placeholder 3">
            <a:extLst>
              <a:ext uri="{FF2B5EF4-FFF2-40B4-BE49-F238E27FC236}">
                <a16:creationId xmlns:a16="http://schemas.microsoft.com/office/drawing/2014/main" id="{34BB2165-B3CE-40B8-9006-515A98722800}"/>
              </a:ext>
            </a:extLst>
          </p:cNvPr>
          <p:cNvSpPr>
            <a:spLocks noGrp="1"/>
          </p:cNvSpPr>
          <p:nvPr>
            <p:ph sz="quarter" idx="1"/>
          </p:nvPr>
        </p:nvSpPr>
        <p:spPr/>
        <p:txBody>
          <a:bodyPr/>
          <a:lstStyle/>
          <a:p>
            <a:r>
              <a:rPr lang="en-IE" dirty="0"/>
              <a:t>In order to log in a user we must ensure that they have a </a:t>
            </a:r>
            <a:r>
              <a:rPr lang="en-IE" dirty="0" err="1"/>
              <a:t>json</a:t>
            </a:r>
            <a:r>
              <a:rPr lang="en-IE" dirty="0"/>
              <a:t> web token.</a:t>
            </a:r>
          </a:p>
          <a:p>
            <a:r>
              <a:rPr lang="en-IE" dirty="0"/>
              <a:t>To grant them one we simply compare password hashes and if they match we issue the token. </a:t>
            </a:r>
          </a:p>
        </p:txBody>
      </p:sp>
    </p:spTree>
    <p:extLst>
      <p:ext uri="{BB962C8B-B14F-4D97-AF65-F5344CB8AC3E}">
        <p14:creationId xmlns:p14="http://schemas.microsoft.com/office/powerpoint/2010/main" val="9760751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925A0-DCCB-4014-88D8-A715B42BE2D3}"/>
              </a:ext>
            </a:extLst>
          </p:cNvPr>
          <p:cNvSpPr>
            <a:spLocks noGrp="1"/>
          </p:cNvSpPr>
          <p:nvPr>
            <p:ph type="title"/>
          </p:nvPr>
        </p:nvSpPr>
        <p:spPr/>
        <p:txBody>
          <a:bodyPr/>
          <a:lstStyle/>
          <a:p>
            <a:r>
              <a:rPr lang="en-IE" dirty="0"/>
              <a:t>Add login API to users.js</a:t>
            </a:r>
          </a:p>
        </p:txBody>
      </p:sp>
      <p:sp>
        <p:nvSpPr>
          <p:cNvPr id="3" name="Slide Number Placeholder 2">
            <a:extLst>
              <a:ext uri="{FF2B5EF4-FFF2-40B4-BE49-F238E27FC236}">
                <a16:creationId xmlns:a16="http://schemas.microsoft.com/office/drawing/2014/main" id="{159E72DA-51A2-472E-8BE7-BDCF5C38B312}"/>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69</a:t>
            </a:fld>
            <a:endParaRPr lang="en-IE" dirty="0"/>
          </a:p>
        </p:txBody>
      </p:sp>
      <p:sp>
        <p:nvSpPr>
          <p:cNvPr id="5" name="Rectangle 4">
            <a:extLst>
              <a:ext uri="{FF2B5EF4-FFF2-40B4-BE49-F238E27FC236}">
                <a16:creationId xmlns:a16="http://schemas.microsoft.com/office/drawing/2014/main" id="{9E20403B-188D-47D3-94AF-2DB1FD126CA9}"/>
              </a:ext>
            </a:extLst>
          </p:cNvPr>
          <p:cNvSpPr/>
          <p:nvPr/>
        </p:nvSpPr>
        <p:spPr>
          <a:xfrm>
            <a:off x="107504" y="1494938"/>
            <a:ext cx="9612560" cy="5339923"/>
          </a:xfrm>
          <a:prstGeom prst="rect">
            <a:avLst/>
          </a:prstGeom>
        </p:spPr>
        <p:txBody>
          <a:bodyPr wrap="square">
            <a:spAutoFit/>
          </a:bodyPr>
          <a:lstStyle/>
          <a:p>
            <a:r>
              <a:rPr lang="en-IE" sz="1100" dirty="0" err="1">
                <a:solidFill>
                  <a:srgbClr val="000000"/>
                </a:solidFill>
                <a:latin typeface="Courier New" panose="02070309020205020404" pitchFamily="49" charset="0"/>
              </a:rPr>
              <a:t>router</a:t>
            </a:r>
            <a:r>
              <a:rPr lang="en-IE" sz="1100" b="1" dirty="0" err="1">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post</a:t>
            </a:r>
            <a:r>
              <a:rPr lang="en-IE" sz="1100" b="1" dirty="0">
                <a:solidFill>
                  <a:srgbClr val="000080"/>
                </a:solidFill>
                <a:latin typeface="Courier New" panose="02070309020205020404" pitchFamily="49" charset="0"/>
              </a:rPr>
              <a:t>(</a:t>
            </a:r>
            <a:r>
              <a:rPr lang="en-IE" sz="1100" dirty="0">
                <a:solidFill>
                  <a:srgbClr val="808080"/>
                </a:solidFill>
                <a:latin typeface="Courier New" panose="02070309020205020404" pitchFamily="49" charset="0"/>
              </a:rPr>
              <a:t>'/login'</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b="1" dirty="0">
                <a:solidFill>
                  <a:srgbClr val="0000FF"/>
                </a:solidFill>
                <a:latin typeface="Courier New" panose="02070309020205020404" pitchFamily="49" charset="0"/>
              </a:rPr>
              <a:t>function</a:t>
            </a:r>
            <a:r>
              <a:rPr lang="en-IE" sz="1100" b="1" dirty="0">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req</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res</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next</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b="1" dirty="0" err="1">
                <a:solidFill>
                  <a:srgbClr val="0000FF"/>
                </a:solidFill>
                <a:latin typeface="Courier New" panose="02070309020205020404" pitchFamily="49" charset="0"/>
              </a:rPr>
              <a:t>var</a:t>
            </a:r>
            <a:r>
              <a:rPr lang="en-IE" sz="1100" dirty="0">
                <a:solidFill>
                  <a:srgbClr val="000000"/>
                </a:solidFill>
                <a:latin typeface="Courier New" panose="02070309020205020404" pitchFamily="49" charset="0"/>
              </a:rPr>
              <a:t> username </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dirty="0" err="1">
                <a:solidFill>
                  <a:srgbClr val="000000"/>
                </a:solidFill>
                <a:latin typeface="Courier New" panose="02070309020205020404" pitchFamily="49" charset="0"/>
              </a:rPr>
              <a:t>req</a:t>
            </a:r>
            <a:r>
              <a:rPr lang="en-IE" sz="1100" b="1" dirty="0" err="1">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body</a:t>
            </a:r>
            <a:r>
              <a:rPr lang="en-IE" sz="1100" b="1" dirty="0" err="1">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user_name</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b="1" dirty="0" err="1">
                <a:solidFill>
                  <a:srgbClr val="0000FF"/>
                </a:solidFill>
                <a:latin typeface="Courier New" panose="02070309020205020404" pitchFamily="49" charset="0"/>
              </a:rPr>
              <a:t>var</a:t>
            </a:r>
            <a:r>
              <a:rPr lang="en-IE" sz="1100" dirty="0">
                <a:solidFill>
                  <a:srgbClr val="000000"/>
                </a:solidFill>
                <a:latin typeface="Courier New" panose="02070309020205020404" pitchFamily="49" charset="0"/>
              </a:rPr>
              <a:t> </a:t>
            </a:r>
            <a:r>
              <a:rPr lang="en-IE" sz="1100" b="1" dirty="0">
                <a:solidFill>
                  <a:srgbClr val="804000"/>
                </a:solidFill>
                <a:latin typeface="Courier New" panose="02070309020205020404" pitchFamily="49" charset="0"/>
              </a:rPr>
              <a:t>password</a:t>
            </a:r>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dirty="0" err="1">
                <a:solidFill>
                  <a:srgbClr val="000000"/>
                </a:solidFill>
                <a:latin typeface="Courier New" panose="02070309020205020404" pitchFamily="49" charset="0"/>
              </a:rPr>
              <a:t>req</a:t>
            </a:r>
            <a:r>
              <a:rPr lang="en-IE" sz="1100" b="1" dirty="0" err="1">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body</a:t>
            </a:r>
            <a:r>
              <a:rPr lang="en-IE" sz="1100" b="1" dirty="0" err="1">
                <a:solidFill>
                  <a:srgbClr val="000080"/>
                </a:solidFill>
                <a:latin typeface="Courier New" panose="02070309020205020404" pitchFamily="49" charset="0"/>
              </a:rPr>
              <a:t>.</a:t>
            </a:r>
            <a:r>
              <a:rPr lang="en-IE" sz="1100" b="1" dirty="0" err="1">
                <a:solidFill>
                  <a:srgbClr val="804000"/>
                </a:solidFill>
                <a:latin typeface="Courier New" panose="02070309020205020404" pitchFamily="49" charset="0"/>
              </a:rPr>
              <a:t>password</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dirty="0" err="1">
                <a:solidFill>
                  <a:srgbClr val="000000"/>
                </a:solidFill>
                <a:latin typeface="Courier New" panose="02070309020205020404" pitchFamily="49" charset="0"/>
              </a:rPr>
              <a:t>User</a:t>
            </a:r>
            <a:r>
              <a:rPr lang="en-IE" sz="1100" b="1" dirty="0" err="1">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findOne</a:t>
            </a:r>
            <a:r>
              <a:rPr lang="en-IE" sz="1100" b="1" dirty="0">
                <a:solidFill>
                  <a:srgbClr val="000080"/>
                </a:solidFill>
                <a:latin typeface="Courier New" panose="02070309020205020404" pitchFamily="49" charset="0"/>
              </a:rPr>
              <a:t>({</a:t>
            </a:r>
            <a:r>
              <a:rPr lang="en-IE" sz="1100" dirty="0">
                <a:solidFill>
                  <a:srgbClr val="808080"/>
                </a:solidFill>
                <a:latin typeface="Courier New" panose="02070309020205020404" pitchFamily="49" charset="0"/>
              </a:rPr>
              <a:t>'</a:t>
            </a:r>
            <a:r>
              <a:rPr lang="en-IE" sz="1100" dirty="0" err="1">
                <a:solidFill>
                  <a:srgbClr val="808080"/>
                </a:solidFill>
                <a:latin typeface="Courier New" panose="02070309020205020404" pitchFamily="49" charset="0"/>
              </a:rPr>
              <a:t>user_name</a:t>
            </a:r>
            <a:r>
              <a:rPr lang="en-IE" sz="1100" dirty="0">
                <a:solidFill>
                  <a:srgbClr val="808080"/>
                </a:solidFill>
                <a:latin typeface="Courier New" panose="02070309020205020404" pitchFamily="49" charset="0"/>
              </a:rPr>
              <a:t>'</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username</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b="1" dirty="0">
                <a:solidFill>
                  <a:srgbClr val="0000FF"/>
                </a:solidFill>
                <a:latin typeface="Courier New" panose="02070309020205020404" pitchFamily="49" charset="0"/>
              </a:rPr>
              <a:t>function</a:t>
            </a:r>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err</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user</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GB" sz="1100" dirty="0">
                <a:solidFill>
                  <a:srgbClr val="000000"/>
                </a:solidFill>
                <a:latin typeface="Courier New" panose="02070309020205020404" pitchFamily="49" charset="0"/>
              </a:rPr>
              <a:t>        </a:t>
            </a:r>
            <a:r>
              <a:rPr lang="en-GB" sz="1100" dirty="0">
                <a:solidFill>
                  <a:srgbClr val="008000"/>
                </a:solidFill>
                <a:latin typeface="Courier New" panose="02070309020205020404" pitchFamily="49" charset="0"/>
              </a:rPr>
              <a:t>// if there are any errors, return the error</a:t>
            </a:r>
          </a:p>
          <a:p>
            <a:r>
              <a:rPr lang="en-IE" sz="1100" dirty="0">
                <a:solidFill>
                  <a:srgbClr val="000000"/>
                </a:solidFill>
                <a:latin typeface="Courier New" panose="02070309020205020404" pitchFamily="49" charset="0"/>
              </a:rPr>
              <a:t>        </a:t>
            </a:r>
            <a:r>
              <a:rPr lang="en-IE" sz="1100" b="1" dirty="0">
                <a:solidFill>
                  <a:srgbClr val="0000FF"/>
                </a:solidFill>
                <a:latin typeface="Courier New" panose="02070309020205020404" pitchFamily="49" charset="0"/>
              </a:rPr>
              <a:t>if</a:t>
            </a:r>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err</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dirty="0" err="1">
                <a:solidFill>
                  <a:srgbClr val="000000"/>
                </a:solidFill>
                <a:latin typeface="Courier New" panose="02070309020205020404" pitchFamily="49" charset="0"/>
              </a:rPr>
              <a:t>res</a:t>
            </a:r>
            <a:r>
              <a:rPr lang="en-IE" sz="1100" b="1" dirty="0" err="1">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send</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err</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GB" sz="1100" dirty="0">
                <a:solidFill>
                  <a:srgbClr val="000000"/>
                </a:solidFill>
                <a:latin typeface="Courier New" panose="02070309020205020404" pitchFamily="49" charset="0"/>
              </a:rPr>
              <a:t>        </a:t>
            </a:r>
            <a:r>
              <a:rPr lang="en-GB" sz="1100" dirty="0">
                <a:solidFill>
                  <a:srgbClr val="008000"/>
                </a:solidFill>
                <a:latin typeface="Courier New" panose="02070309020205020404" pitchFamily="49" charset="0"/>
              </a:rPr>
              <a:t>// If user account found then check the password</a:t>
            </a:r>
          </a:p>
          <a:p>
            <a:r>
              <a:rPr lang="en-IE" sz="1100" dirty="0">
                <a:solidFill>
                  <a:srgbClr val="000000"/>
                </a:solidFill>
                <a:latin typeface="Courier New" panose="02070309020205020404" pitchFamily="49" charset="0"/>
              </a:rPr>
              <a:t>        </a:t>
            </a:r>
            <a:r>
              <a:rPr lang="en-IE" sz="1100" b="1" dirty="0">
                <a:solidFill>
                  <a:srgbClr val="0000FF"/>
                </a:solidFill>
                <a:latin typeface="Courier New" panose="02070309020205020404" pitchFamily="49" charset="0"/>
              </a:rPr>
              <a:t>if</a:t>
            </a:r>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user</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dirty="0">
                <a:solidFill>
                  <a:srgbClr val="008000"/>
                </a:solidFill>
                <a:latin typeface="Courier New" panose="02070309020205020404" pitchFamily="49" charset="0"/>
              </a:rPr>
              <a:t>// Compare passwords</a:t>
            </a:r>
          </a:p>
          <a:p>
            <a:r>
              <a:rPr lang="en-IE" sz="1100" dirty="0">
                <a:solidFill>
                  <a:srgbClr val="000000"/>
                </a:solidFill>
                <a:latin typeface="Courier New" panose="02070309020205020404" pitchFamily="49" charset="0"/>
              </a:rPr>
              <a:t>            </a:t>
            </a:r>
            <a:r>
              <a:rPr lang="en-IE" sz="1100" b="1" dirty="0">
                <a:solidFill>
                  <a:srgbClr val="0000FF"/>
                </a:solidFill>
                <a:latin typeface="Courier New" panose="02070309020205020404" pitchFamily="49" charset="0"/>
              </a:rPr>
              <a:t>if</a:t>
            </a:r>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user</a:t>
            </a:r>
            <a:r>
              <a:rPr lang="en-IE" sz="1100" b="1" dirty="0" err="1">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validPassword</a:t>
            </a:r>
            <a:r>
              <a:rPr lang="en-IE" sz="1100" b="1" dirty="0">
                <a:solidFill>
                  <a:srgbClr val="000080"/>
                </a:solidFill>
                <a:latin typeface="Courier New" panose="02070309020205020404" pitchFamily="49" charset="0"/>
              </a:rPr>
              <a:t>(</a:t>
            </a:r>
            <a:r>
              <a:rPr lang="en-IE" sz="1100" b="1" dirty="0">
                <a:solidFill>
                  <a:srgbClr val="804000"/>
                </a:solidFill>
                <a:latin typeface="Courier New" panose="02070309020205020404" pitchFamily="49" charset="0"/>
              </a:rPr>
              <a:t>password</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GB" sz="1100" dirty="0">
                <a:solidFill>
                  <a:srgbClr val="000000"/>
                </a:solidFill>
                <a:latin typeface="Courier New" panose="02070309020205020404" pitchFamily="49" charset="0"/>
              </a:rPr>
              <a:t>                </a:t>
            </a:r>
            <a:r>
              <a:rPr lang="en-GB" sz="1100" dirty="0">
                <a:solidFill>
                  <a:srgbClr val="008000"/>
                </a:solidFill>
                <a:latin typeface="Courier New" panose="02070309020205020404" pitchFamily="49" charset="0"/>
              </a:rPr>
              <a:t>// Success : Assign new access token for the session</a:t>
            </a:r>
          </a:p>
          <a:p>
            <a:r>
              <a:rPr lang="en-IE" sz="1100" dirty="0">
                <a:solidFill>
                  <a:srgbClr val="000000"/>
                </a:solidFill>
                <a:latin typeface="Courier New" panose="02070309020205020404" pitchFamily="49" charset="0"/>
              </a:rPr>
              <a:t>                </a:t>
            </a:r>
            <a:r>
              <a:rPr lang="en-IE" sz="1100" dirty="0" err="1">
                <a:solidFill>
                  <a:srgbClr val="000000"/>
                </a:solidFill>
                <a:latin typeface="Courier New" panose="02070309020205020404" pitchFamily="49" charset="0"/>
              </a:rPr>
              <a:t>user</a:t>
            </a:r>
            <a:r>
              <a:rPr lang="en-IE" sz="1100" b="1" dirty="0" err="1">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access_token</a:t>
            </a:r>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dirty="0" err="1">
                <a:solidFill>
                  <a:srgbClr val="000000"/>
                </a:solidFill>
                <a:latin typeface="Courier New" panose="02070309020205020404" pitchFamily="49" charset="0"/>
              </a:rPr>
              <a:t>createJwt</a:t>
            </a:r>
            <a:r>
              <a:rPr lang="en-IE" sz="1100" b="1" dirty="0">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user_name</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username</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dirty="0" err="1">
                <a:solidFill>
                  <a:srgbClr val="000000"/>
                </a:solidFill>
                <a:latin typeface="Courier New" panose="02070309020205020404" pitchFamily="49" charset="0"/>
              </a:rPr>
              <a:t>user</a:t>
            </a:r>
            <a:r>
              <a:rPr lang="en-IE" sz="1100" b="1" dirty="0" err="1">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save</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dirty="0" err="1">
                <a:solidFill>
                  <a:srgbClr val="000000"/>
                </a:solidFill>
                <a:latin typeface="Courier New" panose="02070309020205020404" pitchFamily="49" charset="0"/>
              </a:rPr>
              <a:t>res</a:t>
            </a:r>
            <a:r>
              <a:rPr lang="en-IE" sz="1100" b="1" dirty="0" err="1">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cookie</a:t>
            </a:r>
            <a:r>
              <a:rPr lang="en-IE" sz="1100" b="1" dirty="0">
                <a:solidFill>
                  <a:srgbClr val="000080"/>
                </a:solidFill>
                <a:latin typeface="Courier New" panose="02070309020205020404" pitchFamily="49" charset="0"/>
              </a:rPr>
              <a:t>(</a:t>
            </a:r>
            <a:r>
              <a:rPr lang="en-IE" sz="1100" dirty="0">
                <a:solidFill>
                  <a:srgbClr val="808080"/>
                </a:solidFill>
                <a:latin typeface="Courier New" panose="02070309020205020404" pitchFamily="49" charset="0"/>
              </a:rPr>
              <a:t>'</a:t>
            </a:r>
            <a:r>
              <a:rPr lang="en-IE" sz="1100" dirty="0">
                <a:solidFill>
                  <a:srgbClr val="000000"/>
                </a:solidFill>
                <a:latin typeface="Courier New" panose="02070309020205020404" pitchFamily="49" charset="0"/>
              </a:rPr>
              <a:t>Authorization</a:t>
            </a:r>
            <a:r>
              <a:rPr lang="en-IE" sz="1100" dirty="0">
                <a:solidFill>
                  <a:srgbClr val="808080"/>
                </a:solidFill>
                <a:latin typeface="Courier New" panose="02070309020205020404" pitchFamily="49" charset="0"/>
              </a:rPr>
              <a:t>'</a:t>
            </a:r>
            <a:r>
              <a:rPr lang="en-IE" sz="1100" b="1" dirty="0">
                <a:solidFill>
                  <a:srgbClr val="000080"/>
                </a:solidFill>
                <a:latin typeface="Courier New" panose="02070309020205020404" pitchFamily="49" charset="0"/>
              </a:rPr>
              <a:t>, </a:t>
            </a:r>
            <a:r>
              <a:rPr lang="en-IE" sz="1100" dirty="0">
                <a:solidFill>
                  <a:srgbClr val="808080"/>
                </a:solidFill>
                <a:latin typeface="Courier New" panose="02070309020205020404" pitchFamily="49" charset="0"/>
              </a:rPr>
              <a:t>'</a:t>
            </a:r>
            <a:r>
              <a:rPr lang="en-IE" sz="1100" dirty="0">
                <a:solidFill>
                  <a:srgbClr val="000000"/>
                </a:solidFill>
                <a:latin typeface="Courier New" panose="02070309020205020404" pitchFamily="49" charset="0"/>
              </a:rPr>
              <a:t>Bearer </a:t>
            </a:r>
            <a:r>
              <a:rPr lang="en-IE" sz="1100" dirty="0">
                <a:solidFill>
                  <a:srgbClr val="808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dirty="0">
                <a:solidFill>
                  <a:srgbClr val="808080"/>
                </a:solidFill>
                <a:latin typeface="Courier New" panose="02070309020205020404" pitchFamily="49" charset="0"/>
              </a:rPr>
              <a:t> </a:t>
            </a:r>
            <a:r>
              <a:rPr lang="en-IE" sz="1100" dirty="0" err="1">
                <a:solidFill>
                  <a:srgbClr val="000000"/>
                </a:solidFill>
                <a:latin typeface="Courier New" panose="02070309020205020404" pitchFamily="49" charset="0"/>
              </a:rPr>
              <a:t>user.access_token</a:t>
            </a:r>
            <a:r>
              <a:rPr lang="en-IE" sz="1100" b="1" dirty="0">
                <a:solidFill>
                  <a:srgbClr val="000080"/>
                </a:solidFill>
                <a:latin typeface="Courier New" panose="02070309020205020404" pitchFamily="49" charset="0"/>
              </a:rPr>
              <a:t>); </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dirty="0" err="1">
                <a:solidFill>
                  <a:srgbClr val="000000"/>
                </a:solidFill>
                <a:latin typeface="Courier New" panose="02070309020205020404" pitchFamily="49" charset="0"/>
              </a:rPr>
              <a:t>res</a:t>
            </a:r>
            <a:r>
              <a:rPr lang="en-IE" sz="1100" b="1" dirty="0" err="1">
                <a:solidFill>
                  <a:srgbClr val="000080"/>
                </a:solidFill>
                <a:latin typeface="Courier New" panose="02070309020205020404" pitchFamily="49" charset="0"/>
              </a:rPr>
              <a:t>.</a:t>
            </a:r>
            <a:r>
              <a:rPr lang="en-IE" sz="1100" dirty="0" err="1">
                <a:solidFill>
                  <a:srgbClr val="000000"/>
                </a:solidFill>
                <a:latin typeface="Courier New" panose="02070309020205020404" pitchFamily="49" charset="0"/>
              </a:rPr>
              <a:t>json</a:t>
            </a:r>
            <a:r>
              <a:rPr lang="en-IE" sz="1100" b="1" dirty="0">
                <a:solidFill>
                  <a:srgbClr val="000080"/>
                </a:solidFill>
                <a:latin typeface="Courier New" panose="02070309020205020404" pitchFamily="49" charset="0"/>
              </a:rPr>
              <a:t>({</a:t>
            </a:r>
            <a:r>
              <a:rPr lang="en-IE" sz="1100" dirty="0">
                <a:solidFill>
                  <a:srgbClr val="808080"/>
                </a:solidFill>
                <a:latin typeface="Courier New" panose="02070309020205020404" pitchFamily="49" charset="0"/>
              </a:rPr>
              <a:t>'success' : '</a:t>
            </a:r>
            <a:r>
              <a:rPr lang="en-IE" sz="1100" dirty="0" err="1">
                <a:solidFill>
                  <a:srgbClr val="808080"/>
                </a:solidFill>
                <a:latin typeface="Courier New" panose="02070309020205020404" pitchFamily="49" charset="0"/>
              </a:rPr>
              <a:t>loggedIn</a:t>
            </a:r>
            <a:r>
              <a:rPr lang="en-IE" sz="1100" dirty="0">
                <a:solidFill>
                  <a:srgbClr val="808080"/>
                </a:solidFill>
                <a:latin typeface="Courier New" panose="02070309020205020404" pitchFamily="49" charset="0"/>
              </a:rPr>
              <a:t>'</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b="1" dirty="0">
                <a:solidFill>
                  <a:srgbClr val="0000FF"/>
                </a:solidFill>
                <a:latin typeface="Courier New" panose="02070309020205020404" pitchFamily="49" charset="0"/>
              </a:rPr>
              <a:t>else</a:t>
            </a:r>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dirty="0" err="1">
                <a:solidFill>
                  <a:srgbClr val="000000"/>
                </a:solidFill>
                <a:latin typeface="Courier New" panose="02070309020205020404" pitchFamily="49" charset="0"/>
              </a:rPr>
              <a:t>res</a:t>
            </a:r>
            <a:r>
              <a:rPr lang="en-IE" sz="1100" b="1" dirty="0" err="1">
                <a:solidFill>
                  <a:srgbClr val="000080"/>
                </a:solidFill>
                <a:latin typeface="Courier New" panose="02070309020205020404" pitchFamily="49" charset="0"/>
              </a:rPr>
              <a:t>.</a:t>
            </a:r>
            <a:r>
              <a:rPr lang="en-IE" sz="1100" b="1" dirty="0" err="1">
                <a:solidFill>
                  <a:srgbClr val="804000"/>
                </a:solidFill>
                <a:latin typeface="Courier New" panose="02070309020205020404" pitchFamily="49" charset="0"/>
              </a:rPr>
              <a:t>status</a:t>
            </a:r>
            <a:r>
              <a:rPr lang="en-IE" sz="1100" b="1" dirty="0">
                <a:solidFill>
                  <a:srgbClr val="000080"/>
                </a:solidFill>
                <a:latin typeface="Courier New" panose="02070309020205020404" pitchFamily="49" charset="0"/>
              </a:rPr>
              <a:t>(</a:t>
            </a:r>
            <a:r>
              <a:rPr lang="en-IE" sz="1100" dirty="0">
                <a:solidFill>
                  <a:srgbClr val="FF8000"/>
                </a:solidFill>
                <a:latin typeface="Courier New" panose="02070309020205020404" pitchFamily="49" charset="0"/>
              </a:rPr>
              <a:t>401</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send</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dirty="0">
                <a:solidFill>
                  <a:srgbClr val="808080"/>
                </a:solidFill>
                <a:latin typeface="Courier New" panose="02070309020205020404" pitchFamily="49" charset="0"/>
              </a:rPr>
              <a:t>"status"</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dirty="0">
                <a:solidFill>
                  <a:srgbClr val="808080"/>
                </a:solidFill>
                <a:latin typeface="Courier New" panose="02070309020205020404" pitchFamily="49" charset="0"/>
              </a:rPr>
              <a:t>"error"</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GB" sz="1100" dirty="0">
                <a:solidFill>
                  <a:srgbClr val="000000"/>
                </a:solidFill>
                <a:latin typeface="Courier New" panose="02070309020205020404" pitchFamily="49" charset="0"/>
              </a:rPr>
              <a:t>                    </a:t>
            </a:r>
            <a:r>
              <a:rPr lang="en-GB" sz="1100" dirty="0">
                <a:solidFill>
                  <a:srgbClr val="808080"/>
                </a:solidFill>
                <a:latin typeface="Courier New" panose="02070309020205020404" pitchFamily="49" charset="0"/>
              </a:rPr>
              <a:t>"body"</a:t>
            </a:r>
            <a:r>
              <a:rPr lang="en-GB" sz="1100" b="1" dirty="0">
                <a:solidFill>
                  <a:srgbClr val="000080"/>
                </a:solidFill>
                <a:latin typeface="Courier New" panose="02070309020205020404" pitchFamily="49" charset="0"/>
              </a:rPr>
              <a:t>:</a:t>
            </a:r>
            <a:r>
              <a:rPr lang="en-GB" sz="1100" dirty="0">
                <a:solidFill>
                  <a:srgbClr val="000000"/>
                </a:solidFill>
                <a:latin typeface="Courier New" panose="02070309020205020404" pitchFamily="49" charset="0"/>
              </a:rPr>
              <a:t> </a:t>
            </a:r>
            <a:r>
              <a:rPr lang="en-GB" sz="1100" dirty="0">
                <a:solidFill>
                  <a:srgbClr val="808080"/>
                </a:solidFill>
                <a:latin typeface="Courier New" panose="02070309020205020404" pitchFamily="49" charset="0"/>
              </a:rPr>
              <a:t>"Email or password does not match"</a:t>
            </a:r>
            <a:endParaRPr lang="en-GB"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b="1" dirty="0">
                <a:solidFill>
                  <a:srgbClr val="0000FF"/>
                </a:solidFill>
                <a:latin typeface="Courier New" panose="02070309020205020404" pitchFamily="49" charset="0"/>
              </a:rPr>
              <a:t>else</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dirty="0" err="1">
                <a:solidFill>
                  <a:srgbClr val="000000"/>
                </a:solidFill>
                <a:latin typeface="Courier New" panose="02070309020205020404" pitchFamily="49" charset="0"/>
              </a:rPr>
              <a:t>res</a:t>
            </a:r>
            <a:r>
              <a:rPr lang="en-IE" sz="1100" b="1" dirty="0" err="1">
                <a:solidFill>
                  <a:srgbClr val="000080"/>
                </a:solidFill>
                <a:latin typeface="Courier New" panose="02070309020205020404" pitchFamily="49" charset="0"/>
              </a:rPr>
              <a:t>.</a:t>
            </a:r>
            <a:r>
              <a:rPr lang="en-IE" sz="1100" b="1" dirty="0" err="1">
                <a:solidFill>
                  <a:srgbClr val="804000"/>
                </a:solidFill>
                <a:latin typeface="Courier New" panose="02070309020205020404" pitchFamily="49" charset="0"/>
              </a:rPr>
              <a:t>status</a:t>
            </a:r>
            <a:r>
              <a:rPr lang="en-IE" sz="1100" b="1" dirty="0">
                <a:solidFill>
                  <a:srgbClr val="000080"/>
                </a:solidFill>
                <a:latin typeface="Courier New" panose="02070309020205020404" pitchFamily="49" charset="0"/>
              </a:rPr>
              <a:t>(</a:t>
            </a:r>
            <a:r>
              <a:rPr lang="en-IE" sz="1100" dirty="0">
                <a:solidFill>
                  <a:srgbClr val="FF8000"/>
                </a:solidFill>
                <a:latin typeface="Courier New" panose="02070309020205020404" pitchFamily="49" charset="0"/>
              </a:rPr>
              <a:t>401</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send</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dirty="0">
                <a:solidFill>
                  <a:srgbClr val="808080"/>
                </a:solidFill>
                <a:latin typeface="Courier New" panose="02070309020205020404" pitchFamily="49" charset="0"/>
              </a:rPr>
              <a:t>"status"</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dirty="0">
                <a:solidFill>
                  <a:srgbClr val="808080"/>
                </a:solidFill>
                <a:latin typeface="Courier New" panose="02070309020205020404" pitchFamily="49" charset="0"/>
              </a:rPr>
              <a:t>"error"</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dirty="0">
                <a:solidFill>
                  <a:srgbClr val="808080"/>
                </a:solidFill>
                <a:latin typeface="Courier New" panose="02070309020205020404" pitchFamily="49" charset="0"/>
              </a:rPr>
              <a:t>"body"</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dirty="0">
                <a:solidFill>
                  <a:srgbClr val="808080"/>
                </a:solidFill>
                <a:latin typeface="Courier New" panose="02070309020205020404" pitchFamily="49" charset="0"/>
              </a:rPr>
              <a:t>"Username not found"</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endParaRPr lang="en-IE"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a:t>
            </a:r>
            <a:r>
              <a:rPr lang="en-IE" sz="1100" dirty="0">
                <a:solidFill>
                  <a:srgbClr val="000000"/>
                </a:solidFill>
                <a:latin typeface="Courier New" panose="02070309020205020404" pitchFamily="49" charset="0"/>
              </a:rPr>
              <a:t> </a:t>
            </a:r>
            <a:r>
              <a:rPr lang="en-IE" sz="1100" b="1" dirty="0">
                <a:solidFill>
                  <a:srgbClr val="000080"/>
                </a:solidFill>
                <a:latin typeface="Courier New" panose="02070309020205020404" pitchFamily="49" charset="0"/>
              </a:rPr>
              <a:t>}); });</a:t>
            </a:r>
            <a:endParaRPr lang="en-IE" sz="1100" dirty="0"/>
          </a:p>
        </p:txBody>
      </p:sp>
      <p:sp>
        <p:nvSpPr>
          <p:cNvPr id="6" name="TextBox 5">
            <a:extLst>
              <a:ext uri="{FF2B5EF4-FFF2-40B4-BE49-F238E27FC236}">
                <a16:creationId xmlns:a16="http://schemas.microsoft.com/office/drawing/2014/main" id="{C86FC8FE-F907-4DFE-9535-BD53F5646F04}"/>
              </a:ext>
            </a:extLst>
          </p:cNvPr>
          <p:cNvSpPr txBox="1"/>
          <p:nvPr/>
        </p:nvSpPr>
        <p:spPr>
          <a:xfrm>
            <a:off x="4788024" y="6444734"/>
            <a:ext cx="1728192" cy="369332"/>
          </a:xfrm>
          <a:prstGeom prst="rect">
            <a:avLst/>
          </a:prstGeom>
          <a:noFill/>
        </p:spPr>
        <p:txBody>
          <a:bodyPr wrap="square" rtlCol="0">
            <a:spAutoFit/>
          </a:bodyPr>
          <a:lstStyle/>
          <a:p>
            <a:r>
              <a:rPr lang="en-IE" dirty="0">
                <a:solidFill>
                  <a:schemeClr val="accent6"/>
                </a:solidFill>
              </a:rPr>
              <a:t>routes&gt;users.js</a:t>
            </a:r>
          </a:p>
        </p:txBody>
      </p:sp>
      <p:sp>
        <p:nvSpPr>
          <p:cNvPr id="7" name="TextBox 6">
            <a:extLst>
              <a:ext uri="{FF2B5EF4-FFF2-40B4-BE49-F238E27FC236}">
                <a16:creationId xmlns:a16="http://schemas.microsoft.com/office/drawing/2014/main" id="{C570A40B-C801-4457-9FE8-0FB297B732A9}"/>
              </a:ext>
            </a:extLst>
          </p:cNvPr>
          <p:cNvSpPr txBox="1"/>
          <p:nvPr/>
        </p:nvSpPr>
        <p:spPr>
          <a:xfrm>
            <a:off x="5940152" y="1772816"/>
            <a:ext cx="2952328" cy="369332"/>
          </a:xfrm>
          <a:prstGeom prst="rect">
            <a:avLst/>
          </a:prstGeom>
          <a:noFill/>
        </p:spPr>
        <p:txBody>
          <a:bodyPr wrap="square" rtlCol="0">
            <a:spAutoFit/>
          </a:bodyPr>
          <a:lstStyle/>
          <a:p>
            <a:r>
              <a:rPr lang="en-IE" dirty="0"/>
              <a:t>Comparing passwords</a:t>
            </a:r>
          </a:p>
        </p:txBody>
      </p:sp>
      <p:cxnSp>
        <p:nvCxnSpPr>
          <p:cNvPr id="9" name="Straight Arrow Connector 8">
            <a:extLst>
              <a:ext uri="{FF2B5EF4-FFF2-40B4-BE49-F238E27FC236}">
                <a16:creationId xmlns:a16="http://schemas.microsoft.com/office/drawing/2014/main" id="{02BC1F38-E9E0-4E3C-83FB-F55EA7A53E2D}"/>
              </a:ext>
            </a:extLst>
          </p:cNvPr>
          <p:cNvCxnSpPr/>
          <p:nvPr/>
        </p:nvCxnSpPr>
        <p:spPr>
          <a:xfrm flipH="1">
            <a:off x="4067944" y="2142148"/>
            <a:ext cx="2520280" cy="1070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866828C-F210-40BD-ADFB-9B812862E3B2}"/>
              </a:ext>
            </a:extLst>
          </p:cNvPr>
          <p:cNvSpPr txBox="1"/>
          <p:nvPr/>
        </p:nvSpPr>
        <p:spPr>
          <a:xfrm>
            <a:off x="5914960" y="2669376"/>
            <a:ext cx="2952328" cy="369332"/>
          </a:xfrm>
          <a:prstGeom prst="rect">
            <a:avLst/>
          </a:prstGeom>
          <a:noFill/>
        </p:spPr>
        <p:txBody>
          <a:bodyPr wrap="square" rtlCol="0">
            <a:spAutoFit/>
          </a:bodyPr>
          <a:lstStyle/>
          <a:p>
            <a:r>
              <a:rPr lang="en-IE" dirty="0"/>
              <a:t>Creating new access token</a:t>
            </a:r>
          </a:p>
        </p:txBody>
      </p:sp>
      <p:cxnSp>
        <p:nvCxnSpPr>
          <p:cNvPr id="12" name="Straight Arrow Connector 11">
            <a:extLst>
              <a:ext uri="{FF2B5EF4-FFF2-40B4-BE49-F238E27FC236}">
                <a16:creationId xmlns:a16="http://schemas.microsoft.com/office/drawing/2014/main" id="{53B6C86B-5626-4961-B5A5-84DF25E7940B}"/>
              </a:ext>
            </a:extLst>
          </p:cNvPr>
          <p:cNvCxnSpPr/>
          <p:nvPr/>
        </p:nvCxnSpPr>
        <p:spPr>
          <a:xfrm flipH="1">
            <a:off x="6084168" y="3212976"/>
            <a:ext cx="1008112"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6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6287-7A74-4B25-BBB7-4CDFE8D43C0C}"/>
              </a:ext>
            </a:extLst>
          </p:cNvPr>
          <p:cNvSpPr>
            <a:spLocks noGrp="1"/>
          </p:cNvSpPr>
          <p:nvPr>
            <p:ph type="title"/>
          </p:nvPr>
        </p:nvSpPr>
        <p:spPr/>
        <p:txBody>
          <a:bodyPr/>
          <a:lstStyle/>
          <a:p>
            <a:r>
              <a:rPr lang="en-IE" dirty="0"/>
              <a:t>App structure and files</a:t>
            </a:r>
          </a:p>
        </p:txBody>
      </p:sp>
      <p:sp>
        <p:nvSpPr>
          <p:cNvPr id="3" name="Slide Number Placeholder 2">
            <a:extLst>
              <a:ext uri="{FF2B5EF4-FFF2-40B4-BE49-F238E27FC236}">
                <a16:creationId xmlns:a16="http://schemas.microsoft.com/office/drawing/2014/main" id="{BB6FD142-989C-4FE5-AB56-58014D935FD4}"/>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7</a:t>
            </a:fld>
            <a:endParaRPr lang="en-IE" dirty="0"/>
          </a:p>
        </p:txBody>
      </p:sp>
      <p:pic>
        <p:nvPicPr>
          <p:cNvPr id="5" name="Picture 4">
            <a:extLst>
              <a:ext uri="{FF2B5EF4-FFF2-40B4-BE49-F238E27FC236}">
                <a16:creationId xmlns:a16="http://schemas.microsoft.com/office/drawing/2014/main" id="{81AE7F9B-3377-4FEC-9B00-8CEBE1DD9E63}"/>
              </a:ext>
            </a:extLst>
          </p:cNvPr>
          <p:cNvPicPr>
            <a:picLocks noChangeAspect="1"/>
          </p:cNvPicPr>
          <p:nvPr/>
        </p:nvPicPr>
        <p:blipFill>
          <a:blip r:embed="rId3"/>
          <a:stretch>
            <a:fillRect/>
          </a:stretch>
        </p:blipFill>
        <p:spPr>
          <a:xfrm>
            <a:off x="634111" y="2564904"/>
            <a:ext cx="6153150" cy="2343150"/>
          </a:xfrm>
          <a:prstGeom prst="rect">
            <a:avLst/>
          </a:prstGeom>
        </p:spPr>
      </p:pic>
      <p:sp>
        <p:nvSpPr>
          <p:cNvPr id="6" name="TextBox 5">
            <a:extLst>
              <a:ext uri="{FF2B5EF4-FFF2-40B4-BE49-F238E27FC236}">
                <a16:creationId xmlns:a16="http://schemas.microsoft.com/office/drawing/2014/main" id="{8CC167FB-F1DE-4076-821D-111C7F2D2BC0}"/>
              </a:ext>
            </a:extLst>
          </p:cNvPr>
          <p:cNvSpPr txBox="1"/>
          <p:nvPr/>
        </p:nvSpPr>
        <p:spPr>
          <a:xfrm>
            <a:off x="612648" y="1844824"/>
            <a:ext cx="2807224" cy="646331"/>
          </a:xfrm>
          <a:prstGeom prst="rect">
            <a:avLst/>
          </a:prstGeom>
          <a:noFill/>
        </p:spPr>
        <p:txBody>
          <a:bodyPr wrap="square" rtlCol="0">
            <a:spAutoFit/>
          </a:bodyPr>
          <a:lstStyle/>
          <a:p>
            <a:r>
              <a:rPr lang="en-IE" dirty="0"/>
              <a:t>Contains the </a:t>
            </a:r>
            <a:r>
              <a:rPr lang="en-IE" dirty="0" err="1"/>
              <a:t>startup</a:t>
            </a:r>
            <a:r>
              <a:rPr lang="en-IE" dirty="0"/>
              <a:t>/configuration script</a:t>
            </a:r>
          </a:p>
        </p:txBody>
      </p:sp>
      <p:cxnSp>
        <p:nvCxnSpPr>
          <p:cNvPr id="8" name="Straight Arrow Connector 7">
            <a:extLst>
              <a:ext uri="{FF2B5EF4-FFF2-40B4-BE49-F238E27FC236}">
                <a16:creationId xmlns:a16="http://schemas.microsoft.com/office/drawing/2014/main" id="{07A68D25-0F10-4D81-ADBF-A4A8C377F150}"/>
              </a:ext>
            </a:extLst>
          </p:cNvPr>
          <p:cNvCxnSpPr/>
          <p:nvPr/>
        </p:nvCxnSpPr>
        <p:spPr>
          <a:xfrm flipH="1">
            <a:off x="1043608" y="2492896"/>
            <a:ext cx="72008"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1EC1F24-38D4-4869-B32E-40CB1C398734}"/>
              </a:ext>
            </a:extLst>
          </p:cNvPr>
          <p:cNvSpPr txBox="1"/>
          <p:nvPr/>
        </p:nvSpPr>
        <p:spPr>
          <a:xfrm>
            <a:off x="3779912" y="1916832"/>
            <a:ext cx="3240360" cy="646331"/>
          </a:xfrm>
          <a:prstGeom prst="rect">
            <a:avLst/>
          </a:prstGeom>
          <a:noFill/>
        </p:spPr>
        <p:txBody>
          <a:bodyPr wrap="square" rtlCol="0">
            <a:spAutoFit/>
          </a:bodyPr>
          <a:lstStyle/>
          <a:p>
            <a:r>
              <a:rPr lang="en-IE" dirty="0"/>
              <a:t>Contains code libraries that your app depends on</a:t>
            </a:r>
          </a:p>
        </p:txBody>
      </p:sp>
      <p:cxnSp>
        <p:nvCxnSpPr>
          <p:cNvPr id="11" name="Straight Arrow Connector 10">
            <a:extLst>
              <a:ext uri="{FF2B5EF4-FFF2-40B4-BE49-F238E27FC236}">
                <a16:creationId xmlns:a16="http://schemas.microsoft.com/office/drawing/2014/main" id="{D19A1216-20F1-4854-83B9-0AE26FEFF1B6}"/>
              </a:ext>
            </a:extLst>
          </p:cNvPr>
          <p:cNvCxnSpPr>
            <a:stCxn id="5" idx="0"/>
          </p:cNvCxnSpPr>
          <p:nvPr/>
        </p:nvCxnSpPr>
        <p:spPr>
          <a:xfrm flipH="1">
            <a:off x="1691680" y="2564904"/>
            <a:ext cx="2019006"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DDDF16A-DBC7-41B8-A158-EE28FBF28622}"/>
              </a:ext>
            </a:extLst>
          </p:cNvPr>
          <p:cNvSpPr txBox="1"/>
          <p:nvPr/>
        </p:nvSpPr>
        <p:spPr>
          <a:xfrm>
            <a:off x="6980734" y="2114272"/>
            <a:ext cx="2163266" cy="1200329"/>
          </a:xfrm>
          <a:prstGeom prst="rect">
            <a:avLst/>
          </a:prstGeom>
          <a:noFill/>
        </p:spPr>
        <p:txBody>
          <a:bodyPr wrap="square" rtlCol="0">
            <a:spAutoFit/>
          </a:bodyPr>
          <a:lstStyle/>
          <a:p>
            <a:r>
              <a:rPr lang="en-IE" dirty="0"/>
              <a:t>Contains public content, images, client side JavaScript, </a:t>
            </a:r>
            <a:r>
              <a:rPr lang="en-IE" dirty="0" err="1"/>
              <a:t>css</a:t>
            </a:r>
            <a:r>
              <a:rPr lang="en-IE" dirty="0"/>
              <a:t> stylesheets</a:t>
            </a:r>
          </a:p>
        </p:txBody>
      </p:sp>
      <p:cxnSp>
        <p:nvCxnSpPr>
          <p:cNvPr id="14" name="Straight Arrow Connector 13">
            <a:extLst>
              <a:ext uri="{FF2B5EF4-FFF2-40B4-BE49-F238E27FC236}">
                <a16:creationId xmlns:a16="http://schemas.microsoft.com/office/drawing/2014/main" id="{F2C26269-5591-4A50-A24D-133D42342D18}"/>
              </a:ext>
            </a:extLst>
          </p:cNvPr>
          <p:cNvCxnSpPr>
            <a:cxnSpLocks/>
          </p:cNvCxnSpPr>
          <p:nvPr/>
        </p:nvCxnSpPr>
        <p:spPr>
          <a:xfrm flipH="1">
            <a:off x="1622455" y="3116779"/>
            <a:ext cx="5358279" cy="5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7FF851B-ED55-4653-966F-7928F411EB18}"/>
              </a:ext>
            </a:extLst>
          </p:cNvPr>
          <p:cNvSpPr txBox="1"/>
          <p:nvPr/>
        </p:nvSpPr>
        <p:spPr>
          <a:xfrm>
            <a:off x="7092280" y="3645024"/>
            <a:ext cx="1512168" cy="923330"/>
          </a:xfrm>
          <a:prstGeom prst="rect">
            <a:avLst/>
          </a:prstGeom>
          <a:noFill/>
        </p:spPr>
        <p:txBody>
          <a:bodyPr wrap="square" rtlCol="0">
            <a:spAutoFit/>
          </a:bodyPr>
          <a:lstStyle/>
          <a:p>
            <a:r>
              <a:rPr lang="en-IE" dirty="0"/>
              <a:t>JS files which contain your API endpoints</a:t>
            </a:r>
          </a:p>
        </p:txBody>
      </p:sp>
      <p:cxnSp>
        <p:nvCxnSpPr>
          <p:cNvPr id="18" name="Straight Arrow Connector 17">
            <a:extLst>
              <a:ext uri="{FF2B5EF4-FFF2-40B4-BE49-F238E27FC236}">
                <a16:creationId xmlns:a16="http://schemas.microsoft.com/office/drawing/2014/main" id="{EF8D4BB9-6467-4AF2-90EE-C49AB19077E4}"/>
              </a:ext>
            </a:extLst>
          </p:cNvPr>
          <p:cNvCxnSpPr>
            <a:stCxn id="16" idx="1"/>
          </p:cNvCxnSpPr>
          <p:nvPr/>
        </p:nvCxnSpPr>
        <p:spPr>
          <a:xfrm flipH="1" flipV="1">
            <a:off x="1403648" y="3861048"/>
            <a:ext cx="5688632" cy="245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FE03648-0E91-4D52-A764-005AB8D8CABE}"/>
              </a:ext>
            </a:extLst>
          </p:cNvPr>
          <p:cNvSpPr txBox="1"/>
          <p:nvPr/>
        </p:nvSpPr>
        <p:spPr>
          <a:xfrm>
            <a:off x="7092280" y="5013176"/>
            <a:ext cx="1440160" cy="1200329"/>
          </a:xfrm>
          <a:prstGeom prst="rect">
            <a:avLst/>
          </a:prstGeom>
          <a:noFill/>
        </p:spPr>
        <p:txBody>
          <a:bodyPr wrap="square" rtlCol="0">
            <a:spAutoFit/>
          </a:bodyPr>
          <a:lstStyle/>
          <a:p>
            <a:r>
              <a:rPr lang="en-IE" dirty="0"/>
              <a:t>Contains your static view code (HTML files)</a:t>
            </a:r>
          </a:p>
        </p:txBody>
      </p:sp>
      <p:cxnSp>
        <p:nvCxnSpPr>
          <p:cNvPr id="21" name="Straight Arrow Connector 20">
            <a:extLst>
              <a:ext uri="{FF2B5EF4-FFF2-40B4-BE49-F238E27FC236}">
                <a16:creationId xmlns:a16="http://schemas.microsoft.com/office/drawing/2014/main" id="{34ECDCD4-AD29-49AC-B2B8-8C6B8F054469}"/>
              </a:ext>
            </a:extLst>
          </p:cNvPr>
          <p:cNvCxnSpPr>
            <a:stCxn id="19" idx="1"/>
          </p:cNvCxnSpPr>
          <p:nvPr/>
        </p:nvCxnSpPr>
        <p:spPr>
          <a:xfrm flipH="1" flipV="1">
            <a:off x="1331640" y="4005064"/>
            <a:ext cx="5760640" cy="1608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DE0F0E5-019E-47E6-B4B6-FB2CAA59A116}"/>
              </a:ext>
            </a:extLst>
          </p:cNvPr>
          <p:cNvSpPr txBox="1"/>
          <p:nvPr/>
        </p:nvSpPr>
        <p:spPr>
          <a:xfrm>
            <a:off x="323528" y="5517232"/>
            <a:ext cx="1584176" cy="923330"/>
          </a:xfrm>
          <a:prstGeom prst="rect">
            <a:avLst/>
          </a:prstGeom>
          <a:noFill/>
        </p:spPr>
        <p:txBody>
          <a:bodyPr wrap="square" rtlCol="0">
            <a:spAutoFit/>
          </a:bodyPr>
          <a:lstStyle/>
          <a:p>
            <a:r>
              <a:rPr lang="en-IE" dirty="0"/>
              <a:t>Contains a list of the project dependencies</a:t>
            </a:r>
          </a:p>
        </p:txBody>
      </p:sp>
      <p:cxnSp>
        <p:nvCxnSpPr>
          <p:cNvPr id="24" name="Straight Arrow Connector 23">
            <a:extLst>
              <a:ext uri="{FF2B5EF4-FFF2-40B4-BE49-F238E27FC236}">
                <a16:creationId xmlns:a16="http://schemas.microsoft.com/office/drawing/2014/main" id="{6B460460-4911-49D8-89B6-03ED69EDC7BC}"/>
              </a:ext>
            </a:extLst>
          </p:cNvPr>
          <p:cNvCxnSpPr/>
          <p:nvPr/>
        </p:nvCxnSpPr>
        <p:spPr>
          <a:xfrm flipV="1">
            <a:off x="533400" y="4437112"/>
            <a:ext cx="222176"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47FB832-0F5D-4824-902E-88E9A0D8B4D4}"/>
              </a:ext>
            </a:extLst>
          </p:cNvPr>
          <p:cNvSpPr txBox="1"/>
          <p:nvPr/>
        </p:nvSpPr>
        <p:spPr>
          <a:xfrm>
            <a:off x="2195736" y="5603548"/>
            <a:ext cx="1800200" cy="923330"/>
          </a:xfrm>
          <a:prstGeom prst="rect">
            <a:avLst/>
          </a:prstGeom>
          <a:noFill/>
        </p:spPr>
        <p:txBody>
          <a:bodyPr wrap="square" rtlCol="0">
            <a:spAutoFit/>
          </a:bodyPr>
          <a:lstStyle/>
          <a:p>
            <a:r>
              <a:rPr lang="en-IE" dirty="0"/>
              <a:t>Main configuration file for your app</a:t>
            </a:r>
          </a:p>
        </p:txBody>
      </p:sp>
      <p:cxnSp>
        <p:nvCxnSpPr>
          <p:cNvPr id="27" name="Straight Arrow Connector 26">
            <a:extLst>
              <a:ext uri="{FF2B5EF4-FFF2-40B4-BE49-F238E27FC236}">
                <a16:creationId xmlns:a16="http://schemas.microsoft.com/office/drawing/2014/main" id="{79C02650-2A55-4A05-ADD1-E6554C7BFDAA}"/>
              </a:ext>
            </a:extLst>
          </p:cNvPr>
          <p:cNvCxnSpPr/>
          <p:nvPr/>
        </p:nvCxnSpPr>
        <p:spPr>
          <a:xfrm flipH="1" flipV="1">
            <a:off x="1187624" y="4250705"/>
            <a:ext cx="1513559" cy="136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5039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4503-36FE-4031-B972-E95639C72AF8}"/>
              </a:ext>
            </a:extLst>
          </p:cNvPr>
          <p:cNvSpPr>
            <a:spLocks noGrp="1"/>
          </p:cNvSpPr>
          <p:nvPr>
            <p:ph type="title"/>
          </p:nvPr>
        </p:nvSpPr>
        <p:spPr/>
        <p:txBody>
          <a:bodyPr/>
          <a:lstStyle/>
          <a:p>
            <a:r>
              <a:rPr lang="en-IE" dirty="0"/>
              <a:t>Test using Postman</a:t>
            </a:r>
          </a:p>
        </p:txBody>
      </p:sp>
      <p:sp>
        <p:nvSpPr>
          <p:cNvPr id="3" name="Slide Number Placeholder 2">
            <a:extLst>
              <a:ext uri="{FF2B5EF4-FFF2-40B4-BE49-F238E27FC236}">
                <a16:creationId xmlns:a16="http://schemas.microsoft.com/office/drawing/2014/main" id="{112CC0C2-4DC8-4DA0-A38C-8F4A8E59841B}"/>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70</a:t>
            </a:fld>
            <a:endParaRPr lang="en-IE" dirty="0"/>
          </a:p>
        </p:txBody>
      </p:sp>
      <p:pic>
        <p:nvPicPr>
          <p:cNvPr id="8" name="Picture 7">
            <a:extLst>
              <a:ext uri="{FF2B5EF4-FFF2-40B4-BE49-F238E27FC236}">
                <a16:creationId xmlns:a16="http://schemas.microsoft.com/office/drawing/2014/main" id="{DF3B6ED9-71A4-43D6-881C-A1829679B70B}"/>
              </a:ext>
            </a:extLst>
          </p:cNvPr>
          <p:cNvPicPr>
            <a:picLocks noChangeAspect="1"/>
          </p:cNvPicPr>
          <p:nvPr/>
        </p:nvPicPr>
        <p:blipFill>
          <a:blip r:embed="rId2"/>
          <a:stretch>
            <a:fillRect/>
          </a:stretch>
        </p:blipFill>
        <p:spPr>
          <a:xfrm>
            <a:off x="0" y="1516698"/>
            <a:ext cx="8751880" cy="5349813"/>
          </a:xfrm>
          <a:prstGeom prst="rect">
            <a:avLst/>
          </a:prstGeom>
        </p:spPr>
      </p:pic>
    </p:spTree>
    <p:extLst>
      <p:ext uri="{BB962C8B-B14F-4D97-AF65-F5344CB8AC3E}">
        <p14:creationId xmlns:p14="http://schemas.microsoft.com/office/powerpoint/2010/main" val="27147624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0380-E28C-4809-AFE2-A9D4DC4FD844}"/>
              </a:ext>
            </a:extLst>
          </p:cNvPr>
          <p:cNvSpPr>
            <a:spLocks noGrp="1"/>
          </p:cNvSpPr>
          <p:nvPr>
            <p:ph type="title"/>
          </p:nvPr>
        </p:nvSpPr>
        <p:spPr/>
        <p:txBody>
          <a:bodyPr/>
          <a:lstStyle/>
          <a:p>
            <a:r>
              <a:rPr lang="en-IE" dirty="0"/>
              <a:t>Set Cookie</a:t>
            </a:r>
          </a:p>
        </p:txBody>
      </p:sp>
      <p:sp>
        <p:nvSpPr>
          <p:cNvPr id="3" name="Slide Number Placeholder 2">
            <a:extLst>
              <a:ext uri="{FF2B5EF4-FFF2-40B4-BE49-F238E27FC236}">
                <a16:creationId xmlns:a16="http://schemas.microsoft.com/office/drawing/2014/main" id="{D7F5E7B1-3216-4BB2-9112-E30AD0720E79}"/>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71</a:t>
            </a:fld>
            <a:endParaRPr lang="en-IE" dirty="0"/>
          </a:p>
        </p:txBody>
      </p:sp>
      <p:sp>
        <p:nvSpPr>
          <p:cNvPr id="4" name="Content Placeholder 3">
            <a:extLst>
              <a:ext uri="{FF2B5EF4-FFF2-40B4-BE49-F238E27FC236}">
                <a16:creationId xmlns:a16="http://schemas.microsoft.com/office/drawing/2014/main" id="{FFF0219A-3085-40BB-8858-CB6812D2E542}"/>
              </a:ext>
            </a:extLst>
          </p:cNvPr>
          <p:cNvSpPr>
            <a:spLocks noGrp="1"/>
          </p:cNvSpPr>
          <p:nvPr>
            <p:ph sz="quarter" idx="1"/>
          </p:nvPr>
        </p:nvSpPr>
        <p:spPr/>
        <p:txBody>
          <a:bodyPr/>
          <a:lstStyle/>
          <a:p>
            <a:r>
              <a:rPr lang="en-IE" dirty="0"/>
              <a:t>We are placing a Set Cookie header in the response to the client. This contains a key value store of an Authorization key and an access token. </a:t>
            </a:r>
          </a:p>
          <a:p>
            <a:r>
              <a:rPr lang="en-IE" dirty="0"/>
              <a:t>Importantly it instructs the browser to save the token in the cookie jar.</a:t>
            </a:r>
          </a:p>
        </p:txBody>
      </p:sp>
      <p:sp>
        <p:nvSpPr>
          <p:cNvPr id="6" name="Rectangle 5">
            <a:extLst>
              <a:ext uri="{FF2B5EF4-FFF2-40B4-BE49-F238E27FC236}">
                <a16:creationId xmlns:a16="http://schemas.microsoft.com/office/drawing/2014/main" id="{2BD29681-1513-4040-8DB0-0A10B372B926}"/>
              </a:ext>
            </a:extLst>
          </p:cNvPr>
          <p:cNvSpPr/>
          <p:nvPr/>
        </p:nvSpPr>
        <p:spPr>
          <a:xfrm>
            <a:off x="36040" y="4080683"/>
            <a:ext cx="9306616" cy="2031325"/>
          </a:xfrm>
          <a:prstGeom prst="rect">
            <a:avLst/>
          </a:prstGeom>
        </p:spPr>
        <p:txBody>
          <a:bodyPr wrap="square">
            <a:spAutoFit/>
          </a:bodyPr>
          <a:lstStyle/>
          <a:p>
            <a:r>
              <a:rPr lang="en-IE" dirty="0">
                <a:solidFill>
                  <a:srgbClr val="000000"/>
                </a:solidFill>
                <a:latin typeface="Courier New" panose="02070309020205020404" pitchFamily="49" charset="0"/>
              </a:rPr>
              <a:t> </a:t>
            </a:r>
            <a:r>
              <a:rPr lang="en-IE" b="1" dirty="0">
                <a:solidFill>
                  <a:srgbClr val="0000FF"/>
                </a:solidFill>
                <a:latin typeface="Courier New" panose="02070309020205020404" pitchFamily="49" charset="0"/>
              </a:rPr>
              <a:t>if</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user</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validPassword</a:t>
            </a:r>
            <a:r>
              <a:rPr lang="en-IE" b="1" dirty="0">
                <a:solidFill>
                  <a:srgbClr val="000080"/>
                </a:solidFill>
                <a:latin typeface="Courier New" panose="02070309020205020404" pitchFamily="49" charset="0"/>
              </a:rPr>
              <a:t>(</a:t>
            </a:r>
            <a:r>
              <a:rPr lang="en-IE" b="1" dirty="0">
                <a:solidFill>
                  <a:srgbClr val="804000"/>
                </a:solidFill>
                <a:latin typeface="Courier New" panose="02070309020205020404" pitchFamily="49" charset="0"/>
              </a:rPr>
              <a:t>password</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GB" dirty="0">
                <a:solidFill>
                  <a:srgbClr val="000000"/>
                </a:solidFill>
                <a:latin typeface="Courier New" panose="02070309020205020404" pitchFamily="49" charset="0"/>
              </a:rPr>
              <a:t>      </a:t>
            </a:r>
            <a:r>
              <a:rPr lang="en-GB" dirty="0">
                <a:solidFill>
                  <a:srgbClr val="008000"/>
                </a:solidFill>
                <a:latin typeface="Courier New" panose="02070309020205020404" pitchFamily="49" charset="0"/>
              </a:rPr>
              <a:t>// Success : Assign new access token for the session</a:t>
            </a:r>
          </a:p>
          <a:p>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user</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access_token</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createJwt</a:t>
            </a:r>
            <a:r>
              <a:rPr lang="en-IE" b="1" dirty="0">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user_name</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username</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user</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save</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dirty="0" err="1">
                <a:solidFill>
                  <a:srgbClr val="000000"/>
                </a:solidFill>
                <a:highlight>
                  <a:srgbClr val="FFFF00"/>
                </a:highlight>
                <a:latin typeface="Courier New" panose="02070309020205020404" pitchFamily="49" charset="0"/>
              </a:rPr>
              <a:t>res</a:t>
            </a:r>
            <a:r>
              <a:rPr lang="en-IE" b="1" dirty="0" err="1">
                <a:solidFill>
                  <a:srgbClr val="000080"/>
                </a:solidFill>
                <a:highlight>
                  <a:srgbClr val="FFFF00"/>
                </a:highlight>
                <a:latin typeface="Courier New" panose="02070309020205020404" pitchFamily="49" charset="0"/>
              </a:rPr>
              <a:t>.</a:t>
            </a:r>
            <a:r>
              <a:rPr lang="en-IE" dirty="0" err="1">
                <a:solidFill>
                  <a:srgbClr val="000000"/>
                </a:solidFill>
                <a:highlight>
                  <a:srgbClr val="FFFF00"/>
                </a:highlight>
                <a:latin typeface="Courier New" panose="02070309020205020404" pitchFamily="49" charset="0"/>
              </a:rPr>
              <a:t>cookie</a:t>
            </a:r>
            <a:r>
              <a:rPr lang="en-IE" b="1" dirty="0">
                <a:solidFill>
                  <a:srgbClr val="000080"/>
                </a:solidFill>
                <a:highlight>
                  <a:srgbClr val="FFFF00"/>
                </a:highlight>
                <a:latin typeface="Courier New" panose="02070309020205020404" pitchFamily="49" charset="0"/>
              </a:rPr>
              <a:t>(</a:t>
            </a:r>
            <a:r>
              <a:rPr lang="en-IE" dirty="0">
                <a:solidFill>
                  <a:srgbClr val="808080"/>
                </a:solidFill>
                <a:highlight>
                  <a:srgbClr val="FFFF00"/>
                </a:highlight>
                <a:latin typeface="Courier New" panose="02070309020205020404" pitchFamily="49" charset="0"/>
              </a:rPr>
              <a:t>'</a:t>
            </a:r>
            <a:r>
              <a:rPr lang="en-IE" dirty="0">
                <a:solidFill>
                  <a:srgbClr val="000000"/>
                </a:solidFill>
                <a:highlight>
                  <a:srgbClr val="FFFF00"/>
                </a:highlight>
                <a:latin typeface="Courier New" panose="02070309020205020404" pitchFamily="49" charset="0"/>
              </a:rPr>
              <a:t>Authorization</a:t>
            </a:r>
            <a:r>
              <a:rPr lang="en-IE" dirty="0">
                <a:solidFill>
                  <a:srgbClr val="808080"/>
                </a:solidFill>
                <a:highlight>
                  <a:srgbClr val="FFFF00"/>
                </a:highlight>
                <a:latin typeface="Courier New" panose="02070309020205020404" pitchFamily="49" charset="0"/>
              </a:rPr>
              <a:t>'</a:t>
            </a:r>
            <a:r>
              <a:rPr lang="en-IE" b="1" dirty="0">
                <a:solidFill>
                  <a:srgbClr val="000080"/>
                </a:solidFill>
                <a:highlight>
                  <a:srgbClr val="FFFF00"/>
                </a:highlight>
                <a:latin typeface="Courier New" panose="02070309020205020404" pitchFamily="49" charset="0"/>
              </a:rPr>
              <a:t>, </a:t>
            </a:r>
            <a:r>
              <a:rPr lang="en-IE" dirty="0">
                <a:solidFill>
                  <a:srgbClr val="808080"/>
                </a:solidFill>
                <a:highlight>
                  <a:srgbClr val="FFFF00"/>
                </a:highlight>
                <a:latin typeface="Courier New" panose="02070309020205020404" pitchFamily="49" charset="0"/>
              </a:rPr>
              <a:t>'</a:t>
            </a:r>
            <a:r>
              <a:rPr lang="en-IE" dirty="0">
                <a:solidFill>
                  <a:srgbClr val="000000"/>
                </a:solidFill>
                <a:highlight>
                  <a:srgbClr val="FFFF00"/>
                </a:highlight>
                <a:latin typeface="Courier New" panose="02070309020205020404" pitchFamily="49" charset="0"/>
              </a:rPr>
              <a:t>Bearer </a:t>
            </a:r>
            <a:r>
              <a:rPr lang="en-IE" dirty="0">
                <a:solidFill>
                  <a:srgbClr val="808080"/>
                </a:solidFill>
                <a:highlight>
                  <a:srgbClr val="FFFF00"/>
                </a:highlight>
                <a:latin typeface="Courier New" panose="02070309020205020404" pitchFamily="49" charset="0"/>
              </a:rPr>
              <a:t>'</a:t>
            </a:r>
            <a:r>
              <a:rPr lang="en-IE" dirty="0">
                <a:solidFill>
                  <a:srgbClr val="000000"/>
                </a:solidFill>
                <a:highlight>
                  <a:srgbClr val="FFFF00"/>
                </a:highlight>
                <a:latin typeface="Courier New" panose="02070309020205020404" pitchFamily="49" charset="0"/>
              </a:rPr>
              <a:t> +</a:t>
            </a:r>
            <a:r>
              <a:rPr lang="en-IE" dirty="0">
                <a:solidFill>
                  <a:srgbClr val="808080"/>
                </a:solidFill>
                <a:highlight>
                  <a:srgbClr val="FFFF00"/>
                </a:highlight>
                <a:latin typeface="Courier New" panose="02070309020205020404" pitchFamily="49" charset="0"/>
              </a:rPr>
              <a:t> </a:t>
            </a:r>
            <a:r>
              <a:rPr lang="en-IE" dirty="0" err="1">
                <a:solidFill>
                  <a:srgbClr val="000000"/>
                </a:solidFill>
                <a:highlight>
                  <a:srgbClr val="FFFF00"/>
                </a:highlight>
                <a:latin typeface="Courier New" panose="02070309020205020404" pitchFamily="49" charset="0"/>
              </a:rPr>
              <a:t>user.access_token</a:t>
            </a:r>
            <a:r>
              <a:rPr lang="en-IE" b="1" dirty="0">
                <a:solidFill>
                  <a:srgbClr val="000080"/>
                </a:solidFill>
                <a:highlight>
                  <a:srgbClr val="FFFF00"/>
                </a:highlight>
                <a:latin typeface="Courier New" panose="02070309020205020404" pitchFamily="49" charset="0"/>
              </a:rPr>
              <a:t>); </a:t>
            </a:r>
            <a:endParaRPr lang="en-IE" dirty="0">
              <a:solidFill>
                <a:srgbClr val="000000"/>
              </a:solidFill>
              <a:highlight>
                <a:srgbClr val="FFFF00"/>
              </a:highlight>
              <a:latin typeface="Courier New" panose="02070309020205020404" pitchFamily="49" charset="0"/>
            </a:endParaRPr>
          </a:p>
          <a:p>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res</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json</a:t>
            </a:r>
            <a:r>
              <a:rPr lang="en-IE" b="1" dirty="0">
                <a:solidFill>
                  <a:srgbClr val="000080"/>
                </a:solidFill>
                <a:latin typeface="Courier New" panose="02070309020205020404" pitchFamily="49" charset="0"/>
              </a:rPr>
              <a:t>({</a:t>
            </a:r>
            <a:r>
              <a:rPr lang="en-IE" dirty="0">
                <a:solidFill>
                  <a:srgbClr val="808080"/>
                </a:solidFill>
                <a:latin typeface="Courier New" panose="02070309020205020404" pitchFamily="49" charset="0"/>
              </a:rPr>
              <a:t>'success' : 'account created'</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p>
        </p:txBody>
      </p:sp>
    </p:spTree>
    <p:extLst>
      <p:ext uri="{BB962C8B-B14F-4D97-AF65-F5344CB8AC3E}">
        <p14:creationId xmlns:p14="http://schemas.microsoft.com/office/powerpoint/2010/main" val="10952755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75212" y="1628800"/>
            <a:ext cx="7772400" cy="1368152"/>
          </a:xfrm>
        </p:spPr>
        <p:txBody>
          <a:bodyPr>
            <a:normAutofit/>
          </a:bodyPr>
          <a:lstStyle/>
          <a:p>
            <a:r>
              <a:rPr lang="en-US" sz="2800" dirty="0"/>
              <a:t>Authentication / frontend</a:t>
            </a:r>
            <a:endParaRPr lang="en-IE" sz="2800" dirty="0"/>
          </a:p>
        </p:txBody>
      </p:sp>
      <p:sp>
        <p:nvSpPr>
          <p:cNvPr id="3" name="Subtitle 2"/>
          <p:cNvSpPr>
            <a:spLocks noGrp="1"/>
          </p:cNvSpPr>
          <p:nvPr>
            <p:ph type="subTitle" idx="1"/>
          </p:nvPr>
        </p:nvSpPr>
        <p:spPr>
          <a:xfrm>
            <a:off x="859236" y="3212976"/>
            <a:ext cx="7529188" cy="1649344"/>
          </a:xfrm>
        </p:spPr>
        <p:txBody>
          <a:bodyPr>
            <a:normAutofit/>
          </a:bodyPr>
          <a:lstStyle/>
          <a:p>
            <a:r>
              <a:rPr lang="en-US" sz="3600" dirty="0"/>
              <a:t> </a:t>
            </a:r>
          </a:p>
          <a:p>
            <a:endParaRPr lang="en-US" sz="3600" dirty="0"/>
          </a:p>
          <a:p>
            <a:endParaRPr lang="en-US" sz="3200" dirty="0"/>
          </a:p>
          <a:p>
            <a:endParaRPr lang="en-IE" sz="3600" dirty="0"/>
          </a:p>
        </p:txBody>
      </p:sp>
      <p:pic>
        <p:nvPicPr>
          <p:cNvPr id="5" name="Picture 4" descr="NUIGalway_Logo_Irish_500.png"/>
          <p:cNvPicPr>
            <a:picLocks noChangeAspect="1"/>
          </p:cNvPicPr>
          <p:nvPr/>
        </p:nvPicPr>
        <p:blipFill>
          <a:blip r:embed="rId4" cstate="print"/>
          <a:stretch>
            <a:fillRect/>
          </a:stretch>
        </p:blipFill>
        <p:spPr>
          <a:xfrm>
            <a:off x="6948264" y="6021288"/>
            <a:ext cx="2195736" cy="744904"/>
          </a:xfrm>
          <a:prstGeom prst="rect">
            <a:avLst/>
          </a:prstGeom>
        </p:spPr>
      </p:pic>
    </p:spTree>
    <p:extLst>
      <p:ext uri="{BB962C8B-B14F-4D97-AF65-F5344CB8AC3E}">
        <p14:creationId xmlns:p14="http://schemas.microsoft.com/office/powerpoint/2010/main" val="2007988068"/>
      </p:ext>
    </p:extLst>
  </p:cSld>
  <p:clrMapOvr>
    <a:overrideClrMapping bg1="dk1" tx1="lt1" bg2="dk2" tx2="lt2" accent1="accent1" accent2="accent2" accent3="accent3" accent4="accent4" accent5="accent5" accent6="accent6" hlink="hlink" folHlink="folHlink"/>
  </p:clrMapOvr>
  <p:transition advTm="16427"/>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4434A-CC3C-4912-BEA2-58E1B37F5F5B}"/>
              </a:ext>
            </a:extLst>
          </p:cNvPr>
          <p:cNvSpPr>
            <a:spLocks noGrp="1"/>
          </p:cNvSpPr>
          <p:nvPr>
            <p:ph type="title"/>
          </p:nvPr>
        </p:nvSpPr>
        <p:spPr/>
        <p:txBody>
          <a:bodyPr/>
          <a:lstStyle/>
          <a:p>
            <a:r>
              <a:rPr lang="en-IE" dirty="0"/>
              <a:t>Registration view – </a:t>
            </a:r>
            <a:r>
              <a:rPr lang="en-IE" dirty="0" err="1"/>
              <a:t>register.hbs</a:t>
            </a:r>
            <a:endParaRPr lang="en-IE" dirty="0"/>
          </a:p>
        </p:txBody>
      </p:sp>
      <p:sp>
        <p:nvSpPr>
          <p:cNvPr id="3" name="Slide Number Placeholder 2">
            <a:extLst>
              <a:ext uri="{FF2B5EF4-FFF2-40B4-BE49-F238E27FC236}">
                <a16:creationId xmlns:a16="http://schemas.microsoft.com/office/drawing/2014/main" id="{E0F1117D-81D2-495B-B7E6-7CC7E8BEF458}"/>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73</a:t>
            </a:fld>
            <a:endParaRPr lang="en-IE" dirty="0"/>
          </a:p>
        </p:txBody>
      </p:sp>
      <p:sp>
        <p:nvSpPr>
          <p:cNvPr id="5" name="Rectangle 4">
            <a:extLst>
              <a:ext uri="{FF2B5EF4-FFF2-40B4-BE49-F238E27FC236}">
                <a16:creationId xmlns:a16="http://schemas.microsoft.com/office/drawing/2014/main" id="{4B914B04-7D36-48CD-8CCC-016763810B75}"/>
              </a:ext>
            </a:extLst>
          </p:cNvPr>
          <p:cNvSpPr/>
          <p:nvPr/>
        </p:nvSpPr>
        <p:spPr>
          <a:xfrm>
            <a:off x="99092" y="1516698"/>
            <a:ext cx="9180512" cy="5339923"/>
          </a:xfrm>
          <a:prstGeom prst="rect">
            <a:avLst/>
          </a:prstGeom>
        </p:spPr>
        <p:txBody>
          <a:bodyPr wrap="square">
            <a:spAutoFit/>
          </a:bodyPr>
          <a:lstStyle/>
          <a:p>
            <a:r>
              <a:rPr lang="en-IE" sz="1100" dirty="0">
                <a:solidFill>
                  <a:srgbClr val="0000FF"/>
                </a:solidFill>
                <a:latin typeface="Courier New" panose="02070309020205020404" pitchFamily="49" charset="0"/>
              </a:rPr>
              <a:t>&lt;div</a:t>
            </a:r>
            <a:r>
              <a:rPr lang="en-IE" sz="1100" dirty="0">
                <a:solidFill>
                  <a:srgbClr val="000000"/>
                </a:solidFill>
                <a:latin typeface="Courier New" panose="02070309020205020404" pitchFamily="49" charset="0"/>
              </a:rPr>
              <a:t> </a:t>
            </a:r>
            <a:r>
              <a:rPr lang="en-IE" sz="1100" dirty="0">
                <a:solidFill>
                  <a:srgbClr val="FF0000"/>
                </a:solidFill>
                <a:latin typeface="Courier New" panose="02070309020205020404" pitchFamily="49" charset="0"/>
              </a:rPr>
              <a:t>class</a:t>
            </a:r>
            <a:r>
              <a:rPr lang="en-IE" sz="1100" dirty="0">
                <a:solidFill>
                  <a:srgbClr val="000000"/>
                </a:solidFill>
                <a:latin typeface="Courier New" panose="02070309020205020404" pitchFamily="49" charset="0"/>
              </a:rPr>
              <a:t>=</a:t>
            </a:r>
            <a:r>
              <a:rPr lang="en-IE" sz="1100" b="1" dirty="0">
                <a:solidFill>
                  <a:srgbClr val="8000FF"/>
                </a:solidFill>
                <a:latin typeface="Courier New" panose="02070309020205020404" pitchFamily="49" charset="0"/>
              </a:rPr>
              <a:t>"col-md-8 col-md-offset-2"</a:t>
            </a:r>
            <a:r>
              <a:rPr lang="en-IE" sz="1100" dirty="0">
                <a:solidFill>
                  <a:srgbClr val="0000FF"/>
                </a:solidFill>
                <a:latin typeface="Courier New" panose="02070309020205020404" pitchFamily="49" charset="0"/>
              </a:rPr>
              <a:t>&gt;</a:t>
            </a:r>
            <a:endParaRPr lang="en-IE" sz="1100" b="1" dirty="0">
              <a:solidFill>
                <a:srgbClr val="000000"/>
              </a:solidFill>
              <a:latin typeface="Courier New" panose="02070309020205020404" pitchFamily="49" charset="0"/>
            </a:endParaRPr>
          </a:p>
          <a:p>
            <a:r>
              <a:rPr lang="en-GB" sz="1100" b="1" dirty="0">
                <a:solidFill>
                  <a:srgbClr val="000000"/>
                </a:solidFill>
                <a:latin typeface="Courier New" panose="02070309020205020404" pitchFamily="49" charset="0"/>
              </a:rPr>
              <a:t>    </a:t>
            </a:r>
            <a:r>
              <a:rPr lang="en-GB" sz="1100" dirty="0">
                <a:solidFill>
                  <a:srgbClr val="0000FF"/>
                </a:solidFill>
                <a:latin typeface="Courier New" panose="02070309020205020404" pitchFamily="49" charset="0"/>
              </a:rPr>
              <a:t>&lt;h2&gt;</a:t>
            </a:r>
            <a:r>
              <a:rPr lang="en-GB" sz="1100" b="1" dirty="0">
                <a:solidFill>
                  <a:srgbClr val="000000"/>
                </a:solidFill>
                <a:latin typeface="Courier New" panose="02070309020205020404" pitchFamily="49" charset="0"/>
              </a:rPr>
              <a:t>Register new account</a:t>
            </a:r>
            <a:r>
              <a:rPr lang="en-GB" sz="1100" dirty="0">
                <a:solidFill>
                  <a:srgbClr val="0000FF"/>
                </a:solidFill>
                <a:latin typeface="Courier New" panose="02070309020205020404" pitchFamily="49" charset="0"/>
              </a:rPr>
              <a:t>&lt;/h2&gt;</a:t>
            </a:r>
            <a:endParaRPr lang="en-GB" sz="1100" b="1" dirty="0">
              <a:solidFill>
                <a:srgbClr val="000000"/>
              </a:solidFill>
              <a:latin typeface="Courier New" panose="02070309020205020404" pitchFamily="49" charset="0"/>
            </a:endParaRPr>
          </a:p>
          <a:p>
            <a:r>
              <a:rPr lang="en-IE" sz="1100" b="1" dirty="0">
                <a:solidFill>
                  <a:srgbClr val="000000"/>
                </a:solidFill>
                <a:latin typeface="Courier New" panose="02070309020205020404" pitchFamily="49" charset="0"/>
              </a:rPr>
              <a:t>    </a:t>
            </a:r>
            <a:r>
              <a:rPr lang="en-IE" sz="1100" dirty="0">
                <a:solidFill>
                  <a:srgbClr val="0000FF"/>
                </a:solidFill>
                <a:latin typeface="Courier New" panose="02070309020205020404" pitchFamily="49" charset="0"/>
              </a:rPr>
              <a:t>&lt;form</a:t>
            </a:r>
            <a:r>
              <a:rPr lang="en-IE" sz="1100" dirty="0">
                <a:solidFill>
                  <a:srgbClr val="000000"/>
                </a:solidFill>
                <a:latin typeface="Courier New" panose="02070309020205020404" pitchFamily="49" charset="0"/>
              </a:rPr>
              <a:t> </a:t>
            </a:r>
            <a:r>
              <a:rPr lang="en-IE" sz="1100" dirty="0">
                <a:solidFill>
                  <a:srgbClr val="FF0000"/>
                </a:solidFill>
                <a:latin typeface="Courier New" panose="02070309020205020404" pitchFamily="49" charset="0"/>
              </a:rPr>
              <a:t>class</a:t>
            </a:r>
            <a:r>
              <a:rPr lang="en-IE" sz="1100" dirty="0">
                <a:solidFill>
                  <a:srgbClr val="000000"/>
                </a:solidFill>
                <a:latin typeface="Courier New" panose="02070309020205020404" pitchFamily="49" charset="0"/>
              </a:rPr>
              <a:t>=</a:t>
            </a:r>
            <a:r>
              <a:rPr lang="en-IE" sz="1100" b="1" dirty="0">
                <a:solidFill>
                  <a:srgbClr val="8000FF"/>
                </a:solidFill>
                <a:latin typeface="Courier New" panose="02070309020205020404" pitchFamily="49" charset="0"/>
              </a:rPr>
              <a:t>"form-horizontal"</a:t>
            </a:r>
            <a:r>
              <a:rPr lang="en-IE" sz="1100" dirty="0">
                <a:solidFill>
                  <a:srgbClr val="000000"/>
                </a:solidFill>
                <a:latin typeface="Courier New" panose="02070309020205020404" pitchFamily="49" charset="0"/>
              </a:rPr>
              <a:t> </a:t>
            </a:r>
            <a:r>
              <a:rPr lang="en-IE" sz="1100" dirty="0">
                <a:solidFill>
                  <a:srgbClr val="FF0000"/>
                </a:solidFill>
                <a:latin typeface="Courier New" panose="02070309020205020404" pitchFamily="49" charset="0"/>
              </a:rPr>
              <a:t>role</a:t>
            </a:r>
            <a:r>
              <a:rPr lang="en-IE" sz="1100" dirty="0">
                <a:solidFill>
                  <a:srgbClr val="000000"/>
                </a:solidFill>
                <a:latin typeface="Courier New" panose="02070309020205020404" pitchFamily="49" charset="0"/>
              </a:rPr>
              <a:t>=</a:t>
            </a:r>
            <a:r>
              <a:rPr lang="en-IE" sz="1100" b="1" dirty="0">
                <a:solidFill>
                  <a:srgbClr val="8000FF"/>
                </a:solidFill>
                <a:latin typeface="Courier New" panose="02070309020205020404" pitchFamily="49" charset="0"/>
              </a:rPr>
              <a:t>"form"</a:t>
            </a:r>
            <a:r>
              <a:rPr lang="en-IE" sz="1100" dirty="0">
                <a:solidFill>
                  <a:srgbClr val="000000"/>
                </a:solidFill>
                <a:latin typeface="Courier New" panose="02070309020205020404" pitchFamily="49" charset="0"/>
              </a:rPr>
              <a:t> </a:t>
            </a:r>
            <a:r>
              <a:rPr lang="en-IE" sz="1100" dirty="0">
                <a:solidFill>
                  <a:srgbClr val="FF0000"/>
                </a:solidFill>
                <a:latin typeface="Courier New" panose="02070309020205020404" pitchFamily="49" charset="0"/>
              </a:rPr>
              <a:t>id</a:t>
            </a:r>
            <a:r>
              <a:rPr lang="en-IE" sz="1100" dirty="0">
                <a:solidFill>
                  <a:srgbClr val="000000"/>
                </a:solidFill>
                <a:latin typeface="Courier New" panose="02070309020205020404" pitchFamily="49" charset="0"/>
              </a:rPr>
              <a:t>=</a:t>
            </a:r>
            <a:r>
              <a:rPr lang="en-IE" sz="1100" b="1" dirty="0">
                <a:solidFill>
                  <a:srgbClr val="8000FF"/>
                </a:solidFill>
                <a:latin typeface="Courier New" panose="02070309020205020404" pitchFamily="49" charset="0"/>
              </a:rPr>
              <a:t>"</a:t>
            </a:r>
            <a:r>
              <a:rPr lang="en-IE" sz="1100" b="1" dirty="0" err="1">
                <a:solidFill>
                  <a:srgbClr val="8000FF"/>
                </a:solidFill>
                <a:latin typeface="Courier New" panose="02070309020205020404" pitchFamily="49" charset="0"/>
              </a:rPr>
              <a:t>reg</a:t>
            </a:r>
            <a:r>
              <a:rPr lang="en-IE" sz="1100" b="1" dirty="0">
                <a:solidFill>
                  <a:srgbClr val="8000FF"/>
                </a:solidFill>
                <a:latin typeface="Courier New" panose="02070309020205020404" pitchFamily="49" charset="0"/>
              </a:rPr>
              <a:t>-form"</a:t>
            </a:r>
            <a:r>
              <a:rPr lang="en-IE" sz="1100" dirty="0">
                <a:solidFill>
                  <a:srgbClr val="0000FF"/>
                </a:solidFill>
                <a:latin typeface="Courier New" panose="02070309020205020404" pitchFamily="49" charset="0"/>
              </a:rPr>
              <a:t>&gt;</a:t>
            </a:r>
            <a:endParaRPr lang="en-IE" sz="1100" b="1" dirty="0">
              <a:solidFill>
                <a:srgbClr val="000000"/>
              </a:solidFill>
              <a:latin typeface="Courier New" panose="02070309020205020404" pitchFamily="49" charset="0"/>
            </a:endParaRPr>
          </a:p>
          <a:p>
            <a:r>
              <a:rPr lang="en-IE" sz="1100" b="1" dirty="0">
                <a:solidFill>
                  <a:srgbClr val="000000"/>
                </a:solidFill>
                <a:latin typeface="Courier New" panose="02070309020205020404" pitchFamily="49" charset="0"/>
              </a:rPr>
              <a:t>        </a:t>
            </a:r>
            <a:r>
              <a:rPr lang="en-IE" sz="1100" dirty="0">
                <a:solidFill>
                  <a:srgbClr val="0000FF"/>
                </a:solidFill>
                <a:latin typeface="Courier New" panose="02070309020205020404" pitchFamily="49" charset="0"/>
              </a:rPr>
              <a:t>&lt;div</a:t>
            </a:r>
            <a:r>
              <a:rPr lang="en-IE" sz="1100" dirty="0">
                <a:solidFill>
                  <a:srgbClr val="000000"/>
                </a:solidFill>
                <a:latin typeface="Courier New" panose="02070309020205020404" pitchFamily="49" charset="0"/>
              </a:rPr>
              <a:t> </a:t>
            </a:r>
            <a:r>
              <a:rPr lang="en-IE" sz="1100" dirty="0">
                <a:solidFill>
                  <a:srgbClr val="FF0000"/>
                </a:solidFill>
                <a:latin typeface="Courier New" panose="02070309020205020404" pitchFamily="49" charset="0"/>
              </a:rPr>
              <a:t>class</a:t>
            </a:r>
            <a:r>
              <a:rPr lang="en-IE" sz="1100" dirty="0">
                <a:solidFill>
                  <a:srgbClr val="000000"/>
                </a:solidFill>
                <a:latin typeface="Courier New" panose="02070309020205020404" pitchFamily="49" charset="0"/>
              </a:rPr>
              <a:t>=</a:t>
            </a:r>
            <a:r>
              <a:rPr lang="en-IE" sz="1100" b="1" dirty="0">
                <a:solidFill>
                  <a:srgbClr val="8000FF"/>
                </a:solidFill>
                <a:latin typeface="Courier New" panose="02070309020205020404" pitchFamily="49" charset="0"/>
              </a:rPr>
              <a:t>"form-group </a:t>
            </a:r>
            <a:r>
              <a:rPr lang="en-IE" sz="1100" b="1" dirty="0" err="1">
                <a:solidFill>
                  <a:srgbClr val="8000FF"/>
                </a:solidFill>
                <a:latin typeface="Courier New" panose="02070309020205020404" pitchFamily="49" charset="0"/>
              </a:rPr>
              <a:t>mt</a:t>
            </a:r>
            <a:r>
              <a:rPr lang="en-IE" sz="1100" b="1" dirty="0">
                <a:solidFill>
                  <a:srgbClr val="8000FF"/>
                </a:solidFill>
                <a:latin typeface="Courier New" panose="02070309020205020404" pitchFamily="49" charset="0"/>
              </a:rPr>
              <a:t>"</a:t>
            </a:r>
            <a:r>
              <a:rPr lang="en-IE" sz="1100" dirty="0">
                <a:solidFill>
                  <a:srgbClr val="0000FF"/>
                </a:solidFill>
                <a:latin typeface="Courier New" panose="02070309020205020404" pitchFamily="49" charset="0"/>
              </a:rPr>
              <a:t>&gt;</a:t>
            </a:r>
            <a:endParaRPr lang="en-IE" sz="1100" b="1" dirty="0">
              <a:solidFill>
                <a:srgbClr val="000000"/>
              </a:solidFill>
              <a:latin typeface="Courier New" panose="02070309020205020404" pitchFamily="49" charset="0"/>
            </a:endParaRPr>
          </a:p>
          <a:p>
            <a:r>
              <a:rPr lang="en-IE" sz="1100" b="1" dirty="0">
                <a:solidFill>
                  <a:srgbClr val="000000"/>
                </a:solidFill>
                <a:latin typeface="Courier New" panose="02070309020205020404" pitchFamily="49" charset="0"/>
              </a:rPr>
              <a:t>            </a:t>
            </a:r>
            <a:r>
              <a:rPr lang="en-IE" sz="1100" dirty="0">
                <a:solidFill>
                  <a:srgbClr val="0000FF"/>
                </a:solidFill>
                <a:latin typeface="Courier New" panose="02070309020205020404" pitchFamily="49" charset="0"/>
              </a:rPr>
              <a:t>&lt;div</a:t>
            </a:r>
            <a:r>
              <a:rPr lang="en-IE" sz="1100" dirty="0">
                <a:solidFill>
                  <a:srgbClr val="000000"/>
                </a:solidFill>
                <a:latin typeface="Courier New" panose="02070309020205020404" pitchFamily="49" charset="0"/>
              </a:rPr>
              <a:t> </a:t>
            </a:r>
            <a:r>
              <a:rPr lang="en-IE" sz="1100" dirty="0">
                <a:solidFill>
                  <a:srgbClr val="FF0000"/>
                </a:solidFill>
                <a:latin typeface="Courier New" panose="02070309020205020404" pitchFamily="49" charset="0"/>
              </a:rPr>
              <a:t>class</a:t>
            </a:r>
            <a:r>
              <a:rPr lang="en-IE" sz="1100" dirty="0">
                <a:solidFill>
                  <a:srgbClr val="000000"/>
                </a:solidFill>
                <a:latin typeface="Courier New" panose="02070309020205020404" pitchFamily="49" charset="0"/>
              </a:rPr>
              <a:t>=</a:t>
            </a:r>
            <a:r>
              <a:rPr lang="en-IE" sz="1100" b="1" dirty="0">
                <a:solidFill>
                  <a:srgbClr val="8000FF"/>
                </a:solidFill>
                <a:latin typeface="Courier New" panose="02070309020205020404" pitchFamily="49" charset="0"/>
              </a:rPr>
              <a:t>"col-sm-10 col-sm-offset-2"</a:t>
            </a:r>
            <a:r>
              <a:rPr lang="en-IE" sz="1100" dirty="0">
                <a:solidFill>
                  <a:srgbClr val="0000FF"/>
                </a:solidFill>
                <a:latin typeface="Courier New" panose="02070309020205020404" pitchFamily="49" charset="0"/>
              </a:rPr>
              <a:t>&gt;</a:t>
            </a:r>
            <a:endParaRPr lang="en-IE" sz="1100" b="1" dirty="0">
              <a:solidFill>
                <a:srgbClr val="000000"/>
              </a:solidFill>
              <a:latin typeface="Courier New" panose="02070309020205020404" pitchFamily="49" charset="0"/>
            </a:endParaRPr>
          </a:p>
          <a:p>
            <a:r>
              <a:rPr lang="en-IE" sz="1100" b="1" dirty="0">
                <a:solidFill>
                  <a:srgbClr val="000000"/>
                </a:solidFill>
                <a:latin typeface="Courier New" panose="02070309020205020404" pitchFamily="49" charset="0"/>
              </a:rPr>
              <a:t>            </a:t>
            </a:r>
            <a:r>
              <a:rPr lang="en-IE" sz="1100" dirty="0">
                <a:solidFill>
                  <a:srgbClr val="0000FF"/>
                </a:solidFill>
                <a:latin typeface="Courier New" panose="02070309020205020404" pitchFamily="49" charset="0"/>
              </a:rPr>
              <a:t>&lt;div</a:t>
            </a:r>
            <a:r>
              <a:rPr lang="en-IE" sz="1100" dirty="0">
                <a:solidFill>
                  <a:srgbClr val="000000"/>
                </a:solidFill>
                <a:latin typeface="Courier New" panose="02070309020205020404" pitchFamily="49" charset="0"/>
              </a:rPr>
              <a:t> </a:t>
            </a:r>
            <a:r>
              <a:rPr lang="en-IE" sz="1100" dirty="0">
                <a:solidFill>
                  <a:srgbClr val="FF0000"/>
                </a:solidFill>
                <a:latin typeface="Courier New" panose="02070309020205020404" pitchFamily="49" charset="0"/>
              </a:rPr>
              <a:t>class</a:t>
            </a:r>
            <a:r>
              <a:rPr lang="en-IE" sz="1100" dirty="0">
                <a:solidFill>
                  <a:srgbClr val="000000"/>
                </a:solidFill>
                <a:latin typeface="Courier New" panose="02070309020205020404" pitchFamily="49" charset="0"/>
              </a:rPr>
              <a:t>=</a:t>
            </a:r>
            <a:r>
              <a:rPr lang="en-IE" sz="1100" b="1" dirty="0">
                <a:solidFill>
                  <a:srgbClr val="8000FF"/>
                </a:solidFill>
                <a:latin typeface="Courier New" panose="02070309020205020404" pitchFamily="49" charset="0"/>
              </a:rPr>
              <a:t>"col-sm-3"</a:t>
            </a:r>
            <a:r>
              <a:rPr lang="en-IE" sz="1100" dirty="0">
                <a:solidFill>
                  <a:srgbClr val="0000FF"/>
                </a:solidFill>
                <a:latin typeface="Courier New" panose="02070309020205020404" pitchFamily="49" charset="0"/>
              </a:rPr>
              <a:t>&gt;</a:t>
            </a:r>
            <a:endParaRPr lang="en-IE" sz="1100" b="1" dirty="0">
              <a:solidFill>
                <a:srgbClr val="000000"/>
              </a:solidFill>
              <a:latin typeface="Courier New" panose="02070309020205020404" pitchFamily="49" charset="0"/>
            </a:endParaRPr>
          </a:p>
          <a:p>
            <a:r>
              <a:rPr lang="en-GB" sz="1100" b="1" dirty="0">
                <a:solidFill>
                  <a:srgbClr val="000000"/>
                </a:solidFill>
                <a:latin typeface="Courier New" panose="02070309020205020404" pitchFamily="49" charset="0"/>
              </a:rPr>
              <a:t>                </a:t>
            </a:r>
            <a:r>
              <a:rPr lang="en-GB" sz="1100" dirty="0">
                <a:solidFill>
                  <a:srgbClr val="0000FF"/>
                </a:solidFill>
                <a:latin typeface="Courier New" panose="02070309020205020404" pitchFamily="49" charset="0"/>
              </a:rPr>
              <a:t>&lt;label</a:t>
            </a:r>
            <a:r>
              <a:rPr lang="en-GB" sz="1100" dirty="0">
                <a:solidFill>
                  <a:srgbClr val="000000"/>
                </a:solidFill>
                <a:latin typeface="Courier New" panose="02070309020205020404" pitchFamily="49" charset="0"/>
              </a:rPr>
              <a:t> </a:t>
            </a:r>
            <a:r>
              <a:rPr lang="en-GB" sz="1100" dirty="0">
                <a:solidFill>
                  <a:srgbClr val="FF0000"/>
                </a:solidFill>
                <a:latin typeface="Courier New" panose="02070309020205020404" pitchFamily="49" charset="0"/>
              </a:rPr>
              <a:t>for</a:t>
            </a:r>
            <a:r>
              <a:rPr lang="en-GB" sz="1100" dirty="0">
                <a:solidFill>
                  <a:srgbClr val="000000"/>
                </a:solidFill>
                <a:latin typeface="Courier New" panose="02070309020205020404" pitchFamily="49" charset="0"/>
              </a:rPr>
              <a:t>=</a:t>
            </a:r>
            <a:r>
              <a:rPr lang="en-GB" sz="1100" b="1" dirty="0">
                <a:solidFill>
                  <a:srgbClr val="8000FF"/>
                </a:solidFill>
                <a:latin typeface="Courier New" panose="02070309020205020404" pitchFamily="49" charset="0"/>
              </a:rPr>
              <a:t>"</a:t>
            </a:r>
            <a:r>
              <a:rPr lang="en-GB" sz="1100" b="1" dirty="0" err="1">
                <a:solidFill>
                  <a:srgbClr val="8000FF"/>
                </a:solidFill>
                <a:latin typeface="Courier New" panose="02070309020205020404" pitchFamily="49" charset="0"/>
              </a:rPr>
              <a:t>inputUsername</a:t>
            </a:r>
            <a:r>
              <a:rPr lang="en-GB" sz="1100" b="1" dirty="0">
                <a:solidFill>
                  <a:srgbClr val="8000FF"/>
                </a:solidFill>
                <a:latin typeface="Courier New" panose="02070309020205020404" pitchFamily="49" charset="0"/>
              </a:rPr>
              <a:t>"</a:t>
            </a:r>
            <a:r>
              <a:rPr lang="en-GB" sz="1100" dirty="0">
                <a:solidFill>
                  <a:srgbClr val="000000"/>
                </a:solidFill>
                <a:latin typeface="Courier New" panose="02070309020205020404" pitchFamily="49" charset="0"/>
              </a:rPr>
              <a:t> </a:t>
            </a:r>
            <a:r>
              <a:rPr lang="en-GB" sz="1100" dirty="0">
                <a:solidFill>
                  <a:srgbClr val="FF0000"/>
                </a:solidFill>
                <a:latin typeface="Courier New" panose="02070309020205020404" pitchFamily="49" charset="0"/>
              </a:rPr>
              <a:t>class</a:t>
            </a:r>
            <a:r>
              <a:rPr lang="en-GB" sz="1100" dirty="0">
                <a:solidFill>
                  <a:srgbClr val="000000"/>
                </a:solidFill>
                <a:latin typeface="Courier New" panose="02070309020205020404" pitchFamily="49" charset="0"/>
              </a:rPr>
              <a:t>=</a:t>
            </a:r>
            <a:r>
              <a:rPr lang="en-GB" sz="1100" b="1" dirty="0">
                <a:solidFill>
                  <a:srgbClr val="8000FF"/>
                </a:solidFill>
                <a:latin typeface="Courier New" panose="02070309020205020404" pitchFamily="49" charset="0"/>
              </a:rPr>
              <a:t>"control-label"</a:t>
            </a:r>
            <a:r>
              <a:rPr lang="en-GB" sz="1100" dirty="0">
                <a:solidFill>
                  <a:srgbClr val="0000FF"/>
                </a:solidFill>
                <a:latin typeface="Courier New" panose="02070309020205020404" pitchFamily="49" charset="0"/>
              </a:rPr>
              <a:t>&gt;</a:t>
            </a:r>
            <a:r>
              <a:rPr lang="en-GB" sz="1100" b="1" dirty="0">
                <a:solidFill>
                  <a:srgbClr val="000000"/>
                </a:solidFill>
                <a:latin typeface="Courier New" panose="02070309020205020404" pitchFamily="49" charset="0"/>
              </a:rPr>
              <a:t>Username</a:t>
            </a:r>
            <a:r>
              <a:rPr lang="en-GB" sz="1100" dirty="0">
                <a:solidFill>
                  <a:srgbClr val="0000FF"/>
                </a:solidFill>
                <a:latin typeface="Courier New" panose="02070309020205020404" pitchFamily="49" charset="0"/>
              </a:rPr>
              <a:t>&lt;/label&gt;</a:t>
            </a:r>
            <a:endParaRPr lang="en-GB" sz="1100" b="1" dirty="0">
              <a:solidFill>
                <a:srgbClr val="000000"/>
              </a:solidFill>
              <a:latin typeface="Courier New" panose="02070309020205020404" pitchFamily="49" charset="0"/>
            </a:endParaRPr>
          </a:p>
          <a:p>
            <a:r>
              <a:rPr lang="en-IE" sz="1100" b="1" dirty="0">
                <a:solidFill>
                  <a:srgbClr val="000000"/>
                </a:solidFill>
                <a:latin typeface="Courier New" panose="02070309020205020404" pitchFamily="49" charset="0"/>
              </a:rPr>
              <a:t>            </a:t>
            </a:r>
            <a:r>
              <a:rPr lang="en-IE" sz="1100" dirty="0">
                <a:solidFill>
                  <a:srgbClr val="0000FF"/>
                </a:solidFill>
                <a:latin typeface="Courier New" panose="02070309020205020404" pitchFamily="49" charset="0"/>
              </a:rPr>
              <a:t>&lt;/div&gt;</a:t>
            </a:r>
            <a:endParaRPr lang="en-IE" sz="1100" b="1" dirty="0">
              <a:solidFill>
                <a:srgbClr val="000000"/>
              </a:solidFill>
              <a:latin typeface="Courier New" panose="02070309020205020404" pitchFamily="49" charset="0"/>
            </a:endParaRPr>
          </a:p>
          <a:p>
            <a:r>
              <a:rPr lang="en-IE" sz="1100" b="1" dirty="0">
                <a:solidFill>
                  <a:srgbClr val="000000"/>
                </a:solidFill>
                <a:latin typeface="Courier New" panose="02070309020205020404" pitchFamily="49" charset="0"/>
              </a:rPr>
              <a:t>            </a:t>
            </a:r>
            <a:r>
              <a:rPr lang="en-IE" sz="1100" dirty="0">
                <a:solidFill>
                  <a:srgbClr val="0000FF"/>
                </a:solidFill>
                <a:latin typeface="Courier New" panose="02070309020205020404" pitchFamily="49" charset="0"/>
              </a:rPr>
              <a:t>&lt;div</a:t>
            </a:r>
            <a:r>
              <a:rPr lang="en-IE" sz="1100" dirty="0">
                <a:solidFill>
                  <a:srgbClr val="000000"/>
                </a:solidFill>
                <a:latin typeface="Courier New" panose="02070309020205020404" pitchFamily="49" charset="0"/>
              </a:rPr>
              <a:t> </a:t>
            </a:r>
            <a:r>
              <a:rPr lang="en-IE" sz="1100" dirty="0">
                <a:solidFill>
                  <a:srgbClr val="FF0000"/>
                </a:solidFill>
                <a:latin typeface="Courier New" panose="02070309020205020404" pitchFamily="49" charset="0"/>
              </a:rPr>
              <a:t>class</a:t>
            </a:r>
            <a:r>
              <a:rPr lang="en-IE" sz="1100" dirty="0">
                <a:solidFill>
                  <a:srgbClr val="000000"/>
                </a:solidFill>
                <a:latin typeface="Courier New" panose="02070309020205020404" pitchFamily="49" charset="0"/>
              </a:rPr>
              <a:t>=</a:t>
            </a:r>
            <a:r>
              <a:rPr lang="en-IE" sz="1100" b="1" dirty="0">
                <a:solidFill>
                  <a:srgbClr val="8000FF"/>
                </a:solidFill>
                <a:latin typeface="Courier New" panose="02070309020205020404" pitchFamily="49" charset="0"/>
              </a:rPr>
              <a:t>"col-sm-9"</a:t>
            </a:r>
            <a:r>
              <a:rPr lang="en-IE" sz="1100" dirty="0">
                <a:solidFill>
                  <a:srgbClr val="0000FF"/>
                </a:solidFill>
                <a:latin typeface="Courier New" panose="02070309020205020404" pitchFamily="49" charset="0"/>
              </a:rPr>
              <a:t>&gt;</a:t>
            </a:r>
            <a:endParaRPr lang="en-IE" sz="1100" b="1" dirty="0">
              <a:solidFill>
                <a:srgbClr val="000000"/>
              </a:solidFill>
              <a:latin typeface="Courier New" panose="02070309020205020404" pitchFamily="49" charset="0"/>
            </a:endParaRPr>
          </a:p>
          <a:p>
            <a:r>
              <a:rPr lang="en-GB" sz="1100" b="1" dirty="0">
                <a:solidFill>
                  <a:srgbClr val="000000"/>
                </a:solidFill>
                <a:latin typeface="Courier New" panose="02070309020205020404" pitchFamily="49" charset="0"/>
              </a:rPr>
              <a:t>                </a:t>
            </a:r>
            <a:r>
              <a:rPr lang="en-GB" sz="1100" dirty="0">
                <a:solidFill>
                  <a:srgbClr val="0000FF"/>
                </a:solidFill>
                <a:latin typeface="Courier New" panose="02070309020205020404" pitchFamily="49" charset="0"/>
              </a:rPr>
              <a:t>&lt;input</a:t>
            </a:r>
            <a:r>
              <a:rPr lang="en-GB" sz="1100" dirty="0">
                <a:solidFill>
                  <a:srgbClr val="000000"/>
                </a:solidFill>
                <a:latin typeface="Courier New" panose="02070309020205020404" pitchFamily="49" charset="0"/>
              </a:rPr>
              <a:t> </a:t>
            </a:r>
            <a:r>
              <a:rPr lang="en-GB" sz="1100" dirty="0">
                <a:solidFill>
                  <a:srgbClr val="FF0000"/>
                </a:solidFill>
                <a:latin typeface="Courier New" panose="02070309020205020404" pitchFamily="49" charset="0"/>
              </a:rPr>
              <a:t>type</a:t>
            </a:r>
            <a:r>
              <a:rPr lang="en-GB" sz="1100" dirty="0">
                <a:solidFill>
                  <a:srgbClr val="000000"/>
                </a:solidFill>
                <a:latin typeface="Courier New" panose="02070309020205020404" pitchFamily="49" charset="0"/>
              </a:rPr>
              <a:t>=</a:t>
            </a:r>
            <a:r>
              <a:rPr lang="en-GB" sz="1100" b="1" dirty="0">
                <a:solidFill>
                  <a:srgbClr val="8000FF"/>
                </a:solidFill>
                <a:latin typeface="Courier New" panose="02070309020205020404" pitchFamily="49" charset="0"/>
              </a:rPr>
              <a:t>"text"</a:t>
            </a:r>
            <a:r>
              <a:rPr lang="en-GB" sz="1100" dirty="0">
                <a:solidFill>
                  <a:srgbClr val="000000"/>
                </a:solidFill>
                <a:latin typeface="Courier New" panose="02070309020205020404" pitchFamily="49" charset="0"/>
              </a:rPr>
              <a:t> </a:t>
            </a:r>
            <a:r>
              <a:rPr lang="en-GB" sz="1100" dirty="0">
                <a:solidFill>
                  <a:srgbClr val="FF0000"/>
                </a:solidFill>
                <a:latin typeface="Courier New" panose="02070309020205020404" pitchFamily="49" charset="0"/>
              </a:rPr>
              <a:t>class</a:t>
            </a:r>
            <a:r>
              <a:rPr lang="en-GB" sz="1100" dirty="0">
                <a:solidFill>
                  <a:srgbClr val="000000"/>
                </a:solidFill>
                <a:latin typeface="Courier New" panose="02070309020205020404" pitchFamily="49" charset="0"/>
              </a:rPr>
              <a:t>=</a:t>
            </a:r>
            <a:r>
              <a:rPr lang="en-GB" sz="1100" b="1" dirty="0">
                <a:solidFill>
                  <a:srgbClr val="8000FF"/>
                </a:solidFill>
                <a:latin typeface="Courier New" panose="02070309020205020404" pitchFamily="49" charset="0"/>
              </a:rPr>
              <a:t>"form-control input-</a:t>
            </a:r>
            <a:r>
              <a:rPr lang="en-GB" sz="1100" b="1" dirty="0" err="1">
                <a:solidFill>
                  <a:srgbClr val="8000FF"/>
                </a:solidFill>
                <a:latin typeface="Courier New" panose="02070309020205020404" pitchFamily="49" charset="0"/>
              </a:rPr>
              <a:t>lg</a:t>
            </a:r>
            <a:r>
              <a:rPr lang="en-GB" sz="1100" b="1" dirty="0">
                <a:solidFill>
                  <a:srgbClr val="8000FF"/>
                </a:solidFill>
                <a:latin typeface="Courier New" panose="02070309020205020404" pitchFamily="49" charset="0"/>
              </a:rPr>
              <a:t> required"</a:t>
            </a:r>
            <a:r>
              <a:rPr lang="en-GB" sz="1100" dirty="0">
                <a:solidFill>
                  <a:srgbClr val="000000"/>
                </a:solidFill>
                <a:latin typeface="Courier New" panose="02070309020205020404" pitchFamily="49" charset="0"/>
              </a:rPr>
              <a:t> </a:t>
            </a:r>
            <a:r>
              <a:rPr lang="en-GB" sz="1100" dirty="0">
                <a:solidFill>
                  <a:srgbClr val="FF0000"/>
                </a:solidFill>
                <a:latin typeface="Courier New" panose="02070309020205020404" pitchFamily="49" charset="0"/>
              </a:rPr>
              <a:t>id</a:t>
            </a:r>
            <a:r>
              <a:rPr lang="en-GB" sz="1100" dirty="0">
                <a:solidFill>
                  <a:srgbClr val="000000"/>
                </a:solidFill>
                <a:latin typeface="Courier New" panose="02070309020205020404" pitchFamily="49" charset="0"/>
              </a:rPr>
              <a:t>=</a:t>
            </a:r>
            <a:r>
              <a:rPr lang="en-GB" sz="1100" b="1" dirty="0">
                <a:solidFill>
                  <a:srgbClr val="8000FF"/>
                </a:solidFill>
                <a:latin typeface="Courier New" panose="02070309020205020404" pitchFamily="49" charset="0"/>
              </a:rPr>
              <a:t>"</a:t>
            </a:r>
            <a:r>
              <a:rPr lang="en-GB" sz="1100" b="1" dirty="0" err="1">
                <a:solidFill>
                  <a:srgbClr val="8000FF"/>
                </a:solidFill>
                <a:latin typeface="Courier New" panose="02070309020205020404" pitchFamily="49" charset="0"/>
              </a:rPr>
              <a:t>inputUsername</a:t>
            </a:r>
            <a:r>
              <a:rPr lang="en-GB" sz="1100" b="1" dirty="0">
                <a:solidFill>
                  <a:srgbClr val="8000FF"/>
                </a:solidFill>
                <a:latin typeface="Courier New" panose="02070309020205020404" pitchFamily="49" charset="0"/>
              </a:rPr>
              <a:t>"</a:t>
            </a:r>
            <a:r>
              <a:rPr lang="en-GB" sz="1100" dirty="0">
                <a:solidFill>
                  <a:srgbClr val="000000"/>
                </a:solidFill>
                <a:latin typeface="Courier New" panose="02070309020205020404" pitchFamily="49" charset="0"/>
              </a:rPr>
              <a:t> </a:t>
            </a:r>
            <a:r>
              <a:rPr lang="en-GB" sz="1100" dirty="0">
                <a:solidFill>
                  <a:srgbClr val="FF0000"/>
                </a:solidFill>
                <a:latin typeface="Courier New" panose="02070309020205020404" pitchFamily="49" charset="0"/>
              </a:rPr>
              <a:t>placeholder</a:t>
            </a:r>
            <a:r>
              <a:rPr lang="en-GB" sz="1100" dirty="0">
                <a:solidFill>
                  <a:srgbClr val="000000"/>
                </a:solidFill>
                <a:latin typeface="Courier New" panose="02070309020205020404" pitchFamily="49" charset="0"/>
              </a:rPr>
              <a:t>=</a:t>
            </a:r>
            <a:r>
              <a:rPr lang="en-GB" sz="1100" b="1" dirty="0">
                <a:solidFill>
                  <a:srgbClr val="8000FF"/>
                </a:solidFill>
                <a:latin typeface="Courier New" panose="02070309020205020404" pitchFamily="49" charset="0"/>
              </a:rPr>
              <a:t>"@username"</a:t>
            </a:r>
            <a:r>
              <a:rPr lang="en-GB" sz="1100" dirty="0">
                <a:solidFill>
                  <a:srgbClr val="0000FF"/>
                </a:solidFill>
                <a:latin typeface="Courier New" panose="02070309020205020404" pitchFamily="49" charset="0"/>
              </a:rPr>
              <a:t>&gt;</a:t>
            </a:r>
            <a:endParaRPr lang="en-GB" sz="1100" b="1" dirty="0">
              <a:solidFill>
                <a:srgbClr val="000000"/>
              </a:solidFill>
              <a:latin typeface="Courier New" panose="02070309020205020404" pitchFamily="49" charset="0"/>
            </a:endParaRPr>
          </a:p>
          <a:p>
            <a:r>
              <a:rPr lang="en-IE" sz="1100" b="1" dirty="0">
                <a:solidFill>
                  <a:srgbClr val="000000"/>
                </a:solidFill>
                <a:latin typeface="Courier New" panose="02070309020205020404" pitchFamily="49" charset="0"/>
              </a:rPr>
              <a:t>            </a:t>
            </a:r>
            <a:r>
              <a:rPr lang="en-IE" sz="1100" dirty="0">
                <a:solidFill>
                  <a:srgbClr val="0000FF"/>
                </a:solidFill>
                <a:latin typeface="Courier New" panose="02070309020205020404" pitchFamily="49" charset="0"/>
              </a:rPr>
              <a:t>&lt;/div&gt;</a:t>
            </a:r>
            <a:endParaRPr lang="en-IE" sz="1100" b="1" dirty="0">
              <a:solidFill>
                <a:srgbClr val="000000"/>
              </a:solidFill>
              <a:latin typeface="Courier New" panose="02070309020205020404" pitchFamily="49" charset="0"/>
            </a:endParaRPr>
          </a:p>
          <a:p>
            <a:r>
              <a:rPr lang="en-IE" sz="1100" b="1" dirty="0">
                <a:solidFill>
                  <a:srgbClr val="000000"/>
                </a:solidFill>
                <a:latin typeface="Courier New" panose="02070309020205020404" pitchFamily="49" charset="0"/>
              </a:rPr>
              <a:t>            </a:t>
            </a:r>
            <a:r>
              <a:rPr lang="en-IE" sz="1100" dirty="0">
                <a:solidFill>
                  <a:srgbClr val="0000FF"/>
                </a:solidFill>
                <a:latin typeface="Courier New" panose="02070309020205020404" pitchFamily="49" charset="0"/>
              </a:rPr>
              <a:t>&lt;/div&gt;</a:t>
            </a:r>
            <a:endParaRPr lang="en-IE" sz="1100" b="1" dirty="0">
              <a:solidFill>
                <a:srgbClr val="000000"/>
              </a:solidFill>
              <a:latin typeface="Courier New" panose="02070309020205020404" pitchFamily="49" charset="0"/>
            </a:endParaRPr>
          </a:p>
          <a:p>
            <a:r>
              <a:rPr lang="en-IE" sz="1100" b="1" dirty="0">
                <a:solidFill>
                  <a:srgbClr val="000000"/>
                </a:solidFill>
                <a:latin typeface="Courier New" panose="02070309020205020404" pitchFamily="49" charset="0"/>
              </a:rPr>
              <a:t>        </a:t>
            </a:r>
            <a:r>
              <a:rPr lang="en-IE" sz="1100" dirty="0">
                <a:solidFill>
                  <a:srgbClr val="0000FF"/>
                </a:solidFill>
                <a:latin typeface="Courier New" panose="02070309020205020404" pitchFamily="49" charset="0"/>
              </a:rPr>
              <a:t>&lt;/div&gt;</a:t>
            </a:r>
            <a:endParaRPr lang="en-IE" sz="1100" b="1" dirty="0">
              <a:solidFill>
                <a:srgbClr val="000000"/>
              </a:solidFill>
              <a:latin typeface="Courier New" panose="02070309020205020404" pitchFamily="49" charset="0"/>
            </a:endParaRPr>
          </a:p>
          <a:p>
            <a:r>
              <a:rPr lang="en-IE" sz="1100" b="1" dirty="0">
                <a:solidFill>
                  <a:srgbClr val="000000"/>
                </a:solidFill>
                <a:latin typeface="Courier New" panose="02070309020205020404" pitchFamily="49" charset="0"/>
              </a:rPr>
              <a:t>        </a:t>
            </a:r>
            <a:r>
              <a:rPr lang="en-IE" sz="1100" dirty="0">
                <a:solidFill>
                  <a:srgbClr val="0000FF"/>
                </a:solidFill>
                <a:latin typeface="Courier New" panose="02070309020205020404" pitchFamily="49" charset="0"/>
              </a:rPr>
              <a:t>&lt;div</a:t>
            </a:r>
            <a:r>
              <a:rPr lang="en-IE" sz="1100" dirty="0">
                <a:solidFill>
                  <a:srgbClr val="000000"/>
                </a:solidFill>
                <a:latin typeface="Courier New" panose="02070309020205020404" pitchFamily="49" charset="0"/>
              </a:rPr>
              <a:t> </a:t>
            </a:r>
            <a:r>
              <a:rPr lang="en-IE" sz="1100" dirty="0">
                <a:solidFill>
                  <a:srgbClr val="FF0000"/>
                </a:solidFill>
                <a:latin typeface="Courier New" panose="02070309020205020404" pitchFamily="49" charset="0"/>
              </a:rPr>
              <a:t>class</a:t>
            </a:r>
            <a:r>
              <a:rPr lang="en-IE" sz="1100" dirty="0">
                <a:solidFill>
                  <a:srgbClr val="000000"/>
                </a:solidFill>
                <a:latin typeface="Courier New" panose="02070309020205020404" pitchFamily="49" charset="0"/>
              </a:rPr>
              <a:t>=</a:t>
            </a:r>
            <a:r>
              <a:rPr lang="en-IE" sz="1100" b="1" dirty="0">
                <a:solidFill>
                  <a:srgbClr val="8000FF"/>
                </a:solidFill>
                <a:latin typeface="Courier New" panose="02070309020205020404" pitchFamily="49" charset="0"/>
              </a:rPr>
              <a:t>"form-group"</a:t>
            </a:r>
            <a:r>
              <a:rPr lang="en-IE" sz="1100" dirty="0">
                <a:solidFill>
                  <a:srgbClr val="0000FF"/>
                </a:solidFill>
                <a:latin typeface="Courier New" panose="02070309020205020404" pitchFamily="49" charset="0"/>
              </a:rPr>
              <a:t>&gt;</a:t>
            </a:r>
            <a:endParaRPr lang="en-IE" sz="1100" b="1" dirty="0">
              <a:solidFill>
                <a:srgbClr val="000000"/>
              </a:solidFill>
              <a:latin typeface="Courier New" panose="02070309020205020404" pitchFamily="49" charset="0"/>
            </a:endParaRPr>
          </a:p>
          <a:p>
            <a:r>
              <a:rPr lang="en-IE" sz="1100" b="1" dirty="0">
                <a:solidFill>
                  <a:srgbClr val="000000"/>
                </a:solidFill>
                <a:latin typeface="Courier New" panose="02070309020205020404" pitchFamily="49" charset="0"/>
              </a:rPr>
              <a:t>            </a:t>
            </a:r>
            <a:r>
              <a:rPr lang="en-IE" sz="1100" dirty="0">
                <a:solidFill>
                  <a:srgbClr val="0000FF"/>
                </a:solidFill>
                <a:latin typeface="Courier New" panose="02070309020205020404" pitchFamily="49" charset="0"/>
              </a:rPr>
              <a:t>&lt;div</a:t>
            </a:r>
            <a:r>
              <a:rPr lang="en-IE" sz="1100" dirty="0">
                <a:solidFill>
                  <a:srgbClr val="000000"/>
                </a:solidFill>
                <a:latin typeface="Courier New" panose="02070309020205020404" pitchFamily="49" charset="0"/>
              </a:rPr>
              <a:t> </a:t>
            </a:r>
            <a:r>
              <a:rPr lang="en-IE" sz="1100" dirty="0">
                <a:solidFill>
                  <a:srgbClr val="FF0000"/>
                </a:solidFill>
                <a:latin typeface="Courier New" panose="02070309020205020404" pitchFamily="49" charset="0"/>
              </a:rPr>
              <a:t>class</a:t>
            </a:r>
            <a:r>
              <a:rPr lang="en-IE" sz="1100" dirty="0">
                <a:solidFill>
                  <a:srgbClr val="000000"/>
                </a:solidFill>
                <a:latin typeface="Courier New" panose="02070309020205020404" pitchFamily="49" charset="0"/>
              </a:rPr>
              <a:t>=</a:t>
            </a:r>
            <a:r>
              <a:rPr lang="en-IE" sz="1100" b="1" dirty="0">
                <a:solidFill>
                  <a:srgbClr val="8000FF"/>
                </a:solidFill>
                <a:latin typeface="Courier New" panose="02070309020205020404" pitchFamily="49" charset="0"/>
              </a:rPr>
              <a:t>"col-sm-10 col-sm-offset-2"</a:t>
            </a:r>
            <a:r>
              <a:rPr lang="en-IE" sz="1100" dirty="0">
                <a:solidFill>
                  <a:srgbClr val="0000FF"/>
                </a:solidFill>
                <a:latin typeface="Courier New" panose="02070309020205020404" pitchFamily="49" charset="0"/>
              </a:rPr>
              <a:t>&gt;</a:t>
            </a:r>
            <a:endParaRPr lang="en-IE" sz="1100" b="1" dirty="0">
              <a:solidFill>
                <a:srgbClr val="000000"/>
              </a:solidFill>
              <a:latin typeface="Courier New" panose="02070309020205020404" pitchFamily="49" charset="0"/>
            </a:endParaRPr>
          </a:p>
          <a:p>
            <a:r>
              <a:rPr lang="en-IE" sz="1100" b="1" dirty="0">
                <a:solidFill>
                  <a:srgbClr val="000000"/>
                </a:solidFill>
                <a:latin typeface="Courier New" panose="02070309020205020404" pitchFamily="49" charset="0"/>
              </a:rPr>
              <a:t>            </a:t>
            </a:r>
            <a:r>
              <a:rPr lang="en-IE" sz="1100" dirty="0">
                <a:solidFill>
                  <a:srgbClr val="0000FF"/>
                </a:solidFill>
                <a:latin typeface="Courier New" panose="02070309020205020404" pitchFamily="49" charset="0"/>
              </a:rPr>
              <a:t>&lt;div</a:t>
            </a:r>
            <a:r>
              <a:rPr lang="en-IE" sz="1100" dirty="0">
                <a:solidFill>
                  <a:srgbClr val="000000"/>
                </a:solidFill>
                <a:latin typeface="Courier New" panose="02070309020205020404" pitchFamily="49" charset="0"/>
              </a:rPr>
              <a:t> </a:t>
            </a:r>
            <a:r>
              <a:rPr lang="en-IE" sz="1100" dirty="0">
                <a:solidFill>
                  <a:srgbClr val="FF0000"/>
                </a:solidFill>
                <a:latin typeface="Courier New" panose="02070309020205020404" pitchFamily="49" charset="0"/>
              </a:rPr>
              <a:t>class</a:t>
            </a:r>
            <a:r>
              <a:rPr lang="en-IE" sz="1100" dirty="0">
                <a:solidFill>
                  <a:srgbClr val="000000"/>
                </a:solidFill>
                <a:latin typeface="Courier New" panose="02070309020205020404" pitchFamily="49" charset="0"/>
              </a:rPr>
              <a:t>=</a:t>
            </a:r>
            <a:r>
              <a:rPr lang="en-IE" sz="1100" b="1" dirty="0">
                <a:solidFill>
                  <a:srgbClr val="8000FF"/>
                </a:solidFill>
                <a:latin typeface="Courier New" panose="02070309020205020404" pitchFamily="49" charset="0"/>
              </a:rPr>
              <a:t>"col-sm-3"</a:t>
            </a:r>
            <a:r>
              <a:rPr lang="en-IE" sz="1100" dirty="0">
                <a:solidFill>
                  <a:srgbClr val="0000FF"/>
                </a:solidFill>
                <a:latin typeface="Courier New" panose="02070309020205020404" pitchFamily="49" charset="0"/>
              </a:rPr>
              <a:t>&gt;</a:t>
            </a:r>
            <a:endParaRPr lang="en-IE" sz="1100" b="1" dirty="0">
              <a:solidFill>
                <a:srgbClr val="000000"/>
              </a:solidFill>
              <a:latin typeface="Courier New" panose="02070309020205020404" pitchFamily="49" charset="0"/>
            </a:endParaRPr>
          </a:p>
          <a:p>
            <a:r>
              <a:rPr lang="en-GB" sz="1100" b="1" dirty="0">
                <a:solidFill>
                  <a:srgbClr val="000000"/>
                </a:solidFill>
                <a:latin typeface="Courier New" panose="02070309020205020404" pitchFamily="49" charset="0"/>
              </a:rPr>
              <a:t>                </a:t>
            </a:r>
            <a:r>
              <a:rPr lang="en-GB" sz="1100" dirty="0">
                <a:solidFill>
                  <a:srgbClr val="0000FF"/>
                </a:solidFill>
                <a:latin typeface="Courier New" panose="02070309020205020404" pitchFamily="49" charset="0"/>
              </a:rPr>
              <a:t>&lt;label</a:t>
            </a:r>
            <a:r>
              <a:rPr lang="en-GB" sz="1100" dirty="0">
                <a:solidFill>
                  <a:srgbClr val="000000"/>
                </a:solidFill>
                <a:latin typeface="Courier New" panose="02070309020205020404" pitchFamily="49" charset="0"/>
              </a:rPr>
              <a:t> </a:t>
            </a:r>
            <a:r>
              <a:rPr lang="en-GB" sz="1100" dirty="0">
                <a:solidFill>
                  <a:srgbClr val="FF0000"/>
                </a:solidFill>
                <a:latin typeface="Courier New" panose="02070309020205020404" pitchFamily="49" charset="0"/>
              </a:rPr>
              <a:t>for</a:t>
            </a:r>
            <a:r>
              <a:rPr lang="en-GB" sz="1100" dirty="0">
                <a:solidFill>
                  <a:srgbClr val="000000"/>
                </a:solidFill>
                <a:latin typeface="Courier New" panose="02070309020205020404" pitchFamily="49" charset="0"/>
              </a:rPr>
              <a:t>=</a:t>
            </a:r>
            <a:r>
              <a:rPr lang="en-GB" sz="1100" b="1" dirty="0">
                <a:solidFill>
                  <a:srgbClr val="8000FF"/>
                </a:solidFill>
                <a:latin typeface="Courier New" panose="02070309020205020404" pitchFamily="49" charset="0"/>
              </a:rPr>
              <a:t>"</a:t>
            </a:r>
            <a:r>
              <a:rPr lang="en-GB" sz="1100" b="1" dirty="0" err="1">
                <a:solidFill>
                  <a:srgbClr val="8000FF"/>
                </a:solidFill>
                <a:latin typeface="Courier New" panose="02070309020205020404" pitchFamily="49" charset="0"/>
              </a:rPr>
              <a:t>inputPassword</a:t>
            </a:r>
            <a:r>
              <a:rPr lang="en-GB" sz="1100" b="1" dirty="0">
                <a:solidFill>
                  <a:srgbClr val="8000FF"/>
                </a:solidFill>
                <a:latin typeface="Courier New" panose="02070309020205020404" pitchFamily="49" charset="0"/>
              </a:rPr>
              <a:t>"</a:t>
            </a:r>
            <a:r>
              <a:rPr lang="en-GB" sz="1100" dirty="0">
                <a:solidFill>
                  <a:srgbClr val="000000"/>
                </a:solidFill>
                <a:latin typeface="Courier New" panose="02070309020205020404" pitchFamily="49" charset="0"/>
              </a:rPr>
              <a:t> </a:t>
            </a:r>
            <a:r>
              <a:rPr lang="en-GB" sz="1100" dirty="0">
                <a:solidFill>
                  <a:srgbClr val="FF0000"/>
                </a:solidFill>
                <a:latin typeface="Courier New" panose="02070309020205020404" pitchFamily="49" charset="0"/>
              </a:rPr>
              <a:t>class</a:t>
            </a:r>
            <a:r>
              <a:rPr lang="en-GB" sz="1100" dirty="0">
                <a:solidFill>
                  <a:srgbClr val="000000"/>
                </a:solidFill>
                <a:latin typeface="Courier New" panose="02070309020205020404" pitchFamily="49" charset="0"/>
              </a:rPr>
              <a:t>=</a:t>
            </a:r>
            <a:r>
              <a:rPr lang="en-GB" sz="1100" b="1" dirty="0">
                <a:solidFill>
                  <a:srgbClr val="8000FF"/>
                </a:solidFill>
                <a:latin typeface="Courier New" panose="02070309020205020404" pitchFamily="49" charset="0"/>
              </a:rPr>
              <a:t>"control-label"</a:t>
            </a:r>
            <a:r>
              <a:rPr lang="en-GB" sz="1100" dirty="0">
                <a:solidFill>
                  <a:srgbClr val="0000FF"/>
                </a:solidFill>
                <a:latin typeface="Courier New" panose="02070309020205020404" pitchFamily="49" charset="0"/>
              </a:rPr>
              <a:t>&gt;</a:t>
            </a:r>
            <a:r>
              <a:rPr lang="en-GB" sz="1100" b="1" dirty="0">
                <a:solidFill>
                  <a:srgbClr val="000000"/>
                </a:solidFill>
                <a:latin typeface="Courier New" panose="02070309020205020404" pitchFamily="49" charset="0"/>
              </a:rPr>
              <a:t>Password</a:t>
            </a:r>
            <a:r>
              <a:rPr lang="en-GB" sz="1100" dirty="0">
                <a:solidFill>
                  <a:srgbClr val="0000FF"/>
                </a:solidFill>
                <a:latin typeface="Courier New" panose="02070309020205020404" pitchFamily="49" charset="0"/>
              </a:rPr>
              <a:t>&lt;/label&gt;</a:t>
            </a:r>
            <a:endParaRPr lang="en-GB" sz="1100" b="1" dirty="0">
              <a:solidFill>
                <a:srgbClr val="000000"/>
              </a:solidFill>
              <a:latin typeface="Courier New" panose="02070309020205020404" pitchFamily="49" charset="0"/>
            </a:endParaRPr>
          </a:p>
          <a:p>
            <a:r>
              <a:rPr lang="en-IE" sz="1100" b="1" dirty="0">
                <a:solidFill>
                  <a:srgbClr val="000000"/>
                </a:solidFill>
                <a:latin typeface="Courier New" panose="02070309020205020404" pitchFamily="49" charset="0"/>
              </a:rPr>
              <a:t>            </a:t>
            </a:r>
            <a:r>
              <a:rPr lang="en-IE" sz="1100" dirty="0">
                <a:solidFill>
                  <a:srgbClr val="0000FF"/>
                </a:solidFill>
                <a:latin typeface="Courier New" panose="02070309020205020404" pitchFamily="49" charset="0"/>
              </a:rPr>
              <a:t>&lt;/div&gt;</a:t>
            </a:r>
            <a:endParaRPr lang="en-IE" sz="1100" b="1" dirty="0">
              <a:solidFill>
                <a:srgbClr val="000000"/>
              </a:solidFill>
              <a:latin typeface="Courier New" panose="02070309020205020404" pitchFamily="49" charset="0"/>
            </a:endParaRPr>
          </a:p>
          <a:p>
            <a:r>
              <a:rPr lang="en-IE" sz="1100" b="1" dirty="0">
                <a:solidFill>
                  <a:srgbClr val="000000"/>
                </a:solidFill>
                <a:latin typeface="Courier New" panose="02070309020205020404" pitchFamily="49" charset="0"/>
              </a:rPr>
              <a:t>            </a:t>
            </a:r>
            <a:r>
              <a:rPr lang="en-IE" sz="1100" dirty="0">
                <a:solidFill>
                  <a:srgbClr val="0000FF"/>
                </a:solidFill>
                <a:latin typeface="Courier New" panose="02070309020205020404" pitchFamily="49" charset="0"/>
              </a:rPr>
              <a:t>&lt;div</a:t>
            </a:r>
            <a:r>
              <a:rPr lang="en-IE" sz="1100" dirty="0">
                <a:solidFill>
                  <a:srgbClr val="000000"/>
                </a:solidFill>
                <a:latin typeface="Courier New" panose="02070309020205020404" pitchFamily="49" charset="0"/>
              </a:rPr>
              <a:t> </a:t>
            </a:r>
            <a:r>
              <a:rPr lang="en-IE" sz="1100" dirty="0">
                <a:solidFill>
                  <a:srgbClr val="FF0000"/>
                </a:solidFill>
                <a:latin typeface="Courier New" panose="02070309020205020404" pitchFamily="49" charset="0"/>
              </a:rPr>
              <a:t>class</a:t>
            </a:r>
            <a:r>
              <a:rPr lang="en-IE" sz="1100" dirty="0">
                <a:solidFill>
                  <a:srgbClr val="000000"/>
                </a:solidFill>
                <a:latin typeface="Courier New" panose="02070309020205020404" pitchFamily="49" charset="0"/>
              </a:rPr>
              <a:t>=</a:t>
            </a:r>
            <a:r>
              <a:rPr lang="en-IE" sz="1100" b="1" dirty="0">
                <a:solidFill>
                  <a:srgbClr val="8000FF"/>
                </a:solidFill>
                <a:latin typeface="Courier New" panose="02070309020205020404" pitchFamily="49" charset="0"/>
              </a:rPr>
              <a:t>"col-sm-9"</a:t>
            </a:r>
            <a:r>
              <a:rPr lang="en-IE" sz="1100" dirty="0">
                <a:solidFill>
                  <a:srgbClr val="0000FF"/>
                </a:solidFill>
                <a:latin typeface="Courier New" panose="02070309020205020404" pitchFamily="49" charset="0"/>
              </a:rPr>
              <a:t>&gt;</a:t>
            </a:r>
            <a:endParaRPr lang="en-IE" sz="1100" b="1" dirty="0">
              <a:solidFill>
                <a:srgbClr val="000000"/>
              </a:solidFill>
              <a:latin typeface="Courier New" panose="02070309020205020404" pitchFamily="49" charset="0"/>
            </a:endParaRPr>
          </a:p>
          <a:p>
            <a:r>
              <a:rPr lang="en-GB" sz="1100" b="1" dirty="0">
                <a:solidFill>
                  <a:srgbClr val="000000"/>
                </a:solidFill>
                <a:latin typeface="Courier New" panose="02070309020205020404" pitchFamily="49" charset="0"/>
              </a:rPr>
              <a:t>                </a:t>
            </a:r>
            <a:r>
              <a:rPr lang="en-GB" sz="1100" dirty="0">
                <a:solidFill>
                  <a:srgbClr val="0000FF"/>
                </a:solidFill>
                <a:latin typeface="Courier New" panose="02070309020205020404" pitchFamily="49" charset="0"/>
              </a:rPr>
              <a:t>&lt;input</a:t>
            </a:r>
            <a:r>
              <a:rPr lang="en-GB" sz="1100" dirty="0">
                <a:solidFill>
                  <a:srgbClr val="000000"/>
                </a:solidFill>
                <a:latin typeface="Courier New" panose="02070309020205020404" pitchFamily="49" charset="0"/>
              </a:rPr>
              <a:t> </a:t>
            </a:r>
            <a:r>
              <a:rPr lang="en-GB" sz="1100" dirty="0">
                <a:solidFill>
                  <a:srgbClr val="FF0000"/>
                </a:solidFill>
                <a:latin typeface="Courier New" panose="02070309020205020404" pitchFamily="49" charset="0"/>
              </a:rPr>
              <a:t>type</a:t>
            </a:r>
            <a:r>
              <a:rPr lang="en-GB" sz="1100" dirty="0">
                <a:solidFill>
                  <a:srgbClr val="000000"/>
                </a:solidFill>
                <a:latin typeface="Courier New" panose="02070309020205020404" pitchFamily="49" charset="0"/>
              </a:rPr>
              <a:t>=</a:t>
            </a:r>
            <a:r>
              <a:rPr lang="en-GB" sz="1100" b="1" dirty="0">
                <a:solidFill>
                  <a:srgbClr val="8000FF"/>
                </a:solidFill>
                <a:latin typeface="Courier New" panose="02070309020205020404" pitchFamily="49" charset="0"/>
              </a:rPr>
              <a:t>"password"</a:t>
            </a:r>
            <a:r>
              <a:rPr lang="en-GB" sz="1100" dirty="0">
                <a:solidFill>
                  <a:srgbClr val="000000"/>
                </a:solidFill>
                <a:latin typeface="Courier New" panose="02070309020205020404" pitchFamily="49" charset="0"/>
              </a:rPr>
              <a:t> </a:t>
            </a:r>
            <a:r>
              <a:rPr lang="en-GB" sz="1100" dirty="0">
                <a:solidFill>
                  <a:srgbClr val="FF0000"/>
                </a:solidFill>
                <a:latin typeface="Courier New" panose="02070309020205020404" pitchFamily="49" charset="0"/>
              </a:rPr>
              <a:t>class</a:t>
            </a:r>
            <a:r>
              <a:rPr lang="en-GB" sz="1100" dirty="0">
                <a:solidFill>
                  <a:srgbClr val="000000"/>
                </a:solidFill>
                <a:latin typeface="Courier New" panose="02070309020205020404" pitchFamily="49" charset="0"/>
              </a:rPr>
              <a:t>=</a:t>
            </a:r>
            <a:r>
              <a:rPr lang="en-GB" sz="1100" b="1" dirty="0">
                <a:solidFill>
                  <a:srgbClr val="8000FF"/>
                </a:solidFill>
                <a:latin typeface="Courier New" panose="02070309020205020404" pitchFamily="49" charset="0"/>
              </a:rPr>
              <a:t>"form-control input-</a:t>
            </a:r>
            <a:r>
              <a:rPr lang="en-GB" sz="1100" b="1" dirty="0" err="1">
                <a:solidFill>
                  <a:srgbClr val="8000FF"/>
                </a:solidFill>
                <a:latin typeface="Courier New" panose="02070309020205020404" pitchFamily="49" charset="0"/>
              </a:rPr>
              <a:t>lg</a:t>
            </a:r>
            <a:r>
              <a:rPr lang="en-GB" sz="1100" b="1" dirty="0">
                <a:solidFill>
                  <a:srgbClr val="8000FF"/>
                </a:solidFill>
                <a:latin typeface="Courier New" panose="02070309020205020404" pitchFamily="49" charset="0"/>
              </a:rPr>
              <a:t> required"</a:t>
            </a:r>
            <a:r>
              <a:rPr lang="en-GB" sz="1100" dirty="0">
                <a:solidFill>
                  <a:srgbClr val="000000"/>
                </a:solidFill>
                <a:latin typeface="Courier New" panose="02070309020205020404" pitchFamily="49" charset="0"/>
              </a:rPr>
              <a:t> </a:t>
            </a:r>
            <a:r>
              <a:rPr lang="en-GB" sz="1100" dirty="0">
                <a:solidFill>
                  <a:srgbClr val="FF0000"/>
                </a:solidFill>
                <a:latin typeface="Courier New" panose="02070309020205020404" pitchFamily="49" charset="0"/>
              </a:rPr>
              <a:t>id</a:t>
            </a:r>
            <a:r>
              <a:rPr lang="en-GB" sz="1100" dirty="0">
                <a:solidFill>
                  <a:srgbClr val="000000"/>
                </a:solidFill>
                <a:latin typeface="Courier New" panose="02070309020205020404" pitchFamily="49" charset="0"/>
              </a:rPr>
              <a:t>=</a:t>
            </a:r>
            <a:r>
              <a:rPr lang="en-GB" sz="1100" b="1" dirty="0">
                <a:solidFill>
                  <a:srgbClr val="8000FF"/>
                </a:solidFill>
                <a:latin typeface="Courier New" panose="02070309020205020404" pitchFamily="49" charset="0"/>
              </a:rPr>
              <a:t>"</a:t>
            </a:r>
            <a:r>
              <a:rPr lang="en-GB" sz="1100" b="1" dirty="0" err="1">
                <a:solidFill>
                  <a:srgbClr val="8000FF"/>
                </a:solidFill>
                <a:latin typeface="Courier New" panose="02070309020205020404" pitchFamily="49" charset="0"/>
              </a:rPr>
              <a:t>inputPassword</a:t>
            </a:r>
            <a:r>
              <a:rPr lang="en-GB" sz="1100" b="1" dirty="0">
                <a:solidFill>
                  <a:srgbClr val="8000FF"/>
                </a:solidFill>
                <a:latin typeface="Courier New" panose="02070309020205020404" pitchFamily="49" charset="0"/>
              </a:rPr>
              <a:t>"</a:t>
            </a:r>
            <a:endParaRPr lang="en-GB" sz="1100" dirty="0">
              <a:solidFill>
                <a:srgbClr val="000000"/>
              </a:solidFill>
              <a:latin typeface="Courier New" panose="02070309020205020404" pitchFamily="49" charset="0"/>
            </a:endParaRPr>
          </a:p>
          <a:p>
            <a:r>
              <a:rPr lang="en-IE" sz="1100" dirty="0">
                <a:solidFill>
                  <a:srgbClr val="000000"/>
                </a:solidFill>
                <a:latin typeface="Courier New" panose="02070309020205020404" pitchFamily="49" charset="0"/>
              </a:rPr>
              <a:t>                       </a:t>
            </a:r>
            <a:r>
              <a:rPr lang="en-IE" sz="1100" dirty="0">
                <a:solidFill>
                  <a:srgbClr val="FF0000"/>
                </a:solidFill>
                <a:latin typeface="Courier New" panose="02070309020205020404" pitchFamily="49" charset="0"/>
              </a:rPr>
              <a:t>placeholder</a:t>
            </a:r>
            <a:r>
              <a:rPr lang="en-IE" sz="1100" dirty="0">
                <a:solidFill>
                  <a:srgbClr val="000000"/>
                </a:solidFill>
                <a:latin typeface="Courier New" panose="02070309020205020404" pitchFamily="49" charset="0"/>
              </a:rPr>
              <a:t>=</a:t>
            </a:r>
            <a:r>
              <a:rPr lang="en-IE" sz="1100" b="1" dirty="0">
                <a:solidFill>
                  <a:srgbClr val="8000FF"/>
                </a:solidFill>
                <a:latin typeface="Courier New" panose="02070309020205020404" pitchFamily="49" charset="0"/>
              </a:rPr>
              <a:t>"Password"</a:t>
            </a:r>
            <a:r>
              <a:rPr lang="en-IE" sz="1100" dirty="0">
                <a:solidFill>
                  <a:srgbClr val="0000FF"/>
                </a:solidFill>
                <a:latin typeface="Courier New" panose="02070309020205020404" pitchFamily="49" charset="0"/>
              </a:rPr>
              <a:t>&gt;</a:t>
            </a:r>
            <a:endParaRPr lang="en-IE" sz="1100" b="1" dirty="0">
              <a:solidFill>
                <a:srgbClr val="000000"/>
              </a:solidFill>
              <a:latin typeface="Courier New" panose="02070309020205020404" pitchFamily="49" charset="0"/>
            </a:endParaRPr>
          </a:p>
          <a:p>
            <a:r>
              <a:rPr lang="en-IE" sz="1100" b="1" dirty="0">
                <a:solidFill>
                  <a:srgbClr val="000000"/>
                </a:solidFill>
                <a:latin typeface="Courier New" panose="02070309020205020404" pitchFamily="49" charset="0"/>
              </a:rPr>
              <a:t>            </a:t>
            </a:r>
            <a:r>
              <a:rPr lang="en-IE" sz="1100" dirty="0">
                <a:solidFill>
                  <a:srgbClr val="0000FF"/>
                </a:solidFill>
                <a:latin typeface="Courier New" panose="02070309020205020404" pitchFamily="49" charset="0"/>
              </a:rPr>
              <a:t>&lt;/div&gt;</a:t>
            </a:r>
            <a:endParaRPr lang="en-IE" sz="1100" b="1" dirty="0">
              <a:solidFill>
                <a:srgbClr val="000000"/>
              </a:solidFill>
              <a:latin typeface="Courier New" panose="02070309020205020404" pitchFamily="49" charset="0"/>
            </a:endParaRPr>
          </a:p>
          <a:p>
            <a:r>
              <a:rPr lang="en-IE" sz="1100" b="1" dirty="0">
                <a:solidFill>
                  <a:srgbClr val="000000"/>
                </a:solidFill>
                <a:latin typeface="Courier New" panose="02070309020205020404" pitchFamily="49" charset="0"/>
              </a:rPr>
              <a:t>        </a:t>
            </a:r>
            <a:r>
              <a:rPr lang="en-IE" sz="1100" dirty="0">
                <a:solidFill>
                  <a:srgbClr val="0000FF"/>
                </a:solidFill>
                <a:latin typeface="Courier New" panose="02070309020205020404" pitchFamily="49" charset="0"/>
              </a:rPr>
              <a:t>&lt;/div&gt;</a:t>
            </a:r>
            <a:endParaRPr lang="en-IE" sz="1100" b="1" dirty="0">
              <a:solidFill>
                <a:srgbClr val="000000"/>
              </a:solidFill>
              <a:latin typeface="Courier New" panose="02070309020205020404" pitchFamily="49" charset="0"/>
            </a:endParaRPr>
          </a:p>
          <a:p>
            <a:r>
              <a:rPr lang="en-IE" sz="1100" b="1" dirty="0">
                <a:solidFill>
                  <a:srgbClr val="000000"/>
                </a:solidFill>
                <a:latin typeface="Courier New" panose="02070309020205020404" pitchFamily="49" charset="0"/>
              </a:rPr>
              <a:t>        </a:t>
            </a:r>
            <a:r>
              <a:rPr lang="en-IE" sz="1100" dirty="0">
                <a:solidFill>
                  <a:srgbClr val="0000FF"/>
                </a:solidFill>
                <a:latin typeface="Courier New" panose="02070309020205020404" pitchFamily="49" charset="0"/>
              </a:rPr>
              <a:t>&lt;div</a:t>
            </a:r>
            <a:r>
              <a:rPr lang="en-IE" sz="1100" dirty="0">
                <a:solidFill>
                  <a:srgbClr val="000000"/>
                </a:solidFill>
                <a:latin typeface="Courier New" panose="02070309020205020404" pitchFamily="49" charset="0"/>
              </a:rPr>
              <a:t> </a:t>
            </a:r>
            <a:r>
              <a:rPr lang="en-IE" sz="1100" dirty="0">
                <a:solidFill>
                  <a:srgbClr val="FF0000"/>
                </a:solidFill>
                <a:latin typeface="Courier New" panose="02070309020205020404" pitchFamily="49" charset="0"/>
              </a:rPr>
              <a:t>class</a:t>
            </a:r>
            <a:r>
              <a:rPr lang="en-IE" sz="1100" dirty="0">
                <a:solidFill>
                  <a:srgbClr val="000000"/>
                </a:solidFill>
                <a:latin typeface="Courier New" panose="02070309020205020404" pitchFamily="49" charset="0"/>
              </a:rPr>
              <a:t>=</a:t>
            </a:r>
            <a:r>
              <a:rPr lang="en-IE" sz="1100" b="1" dirty="0">
                <a:solidFill>
                  <a:srgbClr val="8000FF"/>
                </a:solidFill>
                <a:latin typeface="Courier New" panose="02070309020205020404" pitchFamily="49" charset="0"/>
              </a:rPr>
              <a:t>"form-group"</a:t>
            </a:r>
            <a:r>
              <a:rPr lang="en-IE" sz="1100" dirty="0">
                <a:solidFill>
                  <a:srgbClr val="0000FF"/>
                </a:solidFill>
                <a:latin typeface="Courier New" panose="02070309020205020404" pitchFamily="49" charset="0"/>
              </a:rPr>
              <a:t>&gt;</a:t>
            </a:r>
            <a:endParaRPr lang="en-IE" sz="1100" b="1" dirty="0">
              <a:solidFill>
                <a:srgbClr val="000000"/>
              </a:solidFill>
              <a:latin typeface="Courier New" panose="02070309020205020404" pitchFamily="49" charset="0"/>
            </a:endParaRPr>
          </a:p>
          <a:p>
            <a:r>
              <a:rPr lang="en-GB" sz="1100" b="1" dirty="0">
                <a:solidFill>
                  <a:srgbClr val="000000"/>
                </a:solidFill>
                <a:latin typeface="Courier New" panose="02070309020205020404" pitchFamily="49" charset="0"/>
              </a:rPr>
              <a:t>            </a:t>
            </a:r>
            <a:r>
              <a:rPr lang="en-GB" sz="1100" dirty="0">
                <a:solidFill>
                  <a:srgbClr val="0000FF"/>
                </a:solidFill>
                <a:latin typeface="Courier New" panose="02070309020205020404" pitchFamily="49" charset="0"/>
              </a:rPr>
              <a:t>&lt;div</a:t>
            </a:r>
            <a:r>
              <a:rPr lang="en-GB" sz="1100" dirty="0">
                <a:solidFill>
                  <a:srgbClr val="000000"/>
                </a:solidFill>
                <a:latin typeface="Courier New" panose="02070309020205020404" pitchFamily="49" charset="0"/>
              </a:rPr>
              <a:t> </a:t>
            </a:r>
            <a:r>
              <a:rPr lang="en-GB" sz="1100" dirty="0">
                <a:solidFill>
                  <a:srgbClr val="FF0000"/>
                </a:solidFill>
                <a:latin typeface="Courier New" panose="02070309020205020404" pitchFamily="49" charset="0"/>
              </a:rPr>
              <a:t>class</a:t>
            </a:r>
            <a:r>
              <a:rPr lang="en-GB" sz="1100" dirty="0">
                <a:solidFill>
                  <a:srgbClr val="000000"/>
                </a:solidFill>
                <a:latin typeface="Courier New" panose="02070309020205020404" pitchFamily="49" charset="0"/>
              </a:rPr>
              <a:t>=</a:t>
            </a:r>
            <a:r>
              <a:rPr lang="en-GB" sz="1100" b="1" dirty="0">
                <a:solidFill>
                  <a:srgbClr val="8000FF"/>
                </a:solidFill>
                <a:latin typeface="Courier New" panose="02070309020205020404" pitchFamily="49" charset="0"/>
              </a:rPr>
              <a:t>"row col-sm-offset-2 col-sm-10 </a:t>
            </a:r>
            <a:r>
              <a:rPr lang="en-GB" sz="1100" b="1" dirty="0" err="1">
                <a:solidFill>
                  <a:srgbClr val="8000FF"/>
                </a:solidFill>
                <a:latin typeface="Courier New" panose="02070309020205020404" pitchFamily="49" charset="0"/>
              </a:rPr>
              <a:t>mt</a:t>
            </a:r>
            <a:r>
              <a:rPr lang="en-GB" sz="1100" b="1" dirty="0">
                <a:solidFill>
                  <a:srgbClr val="8000FF"/>
                </a:solidFill>
                <a:latin typeface="Courier New" panose="02070309020205020404" pitchFamily="49" charset="0"/>
              </a:rPr>
              <a:t>"</a:t>
            </a:r>
            <a:r>
              <a:rPr lang="en-GB" sz="1100" dirty="0">
                <a:solidFill>
                  <a:srgbClr val="0000FF"/>
                </a:solidFill>
                <a:latin typeface="Courier New" panose="02070309020205020404" pitchFamily="49" charset="0"/>
              </a:rPr>
              <a:t>&gt;</a:t>
            </a:r>
            <a:endParaRPr lang="en-GB" sz="1100" b="1" dirty="0">
              <a:solidFill>
                <a:srgbClr val="000000"/>
              </a:solidFill>
              <a:latin typeface="Courier New" panose="02070309020205020404" pitchFamily="49" charset="0"/>
            </a:endParaRPr>
          </a:p>
          <a:p>
            <a:r>
              <a:rPr lang="en-GB" sz="1100" b="1" dirty="0">
                <a:solidFill>
                  <a:srgbClr val="000000"/>
                </a:solidFill>
                <a:latin typeface="Courier New" panose="02070309020205020404" pitchFamily="49" charset="0"/>
              </a:rPr>
              <a:t>                </a:t>
            </a:r>
            <a:r>
              <a:rPr lang="en-GB" sz="1100" dirty="0">
                <a:solidFill>
                  <a:srgbClr val="0000FF"/>
                </a:solidFill>
                <a:latin typeface="Courier New" panose="02070309020205020404" pitchFamily="49" charset="0"/>
              </a:rPr>
              <a:t>&lt;button</a:t>
            </a:r>
            <a:r>
              <a:rPr lang="en-GB" sz="1100" dirty="0">
                <a:solidFill>
                  <a:srgbClr val="000000"/>
                </a:solidFill>
                <a:latin typeface="Courier New" panose="02070309020205020404" pitchFamily="49" charset="0"/>
              </a:rPr>
              <a:t> </a:t>
            </a:r>
            <a:r>
              <a:rPr lang="en-GB" sz="1100" dirty="0">
                <a:solidFill>
                  <a:srgbClr val="FF0000"/>
                </a:solidFill>
                <a:latin typeface="Courier New" panose="02070309020205020404" pitchFamily="49" charset="0"/>
              </a:rPr>
              <a:t>type</a:t>
            </a:r>
            <a:r>
              <a:rPr lang="en-GB" sz="1100" dirty="0">
                <a:solidFill>
                  <a:srgbClr val="000000"/>
                </a:solidFill>
                <a:latin typeface="Courier New" panose="02070309020205020404" pitchFamily="49" charset="0"/>
              </a:rPr>
              <a:t>=</a:t>
            </a:r>
            <a:r>
              <a:rPr lang="en-GB" sz="1100" b="1" dirty="0">
                <a:solidFill>
                  <a:srgbClr val="8000FF"/>
                </a:solidFill>
                <a:latin typeface="Courier New" panose="02070309020205020404" pitchFamily="49" charset="0"/>
              </a:rPr>
              <a:t>"submit"</a:t>
            </a:r>
            <a:r>
              <a:rPr lang="en-GB" sz="1100" dirty="0">
                <a:solidFill>
                  <a:srgbClr val="000000"/>
                </a:solidFill>
                <a:latin typeface="Courier New" panose="02070309020205020404" pitchFamily="49" charset="0"/>
              </a:rPr>
              <a:t> </a:t>
            </a:r>
            <a:r>
              <a:rPr lang="en-GB" sz="1100" dirty="0">
                <a:solidFill>
                  <a:srgbClr val="FF0000"/>
                </a:solidFill>
                <a:latin typeface="Courier New" panose="02070309020205020404" pitchFamily="49" charset="0"/>
              </a:rPr>
              <a:t>class</a:t>
            </a:r>
            <a:r>
              <a:rPr lang="en-GB" sz="1100" dirty="0">
                <a:solidFill>
                  <a:srgbClr val="000000"/>
                </a:solidFill>
                <a:latin typeface="Courier New" panose="02070309020205020404" pitchFamily="49" charset="0"/>
              </a:rPr>
              <a:t>=</a:t>
            </a:r>
            <a:r>
              <a:rPr lang="en-GB" sz="1100" b="1" dirty="0">
                <a:solidFill>
                  <a:srgbClr val="8000FF"/>
                </a:solidFill>
                <a:latin typeface="Courier New" panose="02070309020205020404" pitchFamily="49" charset="0"/>
              </a:rPr>
              <a:t>"</a:t>
            </a:r>
            <a:r>
              <a:rPr lang="en-GB" sz="1100" b="1" dirty="0" err="1">
                <a:solidFill>
                  <a:srgbClr val="8000FF"/>
                </a:solidFill>
                <a:latin typeface="Courier New" panose="02070309020205020404" pitchFamily="49" charset="0"/>
              </a:rPr>
              <a:t>btn</a:t>
            </a:r>
            <a:r>
              <a:rPr lang="en-GB" sz="1100" b="1" dirty="0">
                <a:solidFill>
                  <a:srgbClr val="8000FF"/>
                </a:solidFill>
                <a:latin typeface="Courier New" panose="02070309020205020404" pitchFamily="49" charset="0"/>
              </a:rPr>
              <a:t> </a:t>
            </a:r>
            <a:r>
              <a:rPr lang="en-GB" sz="1100" b="1" dirty="0" err="1">
                <a:solidFill>
                  <a:srgbClr val="8000FF"/>
                </a:solidFill>
                <a:latin typeface="Courier New" panose="02070309020205020404" pitchFamily="49" charset="0"/>
              </a:rPr>
              <a:t>btn</a:t>
            </a:r>
            <a:r>
              <a:rPr lang="en-GB" sz="1100" b="1" dirty="0">
                <a:solidFill>
                  <a:srgbClr val="8000FF"/>
                </a:solidFill>
                <a:latin typeface="Courier New" panose="02070309020205020404" pitchFamily="49" charset="0"/>
              </a:rPr>
              <a:t>-warning </a:t>
            </a:r>
            <a:r>
              <a:rPr lang="en-GB" sz="1100" b="1" dirty="0" err="1">
                <a:solidFill>
                  <a:srgbClr val="8000FF"/>
                </a:solidFill>
                <a:latin typeface="Courier New" panose="02070309020205020404" pitchFamily="49" charset="0"/>
              </a:rPr>
              <a:t>btn-lg</a:t>
            </a:r>
            <a:r>
              <a:rPr lang="en-GB" sz="1100" b="1" dirty="0">
                <a:solidFill>
                  <a:srgbClr val="8000FF"/>
                </a:solidFill>
                <a:latin typeface="Courier New" panose="02070309020205020404" pitchFamily="49" charset="0"/>
              </a:rPr>
              <a:t>"</a:t>
            </a:r>
            <a:r>
              <a:rPr lang="en-GB" sz="1100" dirty="0">
                <a:solidFill>
                  <a:srgbClr val="0000FF"/>
                </a:solidFill>
                <a:latin typeface="Courier New" panose="02070309020205020404" pitchFamily="49" charset="0"/>
              </a:rPr>
              <a:t>&gt;</a:t>
            </a:r>
            <a:r>
              <a:rPr lang="en-GB" sz="1100" b="1" dirty="0">
                <a:solidFill>
                  <a:srgbClr val="000000"/>
                </a:solidFill>
                <a:latin typeface="Courier New" panose="02070309020205020404" pitchFamily="49" charset="0"/>
              </a:rPr>
              <a:t>Create Account</a:t>
            </a:r>
            <a:r>
              <a:rPr lang="en-GB" sz="1100" dirty="0">
                <a:solidFill>
                  <a:srgbClr val="0000FF"/>
                </a:solidFill>
                <a:latin typeface="Courier New" panose="02070309020205020404" pitchFamily="49" charset="0"/>
              </a:rPr>
              <a:t>&lt;/button&gt;</a:t>
            </a:r>
            <a:endParaRPr lang="en-GB" sz="1100" b="1" dirty="0">
              <a:solidFill>
                <a:srgbClr val="000000"/>
              </a:solidFill>
              <a:latin typeface="Courier New" panose="02070309020205020404" pitchFamily="49" charset="0"/>
            </a:endParaRPr>
          </a:p>
          <a:p>
            <a:r>
              <a:rPr lang="en-IE" sz="1100" b="1" dirty="0">
                <a:solidFill>
                  <a:srgbClr val="000000"/>
                </a:solidFill>
                <a:latin typeface="Courier New" panose="02070309020205020404" pitchFamily="49" charset="0"/>
              </a:rPr>
              <a:t>            </a:t>
            </a:r>
            <a:r>
              <a:rPr lang="en-IE" sz="1100" dirty="0">
                <a:solidFill>
                  <a:srgbClr val="0000FF"/>
                </a:solidFill>
                <a:latin typeface="Courier New" panose="02070309020205020404" pitchFamily="49" charset="0"/>
              </a:rPr>
              <a:t>&lt;/div&gt;</a:t>
            </a:r>
            <a:endParaRPr lang="en-IE" sz="1100" b="1" dirty="0">
              <a:solidFill>
                <a:srgbClr val="000000"/>
              </a:solidFill>
              <a:latin typeface="Courier New" panose="02070309020205020404" pitchFamily="49" charset="0"/>
            </a:endParaRPr>
          </a:p>
          <a:p>
            <a:r>
              <a:rPr lang="en-IE" sz="1100" b="1" dirty="0">
                <a:solidFill>
                  <a:srgbClr val="000000"/>
                </a:solidFill>
                <a:latin typeface="Courier New" panose="02070309020205020404" pitchFamily="49" charset="0"/>
              </a:rPr>
              <a:t>        </a:t>
            </a:r>
            <a:r>
              <a:rPr lang="en-IE" sz="1100" dirty="0">
                <a:solidFill>
                  <a:srgbClr val="0000FF"/>
                </a:solidFill>
                <a:latin typeface="Courier New" panose="02070309020205020404" pitchFamily="49" charset="0"/>
              </a:rPr>
              <a:t>&lt;/div&gt;</a:t>
            </a:r>
            <a:endParaRPr lang="en-IE" sz="1100" b="1" dirty="0">
              <a:solidFill>
                <a:srgbClr val="000000"/>
              </a:solidFill>
              <a:latin typeface="Courier New" panose="02070309020205020404" pitchFamily="49" charset="0"/>
            </a:endParaRPr>
          </a:p>
          <a:p>
            <a:r>
              <a:rPr lang="en-IE" sz="1100" b="1" dirty="0">
                <a:solidFill>
                  <a:srgbClr val="000000"/>
                </a:solidFill>
                <a:latin typeface="Courier New" panose="02070309020205020404" pitchFamily="49" charset="0"/>
              </a:rPr>
              <a:t>    </a:t>
            </a:r>
            <a:r>
              <a:rPr lang="en-IE" sz="1100" dirty="0">
                <a:solidFill>
                  <a:srgbClr val="0000FF"/>
                </a:solidFill>
                <a:latin typeface="Courier New" panose="02070309020205020404" pitchFamily="49" charset="0"/>
              </a:rPr>
              <a:t>&lt;/form&gt;</a:t>
            </a:r>
            <a:endParaRPr lang="en-IE" sz="1100" b="1" dirty="0">
              <a:solidFill>
                <a:srgbClr val="000000"/>
              </a:solidFill>
              <a:latin typeface="Courier New" panose="02070309020205020404" pitchFamily="49" charset="0"/>
            </a:endParaRPr>
          </a:p>
          <a:p>
            <a:r>
              <a:rPr lang="en-IE" sz="1100" dirty="0">
                <a:solidFill>
                  <a:srgbClr val="0000FF"/>
                </a:solidFill>
                <a:latin typeface="Courier New" panose="02070309020205020404" pitchFamily="49" charset="0"/>
              </a:rPr>
              <a:t>&lt;/div&gt;</a:t>
            </a:r>
            <a:endParaRPr lang="en-IE" sz="1100" dirty="0"/>
          </a:p>
        </p:txBody>
      </p:sp>
      <p:sp>
        <p:nvSpPr>
          <p:cNvPr id="6" name="TextBox 5">
            <a:extLst>
              <a:ext uri="{FF2B5EF4-FFF2-40B4-BE49-F238E27FC236}">
                <a16:creationId xmlns:a16="http://schemas.microsoft.com/office/drawing/2014/main" id="{2B1F04BF-61E2-4229-907E-039CBF9B25DA}"/>
              </a:ext>
            </a:extLst>
          </p:cNvPr>
          <p:cNvSpPr txBox="1"/>
          <p:nvPr/>
        </p:nvSpPr>
        <p:spPr>
          <a:xfrm>
            <a:off x="3491880" y="6433241"/>
            <a:ext cx="2736304" cy="369332"/>
          </a:xfrm>
          <a:prstGeom prst="rect">
            <a:avLst/>
          </a:prstGeom>
          <a:noFill/>
        </p:spPr>
        <p:txBody>
          <a:bodyPr wrap="square" rtlCol="0">
            <a:spAutoFit/>
          </a:bodyPr>
          <a:lstStyle/>
          <a:p>
            <a:r>
              <a:rPr lang="en-IE" dirty="0">
                <a:solidFill>
                  <a:schemeClr val="accent6"/>
                </a:solidFill>
              </a:rPr>
              <a:t>views&gt;</a:t>
            </a:r>
            <a:r>
              <a:rPr lang="en-IE" dirty="0" err="1">
                <a:solidFill>
                  <a:schemeClr val="accent6"/>
                </a:solidFill>
              </a:rPr>
              <a:t>register.hbs</a:t>
            </a:r>
            <a:endParaRPr lang="en-IE" dirty="0">
              <a:solidFill>
                <a:schemeClr val="accent6"/>
              </a:solidFill>
            </a:endParaRPr>
          </a:p>
        </p:txBody>
      </p:sp>
    </p:spTree>
    <p:extLst>
      <p:ext uri="{BB962C8B-B14F-4D97-AF65-F5344CB8AC3E}">
        <p14:creationId xmlns:p14="http://schemas.microsoft.com/office/powerpoint/2010/main" val="28771159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B0E6-DD94-4B10-A6C1-688D4334890C}"/>
              </a:ext>
            </a:extLst>
          </p:cNvPr>
          <p:cNvSpPr>
            <a:spLocks noGrp="1"/>
          </p:cNvSpPr>
          <p:nvPr>
            <p:ph type="title"/>
          </p:nvPr>
        </p:nvSpPr>
        <p:spPr/>
        <p:txBody>
          <a:bodyPr>
            <a:normAutofit fontScale="90000"/>
          </a:bodyPr>
          <a:lstStyle/>
          <a:p>
            <a:r>
              <a:rPr lang="en-IE" dirty="0"/>
              <a:t>Add API to render registration page</a:t>
            </a:r>
          </a:p>
        </p:txBody>
      </p:sp>
      <p:sp>
        <p:nvSpPr>
          <p:cNvPr id="3" name="Slide Number Placeholder 2">
            <a:extLst>
              <a:ext uri="{FF2B5EF4-FFF2-40B4-BE49-F238E27FC236}">
                <a16:creationId xmlns:a16="http://schemas.microsoft.com/office/drawing/2014/main" id="{8C18F7BC-C297-4ECB-949B-34E9E331581F}"/>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74</a:t>
            </a:fld>
            <a:endParaRPr lang="en-IE" dirty="0"/>
          </a:p>
        </p:txBody>
      </p:sp>
      <p:sp>
        <p:nvSpPr>
          <p:cNvPr id="5" name="Rectangle 4">
            <a:extLst>
              <a:ext uri="{FF2B5EF4-FFF2-40B4-BE49-F238E27FC236}">
                <a16:creationId xmlns:a16="http://schemas.microsoft.com/office/drawing/2014/main" id="{A8F99783-4CE8-4512-BD91-A16B2E2C0514}"/>
              </a:ext>
            </a:extLst>
          </p:cNvPr>
          <p:cNvSpPr/>
          <p:nvPr/>
        </p:nvSpPr>
        <p:spPr>
          <a:xfrm>
            <a:off x="1043608" y="2505670"/>
            <a:ext cx="7056784" cy="923330"/>
          </a:xfrm>
          <a:prstGeom prst="rect">
            <a:avLst/>
          </a:prstGeom>
        </p:spPr>
        <p:txBody>
          <a:bodyPr wrap="square">
            <a:spAutoFit/>
          </a:bodyPr>
          <a:lstStyle/>
          <a:p>
            <a:r>
              <a:rPr lang="en-GB" dirty="0" err="1">
                <a:solidFill>
                  <a:srgbClr val="000000"/>
                </a:solidFill>
                <a:latin typeface="Courier New" panose="02070309020205020404" pitchFamily="49" charset="0"/>
              </a:rPr>
              <a:t>router</a:t>
            </a:r>
            <a:r>
              <a:rPr lang="en-GB" b="1" dirty="0" err="1">
                <a:solidFill>
                  <a:srgbClr val="000080"/>
                </a:solidFill>
                <a:latin typeface="Courier New" panose="02070309020205020404" pitchFamily="49" charset="0"/>
              </a:rPr>
              <a:t>.</a:t>
            </a:r>
            <a:r>
              <a:rPr lang="en-GB" dirty="0" err="1">
                <a:solidFill>
                  <a:srgbClr val="000000"/>
                </a:solidFill>
                <a:latin typeface="Courier New" panose="02070309020205020404" pitchFamily="49" charset="0"/>
              </a:rPr>
              <a:t>get</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'/register'</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function</a:t>
            </a:r>
            <a:r>
              <a:rPr lang="en-GB" b="1" dirty="0">
                <a:solidFill>
                  <a:srgbClr val="000080"/>
                </a:solidFill>
                <a:latin typeface="Courier New" panose="02070309020205020404" pitchFamily="49" charset="0"/>
              </a:rPr>
              <a:t>(</a:t>
            </a:r>
            <a:r>
              <a:rPr lang="en-GB" dirty="0" err="1">
                <a:solidFill>
                  <a:srgbClr val="000000"/>
                </a:solidFill>
                <a:latin typeface="Courier New" panose="02070309020205020404" pitchFamily="49" charset="0"/>
              </a:rPr>
              <a:t>req</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res</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next</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b="1" dirty="0">
                <a:solidFill>
                  <a:srgbClr val="000080"/>
                </a:solidFill>
                <a:latin typeface="Courier New" panose="02070309020205020404" pitchFamily="49" charset="0"/>
              </a:rPr>
              <a:t>{</a:t>
            </a:r>
            <a:endParaRPr lang="en-GB"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res</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render</a:t>
            </a:r>
            <a:r>
              <a:rPr lang="en-IE" b="1" dirty="0">
                <a:solidFill>
                  <a:srgbClr val="000080"/>
                </a:solidFill>
                <a:latin typeface="Courier New" panose="02070309020205020404" pitchFamily="49" charset="0"/>
              </a:rPr>
              <a:t>(</a:t>
            </a:r>
            <a:r>
              <a:rPr lang="en-IE" dirty="0">
                <a:solidFill>
                  <a:srgbClr val="808080"/>
                </a:solidFill>
                <a:latin typeface="Courier New" panose="02070309020205020404" pitchFamily="49" charset="0"/>
              </a:rPr>
              <a:t>'register'</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b="1" dirty="0">
                <a:solidFill>
                  <a:srgbClr val="000080"/>
                </a:solidFill>
                <a:latin typeface="Courier New" panose="02070309020205020404" pitchFamily="49" charset="0"/>
              </a:rPr>
              <a:t>});</a:t>
            </a:r>
            <a:endParaRPr lang="en-IE" dirty="0"/>
          </a:p>
        </p:txBody>
      </p:sp>
      <p:sp>
        <p:nvSpPr>
          <p:cNvPr id="6" name="TextBox 5">
            <a:extLst>
              <a:ext uri="{FF2B5EF4-FFF2-40B4-BE49-F238E27FC236}">
                <a16:creationId xmlns:a16="http://schemas.microsoft.com/office/drawing/2014/main" id="{31C15BBD-1ADE-4CCE-80B6-10AECE9AE237}"/>
              </a:ext>
            </a:extLst>
          </p:cNvPr>
          <p:cNvSpPr txBox="1"/>
          <p:nvPr/>
        </p:nvSpPr>
        <p:spPr>
          <a:xfrm>
            <a:off x="3491880" y="6433241"/>
            <a:ext cx="1512168" cy="369332"/>
          </a:xfrm>
          <a:prstGeom prst="rect">
            <a:avLst/>
          </a:prstGeom>
          <a:noFill/>
        </p:spPr>
        <p:txBody>
          <a:bodyPr wrap="square" rtlCol="0">
            <a:spAutoFit/>
          </a:bodyPr>
          <a:lstStyle/>
          <a:p>
            <a:r>
              <a:rPr lang="en-IE" dirty="0">
                <a:solidFill>
                  <a:schemeClr val="accent6"/>
                </a:solidFill>
              </a:rPr>
              <a:t>routes&gt;users.js</a:t>
            </a:r>
          </a:p>
        </p:txBody>
      </p:sp>
      <p:sp>
        <p:nvSpPr>
          <p:cNvPr id="7" name="TextBox 6">
            <a:extLst>
              <a:ext uri="{FF2B5EF4-FFF2-40B4-BE49-F238E27FC236}">
                <a16:creationId xmlns:a16="http://schemas.microsoft.com/office/drawing/2014/main" id="{A0828998-44B7-445B-839C-EC7D819414AF}"/>
              </a:ext>
            </a:extLst>
          </p:cNvPr>
          <p:cNvSpPr txBox="1"/>
          <p:nvPr/>
        </p:nvSpPr>
        <p:spPr>
          <a:xfrm>
            <a:off x="612648" y="4279433"/>
            <a:ext cx="4896544" cy="923330"/>
          </a:xfrm>
          <a:prstGeom prst="rect">
            <a:avLst/>
          </a:prstGeom>
          <a:noFill/>
        </p:spPr>
        <p:txBody>
          <a:bodyPr wrap="square" rtlCol="0">
            <a:spAutoFit/>
          </a:bodyPr>
          <a:lstStyle/>
          <a:p>
            <a:r>
              <a:rPr lang="en-IE" dirty="0"/>
              <a:t>Remember because this is in the users.js file the route to is it danu7.it.nuigalway.ie:8698/users/register</a:t>
            </a:r>
          </a:p>
        </p:txBody>
      </p:sp>
      <p:sp>
        <p:nvSpPr>
          <p:cNvPr id="8" name="TextBox 7">
            <a:extLst>
              <a:ext uri="{FF2B5EF4-FFF2-40B4-BE49-F238E27FC236}">
                <a16:creationId xmlns:a16="http://schemas.microsoft.com/office/drawing/2014/main" id="{29090500-69A6-450B-8F75-8881BE8BACBE}"/>
              </a:ext>
            </a:extLst>
          </p:cNvPr>
          <p:cNvSpPr txBox="1"/>
          <p:nvPr/>
        </p:nvSpPr>
        <p:spPr>
          <a:xfrm>
            <a:off x="5940152" y="3140968"/>
            <a:ext cx="2592288" cy="1200329"/>
          </a:xfrm>
          <a:prstGeom prst="rect">
            <a:avLst/>
          </a:prstGeom>
          <a:noFill/>
        </p:spPr>
        <p:txBody>
          <a:bodyPr wrap="square" rtlCol="0">
            <a:spAutoFit/>
          </a:bodyPr>
          <a:lstStyle/>
          <a:p>
            <a:r>
              <a:rPr lang="en-IE" dirty="0"/>
              <a:t>Your view code must be called </a:t>
            </a:r>
            <a:r>
              <a:rPr lang="en-IE" dirty="0" err="1"/>
              <a:t>register.hbs</a:t>
            </a:r>
            <a:r>
              <a:rPr lang="en-IE" dirty="0"/>
              <a:t> in order for express to render it</a:t>
            </a:r>
          </a:p>
        </p:txBody>
      </p:sp>
      <p:cxnSp>
        <p:nvCxnSpPr>
          <p:cNvPr id="10" name="Straight Arrow Connector 9">
            <a:extLst>
              <a:ext uri="{FF2B5EF4-FFF2-40B4-BE49-F238E27FC236}">
                <a16:creationId xmlns:a16="http://schemas.microsoft.com/office/drawing/2014/main" id="{5B1F539A-84E0-40C1-B123-6B91D0AC3B09}"/>
              </a:ext>
            </a:extLst>
          </p:cNvPr>
          <p:cNvCxnSpPr/>
          <p:nvPr/>
        </p:nvCxnSpPr>
        <p:spPr>
          <a:xfrm flipH="1" flipV="1">
            <a:off x="4499992" y="3140968"/>
            <a:ext cx="144016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1632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14934-91AF-45B6-A335-EBD00E9FF415}"/>
              </a:ext>
            </a:extLst>
          </p:cNvPr>
          <p:cNvSpPr>
            <a:spLocks noGrp="1"/>
          </p:cNvSpPr>
          <p:nvPr>
            <p:ph type="title"/>
          </p:nvPr>
        </p:nvSpPr>
        <p:spPr/>
        <p:txBody>
          <a:bodyPr/>
          <a:lstStyle/>
          <a:p>
            <a:r>
              <a:rPr lang="en-IE" dirty="0"/>
              <a:t>Add a link to the registration page</a:t>
            </a:r>
          </a:p>
        </p:txBody>
      </p:sp>
      <p:sp>
        <p:nvSpPr>
          <p:cNvPr id="3" name="Slide Number Placeholder 2">
            <a:extLst>
              <a:ext uri="{FF2B5EF4-FFF2-40B4-BE49-F238E27FC236}">
                <a16:creationId xmlns:a16="http://schemas.microsoft.com/office/drawing/2014/main" id="{BD8A64E1-8300-4C25-B4CA-D9303071753C}"/>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75</a:t>
            </a:fld>
            <a:endParaRPr lang="en-IE" dirty="0"/>
          </a:p>
        </p:txBody>
      </p:sp>
      <p:sp>
        <p:nvSpPr>
          <p:cNvPr id="4" name="Content Placeholder 3">
            <a:extLst>
              <a:ext uri="{FF2B5EF4-FFF2-40B4-BE49-F238E27FC236}">
                <a16:creationId xmlns:a16="http://schemas.microsoft.com/office/drawing/2014/main" id="{ED58EF24-6D61-470B-9612-6737587EBE3A}"/>
              </a:ext>
            </a:extLst>
          </p:cNvPr>
          <p:cNvSpPr>
            <a:spLocks noGrp="1"/>
          </p:cNvSpPr>
          <p:nvPr>
            <p:ph sz="quarter" idx="1"/>
          </p:nvPr>
        </p:nvSpPr>
        <p:spPr/>
        <p:txBody>
          <a:bodyPr/>
          <a:lstStyle/>
          <a:p>
            <a:r>
              <a:rPr lang="en-IE" dirty="0"/>
              <a:t>In your navbar add a link to login so that the user can find it</a:t>
            </a:r>
          </a:p>
        </p:txBody>
      </p:sp>
      <p:sp>
        <p:nvSpPr>
          <p:cNvPr id="6" name="Rectangle 5">
            <a:extLst>
              <a:ext uri="{FF2B5EF4-FFF2-40B4-BE49-F238E27FC236}">
                <a16:creationId xmlns:a16="http://schemas.microsoft.com/office/drawing/2014/main" id="{B1626B32-B755-4B4F-9917-BE56F4FD3B47}"/>
              </a:ext>
            </a:extLst>
          </p:cNvPr>
          <p:cNvSpPr/>
          <p:nvPr/>
        </p:nvSpPr>
        <p:spPr>
          <a:xfrm>
            <a:off x="450548" y="4349859"/>
            <a:ext cx="8242904" cy="1815882"/>
          </a:xfrm>
          <a:prstGeom prst="rect">
            <a:avLst/>
          </a:prstGeom>
        </p:spPr>
        <p:txBody>
          <a:bodyPr wrap="square">
            <a:spAutoFit/>
          </a:bodyPr>
          <a:lstStyle/>
          <a:p>
            <a:r>
              <a:rPr lang="en-IE" sz="1600" dirty="0">
                <a:solidFill>
                  <a:srgbClr val="0000FF"/>
                </a:solidFill>
                <a:latin typeface="Courier New" panose="02070309020205020404" pitchFamily="49" charset="0"/>
              </a:rPr>
              <a:t>&lt;div</a:t>
            </a:r>
            <a:r>
              <a:rPr lang="en-IE" sz="1600" dirty="0">
                <a:solidFill>
                  <a:srgbClr val="000000"/>
                </a:solidFill>
                <a:latin typeface="Courier New" panose="02070309020205020404" pitchFamily="49" charset="0"/>
              </a:rPr>
              <a:t> </a:t>
            </a:r>
            <a:r>
              <a:rPr lang="en-IE" sz="1600" dirty="0">
                <a:solidFill>
                  <a:srgbClr val="FF0000"/>
                </a:solidFill>
                <a:latin typeface="Courier New" panose="02070309020205020404" pitchFamily="49" charset="0"/>
              </a:rPr>
              <a:t>class</a:t>
            </a:r>
            <a:r>
              <a:rPr lang="en-IE" sz="1600" dirty="0">
                <a:solidFill>
                  <a:srgbClr val="000000"/>
                </a:solidFill>
                <a:latin typeface="Courier New" panose="02070309020205020404" pitchFamily="49" charset="0"/>
              </a:rPr>
              <a:t>=</a:t>
            </a:r>
            <a:r>
              <a:rPr lang="en-IE" sz="1600" b="1" dirty="0">
                <a:solidFill>
                  <a:srgbClr val="8000FF"/>
                </a:solidFill>
                <a:latin typeface="Courier New" panose="02070309020205020404" pitchFamily="49" charset="0"/>
              </a:rPr>
              <a:t>"navbar-collapse collapse"</a:t>
            </a:r>
            <a:r>
              <a:rPr lang="en-IE" sz="1600" dirty="0">
                <a:solidFill>
                  <a:srgbClr val="0000FF"/>
                </a:solidFill>
                <a:latin typeface="Courier New" panose="02070309020205020404" pitchFamily="49" charset="0"/>
              </a:rPr>
              <a:t>&gt;</a:t>
            </a:r>
            <a:endParaRPr lang="en-IE" sz="1600" b="1" dirty="0">
              <a:solidFill>
                <a:srgbClr val="000000"/>
              </a:solidFill>
              <a:latin typeface="Courier New" panose="02070309020205020404" pitchFamily="49" charset="0"/>
            </a:endParaRPr>
          </a:p>
          <a:p>
            <a:r>
              <a:rPr lang="en-GB" sz="1600" b="1" dirty="0">
                <a:solidFill>
                  <a:srgbClr val="000000"/>
                </a:solidFill>
                <a:latin typeface="Courier New" panose="02070309020205020404" pitchFamily="49" charset="0"/>
              </a:rPr>
              <a:t>         </a:t>
            </a:r>
            <a:r>
              <a:rPr lang="en-GB" sz="1600" dirty="0">
                <a:solidFill>
                  <a:srgbClr val="0000FF"/>
                </a:solidFill>
                <a:latin typeface="Courier New" panose="02070309020205020404" pitchFamily="49" charset="0"/>
              </a:rPr>
              <a:t>&lt;</a:t>
            </a:r>
            <a:r>
              <a:rPr lang="en-GB" sz="1600" dirty="0" err="1">
                <a:solidFill>
                  <a:srgbClr val="0000FF"/>
                </a:solidFill>
                <a:latin typeface="Courier New" panose="02070309020205020404" pitchFamily="49" charset="0"/>
              </a:rPr>
              <a:t>ul</a:t>
            </a:r>
            <a:r>
              <a:rPr lang="en-GB" sz="1600" dirty="0">
                <a:solidFill>
                  <a:srgbClr val="000000"/>
                </a:solidFill>
                <a:latin typeface="Courier New" panose="02070309020205020404" pitchFamily="49" charset="0"/>
              </a:rPr>
              <a:t> </a:t>
            </a:r>
            <a:r>
              <a:rPr lang="en-GB" sz="1600" dirty="0">
                <a:solidFill>
                  <a:srgbClr val="FF0000"/>
                </a:solidFill>
                <a:latin typeface="Courier New" panose="02070309020205020404" pitchFamily="49" charset="0"/>
              </a:rPr>
              <a:t>class</a:t>
            </a:r>
            <a:r>
              <a:rPr lang="en-GB" sz="1600" dirty="0">
                <a:solidFill>
                  <a:srgbClr val="000000"/>
                </a:solidFill>
                <a:latin typeface="Courier New" panose="02070309020205020404" pitchFamily="49" charset="0"/>
              </a:rPr>
              <a:t>=</a:t>
            </a:r>
            <a:r>
              <a:rPr lang="en-GB" sz="1600" b="1" dirty="0">
                <a:solidFill>
                  <a:srgbClr val="8000FF"/>
                </a:solidFill>
                <a:latin typeface="Courier New" panose="02070309020205020404" pitchFamily="49" charset="0"/>
              </a:rPr>
              <a:t>"</a:t>
            </a:r>
            <a:r>
              <a:rPr lang="en-GB" sz="1600" b="1" dirty="0" err="1">
                <a:solidFill>
                  <a:srgbClr val="8000FF"/>
                </a:solidFill>
                <a:latin typeface="Courier New" panose="02070309020205020404" pitchFamily="49" charset="0"/>
              </a:rPr>
              <a:t>nav</a:t>
            </a:r>
            <a:r>
              <a:rPr lang="en-GB" sz="1600" b="1" dirty="0">
                <a:solidFill>
                  <a:srgbClr val="8000FF"/>
                </a:solidFill>
                <a:latin typeface="Courier New" panose="02070309020205020404" pitchFamily="49" charset="0"/>
              </a:rPr>
              <a:t> navbar-</a:t>
            </a:r>
            <a:r>
              <a:rPr lang="en-GB" sz="1600" b="1" dirty="0" err="1">
                <a:solidFill>
                  <a:srgbClr val="8000FF"/>
                </a:solidFill>
                <a:latin typeface="Courier New" panose="02070309020205020404" pitchFamily="49" charset="0"/>
              </a:rPr>
              <a:t>nav</a:t>
            </a:r>
            <a:r>
              <a:rPr lang="en-GB" sz="1600" b="1" dirty="0">
                <a:solidFill>
                  <a:srgbClr val="8000FF"/>
                </a:solidFill>
                <a:latin typeface="Courier New" panose="02070309020205020404" pitchFamily="49" charset="0"/>
              </a:rPr>
              <a:t> navbar-right"</a:t>
            </a:r>
            <a:r>
              <a:rPr lang="en-GB" sz="1600" dirty="0">
                <a:solidFill>
                  <a:srgbClr val="0000FF"/>
                </a:solidFill>
                <a:latin typeface="Courier New" panose="02070309020205020404" pitchFamily="49" charset="0"/>
              </a:rPr>
              <a:t>&gt;</a:t>
            </a:r>
            <a:endParaRPr lang="en-GB" sz="1600" b="1" dirty="0">
              <a:solidFill>
                <a:srgbClr val="000000"/>
              </a:solidFill>
              <a:latin typeface="Courier New" panose="02070309020205020404" pitchFamily="49" charset="0"/>
            </a:endParaRPr>
          </a:p>
          <a:p>
            <a:r>
              <a:rPr lang="en-GB" sz="1600" b="1" dirty="0">
                <a:solidFill>
                  <a:srgbClr val="000000"/>
                </a:solidFill>
                <a:latin typeface="Courier New" panose="02070309020205020404" pitchFamily="49" charset="0"/>
              </a:rPr>
              <a:t>             </a:t>
            </a:r>
            <a:r>
              <a:rPr lang="en-GB" sz="1600" dirty="0">
                <a:solidFill>
                  <a:srgbClr val="0000FF"/>
                </a:solidFill>
                <a:latin typeface="Courier New" panose="02070309020205020404" pitchFamily="49" charset="0"/>
              </a:rPr>
              <a:t>&lt;li&gt;&lt;a</a:t>
            </a:r>
            <a:r>
              <a:rPr lang="en-GB" sz="1600" dirty="0">
                <a:solidFill>
                  <a:srgbClr val="000000"/>
                </a:solidFill>
                <a:latin typeface="Courier New" panose="02070309020205020404" pitchFamily="49" charset="0"/>
              </a:rPr>
              <a:t> </a:t>
            </a:r>
            <a:r>
              <a:rPr lang="en-GB" sz="1600" dirty="0" err="1">
                <a:solidFill>
                  <a:srgbClr val="FF0000"/>
                </a:solidFill>
                <a:latin typeface="Courier New" panose="02070309020205020404" pitchFamily="49" charset="0"/>
              </a:rPr>
              <a:t>href</a:t>
            </a:r>
            <a:r>
              <a:rPr lang="en-GB" sz="1600" dirty="0">
                <a:solidFill>
                  <a:srgbClr val="000000"/>
                </a:solidFill>
                <a:latin typeface="Courier New" panose="02070309020205020404" pitchFamily="49" charset="0"/>
              </a:rPr>
              <a:t>=</a:t>
            </a:r>
            <a:r>
              <a:rPr lang="en-GB" sz="1600" b="1" dirty="0">
                <a:solidFill>
                  <a:srgbClr val="8000FF"/>
                </a:solidFill>
                <a:latin typeface="Courier New" panose="02070309020205020404" pitchFamily="49" charset="0"/>
              </a:rPr>
              <a:t>"#"</a:t>
            </a:r>
            <a:r>
              <a:rPr lang="en-GB" sz="1600" dirty="0">
                <a:solidFill>
                  <a:srgbClr val="0000FF"/>
                </a:solidFill>
                <a:latin typeface="Courier New" panose="02070309020205020404" pitchFamily="49" charset="0"/>
              </a:rPr>
              <a:t>&gt;</a:t>
            </a:r>
            <a:r>
              <a:rPr lang="en-GB" sz="1600" b="1" dirty="0">
                <a:solidFill>
                  <a:srgbClr val="000000"/>
                </a:solidFill>
                <a:latin typeface="Courier New" panose="02070309020205020404" pitchFamily="49" charset="0"/>
              </a:rPr>
              <a:t>Already a member?</a:t>
            </a:r>
            <a:r>
              <a:rPr lang="en-GB" sz="1600" dirty="0">
                <a:solidFill>
                  <a:srgbClr val="0000FF"/>
                </a:solidFill>
                <a:latin typeface="Courier New" panose="02070309020205020404" pitchFamily="49" charset="0"/>
              </a:rPr>
              <a:t>&lt;/a&gt;&lt;/li&gt;</a:t>
            </a:r>
            <a:endParaRPr lang="en-GB" sz="1600" b="1" dirty="0">
              <a:solidFill>
                <a:srgbClr val="000000"/>
              </a:solidFill>
              <a:latin typeface="Courier New" panose="02070309020205020404" pitchFamily="49" charset="0"/>
            </a:endParaRPr>
          </a:p>
          <a:p>
            <a:r>
              <a:rPr lang="en-GB" sz="1600" b="1" dirty="0">
                <a:solidFill>
                  <a:srgbClr val="000000"/>
                </a:solidFill>
                <a:latin typeface="Courier New" panose="02070309020205020404" pitchFamily="49" charset="0"/>
              </a:rPr>
              <a:t>             </a:t>
            </a:r>
            <a:r>
              <a:rPr lang="en-GB" sz="1600" dirty="0">
                <a:solidFill>
                  <a:srgbClr val="0000FF"/>
                </a:solidFill>
                <a:latin typeface="Courier New" panose="02070309020205020404" pitchFamily="49" charset="0"/>
              </a:rPr>
              <a:t>&lt;li&gt;&lt;a</a:t>
            </a:r>
            <a:r>
              <a:rPr lang="en-GB" sz="1600" dirty="0">
                <a:solidFill>
                  <a:srgbClr val="000000"/>
                </a:solidFill>
                <a:latin typeface="Courier New" panose="02070309020205020404" pitchFamily="49" charset="0"/>
              </a:rPr>
              <a:t> </a:t>
            </a:r>
            <a:r>
              <a:rPr lang="en-GB" sz="1600" dirty="0" err="1">
                <a:solidFill>
                  <a:srgbClr val="FF0000"/>
                </a:solidFill>
                <a:latin typeface="Courier New" panose="02070309020205020404" pitchFamily="49" charset="0"/>
              </a:rPr>
              <a:t>href</a:t>
            </a:r>
            <a:r>
              <a:rPr lang="en-GB" sz="1600" dirty="0">
                <a:solidFill>
                  <a:srgbClr val="000000"/>
                </a:solidFill>
                <a:latin typeface="Courier New" panose="02070309020205020404" pitchFamily="49" charset="0"/>
              </a:rPr>
              <a:t>=</a:t>
            </a:r>
            <a:r>
              <a:rPr lang="en-GB" sz="1600" b="1" dirty="0">
                <a:solidFill>
                  <a:srgbClr val="8000FF"/>
                </a:solidFill>
                <a:latin typeface="Courier New" panose="02070309020205020404" pitchFamily="49" charset="0"/>
              </a:rPr>
              <a:t>"/feed"</a:t>
            </a:r>
            <a:r>
              <a:rPr lang="en-GB" sz="1600" dirty="0">
                <a:solidFill>
                  <a:srgbClr val="0000FF"/>
                </a:solidFill>
                <a:latin typeface="Courier New" panose="02070309020205020404" pitchFamily="49" charset="0"/>
              </a:rPr>
              <a:t>&gt;</a:t>
            </a:r>
            <a:r>
              <a:rPr lang="en-GB" sz="1600" b="1" dirty="0">
                <a:solidFill>
                  <a:srgbClr val="000000"/>
                </a:solidFill>
                <a:latin typeface="Courier New" panose="02070309020205020404" pitchFamily="49" charset="0"/>
              </a:rPr>
              <a:t>Feeds</a:t>
            </a:r>
            <a:r>
              <a:rPr lang="en-GB" sz="1600" dirty="0">
                <a:solidFill>
                  <a:srgbClr val="0000FF"/>
                </a:solidFill>
                <a:latin typeface="Courier New" panose="02070309020205020404" pitchFamily="49" charset="0"/>
              </a:rPr>
              <a:t>&lt;/a&gt;&lt;/li&gt;</a:t>
            </a:r>
            <a:endParaRPr lang="en-GB" sz="1600" b="1" dirty="0">
              <a:solidFill>
                <a:srgbClr val="000000"/>
              </a:solidFill>
              <a:latin typeface="Courier New" panose="02070309020205020404" pitchFamily="49" charset="0"/>
            </a:endParaRPr>
          </a:p>
          <a:p>
            <a:r>
              <a:rPr lang="it-IT" sz="1600" b="1" dirty="0">
                <a:solidFill>
                  <a:srgbClr val="000000"/>
                </a:solidFill>
                <a:latin typeface="Courier New" panose="02070309020205020404" pitchFamily="49" charset="0"/>
              </a:rPr>
              <a:t>             </a:t>
            </a:r>
            <a:r>
              <a:rPr lang="it-IT" sz="1600" dirty="0">
                <a:solidFill>
                  <a:srgbClr val="0000FF"/>
                </a:solidFill>
                <a:latin typeface="Courier New" panose="02070309020205020404" pitchFamily="49" charset="0"/>
              </a:rPr>
              <a:t>&lt;li&gt;&lt;a</a:t>
            </a:r>
            <a:r>
              <a:rPr lang="it-IT" sz="1600" dirty="0">
                <a:solidFill>
                  <a:srgbClr val="000000"/>
                </a:solidFill>
                <a:latin typeface="Courier New" panose="02070309020205020404" pitchFamily="49" charset="0"/>
              </a:rPr>
              <a:t> </a:t>
            </a:r>
            <a:r>
              <a:rPr lang="it-IT" sz="1600" dirty="0">
                <a:solidFill>
                  <a:srgbClr val="FF0000"/>
                </a:solidFill>
                <a:latin typeface="Courier New" panose="02070309020205020404" pitchFamily="49" charset="0"/>
              </a:rPr>
              <a:t>href</a:t>
            </a:r>
            <a:r>
              <a:rPr lang="it-IT" sz="1600" dirty="0">
                <a:solidFill>
                  <a:srgbClr val="000000"/>
                </a:solidFill>
                <a:latin typeface="Courier New" panose="02070309020205020404" pitchFamily="49" charset="0"/>
              </a:rPr>
              <a:t>=</a:t>
            </a:r>
            <a:r>
              <a:rPr lang="en-GB" sz="1600" b="1" dirty="0">
                <a:solidFill>
                  <a:srgbClr val="8000FF"/>
                </a:solidFill>
                <a:latin typeface="Courier New" panose="02070309020205020404" pitchFamily="49" charset="0"/>
              </a:rPr>
              <a:t>"</a:t>
            </a:r>
            <a:r>
              <a:rPr lang="it-IT" sz="1600" b="1" dirty="0">
                <a:solidFill>
                  <a:srgbClr val="8000FF"/>
                </a:solidFill>
                <a:latin typeface="Courier New" panose="02070309020205020404" pitchFamily="49" charset="0"/>
              </a:rPr>
              <a:t>/users/register"</a:t>
            </a:r>
            <a:r>
              <a:rPr lang="it-IT" sz="1600" dirty="0">
                <a:solidFill>
                  <a:srgbClr val="0000FF"/>
                </a:solidFill>
                <a:latin typeface="Courier New" panose="02070309020205020404" pitchFamily="49" charset="0"/>
              </a:rPr>
              <a:t>&gt;</a:t>
            </a:r>
            <a:r>
              <a:rPr lang="it-IT" sz="1600" b="1" dirty="0">
                <a:solidFill>
                  <a:srgbClr val="000000"/>
                </a:solidFill>
                <a:latin typeface="Courier New" panose="02070309020205020404" pitchFamily="49" charset="0"/>
              </a:rPr>
              <a:t>Sign up?</a:t>
            </a:r>
            <a:r>
              <a:rPr lang="it-IT" sz="1600" dirty="0">
                <a:solidFill>
                  <a:srgbClr val="0000FF"/>
                </a:solidFill>
                <a:latin typeface="Courier New" panose="02070309020205020404" pitchFamily="49" charset="0"/>
              </a:rPr>
              <a:t>&lt;/a&gt;&lt;/li&gt;</a:t>
            </a:r>
            <a:endParaRPr lang="it-IT" sz="1600" b="1" dirty="0">
              <a:solidFill>
                <a:srgbClr val="000000"/>
              </a:solidFill>
              <a:latin typeface="Courier New" panose="02070309020205020404" pitchFamily="49" charset="0"/>
            </a:endParaRPr>
          </a:p>
          <a:p>
            <a:r>
              <a:rPr lang="en-IE" sz="1600" b="1" dirty="0">
                <a:solidFill>
                  <a:srgbClr val="000000"/>
                </a:solidFill>
                <a:latin typeface="Courier New" panose="02070309020205020404" pitchFamily="49" charset="0"/>
              </a:rPr>
              <a:t>         </a:t>
            </a:r>
            <a:r>
              <a:rPr lang="en-IE" sz="1600" dirty="0">
                <a:solidFill>
                  <a:srgbClr val="0000FF"/>
                </a:solidFill>
                <a:latin typeface="Courier New" panose="02070309020205020404" pitchFamily="49" charset="0"/>
              </a:rPr>
              <a:t>&lt;/</a:t>
            </a:r>
            <a:r>
              <a:rPr lang="en-IE" sz="1600" dirty="0" err="1">
                <a:solidFill>
                  <a:srgbClr val="0000FF"/>
                </a:solidFill>
                <a:latin typeface="Courier New" panose="02070309020205020404" pitchFamily="49" charset="0"/>
              </a:rPr>
              <a:t>ul</a:t>
            </a:r>
            <a:r>
              <a:rPr lang="en-IE" sz="1600" dirty="0">
                <a:solidFill>
                  <a:srgbClr val="0000FF"/>
                </a:solidFill>
                <a:latin typeface="Courier New" panose="02070309020205020404" pitchFamily="49" charset="0"/>
              </a:rPr>
              <a:t>&gt;</a:t>
            </a:r>
            <a:endParaRPr lang="en-IE" sz="1600" b="1" dirty="0">
              <a:solidFill>
                <a:srgbClr val="000000"/>
              </a:solidFill>
              <a:latin typeface="Courier New" panose="02070309020205020404" pitchFamily="49" charset="0"/>
            </a:endParaRPr>
          </a:p>
          <a:p>
            <a:r>
              <a:rPr lang="en-IE" sz="1600" dirty="0">
                <a:solidFill>
                  <a:srgbClr val="0000FF"/>
                </a:solidFill>
                <a:latin typeface="Courier New" panose="02070309020205020404" pitchFamily="49" charset="0"/>
              </a:rPr>
              <a:t>&lt;/div&gt;</a:t>
            </a:r>
            <a:r>
              <a:rPr lang="en-IE" sz="1600" dirty="0">
                <a:solidFill>
                  <a:srgbClr val="008000"/>
                </a:solidFill>
                <a:latin typeface="Courier New" panose="02070309020205020404" pitchFamily="49" charset="0"/>
              </a:rPr>
              <a:t>&lt;!--/.</a:t>
            </a:r>
            <a:r>
              <a:rPr lang="en-IE" sz="1600" dirty="0" err="1">
                <a:solidFill>
                  <a:srgbClr val="008000"/>
                </a:solidFill>
                <a:latin typeface="Courier New" panose="02070309020205020404" pitchFamily="49" charset="0"/>
              </a:rPr>
              <a:t>nav</a:t>
            </a:r>
            <a:r>
              <a:rPr lang="en-IE" sz="1600" dirty="0">
                <a:solidFill>
                  <a:srgbClr val="008000"/>
                </a:solidFill>
                <a:latin typeface="Courier New" panose="02070309020205020404" pitchFamily="49" charset="0"/>
              </a:rPr>
              <a:t>-collapse --&gt;</a:t>
            </a:r>
            <a:endParaRPr lang="en-IE" sz="1600" dirty="0"/>
          </a:p>
        </p:txBody>
      </p:sp>
      <p:sp>
        <p:nvSpPr>
          <p:cNvPr id="7" name="TextBox 6">
            <a:extLst>
              <a:ext uri="{FF2B5EF4-FFF2-40B4-BE49-F238E27FC236}">
                <a16:creationId xmlns:a16="http://schemas.microsoft.com/office/drawing/2014/main" id="{436EB57F-3421-4B19-8DE8-82A61B02DA38}"/>
              </a:ext>
            </a:extLst>
          </p:cNvPr>
          <p:cNvSpPr txBox="1"/>
          <p:nvPr/>
        </p:nvSpPr>
        <p:spPr>
          <a:xfrm>
            <a:off x="3491880" y="6433241"/>
            <a:ext cx="2736304" cy="369332"/>
          </a:xfrm>
          <a:prstGeom prst="rect">
            <a:avLst/>
          </a:prstGeom>
          <a:noFill/>
        </p:spPr>
        <p:txBody>
          <a:bodyPr wrap="square" rtlCol="0">
            <a:spAutoFit/>
          </a:bodyPr>
          <a:lstStyle/>
          <a:p>
            <a:r>
              <a:rPr lang="en-IE" dirty="0">
                <a:solidFill>
                  <a:schemeClr val="accent6"/>
                </a:solidFill>
              </a:rPr>
              <a:t>views&gt;</a:t>
            </a:r>
            <a:r>
              <a:rPr lang="en-IE" dirty="0" err="1">
                <a:solidFill>
                  <a:schemeClr val="accent6"/>
                </a:solidFill>
              </a:rPr>
              <a:t>layout.hbs</a:t>
            </a:r>
            <a:endParaRPr lang="en-IE" dirty="0">
              <a:solidFill>
                <a:schemeClr val="accent6"/>
              </a:solidFill>
            </a:endParaRPr>
          </a:p>
        </p:txBody>
      </p:sp>
      <p:pic>
        <p:nvPicPr>
          <p:cNvPr id="8" name="Picture 7">
            <a:extLst>
              <a:ext uri="{FF2B5EF4-FFF2-40B4-BE49-F238E27FC236}">
                <a16:creationId xmlns:a16="http://schemas.microsoft.com/office/drawing/2014/main" id="{1FACA654-D6A0-47DC-83D4-DAB63A9F5D89}"/>
              </a:ext>
            </a:extLst>
          </p:cNvPr>
          <p:cNvPicPr>
            <a:picLocks noChangeAspect="1"/>
          </p:cNvPicPr>
          <p:nvPr/>
        </p:nvPicPr>
        <p:blipFill>
          <a:blip r:embed="rId2"/>
          <a:stretch>
            <a:fillRect/>
          </a:stretch>
        </p:blipFill>
        <p:spPr>
          <a:xfrm>
            <a:off x="3645202" y="2616309"/>
            <a:ext cx="5048250" cy="1543050"/>
          </a:xfrm>
          <a:prstGeom prst="rect">
            <a:avLst/>
          </a:prstGeom>
        </p:spPr>
      </p:pic>
    </p:spTree>
    <p:extLst>
      <p:ext uri="{BB962C8B-B14F-4D97-AF65-F5344CB8AC3E}">
        <p14:creationId xmlns:p14="http://schemas.microsoft.com/office/powerpoint/2010/main" val="12968922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999B-75E8-475B-98F2-3BFD98FDFD49}"/>
              </a:ext>
            </a:extLst>
          </p:cNvPr>
          <p:cNvSpPr>
            <a:spLocks noGrp="1"/>
          </p:cNvSpPr>
          <p:nvPr>
            <p:ph type="title"/>
          </p:nvPr>
        </p:nvSpPr>
        <p:spPr/>
        <p:txBody>
          <a:bodyPr/>
          <a:lstStyle/>
          <a:p>
            <a:r>
              <a:rPr lang="en-IE" dirty="0"/>
              <a:t>Register for a new account</a:t>
            </a:r>
          </a:p>
        </p:txBody>
      </p:sp>
      <p:sp>
        <p:nvSpPr>
          <p:cNvPr id="3" name="Slide Number Placeholder 2">
            <a:extLst>
              <a:ext uri="{FF2B5EF4-FFF2-40B4-BE49-F238E27FC236}">
                <a16:creationId xmlns:a16="http://schemas.microsoft.com/office/drawing/2014/main" id="{94C56C3B-4458-4FEA-A08F-2A3899035356}"/>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76</a:t>
            </a:fld>
            <a:endParaRPr lang="en-IE" dirty="0"/>
          </a:p>
        </p:txBody>
      </p:sp>
      <p:pic>
        <p:nvPicPr>
          <p:cNvPr id="5" name="Picture 4">
            <a:extLst>
              <a:ext uri="{FF2B5EF4-FFF2-40B4-BE49-F238E27FC236}">
                <a16:creationId xmlns:a16="http://schemas.microsoft.com/office/drawing/2014/main" id="{168E0343-A26C-477B-A642-A0D694756795}"/>
              </a:ext>
            </a:extLst>
          </p:cNvPr>
          <p:cNvPicPr>
            <a:picLocks noChangeAspect="1"/>
          </p:cNvPicPr>
          <p:nvPr/>
        </p:nvPicPr>
        <p:blipFill>
          <a:blip r:embed="rId2"/>
          <a:stretch>
            <a:fillRect/>
          </a:stretch>
        </p:blipFill>
        <p:spPr>
          <a:xfrm>
            <a:off x="533400" y="1988840"/>
            <a:ext cx="8153400" cy="3328063"/>
          </a:xfrm>
          <a:prstGeom prst="rect">
            <a:avLst/>
          </a:prstGeom>
        </p:spPr>
      </p:pic>
    </p:spTree>
    <p:extLst>
      <p:ext uri="{BB962C8B-B14F-4D97-AF65-F5344CB8AC3E}">
        <p14:creationId xmlns:p14="http://schemas.microsoft.com/office/powerpoint/2010/main" val="34878960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F4A3-8194-44A2-A406-4DAD61F8A318}"/>
              </a:ext>
            </a:extLst>
          </p:cNvPr>
          <p:cNvSpPr>
            <a:spLocks noGrp="1"/>
          </p:cNvSpPr>
          <p:nvPr>
            <p:ph type="title"/>
          </p:nvPr>
        </p:nvSpPr>
        <p:spPr/>
        <p:txBody>
          <a:bodyPr/>
          <a:lstStyle/>
          <a:p>
            <a:r>
              <a:rPr lang="en-IE" dirty="0"/>
              <a:t>Add client side JS to post to server</a:t>
            </a:r>
          </a:p>
        </p:txBody>
      </p:sp>
      <p:sp>
        <p:nvSpPr>
          <p:cNvPr id="3" name="Slide Number Placeholder 2">
            <a:extLst>
              <a:ext uri="{FF2B5EF4-FFF2-40B4-BE49-F238E27FC236}">
                <a16:creationId xmlns:a16="http://schemas.microsoft.com/office/drawing/2014/main" id="{6DF07BC2-4BB5-4A91-9D56-58F649B05CF2}"/>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77</a:t>
            </a:fld>
            <a:endParaRPr lang="en-IE" dirty="0"/>
          </a:p>
        </p:txBody>
      </p:sp>
      <p:sp>
        <p:nvSpPr>
          <p:cNvPr id="4" name="Content Placeholder 3">
            <a:extLst>
              <a:ext uri="{FF2B5EF4-FFF2-40B4-BE49-F238E27FC236}">
                <a16:creationId xmlns:a16="http://schemas.microsoft.com/office/drawing/2014/main" id="{14F0EE10-8D43-4AC3-A483-8250F777FCB4}"/>
              </a:ext>
            </a:extLst>
          </p:cNvPr>
          <p:cNvSpPr>
            <a:spLocks noGrp="1"/>
          </p:cNvSpPr>
          <p:nvPr>
            <p:ph sz="quarter" idx="1"/>
          </p:nvPr>
        </p:nvSpPr>
        <p:spPr/>
        <p:txBody>
          <a:bodyPr/>
          <a:lstStyle/>
          <a:p>
            <a:r>
              <a:rPr lang="en-IE" dirty="0"/>
              <a:t>To keep things clean and tidy I’ve added a new JS file called auth.js to the folder public/</a:t>
            </a:r>
            <a:r>
              <a:rPr lang="en-IE" dirty="0" err="1"/>
              <a:t>javascripts</a:t>
            </a:r>
            <a:endParaRPr lang="en-IE" dirty="0"/>
          </a:p>
          <a:p>
            <a:endParaRPr lang="en-IE" dirty="0"/>
          </a:p>
        </p:txBody>
      </p:sp>
      <p:pic>
        <p:nvPicPr>
          <p:cNvPr id="5" name="Picture 4">
            <a:extLst>
              <a:ext uri="{FF2B5EF4-FFF2-40B4-BE49-F238E27FC236}">
                <a16:creationId xmlns:a16="http://schemas.microsoft.com/office/drawing/2014/main" id="{632C871E-C16A-465E-AC8A-524C8348C6BD}"/>
              </a:ext>
            </a:extLst>
          </p:cNvPr>
          <p:cNvPicPr>
            <a:picLocks noChangeAspect="1"/>
          </p:cNvPicPr>
          <p:nvPr/>
        </p:nvPicPr>
        <p:blipFill>
          <a:blip r:embed="rId2"/>
          <a:stretch>
            <a:fillRect/>
          </a:stretch>
        </p:blipFill>
        <p:spPr>
          <a:xfrm>
            <a:off x="2483768" y="3432424"/>
            <a:ext cx="3990975" cy="1619250"/>
          </a:xfrm>
          <a:prstGeom prst="rect">
            <a:avLst/>
          </a:prstGeom>
        </p:spPr>
      </p:pic>
    </p:spTree>
    <p:extLst>
      <p:ext uri="{BB962C8B-B14F-4D97-AF65-F5344CB8AC3E}">
        <p14:creationId xmlns:p14="http://schemas.microsoft.com/office/powerpoint/2010/main" val="40395754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416D-1C0D-4A8B-82E6-2D3B531B51FB}"/>
              </a:ext>
            </a:extLst>
          </p:cNvPr>
          <p:cNvSpPr>
            <a:spLocks noGrp="1"/>
          </p:cNvSpPr>
          <p:nvPr>
            <p:ph type="title"/>
          </p:nvPr>
        </p:nvSpPr>
        <p:spPr/>
        <p:txBody>
          <a:bodyPr/>
          <a:lstStyle/>
          <a:p>
            <a:r>
              <a:rPr lang="en-IE" dirty="0"/>
              <a:t>Include it in your pages</a:t>
            </a:r>
          </a:p>
        </p:txBody>
      </p:sp>
      <p:sp>
        <p:nvSpPr>
          <p:cNvPr id="3" name="Slide Number Placeholder 2">
            <a:extLst>
              <a:ext uri="{FF2B5EF4-FFF2-40B4-BE49-F238E27FC236}">
                <a16:creationId xmlns:a16="http://schemas.microsoft.com/office/drawing/2014/main" id="{69E3F5D3-0766-4DBC-90BF-9F50B97967AA}"/>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78</a:t>
            </a:fld>
            <a:endParaRPr lang="en-IE" dirty="0"/>
          </a:p>
        </p:txBody>
      </p:sp>
      <p:sp>
        <p:nvSpPr>
          <p:cNvPr id="4" name="Content Placeholder 3">
            <a:extLst>
              <a:ext uri="{FF2B5EF4-FFF2-40B4-BE49-F238E27FC236}">
                <a16:creationId xmlns:a16="http://schemas.microsoft.com/office/drawing/2014/main" id="{7C4A8BD1-2F56-45B1-8F4E-CF982116A195}"/>
              </a:ext>
            </a:extLst>
          </p:cNvPr>
          <p:cNvSpPr>
            <a:spLocks noGrp="1"/>
          </p:cNvSpPr>
          <p:nvPr>
            <p:ph sz="quarter" idx="1"/>
          </p:nvPr>
        </p:nvSpPr>
        <p:spPr/>
        <p:txBody>
          <a:bodyPr/>
          <a:lstStyle/>
          <a:p>
            <a:r>
              <a:rPr lang="en-IE" dirty="0"/>
              <a:t>Remember the new auth.js file must be available to your clients when they download the page. To make sure of this, it’s easiest to include it in </a:t>
            </a:r>
            <a:r>
              <a:rPr lang="en-IE" dirty="0" err="1"/>
              <a:t>layout.hbs</a:t>
            </a:r>
            <a:r>
              <a:rPr lang="en-IE" dirty="0"/>
              <a:t>. </a:t>
            </a:r>
          </a:p>
          <a:p>
            <a:r>
              <a:rPr lang="en-IE" dirty="0"/>
              <a:t>Remember </a:t>
            </a:r>
            <a:r>
              <a:rPr lang="en-IE" dirty="0" err="1"/>
              <a:t>layout.hbs</a:t>
            </a:r>
            <a:r>
              <a:rPr lang="en-IE" dirty="0"/>
              <a:t> is like a </a:t>
            </a:r>
            <a:r>
              <a:rPr lang="en-IE" dirty="0" err="1"/>
              <a:t>masterpage</a:t>
            </a:r>
            <a:r>
              <a:rPr lang="en-IE" dirty="0"/>
              <a:t> and which all other pages inherit from, by placing references to your client side JS files here, you can be sure that they will be available to all pages. </a:t>
            </a:r>
          </a:p>
          <a:p>
            <a:endParaRPr lang="en-IE" dirty="0"/>
          </a:p>
        </p:txBody>
      </p:sp>
      <p:sp>
        <p:nvSpPr>
          <p:cNvPr id="5" name="Rectangle 4">
            <a:extLst>
              <a:ext uri="{FF2B5EF4-FFF2-40B4-BE49-F238E27FC236}">
                <a16:creationId xmlns:a16="http://schemas.microsoft.com/office/drawing/2014/main" id="{7B2A8C36-9EFD-4D2E-BACE-9BD2F01CD64D}"/>
              </a:ext>
            </a:extLst>
          </p:cNvPr>
          <p:cNvSpPr/>
          <p:nvPr/>
        </p:nvSpPr>
        <p:spPr>
          <a:xfrm>
            <a:off x="1115616" y="5373216"/>
            <a:ext cx="6624736" cy="369332"/>
          </a:xfrm>
          <a:prstGeom prst="rect">
            <a:avLst/>
          </a:prstGeom>
        </p:spPr>
        <p:txBody>
          <a:bodyPr wrap="square">
            <a:spAutoFit/>
          </a:bodyPr>
          <a:lstStyle/>
          <a:p>
            <a:r>
              <a:rPr lang="en-GB" dirty="0">
                <a:solidFill>
                  <a:srgbClr val="0000FF"/>
                </a:solidFill>
                <a:latin typeface="Courier New" panose="02070309020205020404" pitchFamily="49" charset="0"/>
              </a:rPr>
              <a:t>&lt;script</a:t>
            </a:r>
            <a:r>
              <a:rPr lang="en-GB" dirty="0">
                <a:solidFill>
                  <a:srgbClr val="000000"/>
                </a:solidFill>
                <a:latin typeface="Courier New" panose="02070309020205020404" pitchFamily="49" charset="0"/>
              </a:rPr>
              <a:t> </a:t>
            </a:r>
            <a:r>
              <a:rPr lang="en-GB" dirty="0" err="1">
                <a:solidFill>
                  <a:srgbClr val="FF0000"/>
                </a:solidFill>
                <a:latin typeface="Courier New" panose="02070309020205020404" pitchFamily="49" charset="0"/>
              </a:rPr>
              <a:t>src</a:t>
            </a:r>
            <a:r>
              <a:rPr lang="en-GB" dirty="0">
                <a:solidFill>
                  <a:srgbClr val="000000"/>
                </a:solidFill>
                <a:latin typeface="Courier New" panose="02070309020205020404" pitchFamily="49" charset="0"/>
              </a:rPr>
              <a:t>=</a:t>
            </a:r>
            <a:r>
              <a:rPr lang="en-GB" b="1" dirty="0">
                <a:solidFill>
                  <a:srgbClr val="8000FF"/>
                </a:solidFill>
                <a:latin typeface="Courier New" panose="02070309020205020404" pitchFamily="49" charset="0"/>
              </a:rPr>
              <a:t>"/</a:t>
            </a:r>
            <a:r>
              <a:rPr lang="en-GB" b="1" dirty="0" err="1">
                <a:solidFill>
                  <a:srgbClr val="8000FF"/>
                </a:solidFill>
                <a:latin typeface="Courier New" panose="02070309020205020404" pitchFamily="49" charset="0"/>
              </a:rPr>
              <a:t>javascripts</a:t>
            </a:r>
            <a:r>
              <a:rPr lang="en-GB" b="1" dirty="0">
                <a:solidFill>
                  <a:srgbClr val="8000FF"/>
                </a:solidFill>
                <a:latin typeface="Courier New" panose="02070309020205020404" pitchFamily="49" charset="0"/>
              </a:rPr>
              <a:t>/auth.js"</a:t>
            </a:r>
            <a:r>
              <a:rPr lang="en-GB" dirty="0">
                <a:solidFill>
                  <a:srgbClr val="0000FF"/>
                </a:solidFill>
                <a:latin typeface="Courier New" panose="02070309020205020404" pitchFamily="49" charset="0"/>
              </a:rPr>
              <a:t>&gt;&lt;/script&gt;</a:t>
            </a:r>
            <a:endParaRPr lang="en-GB" b="1" dirty="0">
              <a:solidFill>
                <a:srgbClr val="000000"/>
              </a:solidFill>
              <a:latin typeface="Courier New" panose="02070309020205020404" pitchFamily="49" charset="0"/>
            </a:endParaRPr>
          </a:p>
        </p:txBody>
      </p:sp>
      <p:sp>
        <p:nvSpPr>
          <p:cNvPr id="6" name="TextBox 5">
            <a:extLst>
              <a:ext uri="{FF2B5EF4-FFF2-40B4-BE49-F238E27FC236}">
                <a16:creationId xmlns:a16="http://schemas.microsoft.com/office/drawing/2014/main" id="{B6CD3E9E-5F97-4F75-9460-A23201A61F3B}"/>
              </a:ext>
            </a:extLst>
          </p:cNvPr>
          <p:cNvSpPr txBox="1"/>
          <p:nvPr/>
        </p:nvSpPr>
        <p:spPr>
          <a:xfrm>
            <a:off x="3203848" y="6260068"/>
            <a:ext cx="1800200" cy="369332"/>
          </a:xfrm>
          <a:prstGeom prst="rect">
            <a:avLst/>
          </a:prstGeom>
          <a:noFill/>
        </p:spPr>
        <p:txBody>
          <a:bodyPr wrap="square" rtlCol="0">
            <a:spAutoFit/>
          </a:bodyPr>
          <a:lstStyle/>
          <a:p>
            <a:r>
              <a:rPr lang="en-IE" dirty="0">
                <a:solidFill>
                  <a:schemeClr val="accent6"/>
                </a:solidFill>
              </a:rPr>
              <a:t>views&gt;</a:t>
            </a:r>
            <a:r>
              <a:rPr lang="en-IE" dirty="0" err="1">
                <a:solidFill>
                  <a:schemeClr val="accent6"/>
                </a:solidFill>
              </a:rPr>
              <a:t>layout.hbs</a:t>
            </a:r>
            <a:endParaRPr lang="en-IE" dirty="0">
              <a:solidFill>
                <a:schemeClr val="accent6"/>
              </a:solidFill>
            </a:endParaRPr>
          </a:p>
        </p:txBody>
      </p:sp>
    </p:spTree>
    <p:extLst>
      <p:ext uri="{BB962C8B-B14F-4D97-AF65-F5344CB8AC3E}">
        <p14:creationId xmlns:p14="http://schemas.microsoft.com/office/powerpoint/2010/main" val="39609645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C7D7-6DE6-4DEA-A038-C7ABFE4F55A1}"/>
              </a:ext>
            </a:extLst>
          </p:cNvPr>
          <p:cNvSpPr>
            <a:spLocks noGrp="1"/>
          </p:cNvSpPr>
          <p:nvPr>
            <p:ph type="title"/>
          </p:nvPr>
        </p:nvSpPr>
        <p:spPr/>
        <p:txBody>
          <a:bodyPr/>
          <a:lstStyle/>
          <a:p>
            <a:r>
              <a:rPr lang="en-IE" dirty="0"/>
              <a:t>POST the form data to the server</a:t>
            </a:r>
          </a:p>
        </p:txBody>
      </p:sp>
      <p:sp>
        <p:nvSpPr>
          <p:cNvPr id="3" name="Slide Number Placeholder 2">
            <a:extLst>
              <a:ext uri="{FF2B5EF4-FFF2-40B4-BE49-F238E27FC236}">
                <a16:creationId xmlns:a16="http://schemas.microsoft.com/office/drawing/2014/main" id="{66E78BD6-B7F0-4DAB-A54D-9C4F02280897}"/>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79</a:t>
            </a:fld>
            <a:endParaRPr lang="en-IE" dirty="0"/>
          </a:p>
        </p:txBody>
      </p:sp>
      <p:sp>
        <p:nvSpPr>
          <p:cNvPr id="7" name="TextBox 6">
            <a:extLst>
              <a:ext uri="{FF2B5EF4-FFF2-40B4-BE49-F238E27FC236}">
                <a16:creationId xmlns:a16="http://schemas.microsoft.com/office/drawing/2014/main" id="{7140F74B-0BE6-4217-A569-2133F0341444}"/>
              </a:ext>
            </a:extLst>
          </p:cNvPr>
          <p:cNvSpPr txBox="1"/>
          <p:nvPr/>
        </p:nvSpPr>
        <p:spPr>
          <a:xfrm>
            <a:off x="2915816" y="6265217"/>
            <a:ext cx="2808312" cy="369332"/>
          </a:xfrm>
          <a:prstGeom prst="rect">
            <a:avLst/>
          </a:prstGeom>
          <a:noFill/>
        </p:spPr>
        <p:txBody>
          <a:bodyPr wrap="square" rtlCol="0">
            <a:spAutoFit/>
          </a:bodyPr>
          <a:lstStyle/>
          <a:p>
            <a:r>
              <a:rPr lang="en-IE" dirty="0">
                <a:solidFill>
                  <a:schemeClr val="accent6"/>
                </a:solidFill>
              </a:rPr>
              <a:t>public&gt;</a:t>
            </a:r>
            <a:r>
              <a:rPr lang="en-IE" dirty="0" err="1">
                <a:solidFill>
                  <a:schemeClr val="accent6"/>
                </a:solidFill>
              </a:rPr>
              <a:t>javascripts</a:t>
            </a:r>
            <a:r>
              <a:rPr lang="en-IE" dirty="0">
                <a:solidFill>
                  <a:schemeClr val="accent6"/>
                </a:solidFill>
              </a:rPr>
              <a:t>&gt;auth.js</a:t>
            </a:r>
          </a:p>
        </p:txBody>
      </p:sp>
      <p:sp>
        <p:nvSpPr>
          <p:cNvPr id="9" name="Rectangle 8">
            <a:extLst>
              <a:ext uri="{FF2B5EF4-FFF2-40B4-BE49-F238E27FC236}">
                <a16:creationId xmlns:a16="http://schemas.microsoft.com/office/drawing/2014/main" id="{52E08488-3AD4-4D3A-8DCC-5BD8C62C5947}"/>
              </a:ext>
            </a:extLst>
          </p:cNvPr>
          <p:cNvSpPr/>
          <p:nvPr/>
        </p:nvSpPr>
        <p:spPr>
          <a:xfrm>
            <a:off x="107504" y="1516323"/>
            <a:ext cx="9433048" cy="5262979"/>
          </a:xfrm>
          <a:prstGeom prst="rect">
            <a:avLst/>
          </a:prstGeom>
        </p:spPr>
        <p:txBody>
          <a:bodyPr wrap="square">
            <a:spAutoFit/>
          </a:bodyPr>
          <a:lstStyle/>
          <a:p>
            <a:r>
              <a:rPr lang="en-IE" sz="1200" dirty="0">
                <a:solidFill>
                  <a:srgbClr val="000000"/>
                </a:solidFill>
                <a:latin typeface="Courier New" panose="02070309020205020404" pitchFamily="49" charset="0"/>
              </a:rPr>
              <a:t>$</a:t>
            </a:r>
            <a:r>
              <a:rPr lang="en-IE" sz="1200" b="1" dirty="0">
                <a:solidFill>
                  <a:srgbClr val="000080"/>
                </a:solidFill>
                <a:latin typeface="Courier New" panose="02070309020205020404" pitchFamily="49" charset="0"/>
              </a:rPr>
              <a:t>(</a:t>
            </a:r>
            <a:r>
              <a:rPr lang="en-IE" sz="1200" b="1" dirty="0">
                <a:solidFill>
                  <a:srgbClr val="804000"/>
                </a:solidFill>
                <a:latin typeface="Courier New" panose="02070309020205020404" pitchFamily="49" charset="0"/>
              </a:rPr>
              <a:t>document</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ready</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function</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p>
          <a:p>
            <a:r>
              <a:rPr lang="en-IE" sz="1200" dirty="0">
                <a:solidFill>
                  <a:srgbClr val="000000"/>
                </a:solidFill>
                <a:latin typeface="Courier New" panose="02070309020205020404" pitchFamily="49" charset="0"/>
              </a:rPr>
              <a:t>        </a:t>
            </a:r>
            <a:r>
              <a:rPr lang="en-IE" sz="1200" dirty="0">
                <a:solidFill>
                  <a:srgbClr val="008080"/>
                </a:solidFill>
                <a:latin typeface="Courier New" panose="02070309020205020404" pitchFamily="49" charset="0"/>
              </a:rPr>
              <a:t>/**</a:t>
            </a:r>
          </a:p>
          <a:p>
            <a:r>
              <a:rPr lang="en-GB" sz="1200" dirty="0">
                <a:solidFill>
                  <a:srgbClr val="008080"/>
                </a:solidFill>
                <a:latin typeface="Courier New" panose="02070309020205020404" pitchFamily="49" charset="0"/>
              </a:rPr>
              <a:t>         * Event handler for when the user attempts to register</a:t>
            </a:r>
          </a:p>
          <a:p>
            <a:r>
              <a:rPr lang="en-IE" sz="1200" dirty="0">
                <a:solidFill>
                  <a:srgbClr val="008080"/>
                </a:solidFill>
                <a:latin typeface="Courier New" panose="02070309020205020404" pitchFamily="49" charset="0"/>
              </a:rPr>
              <a:t>         */</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808080"/>
                </a:solidFill>
                <a:latin typeface="Courier New" panose="02070309020205020404" pitchFamily="49" charset="0"/>
              </a:rPr>
              <a:t>"#</a:t>
            </a:r>
            <a:r>
              <a:rPr lang="en-IE" sz="1200" dirty="0" err="1">
                <a:solidFill>
                  <a:srgbClr val="808080"/>
                </a:solidFill>
                <a:latin typeface="Courier New" panose="02070309020205020404" pitchFamily="49" charset="0"/>
              </a:rPr>
              <a:t>reg</a:t>
            </a:r>
            <a:r>
              <a:rPr lang="en-IE" sz="1200" dirty="0">
                <a:solidFill>
                  <a:srgbClr val="808080"/>
                </a:solidFill>
                <a:latin typeface="Courier New" panose="02070309020205020404" pitchFamily="49" charset="0"/>
              </a:rPr>
              <a:t>-form"</a:t>
            </a:r>
            <a:r>
              <a:rPr lang="en-IE" sz="1200" b="1" dirty="0">
                <a:solidFill>
                  <a:srgbClr val="000080"/>
                </a:solidFill>
                <a:latin typeface="Courier New" panose="02070309020205020404" pitchFamily="49" charset="0"/>
              </a:rPr>
              <a:t>).</a:t>
            </a:r>
            <a:r>
              <a:rPr lang="en-IE" sz="1200" b="1" dirty="0">
                <a:solidFill>
                  <a:srgbClr val="804000"/>
                </a:solidFill>
                <a:latin typeface="Courier New" panose="02070309020205020404" pitchFamily="49" charset="0"/>
              </a:rPr>
              <a:t>submit</a:t>
            </a:r>
            <a:r>
              <a:rPr lang="en-IE" sz="1200" b="1" dirty="0">
                <a:solidFill>
                  <a:srgbClr val="000080"/>
                </a:solidFill>
                <a:latin typeface="Courier New" panose="02070309020205020404" pitchFamily="49" charset="0"/>
              </a:rPr>
              <a:t>(</a:t>
            </a:r>
            <a:r>
              <a:rPr lang="en-IE" sz="1200" b="1" dirty="0">
                <a:solidFill>
                  <a:srgbClr val="0000FF"/>
                </a:solidFill>
                <a:latin typeface="Courier New" panose="02070309020205020404" pitchFamily="49" charset="0"/>
              </a:rPr>
              <a:t>function</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b="1" dirty="0">
                <a:solidFill>
                  <a:srgbClr val="804000"/>
                </a:solidFill>
                <a:latin typeface="Courier New" panose="02070309020205020404" pitchFamily="49" charset="0"/>
              </a:rPr>
              <a:t>event</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err="1">
                <a:solidFill>
                  <a:srgbClr val="804000"/>
                </a:solidFill>
                <a:latin typeface="Courier New" panose="02070309020205020404" pitchFamily="49" charset="0"/>
              </a:rPr>
              <a:t>event</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preventDefault</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ajax</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type</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dirty="0">
                <a:solidFill>
                  <a:srgbClr val="808080"/>
                </a:solidFill>
                <a:latin typeface="Courier New" panose="02070309020205020404" pitchFamily="49" charset="0"/>
              </a:rPr>
              <a:t>'POST'</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url</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dirty="0">
                <a:solidFill>
                  <a:srgbClr val="808080"/>
                </a:solidFill>
                <a:latin typeface="Courier New" panose="02070309020205020404" pitchFamily="49" charset="0"/>
              </a:rPr>
              <a:t>'/users/register'</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dataType</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dirty="0">
                <a:solidFill>
                  <a:srgbClr val="808080"/>
                </a:solidFill>
                <a:latin typeface="Courier New" panose="02070309020205020404" pitchFamily="49" charset="0"/>
              </a:rPr>
              <a:t>'</a:t>
            </a:r>
            <a:r>
              <a:rPr lang="en-IE" sz="1200" dirty="0" err="1">
                <a:solidFill>
                  <a:srgbClr val="808080"/>
                </a:solidFill>
                <a:latin typeface="Courier New" panose="02070309020205020404" pitchFamily="49" charset="0"/>
              </a:rPr>
              <a:t>json</a:t>
            </a:r>
            <a:r>
              <a:rPr lang="en-IE" sz="1200" dirty="0">
                <a:solidFill>
                  <a:srgbClr val="808080"/>
                </a:solidFill>
                <a:latin typeface="Courier New" panose="02070309020205020404" pitchFamily="49" charset="0"/>
              </a:rPr>
              <a:t>'</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data</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GB" sz="1200" dirty="0">
                <a:solidFill>
                  <a:srgbClr val="000000"/>
                </a:solidFill>
                <a:latin typeface="Courier New" panose="02070309020205020404" pitchFamily="49" charset="0"/>
              </a:rPr>
              <a:t>                    </a:t>
            </a:r>
            <a:r>
              <a:rPr lang="en-GB" sz="1200" dirty="0">
                <a:solidFill>
                  <a:srgbClr val="808080"/>
                </a:solidFill>
                <a:latin typeface="Courier New" panose="02070309020205020404" pitchFamily="49" charset="0"/>
              </a:rPr>
              <a:t>'</a:t>
            </a:r>
            <a:r>
              <a:rPr lang="en-GB" sz="1200" dirty="0" err="1">
                <a:solidFill>
                  <a:srgbClr val="808080"/>
                </a:solidFill>
                <a:latin typeface="Courier New" panose="02070309020205020404" pitchFamily="49" charset="0"/>
              </a:rPr>
              <a:t>user_name</a:t>
            </a:r>
            <a:r>
              <a:rPr lang="en-GB" sz="1200" dirty="0">
                <a:solidFill>
                  <a:srgbClr val="808080"/>
                </a:solidFill>
                <a:latin typeface="Courier New" panose="02070309020205020404" pitchFamily="49" charset="0"/>
              </a:rPr>
              <a:t>'</a:t>
            </a:r>
            <a:r>
              <a:rPr lang="en-GB" sz="1200" b="1" dirty="0">
                <a:solidFill>
                  <a:srgbClr val="000080"/>
                </a:solidFill>
                <a:latin typeface="Courier New" panose="02070309020205020404" pitchFamily="49" charset="0"/>
              </a:rPr>
              <a:t>:</a:t>
            </a:r>
            <a:r>
              <a:rPr lang="en-GB" sz="1200" dirty="0">
                <a:solidFill>
                  <a:srgbClr val="000000"/>
                </a:solidFill>
                <a:latin typeface="Courier New" panose="02070309020205020404" pitchFamily="49" charset="0"/>
              </a:rPr>
              <a:t> </a:t>
            </a:r>
            <a:r>
              <a:rPr lang="en-GB" sz="1200" b="1" dirty="0" err="1">
                <a:solidFill>
                  <a:srgbClr val="804000"/>
                </a:solidFill>
                <a:latin typeface="Courier New" panose="02070309020205020404" pitchFamily="49" charset="0"/>
              </a:rPr>
              <a:t>event</a:t>
            </a:r>
            <a:r>
              <a:rPr lang="en-GB" sz="1200" b="1" dirty="0" err="1">
                <a:solidFill>
                  <a:srgbClr val="000080"/>
                </a:solidFill>
                <a:latin typeface="Courier New" panose="02070309020205020404" pitchFamily="49" charset="0"/>
              </a:rPr>
              <a:t>.</a:t>
            </a:r>
            <a:r>
              <a:rPr lang="en-GB" sz="1200" dirty="0" err="1">
                <a:solidFill>
                  <a:srgbClr val="000000"/>
                </a:solidFill>
                <a:latin typeface="Courier New" panose="02070309020205020404" pitchFamily="49" charset="0"/>
              </a:rPr>
              <a:t>target</a:t>
            </a:r>
            <a:r>
              <a:rPr lang="en-GB" sz="1200" b="1" dirty="0" err="1">
                <a:solidFill>
                  <a:srgbClr val="000080"/>
                </a:solidFill>
                <a:latin typeface="Courier New" panose="02070309020205020404" pitchFamily="49" charset="0"/>
              </a:rPr>
              <a:t>.</a:t>
            </a:r>
            <a:r>
              <a:rPr lang="en-GB" sz="1200" dirty="0" err="1">
                <a:solidFill>
                  <a:srgbClr val="000000"/>
                </a:solidFill>
                <a:latin typeface="Courier New" panose="02070309020205020404" pitchFamily="49" charset="0"/>
              </a:rPr>
              <a:t>inputUsername</a:t>
            </a:r>
            <a:r>
              <a:rPr lang="en-GB" sz="1200" b="1" dirty="0" err="1">
                <a:solidFill>
                  <a:srgbClr val="000080"/>
                </a:solidFill>
                <a:latin typeface="Courier New" panose="02070309020205020404" pitchFamily="49" charset="0"/>
              </a:rPr>
              <a:t>.</a:t>
            </a:r>
            <a:r>
              <a:rPr lang="en-GB" sz="1200" dirty="0" err="1">
                <a:solidFill>
                  <a:srgbClr val="000000"/>
                </a:solidFill>
                <a:latin typeface="Courier New" panose="02070309020205020404" pitchFamily="49" charset="0"/>
              </a:rPr>
              <a:t>value</a:t>
            </a:r>
            <a:r>
              <a:rPr lang="en-GB" sz="1200" b="1" dirty="0">
                <a:solidFill>
                  <a:srgbClr val="000080"/>
                </a:solidFill>
                <a:latin typeface="Courier New" panose="02070309020205020404" pitchFamily="49" charset="0"/>
              </a:rPr>
              <a:t>,</a:t>
            </a:r>
            <a:endParaRPr lang="en-GB"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a:solidFill>
                  <a:srgbClr val="808080"/>
                </a:solidFill>
                <a:latin typeface="Courier New" panose="02070309020205020404" pitchFamily="49" charset="0"/>
              </a:rPr>
              <a:t>'password'</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err="1">
                <a:solidFill>
                  <a:srgbClr val="804000"/>
                </a:solidFill>
                <a:latin typeface="Courier New" panose="02070309020205020404" pitchFamily="49" charset="0"/>
              </a:rPr>
              <a:t>event</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target</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inputPassword</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value</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success</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function</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token</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GB" sz="1200" dirty="0">
                <a:solidFill>
                  <a:srgbClr val="000000"/>
                </a:solidFill>
                <a:latin typeface="Courier New" panose="02070309020205020404" pitchFamily="49" charset="0"/>
              </a:rPr>
              <a:t>		 $</a:t>
            </a:r>
            <a:r>
              <a:rPr lang="en-GB" sz="1200" b="1" dirty="0">
                <a:solidFill>
                  <a:srgbClr val="000080"/>
                </a:solidFill>
                <a:latin typeface="Courier New" panose="02070309020205020404" pitchFamily="49" charset="0"/>
              </a:rPr>
              <a:t>(</a:t>
            </a:r>
            <a:r>
              <a:rPr lang="en-GB" sz="1200" dirty="0">
                <a:solidFill>
                  <a:srgbClr val="808080"/>
                </a:solidFill>
                <a:latin typeface="Courier New" panose="02070309020205020404" pitchFamily="49" charset="0"/>
              </a:rPr>
              <a:t>location</a:t>
            </a:r>
            <a:r>
              <a:rPr lang="en-GB" sz="1200" b="1" dirty="0">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attr</a:t>
            </a:r>
            <a:r>
              <a:rPr lang="en-GB" sz="1200" b="1" dirty="0">
                <a:solidFill>
                  <a:srgbClr val="000080"/>
                </a:solidFill>
                <a:latin typeface="Courier New" panose="02070309020205020404" pitchFamily="49" charset="0"/>
              </a:rPr>
              <a:t>(</a:t>
            </a:r>
            <a:r>
              <a:rPr lang="en-IE" sz="1200" dirty="0">
                <a:solidFill>
                  <a:srgbClr val="808080"/>
                </a:solidFill>
                <a:latin typeface="Courier New" panose="02070309020205020404" pitchFamily="49" charset="0"/>
              </a:rPr>
              <a:t>'</a:t>
            </a:r>
            <a:r>
              <a:rPr lang="en-IE" sz="1200" dirty="0" err="1">
                <a:solidFill>
                  <a:srgbClr val="808080"/>
                </a:solidFill>
                <a:latin typeface="Courier New" panose="02070309020205020404" pitchFamily="49" charset="0"/>
              </a:rPr>
              <a:t>href</a:t>
            </a:r>
            <a:r>
              <a:rPr lang="en-IE" sz="1200" dirty="0">
                <a:solidFill>
                  <a:srgbClr val="808080"/>
                </a:solidFill>
                <a:latin typeface="Courier New" panose="02070309020205020404" pitchFamily="49" charset="0"/>
              </a:rPr>
              <a:t>'</a:t>
            </a:r>
            <a:r>
              <a:rPr lang="en-IE" sz="1200" b="1" dirty="0">
                <a:solidFill>
                  <a:srgbClr val="000080"/>
                </a:solidFill>
                <a:latin typeface="Courier New" panose="02070309020205020404" pitchFamily="49" charset="0"/>
              </a:rPr>
              <a:t>,</a:t>
            </a:r>
            <a:r>
              <a:rPr lang="en-IE" sz="1200" dirty="0">
                <a:solidFill>
                  <a:srgbClr val="808080"/>
                </a:solidFill>
                <a:latin typeface="Courier New" panose="02070309020205020404" pitchFamily="49" charset="0"/>
              </a:rPr>
              <a:t> '/feed' </a:t>
            </a:r>
            <a:r>
              <a:rPr lang="en-GB" sz="1200" b="1" dirty="0">
                <a:solidFill>
                  <a:srgbClr val="000080"/>
                </a:solidFill>
                <a:latin typeface="Courier New" panose="02070309020205020404" pitchFamily="49" charset="0"/>
              </a:rPr>
              <a:t>);</a:t>
            </a:r>
            <a:r>
              <a:rPr lang="en-GB" sz="1200" dirty="0">
                <a:solidFill>
                  <a:srgbClr val="008000"/>
                </a:solidFill>
                <a:latin typeface="Courier New" panose="02070309020205020404" pitchFamily="49" charset="0"/>
              </a:rPr>
              <a:t>	// Redirect to a login page</a:t>
            </a: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error</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function</a:t>
            </a:r>
            <a:r>
              <a:rPr lang="en-IE" sz="1200" b="1" dirty="0">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errMsg</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swal</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a:solidFill>
                  <a:srgbClr val="808080"/>
                </a:solidFill>
                <a:latin typeface="Courier New" panose="02070309020205020404" pitchFamily="49" charset="0"/>
              </a:rPr>
              <a:t>'Oops...'</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errMsg</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responseJSON</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body</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a:solidFill>
                  <a:srgbClr val="808080"/>
                </a:solidFill>
                <a:latin typeface="Courier New" panose="02070309020205020404" pitchFamily="49" charset="0"/>
              </a:rPr>
              <a:t>'error'</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p>
        </p:txBody>
      </p:sp>
    </p:spTree>
    <p:extLst>
      <p:ext uri="{BB962C8B-B14F-4D97-AF65-F5344CB8AC3E}">
        <p14:creationId xmlns:p14="http://schemas.microsoft.com/office/powerpoint/2010/main" val="209262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A731-261C-4AF2-BC88-BAE684D9DC69}"/>
              </a:ext>
            </a:extLst>
          </p:cNvPr>
          <p:cNvSpPr>
            <a:spLocks noGrp="1"/>
          </p:cNvSpPr>
          <p:nvPr>
            <p:ph type="title"/>
          </p:nvPr>
        </p:nvSpPr>
        <p:spPr/>
        <p:txBody>
          <a:bodyPr/>
          <a:lstStyle/>
          <a:p>
            <a:r>
              <a:rPr lang="en-IE" dirty="0"/>
              <a:t>Change the port to 86**</a:t>
            </a:r>
          </a:p>
        </p:txBody>
      </p:sp>
      <p:sp>
        <p:nvSpPr>
          <p:cNvPr id="3" name="Slide Number Placeholder 2">
            <a:extLst>
              <a:ext uri="{FF2B5EF4-FFF2-40B4-BE49-F238E27FC236}">
                <a16:creationId xmlns:a16="http://schemas.microsoft.com/office/drawing/2014/main" id="{AD3A17D0-0A0A-490F-950A-48E0596254D5}"/>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8</a:t>
            </a:fld>
            <a:endParaRPr lang="en-IE" dirty="0"/>
          </a:p>
        </p:txBody>
      </p:sp>
      <p:sp>
        <p:nvSpPr>
          <p:cNvPr id="4" name="Content Placeholder 3">
            <a:extLst>
              <a:ext uri="{FF2B5EF4-FFF2-40B4-BE49-F238E27FC236}">
                <a16:creationId xmlns:a16="http://schemas.microsoft.com/office/drawing/2014/main" id="{08B06AC9-5E75-4B11-81BB-84F8F0A6C5E1}"/>
              </a:ext>
            </a:extLst>
          </p:cNvPr>
          <p:cNvSpPr>
            <a:spLocks noGrp="1"/>
          </p:cNvSpPr>
          <p:nvPr>
            <p:ph sz="quarter" idx="1"/>
          </p:nvPr>
        </p:nvSpPr>
        <p:spPr/>
        <p:txBody>
          <a:bodyPr/>
          <a:lstStyle/>
          <a:p>
            <a:r>
              <a:rPr lang="en-IE" dirty="0"/>
              <a:t>In order to get your application up and running you need to change the port to the port that you were assigned in the spreadsheet </a:t>
            </a:r>
            <a:r>
              <a:rPr lang="en-IE" sz="2400" dirty="0">
                <a:hlinkClick r:id="rId2"/>
              </a:rPr>
              <a:t>http://bit.ly/2xQy4Yf</a:t>
            </a:r>
            <a:endParaRPr lang="en-IE" sz="2400" dirty="0"/>
          </a:p>
          <a:p>
            <a:r>
              <a:rPr lang="en-IE" dirty="0"/>
              <a:t>Edit the file bin/www</a:t>
            </a:r>
          </a:p>
          <a:p>
            <a:endParaRPr lang="en-IE" dirty="0"/>
          </a:p>
        </p:txBody>
      </p:sp>
      <p:pic>
        <p:nvPicPr>
          <p:cNvPr id="5" name="Picture 4">
            <a:extLst>
              <a:ext uri="{FF2B5EF4-FFF2-40B4-BE49-F238E27FC236}">
                <a16:creationId xmlns:a16="http://schemas.microsoft.com/office/drawing/2014/main" id="{0764EBD0-7FB1-49BC-95AA-FBD34E53EF63}"/>
              </a:ext>
            </a:extLst>
          </p:cNvPr>
          <p:cNvPicPr>
            <a:picLocks noChangeAspect="1"/>
          </p:cNvPicPr>
          <p:nvPr/>
        </p:nvPicPr>
        <p:blipFill>
          <a:blip r:embed="rId3"/>
          <a:stretch>
            <a:fillRect/>
          </a:stretch>
        </p:blipFill>
        <p:spPr>
          <a:xfrm>
            <a:off x="158969" y="3573016"/>
            <a:ext cx="4505325" cy="3181350"/>
          </a:xfrm>
          <a:prstGeom prst="rect">
            <a:avLst/>
          </a:prstGeom>
        </p:spPr>
      </p:pic>
      <p:pic>
        <p:nvPicPr>
          <p:cNvPr id="6" name="Picture 5">
            <a:extLst>
              <a:ext uri="{FF2B5EF4-FFF2-40B4-BE49-F238E27FC236}">
                <a16:creationId xmlns:a16="http://schemas.microsoft.com/office/drawing/2014/main" id="{5D57F3F8-C623-4FBD-9B45-0DC82946F99D}"/>
              </a:ext>
            </a:extLst>
          </p:cNvPr>
          <p:cNvPicPr>
            <a:picLocks noChangeAspect="1"/>
          </p:cNvPicPr>
          <p:nvPr/>
        </p:nvPicPr>
        <p:blipFill>
          <a:blip r:embed="rId4"/>
          <a:stretch>
            <a:fillRect/>
          </a:stretch>
        </p:blipFill>
        <p:spPr>
          <a:xfrm>
            <a:off x="5004048" y="4221088"/>
            <a:ext cx="3971925" cy="1162050"/>
          </a:xfrm>
          <a:prstGeom prst="rect">
            <a:avLst/>
          </a:prstGeom>
        </p:spPr>
      </p:pic>
      <p:sp>
        <p:nvSpPr>
          <p:cNvPr id="7" name="TextBox 6">
            <a:extLst>
              <a:ext uri="{FF2B5EF4-FFF2-40B4-BE49-F238E27FC236}">
                <a16:creationId xmlns:a16="http://schemas.microsoft.com/office/drawing/2014/main" id="{E13F57AA-BEC1-4E4C-80D8-46DFF421051A}"/>
              </a:ext>
            </a:extLst>
          </p:cNvPr>
          <p:cNvSpPr txBox="1"/>
          <p:nvPr/>
        </p:nvSpPr>
        <p:spPr>
          <a:xfrm>
            <a:off x="6228184" y="3508226"/>
            <a:ext cx="1584176" cy="646331"/>
          </a:xfrm>
          <a:prstGeom prst="rect">
            <a:avLst/>
          </a:prstGeom>
          <a:noFill/>
        </p:spPr>
        <p:txBody>
          <a:bodyPr wrap="square" rtlCol="0">
            <a:spAutoFit/>
          </a:bodyPr>
          <a:lstStyle/>
          <a:p>
            <a:r>
              <a:rPr lang="en-IE" dirty="0"/>
              <a:t>Change this to your port</a:t>
            </a:r>
          </a:p>
        </p:txBody>
      </p:sp>
      <p:cxnSp>
        <p:nvCxnSpPr>
          <p:cNvPr id="9" name="Straight Arrow Connector 8">
            <a:extLst>
              <a:ext uri="{FF2B5EF4-FFF2-40B4-BE49-F238E27FC236}">
                <a16:creationId xmlns:a16="http://schemas.microsoft.com/office/drawing/2014/main" id="{813C5F40-9B34-4DA9-9E10-811B1D9A2674}"/>
              </a:ext>
            </a:extLst>
          </p:cNvPr>
          <p:cNvCxnSpPr/>
          <p:nvPr/>
        </p:nvCxnSpPr>
        <p:spPr>
          <a:xfrm>
            <a:off x="7596336" y="4077072"/>
            <a:ext cx="720080" cy="725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1606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43B86-F83F-4448-85DE-F0BA5A16AA1C}"/>
              </a:ext>
            </a:extLst>
          </p:cNvPr>
          <p:cNvSpPr>
            <a:spLocks noGrp="1"/>
          </p:cNvSpPr>
          <p:nvPr>
            <p:ph type="title"/>
          </p:nvPr>
        </p:nvSpPr>
        <p:spPr/>
        <p:txBody>
          <a:bodyPr/>
          <a:lstStyle/>
          <a:p>
            <a:r>
              <a:rPr lang="en-IE" dirty="0"/>
              <a:t>Check the database for a new user</a:t>
            </a:r>
          </a:p>
        </p:txBody>
      </p:sp>
      <p:sp>
        <p:nvSpPr>
          <p:cNvPr id="3" name="Slide Number Placeholder 2">
            <a:extLst>
              <a:ext uri="{FF2B5EF4-FFF2-40B4-BE49-F238E27FC236}">
                <a16:creationId xmlns:a16="http://schemas.microsoft.com/office/drawing/2014/main" id="{55282835-904C-461C-8A93-D228705D617E}"/>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80</a:t>
            </a:fld>
            <a:endParaRPr lang="en-IE" dirty="0"/>
          </a:p>
        </p:txBody>
      </p:sp>
      <p:sp>
        <p:nvSpPr>
          <p:cNvPr id="5" name="Rectangle 4">
            <a:extLst>
              <a:ext uri="{FF2B5EF4-FFF2-40B4-BE49-F238E27FC236}">
                <a16:creationId xmlns:a16="http://schemas.microsoft.com/office/drawing/2014/main" id="{4B071738-1562-4F0B-9E84-149A4602BE7C}"/>
              </a:ext>
            </a:extLst>
          </p:cNvPr>
          <p:cNvSpPr/>
          <p:nvPr/>
        </p:nvSpPr>
        <p:spPr>
          <a:xfrm>
            <a:off x="179512" y="3356992"/>
            <a:ext cx="8784976" cy="3416320"/>
          </a:xfrm>
          <a:prstGeom prst="rect">
            <a:avLst/>
          </a:prstGeom>
        </p:spPr>
        <p:txBody>
          <a:bodyPr wrap="square">
            <a:spAutoFit/>
          </a:bodyPr>
          <a:lstStyle/>
          <a:p>
            <a:r>
              <a:rPr lang="en-IE" dirty="0"/>
              <a:t>/* 6 */</a:t>
            </a:r>
          </a:p>
          <a:p>
            <a:r>
              <a:rPr lang="en-IE" dirty="0"/>
              <a:t>{</a:t>
            </a:r>
          </a:p>
          <a:p>
            <a:r>
              <a:rPr lang="en-IE" dirty="0"/>
              <a:t>    "_id" : </a:t>
            </a:r>
            <a:r>
              <a:rPr lang="en-IE" dirty="0" err="1"/>
              <a:t>ObjectId</a:t>
            </a:r>
            <a:r>
              <a:rPr lang="en-IE" dirty="0"/>
              <a:t>("5a03219c0a742c243c97ff8b"),</a:t>
            </a:r>
          </a:p>
          <a:p>
            <a:r>
              <a:rPr lang="en-IE" dirty="0"/>
              <a:t>    "</a:t>
            </a:r>
            <a:r>
              <a:rPr lang="en-IE" dirty="0" err="1"/>
              <a:t>access_token</a:t>
            </a:r>
            <a:r>
              <a:rPr lang="en-IE" dirty="0"/>
              <a:t>" : "eyJhbGciOiJIUzI1NiIsInR5cCI6IkpXVCJ9.eyJ1c2VyX25hbWUiOiJiYXJyZXR0ZW5kYUBlbWFpbC5jb20iLCJpYXQiOjE1MTAxNTQ2NTIsImV4cCI6MTUxMTAxODY1MiwiaXNzIjoiTXlzZWxmIn0.5cyZjZxDvXwLBDwoCC1Zxk8ce3D64GxLwz6YN3BXTgE",</a:t>
            </a:r>
          </a:p>
          <a:p>
            <a:r>
              <a:rPr lang="en-IE" dirty="0"/>
              <a:t>    "password" : "$2a$08$82Rx.1fjMankTCrLRDRZs.BX/kLNqF54zJYrpsNhSUCgV0JSyigeS",</a:t>
            </a:r>
          </a:p>
          <a:p>
            <a:r>
              <a:rPr lang="en-IE" dirty="0"/>
              <a:t>    "</a:t>
            </a:r>
            <a:r>
              <a:rPr lang="en-IE" dirty="0" err="1"/>
              <a:t>user_name</a:t>
            </a:r>
            <a:r>
              <a:rPr lang="en-IE" dirty="0"/>
              <a:t>" : "barrettenda@email.com",</a:t>
            </a:r>
          </a:p>
          <a:p>
            <a:r>
              <a:rPr lang="en-IE" dirty="0"/>
              <a:t>    "</a:t>
            </a:r>
            <a:r>
              <a:rPr lang="en-IE" dirty="0" err="1"/>
              <a:t>fb_id</a:t>
            </a:r>
            <a:r>
              <a:rPr lang="en-IE" dirty="0"/>
              <a:t>" : null,</a:t>
            </a:r>
          </a:p>
          <a:p>
            <a:r>
              <a:rPr lang="en-IE" dirty="0"/>
              <a:t>    "__v" : 0</a:t>
            </a:r>
          </a:p>
          <a:p>
            <a:r>
              <a:rPr lang="en-IE" dirty="0"/>
              <a:t>}</a:t>
            </a:r>
          </a:p>
        </p:txBody>
      </p:sp>
      <p:sp>
        <p:nvSpPr>
          <p:cNvPr id="6" name="TextBox 5">
            <a:extLst>
              <a:ext uri="{FF2B5EF4-FFF2-40B4-BE49-F238E27FC236}">
                <a16:creationId xmlns:a16="http://schemas.microsoft.com/office/drawing/2014/main" id="{9DE49B55-BD40-4766-9F01-BE99884E5BC0}"/>
              </a:ext>
            </a:extLst>
          </p:cNvPr>
          <p:cNvSpPr txBox="1"/>
          <p:nvPr/>
        </p:nvSpPr>
        <p:spPr>
          <a:xfrm>
            <a:off x="755576" y="1647986"/>
            <a:ext cx="6137626" cy="1569660"/>
          </a:xfrm>
          <a:prstGeom prst="rect">
            <a:avLst/>
          </a:prstGeom>
          <a:noFill/>
        </p:spPr>
        <p:txBody>
          <a:bodyPr wrap="square" rtlCol="0">
            <a:spAutoFit/>
          </a:bodyPr>
          <a:lstStyle/>
          <a:p>
            <a:r>
              <a:rPr lang="en-IE" sz="2400" dirty="0"/>
              <a:t>If everything worked as it should have, then you will have created a new user and you should see a document in the database. Notice the password is not stored in plain text! </a:t>
            </a:r>
          </a:p>
        </p:txBody>
      </p:sp>
    </p:spTree>
    <p:extLst>
      <p:ext uri="{BB962C8B-B14F-4D97-AF65-F5344CB8AC3E}">
        <p14:creationId xmlns:p14="http://schemas.microsoft.com/office/powerpoint/2010/main" val="14221702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76A6-7265-46E9-8418-04F2A187E37D}"/>
              </a:ext>
            </a:extLst>
          </p:cNvPr>
          <p:cNvSpPr>
            <a:spLocks noGrp="1"/>
          </p:cNvSpPr>
          <p:nvPr>
            <p:ph type="title"/>
          </p:nvPr>
        </p:nvSpPr>
        <p:spPr/>
        <p:txBody>
          <a:bodyPr/>
          <a:lstStyle/>
          <a:p>
            <a:r>
              <a:rPr lang="en-IE" dirty="0"/>
              <a:t>Sweet alert for errors</a:t>
            </a:r>
          </a:p>
        </p:txBody>
      </p:sp>
      <p:sp>
        <p:nvSpPr>
          <p:cNvPr id="3" name="Slide Number Placeholder 2">
            <a:extLst>
              <a:ext uri="{FF2B5EF4-FFF2-40B4-BE49-F238E27FC236}">
                <a16:creationId xmlns:a16="http://schemas.microsoft.com/office/drawing/2014/main" id="{996B1B45-B2D0-4D82-9599-18E7E049F0EA}"/>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81</a:t>
            </a:fld>
            <a:endParaRPr lang="en-IE" dirty="0"/>
          </a:p>
        </p:txBody>
      </p:sp>
      <p:sp>
        <p:nvSpPr>
          <p:cNvPr id="4" name="Content Placeholder 3">
            <a:extLst>
              <a:ext uri="{FF2B5EF4-FFF2-40B4-BE49-F238E27FC236}">
                <a16:creationId xmlns:a16="http://schemas.microsoft.com/office/drawing/2014/main" id="{4764F0D0-B9C5-4F62-ADC2-3513AE3D0B32}"/>
              </a:ext>
            </a:extLst>
          </p:cNvPr>
          <p:cNvSpPr>
            <a:spLocks noGrp="1"/>
          </p:cNvSpPr>
          <p:nvPr>
            <p:ph sz="quarter" idx="1"/>
          </p:nvPr>
        </p:nvSpPr>
        <p:spPr/>
        <p:txBody>
          <a:bodyPr/>
          <a:lstStyle/>
          <a:p>
            <a:r>
              <a:rPr lang="en-IE" dirty="0">
                <a:hlinkClick r:id="rId2"/>
              </a:rPr>
              <a:t>https://limonte.github.io/sweetalert2/</a:t>
            </a:r>
            <a:endParaRPr lang="en-IE" dirty="0"/>
          </a:p>
          <a:p>
            <a:endParaRPr lang="en-IE" dirty="0"/>
          </a:p>
        </p:txBody>
      </p:sp>
      <p:sp>
        <p:nvSpPr>
          <p:cNvPr id="5" name="Rectangle 4">
            <a:extLst>
              <a:ext uri="{FF2B5EF4-FFF2-40B4-BE49-F238E27FC236}">
                <a16:creationId xmlns:a16="http://schemas.microsoft.com/office/drawing/2014/main" id="{B8704A07-4691-44FA-872D-5E2392A83601}"/>
              </a:ext>
            </a:extLst>
          </p:cNvPr>
          <p:cNvSpPr/>
          <p:nvPr/>
        </p:nvSpPr>
        <p:spPr>
          <a:xfrm>
            <a:off x="531556" y="3877088"/>
            <a:ext cx="7128792" cy="2308324"/>
          </a:xfrm>
          <a:prstGeom prst="rect">
            <a:avLst/>
          </a:prstGeom>
        </p:spPr>
        <p:txBody>
          <a:bodyPr wrap="square">
            <a:spAutoFit/>
          </a:bodyPr>
          <a:lstStyle/>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error</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FF"/>
                </a:solidFill>
                <a:latin typeface="Courier New" panose="02070309020205020404" pitchFamily="49" charset="0"/>
              </a:rPr>
              <a:t>function</a:t>
            </a:r>
            <a:r>
              <a:rPr lang="en-IE" b="1" dirty="0">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errMsg</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dirty="0" err="1">
                <a:solidFill>
                  <a:srgbClr val="000000"/>
                </a:solidFill>
                <a:highlight>
                  <a:srgbClr val="FFFF00"/>
                </a:highlight>
                <a:latin typeface="Courier New" panose="02070309020205020404" pitchFamily="49" charset="0"/>
              </a:rPr>
              <a:t>swal</a:t>
            </a:r>
            <a:r>
              <a:rPr lang="en-IE" b="1" dirty="0">
                <a:solidFill>
                  <a:srgbClr val="000080"/>
                </a:solidFill>
                <a:highlight>
                  <a:srgbClr val="FFFF00"/>
                </a:highlight>
                <a:latin typeface="Courier New" panose="02070309020205020404" pitchFamily="49" charset="0"/>
              </a:rPr>
              <a:t>(</a:t>
            </a:r>
            <a:endParaRPr lang="en-IE" dirty="0">
              <a:solidFill>
                <a:srgbClr val="000000"/>
              </a:solidFill>
              <a:highlight>
                <a:srgbClr val="FFFF00"/>
              </a:highlight>
              <a:latin typeface="Courier New" panose="02070309020205020404" pitchFamily="49" charset="0"/>
            </a:endParaRPr>
          </a:p>
          <a:p>
            <a:r>
              <a:rPr lang="en-IE" dirty="0">
                <a:solidFill>
                  <a:srgbClr val="808080"/>
                </a:solidFill>
                <a:highlight>
                  <a:srgbClr val="FFFF00"/>
                </a:highlight>
                <a:latin typeface="Courier New" panose="02070309020205020404" pitchFamily="49" charset="0"/>
              </a:rPr>
              <a:t>		'Oops...'</a:t>
            </a:r>
            <a:r>
              <a:rPr lang="en-IE" b="1" dirty="0">
                <a:solidFill>
                  <a:srgbClr val="000080"/>
                </a:solidFill>
                <a:highlight>
                  <a:srgbClr val="FFFF00"/>
                </a:highlight>
                <a:latin typeface="Courier New" panose="02070309020205020404" pitchFamily="49" charset="0"/>
              </a:rPr>
              <a:t>,</a:t>
            </a:r>
            <a:endParaRPr lang="en-IE" dirty="0">
              <a:solidFill>
                <a:srgbClr val="000000"/>
              </a:solidFill>
              <a:highlight>
                <a:srgbClr val="FFFF00"/>
              </a:highlight>
              <a:latin typeface="Courier New" panose="02070309020205020404" pitchFamily="49" charset="0"/>
            </a:endParaRPr>
          </a:p>
          <a:p>
            <a:r>
              <a:rPr lang="en-IE" dirty="0">
                <a:solidFill>
                  <a:srgbClr val="000000"/>
                </a:solidFill>
                <a:highlight>
                  <a:srgbClr val="FFFF00"/>
                </a:highlight>
                <a:latin typeface="Courier New" panose="02070309020205020404" pitchFamily="49" charset="0"/>
              </a:rPr>
              <a:t>              </a:t>
            </a:r>
            <a:r>
              <a:rPr lang="en-IE" dirty="0" err="1">
                <a:solidFill>
                  <a:srgbClr val="000000"/>
                </a:solidFill>
                <a:highlight>
                  <a:srgbClr val="FFFF00"/>
                </a:highlight>
                <a:latin typeface="Courier New" panose="02070309020205020404" pitchFamily="49" charset="0"/>
              </a:rPr>
              <a:t>errMsg</a:t>
            </a:r>
            <a:r>
              <a:rPr lang="en-IE" b="1" dirty="0" err="1">
                <a:solidFill>
                  <a:srgbClr val="000080"/>
                </a:solidFill>
                <a:highlight>
                  <a:srgbClr val="FFFF00"/>
                </a:highlight>
                <a:latin typeface="Courier New" panose="02070309020205020404" pitchFamily="49" charset="0"/>
              </a:rPr>
              <a:t>.</a:t>
            </a:r>
            <a:r>
              <a:rPr lang="en-IE" dirty="0" err="1">
                <a:solidFill>
                  <a:srgbClr val="000000"/>
                </a:solidFill>
                <a:highlight>
                  <a:srgbClr val="FFFF00"/>
                </a:highlight>
                <a:latin typeface="Courier New" panose="02070309020205020404" pitchFamily="49" charset="0"/>
              </a:rPr>
              <a:t>responseJSON</a:t>
            </a:r>
            <a:r>
              <a:rPr lang="en-IE" b="1" dirty="0" err="1">
                <a:solidFill>
                  <a:srgbClr val="000080"/>
                </a:solidFill>
                <a:highlight>
                  <a:srgbClr val="FFFF00"/>
                </a:highlight>
                <a:latin typeface="Courier New" panose="02070309020205020404" pitchFamily="49" charset="0"/>
              </a:rPr>
              <a:t>.</a:t>
            </a:r>
            <a:r>
              <a:rPr lang="en-IE" dirty="0" err="1">
                <a:solidFill>
                  <a:srgbClr val="000000"/>
                </a:solidFill>
                <a:highlight>
                  <a:srgbClr val="FFFF00"/>
                </a:highlight>
                <a:latin typeface="Courier New" panose="02070309020205020404" pitchFamily="49" charset="0"/>
              </a:rPr>
              <a:t>body</a:t>
            </a:r>
            <a:r>
              <a:rPr lang="en-IE" b="1" dirty="0">
                <a:solidFill>
                  <a:srgbClr val="000080"/>
                </a:solidFill>
                <a:highlight>
                  <a:srgbClr val="FFFF00"/>
                </a:highlight>
                <a:latin typeface="Courier New" panose="02070309020205020404" pitchFamily="49" charset="0"/>
              </a:rPr>
              <a:t>,</a:t>
            </a:r>
            <a:endParaRPr lang="en-IE" dirty="0">
              <a:solidFill>
                <a:srgbClr val="000000"/>
              </a:solidFill>
              <a:highlight>
                <a:srgbClr val="FFFF00"/>
              </a:highlight>
              <a:latin typeface="Courier New" panose="02070309020205020404" pitchFamily="49" charset="0"/>
            </a:endParaRPr>
          </a:p>
          <a:p>
            <a:r>
              <a:rPr lang="en-IE" dirty="0">
                <a:solidFill>
                  <a:srgbClr val="000000"/>
                </a:solidFill>
                <a:highlight>
                  <a:srgbClr val="FFFF00"/>
                </a:highlight>
                <a:latin typeface="Courier New" panose="02070309020205020404" pitchFamily="49" charset="0"/>
              </a:rPr>
              <a:t>              </a:t>
            </a:r>
            <a:r>
              <a:rPr lang="en-IE" dirty="0">
                <a:solidFill>
                  <a:srgbClr val="808080"/>
                </a:solidFill>
                <a:highlight>
                  <a:srgbClr val="FFFF00"/>
                </a:highlight>
                <a:latin typeface="Courier New" panose="02070309020205020404" pitchFamily="49" charset="0"/>
              </a:rPr>
              <a:t>'error'</a:t>
            </a:r>
            <a:endParaRPr lang="en-IE" dirty="0">
              <a:solidFill>
                <a:srgbClr val="000000"/>
              </a:solidFill>
              <a:highlight>
                <a:srgbClr val="FFFF00"/>
              </a:highlight>
              <a:latin typeface="Courier New" panose="02070309020205020404" pitchFamily="49" charset="0"/>
            </a:endParaRPr>
          </a:p>
          <a:p>
            <a:r>
              <a:rPr lang="en-IE" dirty="0">
                <a:solidFill>
                  <a:srgbClr val="000000"/>
                </a:solidFill>
                <a:highlight>
                  <a:srgbClr val="FFFF00"/>
                </a:highlight>
                <a:latin typeface="Courier New" panose="02070309020205020404" pitchFamily="49" charset="0"/>
              </a:rPr>
              <a:t>          </a:t>
            </a:r>
            <a:r>
              <a:rPr lang="en-IE" b="1" dirty="0">
                <a:solidFill>
                  <a:srgbClr val="000080"/>
                </a:solidFill>
                <a:highlight>
                  <a:srgbClr val="FFFF00"/>
                </a:highlight>
                <a:latin typeface="Courier New" panose="02070309020205020404" pitchFamily="49" charset="0"/>
              </a:rPr>
              <a:t>)</a:t>
            </a:r>
            <a:endParaRPr lang="en-IE" dirty="0">
              <a:solidFill>
                <a:srgbClr val="000000"/>
              </a:solidFill>
              <a:highlight>
                <a:srgbClr val="FFFF00"/>
              </a:highlight>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p>
        </p:txBody>
      </p:sp>
      <p:pic>
        <p:nvPicPr>
          <p:cNvPr id="6" name="Picture 5">
            <a:extLst>
              <a:ext uri="{FF2B5EF4-FFF2-40B4-BE49-F238E27FC236}">
                <a16:creationId xmlns:a16="http://schemas.microsoft.com/office/drawing/2014/main" id="{AA3C4D5A-ECAC-45B1-9122-1EF9AE6AF1F1}"/>
              </a:ext>
            </a:extLst>
          </p:cNvPr>
          <p:cNvPicPr>
            <a:picLocks noChangeAspect="1"/>
          </p:cNvPicPr>
          <p:nvPr/>
        </p:nvPicPr>
        <p:blipFill>
          <a:blip r:embed="rId3"/>
          <a:stretch>
            <a:fillRect/>
          </a:stretch>
        </p:blipFill>
        <p:spPr>
          <a:xfrm>
            <a:off x="4725094" y="2240515"/>
            <a:ext cx="3887738" cy="2511146"/>
          </a:xfrm>
          <a:prstGeom prst="rect">
            <a:avLst/>
          </a:prstGeom>
        </p:spPr>
      </p:pic>
      <p:sp>
        <p:nvSpPr>
          <p:cNvPr id="7" name="TextBox 6">
            <a:extLst>
              <a:ext uri="{FF2B5EF4-FFF2-40B4-BE49-F238E27FC236}">
                <a16:creationId xmlns:a16="http://schemas.microsoft.com/office/drawing/2014/main" id="{43469048-BCFC-4558-A240-EED308613391}"/>
              </a:ext>
            </a:extLst>
          </p:cNvPr>
          <p:cNvSpPr txBox="1"/>
          <p:nvPr/>
        </p:nvSpPr>
        <p:spPr>
          <a:xfrm>
            <a:off x="760974" y="2406512"/>
            <a:ext cx="3320364" cy="1200329"/>
          </a:xfrm>
          <a:prstGeom prst="rect">
            <a:avLst/>
          </a:prstGeom>
          <a:noFill/>
        </p:spPr>
        <p:txBody>
          <a:bodyPr wrap="square" rtlCol="0">
            <a:spAutoFit/>
          </a:bodyPr>
          <a:lstStyle/>
          <a:p>
            <a:r>
              <a:rPr lang="en-IE" dirty="0"/>
              <a:t>If you try to register with a username already in the database the following message should be returned</a:t>
            </a:r>
          </a:p>
        </p:txBody>
      </p:sp>
      <p:cxnSp>
        <p:nvCxnSpPr>
          <p:cNvPr id="9" name="Straight Arrow Connector 8">
            <a:extLst>
              <a:ext uri="{FF2B5EF4-FFF2-40B4-BE49-F238E27FC236}">
                <a16:creationId xmlns:a16="http://schemas.microsoft.com/office/drawing/2014/main" id="{18E0E970-2E88-4E64-9E6A-91259E93C094}"/>
              </a:ext>
            </a:extLst>
          </p:cNvPr>
          <p:cNvCxnSpPr/>
          <p:nvPr/>
        </p:nvCxnSpPr>
        <p:spPr>
          <a:xfrm>
            <a:off x="4283968" y="3086424"/>
            <a:ext cx="1512168" cy="493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3159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5047-E66B-44D5-971E-4701D9AEE61D}"/>
              </a:ext>
            </a:extLst>
          </p:cNvPr>
          <p:cNvSpPr>
            <a:spLocks noGrp="1"/>
          </p:cNvSpPr>
          <p:nvPr>
            <p:ph type="title"/>
          </p:nvPr>
        </p:nvSpPr>
        <p:spPr/>
        <p:txBody>
          <a:bodyPr/>
          <a:lstStyle/>
          <a:p>
            <a:r>
              <a:rPr lang="en-IE" dirty="0"/>
              <a:t>Need to add the CDN though!</a:t>
            </a:r>
          </a:p>
        </p:txBody>
      </p:sp>
      <p:sp>
        <p:nvSpPr>
          <p:cNvPr id="3" name="Slide Number Placeholder 2">
            <a:extLst>
              <a:ext uri="{FF2B5EF4-FFF2-40B4-BE49-F238E27FC236}">
                <a16:creationId xmlns:a16="http://schemas.microsoft.com/office/drawing/2014/main" id="{8095218D-0933-4ED5-8FA3-48A41A5058CE}"/>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82</a:t>
            </a:fld>
            <a:endParaRPr lang="en-IE" dirty="0"/>
          </a:p>
        </p:txBody>
      </p:sp>
      <p:sp>
        <p:nvSpPr>
          <p:cNvPr id="4" name="Content Placeholder 3">
            <a:extLst>
              <a:ext uri="{FF2B5EF4-FFF2-40B4-BE49-F238E27FC236}">
                <a16:creationId xmlns:a16="http://schemas.microsoft.com/office/drawing/2014/main" id="{5E4D875B-B5DD-41D4-B634-A50E3A374755}"/>
              </a:ext>
            </a:extLst>
          </p:cNvPr>
          <p:cNvSpPr>
            <a:spLocks noGrp="1"/>
          </p:cNvSpPr>
          <p:nvPr>
            <p:ph sz="quarter" idx="1"/>
          </p:nvPr>
        </p:nvSpPr>
        <p:spPr/>
        <p:txBody>
          <a:bodyPr/>
          <a:lstStyle/>
          <a:p>
            <a:r>
              <a:rPr lang="en-IE" dirty="0"/>
              <a:t>In order to </a:t>
            </a:r>
            <a:r>
              <a:rPr lang="en-IE" b="1" dirty="0"/>
              <a:t>use sweet alerts </a:t>
            </a:r>
            <a:r>
              <a:rPr lang="en-IE" dirty="0"/>
              <a:t>you will have to make sure you have access to the JavaScript libraries.</a:t>
            </a:r>
          </a:p>
          <a:p>
            <a:endParaRPr lang="en-IE" dirty="0"/>
          </a:p>
          <a:p>
            <a:r>
              <a:rPr lang="en-IE" dirty="0"/>
              <a:t>Just add the script to the bottom of </a:t>
            </a:r>
            <a:r>
              <a:rPr lang="en-IE" dirty="0" err="1"/>
              <a:t>layout.hbs</a:t>
            </a:r>
            <a:r>
              <a:rPr lang="en-IE" dirty="0"/>
              <a:t> and you client side JS will be able to access it </a:t>
            </a:r>
          </a:p>
        </p:txBody>
      </p:sp>
      <p:sp>
        <p:nvSpPr>
          <p:cNvPr id="5" name="Rectangle 4">
            <a:extLst>
              <a:ext uri="{FF2B5EF4-FFF2-40B4-BE49-F238E27FC236}">
                <a16:creationId xmlns:a16="http://schemas.microsoft.com/office/drawing/2014/main" id="{BCDB77E7-EED8-4BFB-96BE-1C37DF36D318}"/>
              </a:ext>
            </a:extLst>
          </p:cNvPr>
          <p:cNvSpPr/>
          <p:nvPr/>
        </p:nvSpPr>
        <p:spPr>
          <a:xfrm>
            <a:off x="533400" y="4793039"/>
            <a:ext cx="8232648" cy="923330"/>
          </a:xfrm>
          <a:prstGeom prst="rect">
            <a:avLst/>
          </a:prstGeom>
        </p:spPr>
        <p:txBody>
          <a:bodyPr wrap="square">
            <a:spAutoFit/>
          </a:bodyPr>
          <a:lstStyle/>
          <a:p>
            <a:r>
              <a:rPr lang="en-GB" dirty="0">
                <a:solidFill>
                  <a:srgbClr val="0000FF"/>
                </a:solidFill>
                <a:latin typeface="Courier New" panose="02070309020205020404" pitchFamily="49" charset="0"/>
              </a:rPr>
              <a:t>&lt;script</a:t>
            </a:r>
            <a:r>
              <a:rPr lang="en-GB" dirty="0">
                <a:solidFill>
                  <a:srgbClr val="000000"/>
                </a:solidFill>
                <a:latin typeface="Courier New" panose="02070309020205020404" pitchFamily="49" charset="0"/>
              </a:rPr>
              <a:t> </a:t>
            </a:r>
            <a:r>
              <a:rPr lang="en-GB" dirty="0" err="1">
                <a:solidFill>
                  <a:srgbClr val="FF0000"/>
                </a:solidFill>
                <a:latin typeface="Courier New" panose="02070309020205020404" pitchFamily="49" charset="0"/>
              </a:rPr>
              <a:t>src</a:t>
            </a:r>
            <a:r>
              <a:rPr lang="en-GB" dirty="0">
                <a:solidFill>
                  <a:srgbClr val="000000"/>
                </a:solidFill>
                <a:latin typeface="Courier New" panose="02070309020205020404" pitchFamily="49" charset="0"/>
              </a:rPr>
              <a:t>=</a:t>
            </a:r>
            <a:r>
              <a:rPr lang="en-GB" b="1" dirty="0">
                <a:solidFill>
                  <a:srgbClr val="8000FF"/>
                </a:solidFill>
                <a:latin typeface="Courier New" panose="02070309020205020404" pitchFamily="49" charset="0"/>
              </a:rPr>
              <a:t>"https://cdnjs.cloudflare.com/ajax/libs/limonte-sweetalert2/6.11.4/sweetalert2.all.min.js"</a:t>
            </a:r>
            <a:r>
              <a:rPr lang="en-GB" dirty="0">
                <a:solidFill>
                  <a:srgbClr val="0000FF"/>
                </a:solidFill>
                <a:latin typeface="Courier New" panose="02070309020205020404" pitchFamily="49" charset="0"/>
              </a:rPr>
              <a:t>&gt;&lt;/script&gt;</a:t>
            </a:r>
            <a:endParaRPr lang="en-GB" b="1" dirty="0">
              <a:solidFill>
                <a:srgbClr val="000000"/>
              </a:solidFill>
              <a:latin typeface="Courier New" panose="02070309020205020404" pitchFamily="49" charset="0"/>
            </a:endParaRPr>
          </a:p>
        </p:txBody>
      </p:sp>
      <p:sp>
        <p:nvSpPr>
          <p:cNvPr id="6" name="TextBox 5">
            <a:extLst>
              <a:ext uri="{FF2B5EF4-FFF2-40B4-BE49-F238E27FC236}">
                <a16:creationId xmlns:a16="http://schemas.microsoft.com/office/drawing/2014/main" id="{9CE8A611-E883-4CC4-AEF8-7A2EA8563DBE}"/>
              </a:ext>
            </a:extLst>
          </p:cNvPr>
          <p:cNvSpPr txBox="1"/>
          <p:nvPr/>
        </p:nvSpPr>
        <p:spPr>
          <a:xfrm>
            <a:off x="3275856" y="6088376"/>
            <a:ext cx="1800200" cy="369332"/>
          </a:xfrm>
          <a:prstGeom prst="rect">
            <a:avLst/>
          </a:prstGeom>
          <a:noFill/>
        </p:spPr>
        <p:txBody>
          <a:bodyPr wrap="square" rtlCol="0">
            <a:spAutoFit/>
          </a:bodyPr>
          <a:lstStyle/>
          <a:p>
            <a:r>
              <a:rPr lang="en-IE" dirty="0">
                <a:solidFill>
                  <a:schemeClr val="accent6"/>
                </a:solidFill>
              </a:rPr>
              <a:t>views&gt;</a:t>
            </a:r>
            <a:r>
              <a:rPr lang="en-IE" dirty="0" err="1">
                <a:solidFill>
                  <a:schemeClr val="accent6"/>
                </a:solidFill>
              </a:rPr>
              <a:t>layout.hbs</a:t>
            </a:r>
            <a:endParaRPr lang="en-IE" dirty="0">
              <a:solidFill>
                <a:schemeClr val="accent6"/>
              </a:solidFill>
            </a:endParaRPr>
          </a:p>
        </p:txBody>
      </p:sp>
    </p:spTree>
    <p:extLst>
      <p:ext uri="{BB962C8B-B14F-4D97-AF65-F5344CB8AC3E}">
        <p14:creationId xmlns:p14="http://schemas.microsoft.com/office/powerpoint/2010/main" val="32958212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6B3F439-4C75-43CE-9220-AC1016C759EB}"/>
              </a:ext>
            </a:extLst>
          </p:cNvPr>
          <p:cNvPicPr>
            <a:picLocks noChangeAspect="1"/>
          </p:cNvPicPr>
          <p:nvPr/>
        </p:nvPicPr>
        <p:blipFill>
          <a:blip r:embed="rId2"/>
          <a:stretch>
            <a:fillRect/>
          </a:stretch>
        </p:blipFill>
        <p:spPr>
          <a:xfrm>
            <a:off x="3645202" y="2616309"/>
            <a:ext cx="5048250" cy="1543050"/>
          </a:xfrm>
          <a:prstGeom prst="rect">
            <a:avLst/>
          </a:prstGeom>
        </p:spPr>
      </p:pic>
      <p:sp>
        <p:nvSpPr>
          <p:cNvPr id="2" name="Title 1">
            <a:extLst>
              <a:ext uri="{FF2B5EF4-FFF2-40B4-BE49-F238E27FC236}">
                <a16:creationId xmlns:a16="http://schemas.microsoft.com/office/drawing/2014/main" id="{E2814934-91AF-45B6-A335-EBD00E9FF415}"/>
              </a:ext>
            </a:extLst>
          </p:cNvPr>
          <p:cNvSpPr>
            <a:spLocks noGrp="1"/>
          </p:cNvSpPr>
          <p:nvPr>
            <p:ph type="title"/>
          </p:nvPr>
        </p:nvSpPr>
        <p:spPr/>
        <p:txBody>
          <a:bodyPr/>
          <a:lstStyle/>
          <a:p>
            <a:r>
              <a:rPr lang="en-IE" dirty="0"/>
              <a:t>Add a login page</a:t>
            </a:r>
          </a:p>
        </p:txBody>
      </p:sp>
      <p:sp>
        <p:nvSpPr>
          <p:cNvPr id="3" name="Slide Number Placeholder 2">
            <a:extLst>
              <a:ext uri="{FF2B5EF4-FFF2-40B4-BE49-F238E27FC236}">
                <a16:creationId xmlns:a16="http://schemas.microsoft.com/office/drawing/2014/main" id="{BD8A64E1-8300-4C25-B4CA-D9303071753C}"/>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83</a:t>
            </a:fld>
            <a:endParaRPr lang="en-IE" dirty="0"/>
          </a:p>
        </p:txBody>
      </p:sp>
      <p:sp>
        <p:nvSpPr>
          <p:cNvPr id="4" name="Content Placeholder 3">
            <a:extLst>
              <a:ext uri="{FF2B5EF4-FFF2-40B4-BE49-F238E27FC236}">
                <a16:creationId xmlns:a16="http://schemas.microsoft.com/office/drawing/2014/main" id="{ED58EF24-6D61-470B-9612-6737587EBE3A}"/>
              </a:ext>
            </a:extLst>
          </p:cNvPr>
          <p:cNvSpPr>
            <a:spLocks noGrp="1"/>
          </p:cNvSpPr>
          <p:nvPr>
            <p:ph sz="quarter" idx="1"/>
          </p:nvPr>
        </p:nvSpPr>
        <p:spPr/>
        <p:txBody>
          <a:bodyPr/>
          <a:lstStyle/>
          <a:p>
            <a:r>
              <a:rPr lang="en-IE" dirty="0"/>
              <a:t>In your navbar add a link to login so that the user can find it</a:t>
            </a:r>
          </a:p>
        </p:txBody>
      </p:sp>
      <p:sp>
        <p:nvSpPr>
          <p:cNvPr id="6" name="Rectangle 5">
            <a:extLst>
              <a:ext uri="{FF2B5EF4-FFF2-40B4-BE49-F238E27FC236}">
                <a16:creationId xmlns:a16="http://schemas.microsoft.com/office/drawing/2014/main" id="{B1626B32-B755-4B4F-9917-BE56F4FD3B47}"/>
              </a:ext>
            </a:extLst>
          </p:cNvPr>
          <p:cNvSpPr/>
          <p:nvPr/>
        </p:nvSpPr>
        <p:spPr>
          <a:xfrm>
            <a:off x="450548" y="4349859"/>
            <a:ext cx="8441932" cy="1815882"/>
          </a:xfrm>
          <a:prstGeom prst="rect">
            <a:avLst/>
          </a:prstGeom>
        </p:spPr>
        <p:txBody>
          <a:bodyPr wrap="square">
            <a:spAutoFit/>
          </a:bodyPr>
          <a:lstStyle/>
          <a:p>
            <a:r>
              <a:rPr lang="en-IE" sz="1600" dirty="0">
                <a:solidFill>
                  <a:srgbClr val="0000FF"/>
                </a:solidFill>
                <a:latin typeface="Courier New" panose="02070309020205020404" pitchFamily="49" charset="0"/>
              </a:rPr>
              <a:t>&lt;div</a:t>
            </a:r>
            <a:r>
              <a:rPr lang="en-IE" sz="1600" dirty="0">
                <a:solidFill>
                  <a:srgbClr val="000000"/>
                </a:solidFill>
                <a:latin typeface="Courier New" panose="02070309020205020404" pitchFamily="49" charset="0"/>
              </a:rPr>
              <a:t> </a:t>
            </a:r>
            <a:r>
              <a:rPr lang="en-IE" sz="1600" dirty="0">
                <a:solidFill>
                  <a:srgbClr val="FF0000"/>
                </a:solidFill>
                <a:latin typeface="Courier New" panose="02070309020205020404" pitchFamily="49" charset="0"/>
              </a:rPr>
              <a:t>class</a:t>
            </a:r>
            <a:r>
              <a:rPr lang="en-IE" sz="1600" dirty="0">
                <a:solidFill>
                  <a:srgbClr val="000000"/>
                </a:solidFill>
                <a:latin typeface="Courier New" panose="02070309020205020404" pitchFamily="49" charset="0"/>
              </a:rPr>
              <a:t>=</a:t>
            </a:r>
            <a:r>
              <a:rPr lang="en-IE" sz="1600" b="1" dirty="0">
                <a:solidFill>
                  <a:srgbClr val="8000FF"/>
                </a:solidFill>
                <a:latin typeface="Courier New" panose="02070309020205020404" pitchFamily="49" charset="0"/>
              </a:rPr>
              <a:t>"navbar-collapse collapse"</a:t>
            </a:r>
            <a:r>
              <a:rPr lang="en-IE" sz="1600" dirty="0">
                <a:solidFill>
                  <a:srgbClr val="0000FF"/>
                </a:solidFill>
                <a:latin typeface="Courier New" panose="02070309020205020404" pitchFamily="49" charset="0"/>
              </a:rPr>
              <a:t>&gt;</a:t>
            </a:r>
            <a:endParaRPr lang="en-IE" sz="1600" b="1" dirty="0">
              <a:solidFill>
                <a:srgbClr val="000000"/>
              </a:solidFill>
              <a:latin typeface="Courier New" panose="02070309020205020404" pitchFamily="49" charset="0"/>
            </a:endParaRPr>
          </a:p>
          <a:p>
            <a:r>
              <a:rPr lang="en-GB" sz="1600" b="1" dirty="0">
                <a:solidFill>
                  <a:srgbClr val="000000"/>
                </a:solidFill>
                <a:latin typeface="Courier New" panose="02070309020205020404" pitchFamily="49" charset="0"/>
              </a:rPr>
              <a:t>         </a:t>
            </a:r>
            <a:r>
              <a:rPr lang="en-GB" sz="1600" dirty="0">
                <a:solidFill>
                  <a:srgbClr val="0000FF"/>
                </a:solidFill>
                <a:latin typeface="Courier New" panose="02070309020205020404" pitchFamily="49" charset="0"/>
              </a:rPr>
              <a:t>&lt;</a:t>
            </a:r>
            <a:r>
              <a:rPr lang="en-GB" sz="1600" dirty="0" err="1">
                <a:solidFill>
                  <a:srgbClr val="0000FF"/>
                </a:solidFill>
                <a:latin typeface="Courier New" panose="02070309020205020404" pitchFamily="49" charset="0"/>
              </a:rPr>
              <a:t>ul</a:t>
            </a:r>
            <a:r>
              <a:rPr lang="en-GB" sz="1600" dirty="0">
                <a:solidFill>
                  <a:srgbClr val="000000"/>
                </a:solidFill>
                <a:latin typeface="Courier New" panose="02070309020205020404" pitchFamily="49" charset="0"/>
              </a:rPr>
              <a:t> </a:t>
            </a:r>
            <a:r>
              <a:rPr lang="en-GB" sz="1600" dirty="0">
                <a:solidFill>
                  <a:srgbClr val="FF0000"/>
                </a:solidFill>
                <a:latin typeface="Courier New" panose="02070309020205020404" pitchFamily="49" charset="0"/>
              </a:rPr>
              <a:t>class</a:t>
            </a:r>
            <a:r>
              <a:rPr lang="en-GB" sz="1600" dirty="0">
                <a:solidFill>
                  <a:srgbClr val="000000"/>
                </a:solidFill>
                <a:latin typeface="Courier New" panose="02070309020205020404" pitchFamily="49" charset="0"/>
              </a:rPr>
              <a:t>=</a:t>
            </a:r>
            <a:r>
              <a:rPr lang="en-GB" sz="1600" b="1" dirty="0">
                <a:solidFill>
                  <a:srgbClr val="8000FF"/>
                </a:solidFill>
                <a:latin typeface="Courier New" panose="02070309020205020404" pitchFamily="49" charset="0"/>
              </a:rPr>
              <a:t>"</a:t>
            </a:r>
            <a:r>
              <a:rPr lang="en-GB" sz="1600" b="1" dirty="0" err="1">
                <a:solidFill>
                  <a:srgbClr val="8000FF"/>
                </a:solidFill>
                <a:latin typeface="Courier New" panose="02070309020205020404" pitchFamily="49" charset="0"/>
              </a:rPr>
              <a:t>nav</a:t>
            </a:r>
            <a:r>
              <a:rPr lang="en-GB" sz="1600" b="1" dirty="0">
                <a:solidFill>
                  <a:srgbClr val="8000FF"/>
                </a:solidFill>
                <a:latin typeface="Courier New" panose="02070309020205020404" pitchFamily="49" charset="0"/>
              </a:rPr>
              <a:t> navbar-</a:t>
            </a:r>
            <a:r>
              <a:rPr lang="en-GB" sz="1600" b="1" dirty="0" err="1">
                <a:solidFill>
                  <a:srgbClr val="8000FF"/>
                </a:solidFill>
                <a:latin typeface="Courier New" panose="02070309020205020404" pitchFamily="49" charset="0"/>
              </a:rPr>
              <a:t>nav</a:t>
            </a:r>
            <a:r>
              <a:rPr lang="en-GB" sz="1600" b="1" dirty="0">
                <a:solidFill>
                  <a:srgbClr val="8000FF"/>
                </a:solidFill>
                <a:latin typeface="Courier New" panose="02070309020205020404" pitchFamily="49" charset="0"/>
              </a:rPr>
              <a:t> navbar-right"</a:t>
            </a:r>
            <a:r>
              <a:rPr lang="en-GB" sz="1600" dirty="0">
                <a:solidFill>
                  <a:srgbClr val="0000FF"/>
                </a:solidFill>
                <a:latin typeface="Courier New" panose="02070309020205020404" pitchFamily="49" charset="0"/>
              </a:rPr>
              <a:t>&gt;</a:t>
            </a:r>
            <a:endParaRPr lang="en-GB" sz="1600" b="1" dirty="0">
              <a:solidFill>
                <a:srgbClr val="000000"/>
              </a:solidFill>
              <a:latin typeface="Courier New" panose="02070309020205020404" pitchFamily="49" charset="0"/>
            </a:endParaRPr>
          </a:p>
          <a:p>
            <a:r>
              <a:rPr lang="en-GB" sz="1600" b="1" dirty="0">
                <a:solidFill>
                  <a:srgbClr val="000000"/>
                </a:solidFill>
                <a:latin typeface="Courier New" panose="02070309020205020404" pitchFamily="49" charset="0"/>
              </a:rPr>
              <a:t>             </a:t>
            </a:r>
            <a:r>
              <a:rPr lang="en-GB" sz="1600" dirty="0">
                <a:solidFill>
                  <a:srgbClr val="0000FF"/>
                </a:solidFill>
                <a:latin typeface="Courier New" panose="02070309020205020404" pitchFamily="49" charset="0"/>
              </a:rPr>
              <a:t>&lt;li&gt;&lt;a</a:t>
            </a:r>
            <a:r>
              <a:rPr lang="en-GB" sz="1600" dirty="0">
                <a:solidFill>
                  <a:srgbClr val="000000"/>
                </a:solidFill>
                <a:latin typeface="Courier New" panose="02070309020205020404" pitchFamily="49" charset="0"/>
              </a:rPr>
              <a:t> </a:t>
            </a:r>
            <a:r>
              <a:rPr lang="en-GB" sz="1600" dirty="0" err="1">
                <a:solidFill>
                  <a:srgbClr val="FF0000"/>
                </a:solidFill>
                <a:latin typeface="Courier New" panose="02070309020205020404" pitchFamily="49" charset="0"/>
              </a:rPr>
              <a:t>href</a:t>
            </a:r>
            <a:r>
              <a:rPr lang="en-GB" sz="1600" dirty="0">
                <a:solidFill>
                  <a:srgbClr val="000000"/>
                </a:solidFill>
                <a:latin typeface="Courier New" panose="02070309020205020404" pitchFamily="49" charset="0"/>
              </a:rPr>
              <a:t>=</a:t>
            </a:r>
            <a:r>
              <a:rPr lang="en-GB" sz="1600" b="1" dirty="0">
                <a:solidFill>
                  <a:srgbClr val="8000FF"/>
                </a:solidFill>
                <a:latin typeface="Courier New" panose="02070309020205020404" pitchFamily="49" charset="0"/>
              </a:rPr>
              <a:t>"/users/login"</a:t>
            </a:r>
            <a:r>
              <a:rPr lang="en-GB" sz="1600" dirty="0">
                <a:solidFill>
                  <a:srgbClr val="0000FF"/>
                </a:solidFill>
                <a:latin typeface="Courier New" panose="02070309020205020404" pitchFamily="49" charset="0"/>
              </a:rPr>
              <a:t>&gt;</a:t>
            </a:r>
            <a:r>
              <a:rPr lang="en-GB" sz="1600" b="1" dirty="0">
                <a:solidFill>
                  <a:srgbClr val="000000"/>
                </a:solidFill>
                <a:latin typeface="Courier New" panose="02070309020205020404" pitchFamily="49" charset="0"/>
              </a:rPr>
              <a:t>Already a member?</a:t>
            </a:r>
            <a:r>
              <a:rPr lang="en-GB" sz="1600" dirty="0">
                <a:solidFill>
                  <a:srgbClr val="0000FF"/>
                </a:solidFill>
                <a:latin typeface="Courier New" panose="02070309020205020404" pitchFamily="49" charset="0"/>
              </a:rPr>
              <a:t>&lt;/a&gt;&lt;/li&gt;</a:t>
            </a:r>
            <a:endParaRPr lang="en-GB" sz="1600" b="1" dirty="0">
              <a:solidFill>
                <a:srgbClr val="000000"/>
              </a:solidFill>
              <a:latin typeface="Courier New" panose="02070309020205020404" pitchFamily="49" charset="0"/>
            </a:endParaRPr>
          </a:p>
          <a:p>
            <a:r>
              <a:rPr lang="en-GB" sz="1600" b="1" dirty="0">
                <a:solidFill>
                  <a:srgbClr val="000000"/>
                </a:solidFill>
                <a:latin typeface="Courier New" panose="02070309020205020404" pitchFamily="49" charset="0"/>
              </a:rPr>
              <a:t>             </a:t>
            </a:r>
            <a:r>
              <a:rPr lang="en-GB" sz="1600" dirty="0">
                <a:solidFill>
                  <a:srgbClr val="0000FF"/>
                </a:solidFill>
                <a:latin typeface="Courier New" panose="02070309020205020404" pitchFamily="49" charset="0"/>
              </a:rPr>
              <a:t>&lt;li&gt;&lt;a</a:t>
            </a:r>
            <a:r>
              <a:rPr lang="en-GB" sz="1600" dirty="0">
                <a:solidFill>
                  <a:srgbClr val="000000"/>
                </a:solidFill>
                <a:latin typeface="Courier New" panose="02070309020205020404" pitchFamily="49" charset="0"/>
              </a:rPr>
              <a:t> </a:t>
            </a:r>
            <a:r>
              <a:rPr lang="en-GB" sz="1600" dirty="0" err="1">
                <a:solidFill>
                  <a:srgbClr val="FF0000"/>
                </a:solidFill>
                <a:latin typeface="Courier New" panose="02070309020205020404" pitchFamily="49" charset="0"/>
              </a:rPr>
              <a:t>href</a:t>
            </a:r>
            <a:r>
              <a:rPr lang="en-GB" sz="1600" dirty="0">
                <a:solidFill>
                  <a:srgbClr val="000000"/>
                </a:solidFill>
                <a:latin typeface="Courier New" panose="02070309020205020404" pitchFamily="49" charset="0"/>
              </a:rPr>
              <a:t>=</a:t>
            </a:r>
            <a:r>
              <a:rPr lang="en-GB" sz="1600" b="1" dirty="0">
                <a:solidFill>
                  <a:srgbClr val="8000FF"/>
                </a:solidFill>
                <a:latin typeface="Courier New" panose="02070309020205020404" pitchFamily="49" charset="0"/>
              </a:rPr>
              <a:t>"/feed"</a:t>
            </a:r>
            <a:r>
              <a:rPr lang="en-GB" sz="1600" dirty="0">
                <a:solidFill>
                  <a:srgbClr val="0000FF"/>
                </a:solidFill>
                <a:latin typeface="Courier New" panose="02070309020205020404" pitchFamily="49" charset="0"/>
              </a:rPr>
              <a:t>&gt;</a:t>
            </a:r>
            <a:r>
              <a:rPr lang="en-GB" sz="1600" b="1" dirty="0">
                <a:solidFill>
                  <a:srgbClr val="000000"/>
                </a:solidFill>
                <a:latin typeface="Courier New" panose="02070309020205020404" pitchFamily="49" charset="0"/>
              </a:rPr>
              <a:t>Feeds</a:t>
            </a:r>
            <a:r>
              <a:rPr lang="en-GB" sz="1600" dirty="0">
                <a:solidFill>
                  <a:srgbClr val="0000FF"/>
                </a:solidFill>
                <a:latin typeface="Courier New" panose="02070309020205020404" pitchFamily="49" charset="0"/>
              </a:rPr>
              <a:t>&lt;/a&gt;&lt;/li&gt;</a:t>
            </a:r>
            <a:endParaRPr lang="en-GB" sz="1600" b="1" dirty="0">
              <a:solidFill>
                <a:srgbClr val="000000"/>
              </a:solidFill>
              <a:latin typeface="Courier New" panose="02070309020205020404" pitchFamily="49" charset="0"/>
            </a:endParaRPr>
          </a:p>
          <a:p>
            <a:r>
              <a:rPr lang="it-IT" sz="1600" b="1" dirty="0">
                <a:solidFill>
                  <a:srgbClr val="000000"/>
                </a:solidFill>
                <a:latin typeface="Courier New" panose="02070309020205020404" pitchFamily="49" charset="0"/>
              </a:rPr>
              <a:t>             </a:t>
            </a:r>
            <a:r>
              <a:rPr lang="it-IT" sz="1600" dirty="0">
                <a:solidFill>
                  <a:srgbClr val="0000FF"/>
                </a:solidFill>
                <a:latin typeface="Courier New" panose="02070309020205020404" pitchFamily="49" charset="0"/>
              </a:rPr>
              <a:t>&lt;li&gt;&lt;a</a:t>
            </a:r>
            <a:r>
              <a:rPr lang="it-IT" sz="1600" dirty="0">
                <a:solidFill>
                  <a:srgbClr val="000000"/>
                </a:solidFill>
                <a:latin typeface="Courier New" panose="02070309020205020404" pitchFamily="49" charset="0"/>
              </a:rPr>
              <a:t> </a:t>
            </a:r>
            <a:r>
              <a:rPr lang="it-IT" sz="1600" dirty="0">
                <a:solidFill>
                  <a:srgbClr val="FF0000"/>
                </a:solidFill>
                <a:latin typeface="Courier New" panose="02070309020205020404" pitchFamily="49" charset="0"/>
              </a:rPr>
              <a:t>href</a:t>
            </a:r>
            <a:r>
              <a:rPr lang="it-IT" sz="1600" dirty="0">
                <a:solidFill>
                  <a:srgbClr val="000000"/>
                </a:solidFill>
                <a:latin typeface="Courier New" panose="02070309020205020404" pitchFamily="49" charset="0"/>
              </a:rPr>
              <a:t>=</a:t>
            </a:r>
            <a:r>
              <a:rPr lang="en-GB" sz="1600" b="1" dirty="0">
                <a:solidFill>
                  <a:srgbClr val="8000FF"/>
                </a:solidFill>
                <a:latin typeface="Courier New" panose="02070309020205020404" pitchFamily="49" charset="0"/>
              </a:rPr>
              <a:t>"</a:t>
            </a:r>
            <a:r>
              <a:rPr lang="it-IT" sz="1600" b="1" dirty="0">
                <a:solidFill>
                  <a:srgbClr val="8000FF"/>
                </a:solidFill>
                <a:latin typeface="Courier New" panose="02070309020205020404" pitchFamily="49" charset="0"/>
              </a:rPr>
              <a:t>/users/register"</a:t>
            </a:r>
            <a:r>
              <a:rPr lang="it-IT" sz="1600" dirty="0">
                <a:solidFill>
                  <a:srgbClr val="0000FF"/>
                </a:solidFill>
                <a:latin typeface="Courier New" panose="02070309020205020404" pitchFamily="49" charset="0"/>
              </a:rPr>
              <a:t>&gt;</a:t>
            </a:r>
            <a:r>
              <a:rPr lang="it-IT" sz="1600" b="1" dirty="0">
                <a:solidFill>
                  <a:srgbClr val="000000"/>
                </a:solidFill>
                <a:latin typeface="Courier New" panose="02070309020205020404" pitchFamily="49" charset="0"/>
              </a:rPr>
              <a:t>Sign Up?</a:t>
            </a:r>
            <a:r>
              <a:rPr lang="it-IT" sz="1600" dirty="0">
                <a:solidFill>
                  <a:srgbClr val="0000FF"/>
                </a:solidFill>
                <a:latin typeface="Courier New" panose="02070309020205020404" pitchFamily="49" charset="0"/>
              </a:rPr>
              <a:t>&lt;/a&gt;&lt;/li&gt;</a:t>
            </a:r>
            <a:endParaRPr lang="it-IT" sz="1600" b="1" dirty="0">
              <a:solidFill>
                <a:srgbClr val="000000"/>
              </a:solidFill>
              <a:latin typeface="Courier New" panose="02070309020205020404" pitchFamily="49" charset="0"/>
            </a:endParaRPr>
          </a:p>
          <a:p>
            <a:r>
              <a:rPr lang="en-IE" sz="1600" b="1" dirty="0">
                <a:solidFill>
                  <a:srgbClr val="000000"/>
                </a:solidFill>
                <a:latin typeface="Courier New" panose="02070309020205020404" pitchFamily="49" charset="0"/>
              </a:rPr>
              <a:t>         </a:t>
            </a:r>
            <a:r>
              <a:rPr lang="en-IE" sz="1600" dirty="0">
                <a:solidFill>
                  <a:srgbClr val="0000FF"/>
                </a:solidFill>
                <a:latin typeface="Courier New" panose="02070309020205020404" pitchFamily="49" charset="0"/>
              </a:rPr>
              <a:t>&lt;/</a:t>
            </a:r>
            <a:r>
              <a:rPr lang="en-IE" sz="1600" dirty="0" err="1">
                <a:solidFill>
                  <a:srgbClr val="0000FF"/>
                </a:solidFill>
                <a:latin typeface="Courier New" panose="02070309020205020404" pitchFamily="49" charset="0"/>
              </a:rPr>
              <a:t>ul</a:t>
            </a:r>
            <a:r>
              <a:rPr lang="en-IE" sz="1600" dirty="0">
                <a:solidFill>
                  <a:srgbClr val="0000FF"/>
                </a:solidFill>
                <a:latin typeface="Courier New" panose="02070309020205020404" pitchFamily="49" charset="0"/>
              </a:rPr>
              <a:t>&gt;</a:t>
            </a:r>
            <a:endParaRPr lang="en-IE" sz="1600" b="1" dirty="0">
              <a:solidFill>
                <a:srgbClr val="000000"/>
              </a:solidFill>
              <a:latin typeface="Courier New" panose="02070309020205020404" pitchFamily="49" charset="0"/>
            </a:endParaRPr>
          </a:p>
          <a:p>
            <a:r>
              <a:rPr lang="en-IE" sz="1600" dirty="0">
                <a:solidFill>
                  <a:srgbClr val="0000FF"/>
                </a:solidFill>
                <a:latin typeface="Courier New" panose="02070309020205020404" pitchFamily="49" charset="0"/>
              </a:rPr>
              <a:t>&lt;/div&gt;</a:t>
            </a:r>
            <a:r>
              <a:rPr lang="en-IE" sz="1600" dirty="0">
                <a:solidFill>
                  <a:srgbClr val="008000"/>
                </a:solidFill>
                <a:latin typeface="Courier New" panose="02070309020205020404" pitchFamily="49" charset="0"/>
              </a:rPr>
              <a:t>&lt;!--/.</a:t>
            </a:r>
            <a:r>
              <a:rPr lang="en-IE" sz="1600" dirty="0" err="1">
                <a:solidFill>
                  <a:srgbClr val="008000"/>
                </a:solidFill>
                <a:latin typeface="Courier New" panose="02070309020205020404" pitchFamily="49" charset="0"/>
              </a:rPr>
              <a:t>nav</a:t>
            </a:r>
            <a:r>
              <a:rPr lang="en-IE" sz="1600" dirty="0">
                <a:solidFill>
                  <a:srgbClr val="008000"/>
                </a:solidFill>
                <a:latin typeface="Courier New" panose="02070309020205020404" pitchFamily="49" charset="0"/>
              </a:rPr>
              <a:t>-collapse --&gt;</a:t>
            </a:r>
            <a:endParaRPr lang="en-IE" sz="1600" dirty="0"/>
          </a:p>
        </p:txBody>
      </p:sp>
      <p:sp>
        <p:nvSpPr>
          <p:cNvPr id="7" name="TextBox 6">
            <a:extLst>
              <a:ext uri="{FF2B5EF4-FFF2-40B4-BE49-F238E27FC236}">
                <a16:creationId xmlns:a16="http://schemas.microsoft.com/office/drawing/2014/main" id="{436EB57F-3421-4B19-8DE8-82A61B02DA38}"/>
              </a:ext>
            </a:extLst>
          </p:cNvPr>
          <p:cNvSpPr txBox="1"/>
          <p:nvPr/>
        </p:nvSpPr>
        <p:spPr>
          <a:xfrm>
            <a:off x="3491880" y="6433241"/>
            <a:ext cx="2736304" cy="369332"/>
          </a:xfrm>
          <a:prstGeom prst="rect">
            <a:avLst/>
          </a:prstGeom>
          <a:noFill/>
        </p:spPr>
        <p:txBody>
          <a:bodyPr wrap="square" rtlCol="0">
            <a:spAutoFit/>
          </a:bodyPr>
          <a:lstStyle/>
          <a:p>
            <a:r>
              <a:rPr lang="en-IE" dirty="0">
                <a:solidFill>
                  <a:schemeClr val="accent6"/>
                </a:solidFill>
              </a:rPr>
              <a:t>views&gt;</a:t>
            </a:r>
            <a:r>
              <a:rPr lang="en-IE" dirty="0" err="1">
                <a:solidFill>
                  <a:schemeClr val="accent6"/>
                </a:solidFill>
              </a:rPr>
              <a:t>layout.hbs</a:t>
            </a:r>
            <a:endParaRPr lang="en-IE" dirty="0">
              <a:solidFill>
                <a:schemeClr val="accent6"/>
              </a:solidFill>
            </a:endParaRPr>
          </a:p>
        </p:txBody>
      </p:sp>
      <p:sp>
        <p:nvSpPr>
          <p:cNvPr id="8" name="TextBox 7">
            <a:extLst>
              <a:ext uri="{FF2B5EF4-FFF2-40B4-BE49-F238E27FC236}">
                <a16:creationId xmlns:a16="http://schemas.microsoft.com/office/drawing/2014/main" id="{805DEA93-AF3C-4B80-A750-46E0A18926AE}"/>
              </a:ext>
            </a:extLst>
          </p:cNvPr>
          <p:cNvSpPr txBox="1"/>
          <p:nvPr/>
        </p:nvSpPr>
        <p:spPr>
          <a:xfrm>
            <a:off x="377952" y="2780928"/>
            <a:ext cx="2142034" cy="369332"/>
          </a:xfrm>
          <a:prstGeom prst="rect">
            <a:avLst/>
          </a:prstGeom>
          <a:noFill/>
        </p:spPr>
        <p:txBody>
          <a:bodyPr wrap="square" rtlCol="0">
            <a:spAutoFit/>
          </a:bodyPr>
          <a:lstStyle/>
          <a:p>
            <a:r>
              <a:rPr lang="en-IE" dirty="0"/>
              <a:t>Re-use this link</a:t>
            </a:r>
          </a:p>
        </p:txBody>
      </p:sp>
      <p:cxnSp>
        <p:nvCxnSpPr>
          <p:cNvPr id="10" name="Straight Arrow Connector 9">
            <a:extLst>
              <a:ext uri="{FF2B5EF4-FFF2-40B4-BE49-F238E27FC236}">
                <a16:creationId xmlns:a16="http://schemas.microsoft.com/office/drawing/2014/main" id="{4E8EE996-664C-457A-882A-931AFCE75494}"/>
              </a:ext>
            </a:extLst>
          </p:cNvPr>
          <p:cNvCxnSpPr>
            <a:cxnSpLocks/>
            <a:stCxn id="8" idx="3"/>
          </p:cNvCxnSpPr>
          <p:nvPr/>
        </p:nvCxnSpPr>
        <p:spPr>
          <a:xfrm flipV="1">
            <a:off x="2519986" y="2780928"/>
            <a:ext cx="219603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5052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02C97-F1D0-4DE0-8B02-45E9EE33F124}"/>
              </a:ext>
            </a:extLst>
          </p:cNvPr>
          <p:cNvSpPr>
            <a:spLocks noGrp="1"/>
          </p:cNvSpPr>
          <p:nvPr>
            <p:ph type="title"/>
          </p:nvPr>
        </p:nvSpPr>
        <p:spPr/>
        <p:txBody>
          <a:bodyPr/>
          <a:lstStyle/>
          <a:p>
            <a:r>
              <a:rPr lang="en-IE" dirty="0"/>
              <a:t>Create a </a:t>
            </a:r>
            <a:r>
              <a:rPr lang="en-IE" dirty="0" err="1"/>
              <a:t>login.hbs</a:t>
            </a:r>
            <a:r>
              <a:rPr lang="en-IE" dirty="0"/>
              <a:t> view</a:t>
            </a:r>
          </a:p>
        </p:txBody>
      </p:sp>
      <p:sp>
        <p:nvSpPr>
          <p:cNvPr id="3" name="Slide Number Placeholder 2">
            <a:extLst>
              <a:ext uri="{FF2B5EF4-FFF2-40B4-BE49-F238E27FC236}">
                <a16:creationId xmlns:a16="http://schemas.microsoft.com/office/drawing/2014/main" id="{8512ED6F-E47E-4974-8A81-B6A22C5A4430}"/>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84</a:t>
            </a:fld>
            <a:endParaRPr lang="en-IE" dirty="0"/>
          </a:p>
        </p:txBody>
      </p:sp>
      <p:sp>
        <p:nvSpPr>
          <p:cNvPr id="4" name="Content Placeholder 3">
            <a:extLst>
              <a:ext uri="{FF2B5EF4-FFF2-40B4-BE49-F238E27FC236}">
                <a16:creationId xmlns:a16="http://schemas.microsoft.com/office/drawing/2014/main" id="{532EF28D-E407-4D9D-8A88-E339ADFFF33F}"/>
              </a:ext>
            </a:extLst>
          </p:cNvPr>
          <p:cNvSpPr>
            <a:spLocks noGrp="1"/>
          </p:cNvSpPr>
          <p:nvPr>
            <p:ph sz="quarter" idx="1"/>
          </p:nvPr>
        </p:nvSpPr>
        <p:spPr/>
        <p:txBody>
          <a:bodyPr/>
          <a:lstStyle/>
          <a:p>
            <a:r>
              <a:rPr lang="en-IE" dirty="0"/>
              <a:t>To build the login page we will add a new view and build a form to accept user names and passwords</a:t>
            </a:r>
          </a:p>
          <a:p>
            <a:endParaRPr lang="en-IE" dirty="0"/>
          </a:p>
          <a:p>
            <a:r>
              <a:rPr lang="en-IE" dirty="0"/>
              <a:t>Re-use the same code from the register view, but change id of the form from </a:t>
            </a:r>
            <a:r>
              <a:rPr lang="en-IE" b="1" dirty="0"/>
              <a:t>“</a:t>
            </a:r>
            <a:r>
              <a:rPr lang="en-IE" b="1" dirty="0" err="1"/>
              <a:t>reg</a:t>
            </a:r>
            <a:r>
              <a:rPr lang="en-IE" b="1" dirty="0"/>
              <a:t>-form”</a:t>
            </a:r>
            <a:r>
              <a:rPr lang="en-IE" dirty="0"/>
              <a:t> to </a:t>
            </a:r>
            <a:r>
              <a:rPr lang="en-IE" b="1" dirty="0"/>
              <a:t>“log-form”</a:t>
            </a:r>
            <a:r>
              <a:rPr lang="en-IE" dirty="0"/>
              <a:t> and the button text from “Create account” to “Login”</a:t>
            </a:r>
          </a:p>
        </p:txBody>
      </p:sp>
    </p:spTree>
    <p:extLst>
      <p:ext uri="{BB962C8B-B14F-4D97-AF65-F5344CB8AC3E}">
        <p14:creationId xmlns:p14="http://schemas.microsoft.com/office/powerpoint/2010/main" val="34854699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3490-5BD6-4246-8F81-740FDA8E2F54}"/>
              </a:ext>
            </a:extLst>
          </p:cNvPr>
          <p:cNvSpPr>
            <a:spLocks noGrp="1"/>
          </p:cNvSpPr>
          <p:nvPr>
            <p:ph type="title"/>
          </p:nvPr>
        </p:nvSpPr>
        <p:spPr/>
        <p:txBody>
          <a:bodyPr/>
          <a:lstStyle/>
          <a:p>
            <a:r>
              <a:rPr lang="en-IE" dirty="0"/>
              <a:t>Add client JS to post login details</a:t>
            </a:r>
          </a:p>
        </p:txBody>
      </p:sp>
      <p:sp>
        <p:nvSpPr>
          <p:cNvPr id="3" name="Slide Number Placeholder 2">
            <a:extLst>
              <a:ext uri="{FF2B5EF4-FFF2-40B4-BE49-F238E27FC236}">
                <a16:creationId xmlns:a16="http://schemas.microsoft.com/office/drawing/2014/main" id="{F21018AD-8275-4397-BBA5-6553C65ECCC6}"/>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85</a:t>
            </a:fld>
            <a:endParaRPr lang="en-IE" dirty="0"/>
          </a:p>
        </p:txBody>
      </p:sp>
      <p:sp>
        <p:nvSpPr>
          <p:cNvPr id="5" name="Rectangle 4">
            <a:extLst>
              <a:ext uri="{FF2B5EF4-FFF2-40B4-BE49-F238E27FC236}">
                <a16:creationId xmlns:a16="http://schemas.microsoft.com/office/drawing/2014/main" id="{DA5C1F39-83EE-4312-9837-FD7CFC4724AE}"/>
              </a:ext>
            </a:extLst>
          </p:cNvPr>
          <p:cNvSpPr/>
          <p:nvPr/>
        </p:nvSpPr>
        <p:spPr>
          <a:xfrm>
            <a:off x="0" y="1523982"/>
            <a:ext cx="9144000" cy="4154984"/>
          </a:xfrm>
          <a:prstGeom prst="rect">
            <a:avLst/>
          </a:prstGeom>
        </p:spPr>
        <p:txBody>
          <a:bodyPr wrap="square">
            <a:spAutoFit/>
          </a:bodyPr>
          <a:lstStyle/>
          <a:p>
            <a:r>
              <a:rPr lang="en-IE" sz="1200" dirty="0">
                <a:solidFill>
                  <a:srgbClr val="000000"/>
                </a:solidFill>
                <a:latin typeface="Courier New" panose="02070309020205020404" pitchFamily="49" charset="0"/>
              </a:rPr>
              <a:t>$</a:t>
            </a:r>
            <a:r>
              <a:rPr lang="en-IE" sz="1200" b="1" dirty="0">
                <a:solidFill>
                  <a:srgbClr val="000080"/>
                </a:solidFill>
                <a:latin typeface="Courier New" panose="02070309020205020404" pitchFamily="49" charset="0"/>
              </a:rPr>
              <a:t>(</a:t>
            </a:r>
            <a:r>
              <a:rPr lang="en-IE" sz="1200" dirty="0">
                <a:solidFill>
                  <a:srgbClr val="808080"/>
                </a:solidFill>
                <a:latin typeface="Courier New" panose="02070309020205020404" pitchFamily="49" charset="0"/>
              </a:rPr>
              <a:t>"#log-form"</a:t>
            </a:r>
            <a:r>
              <a:rPr lang="en-IE" sz="1200" b="1" dirty="0">
                <a:solidFill>
                  <a:srgbClr val="000080"/>
                </a:solidFill>
                <a:latin typeface="Courier New" panose="02070309020205020404" pitchFamily="49" charset="0"/>
              </a:rPr>
              <a:t>).</a:t>
            </a:r>
            <a:r>
              <a:rPr lang="en-IE" sz="1200" b="1" dirty="0">
                <a:solidFill>
                  <a:srgbClr val="804000"/>
                </a:solidFill>
                <a:latin typeface="Courier New" panose="02070309020205020404" pitchFamily="49" charset="0"/>
              </a:rPr>
              <a:t>submit</a:t>
            </a:r>
            <a:r>
              <a:rPr lang="en-IE" sz="1200" b="1" dirty="0">
                <a:solidFill>
                  <a:srgbClr val="000080"/>
                </a:solidFill>
                <a:latin typeface="Courier New" panose="02070309020205020404" pitchFamily="49" charset="0"/>
              </a:rPr>
              <a:t>(</a:t>
            </a:r>
            <a:r>
              <a:rPr lang="en-IE" sz="1200" b="1" dirty="0">
                <a:solidFill>
                  <a:srgbClr val="0000FF"/>
                </a:solidFill>
                <a:latin typeface="Courier New" panose="02070309020205020404" pitchFamily="49" charset="0"/>
              </a:rPr>
              <a:t>function</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b="1" dirty="0">
                <a:solidFill>
                  <a:srgbClr val="804000"/>
                </a:solidFill>
                <a:latin typeface="Courier New" panose="02070309020205020404" pitchFamily="49" charset="0"/>
              </a:rPr>
              <a:t>event</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err="1">
                <a:solidFill>
                  <a:srgbClr val="804000"/>
                </a:solidFill>
                <a:latin typeface="Courier New" panose="02070309020205020404" pitchFamily="49" charset="0"/>
              </a:rPr>
              <a:t>event</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preventDefault</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ajax</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type</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dirty="0">
                <a:solidFill>
                  <a:srgbClr val="808080"/>
                </a:solidFill>
                <a:latin typeface="Courier New" panose="02070309020205020404" pitchFamily="49" charset="0"/>
              </a:rPr>
              <a:t>'POST'</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url</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dirty="0">
                <a:solidFill>
                  <a:srgbClr val="808080"/>
                </a:solidFill>
                <a:latin typeface="Courier New" panose="02070309020205020404" pitchFamily="49" charset="0"/>
              </a:rPr>
              <a:t>'/users/login'</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dataType</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dirty="0">
                <a:solidFill>
                  <a:srgbClr val="808080"/>
                </a:solidFill>
                <a:latin typeface="Courier New" panose="02070309020205020404" pitchFamily="49" charset="0"/>
              </a:rPr>
              <a:t>'</a:t>
            </a:r>
            <a:r>
              <a:rPr lang="en-IE" sz="1200" dirty="0" err="1">
                <a:solidFill>
                  <a:srgbClr val="808080"/>
                </a:solidFill>
                <a:latin typeface="Courier New" panose="02070309020205020404" pitchFamily="49" charset="0"/>
              </a:rPr>
              <a:t>json</a:t>
            </a:r>
            <a:r>
              <a:rPr lang="en-IE" sz="1200" dirty="0">
                <a:solidFill>
                  <a:srgbClr val="808080"/>
                </a:solidFill>
                <a:latin typeface="Courier New" panose="02070309020205020404" pitchFamily="49" charset="0"/>
              </a:rPr>
              <a:t>'</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data</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GB" sz="1200" dirty="0">
                <a:solidFill>
                  <a:srgbClr val="000000"/>
                </a:solidFill>
                <a:latin typeface="Courier New" panose="02070309020205020404" pitchFamily="49" charset="0"/>
              </a:rPr>
              <a:t>                    </a:t>
            </a:r>
            <a:r>
              <a:rPr lang="en-GB" sz="1200" dirty="0">
                <a:solidFill>
                  <a:srgbClr val="808080"/>
                </a:solidFill>
                <a:latin typeface="Courier New" panose="02070309020205020404" pitchFamily="49" charset="0"/>
              </a:rPr>
              <a:t>'</a:t>
            </a:r>
            <a:r>
              <a:rPr lang="en-GB" sz="1200" dirty="0" err="1">
                <a:solidFill>
                  <a:srgbClr val="808080"/>
                </a:solidFill>
                <a:latin typeface="Courier New" panose="02070309020205020404" pitchFamily="49" charset="0"/>
              </a:rPr>
              <a:t>user_name</a:t>
            </a:r>
            <a:r>
              <a:rPr lang="en-GB" sz="1200" dirty="0">
                <a:solidFill>
                  <a:srgbClr val="808080"/>
                </a:solidFill>
                <a:latin typeface="Courier New" panose="02070309020205020404" pitchFamily="49" charset="0"/>
              </a:rPr>
              <a:t>'</a:t>
            </a:r>
            <a:r>
              <a:rPr lang="en-GB" sz="1200" b="1" dirty="0">
                <a:solidFill>
                  <a:srgbClr val="000080"/>
                </a:solidFill>
                <a:latin typeface="Courier New" panose="02070309020205020404" pitchFamily="49" charset="0"/>
              </a:rPr>
              <a:t>:</a:t>
            </a:r>
            <a:r>
              <a:rPr lang="en-GB" sz="1200" dirty="0">
                <a:solidFill>
                  <a:srgbClr val="000000"/>
                </a:solidFill>
                <a:latin typeface="Courier New" panose="02070309020205020404" pitchFamily="49" charset="0"/>
              </a:rPr>
              <a:t> </a:t>
            </a:r>
            <a:r>
              <a:rPr lang="en-GB" sz="1200" b="1" dirty="0" err="1">
                <a:solidFill>
                  <a:srgbClr val="804000"/>
                </a:solidFill>
                <a:latin typeface="Courier New" panose="02070309020205020404" pitchFamily="49" charset="0"/>
              </a:rPr>
              <a:t>event</a:t>
            </a:r>
            <a:r>
              <a:rPr lang="en-GB" sz="1200" b="1" dirty="0" err="1">
                <a:solidFill>
                  <a:srgbClr val="000080"/>
                </a:solidFill>
                <a:latin typeface="Courier New" panose="02070309020205020404" pitchFamily="49" charset="0"/>
              </a:rPr>
              <a:t>.</a:t>
            </a:r>
            <a:r>
              <a:rPr lang="en-GB" sz="1200" dirty="0" err="1">
                <a:solidFill>
                  <a:srgbClr val="000000"/>
                </a:solidFill>
                <a:latin typeface="Courier New" panose="02070309020205020404" pitchFamily="49" charset="0"/>
              </a:rPr>
              <a:t>target</a:t>
            </a:r>
            <a:r>
              <a:rPr lang="en-GB" sz="1200" b="1" dirty="0" err="1">
                <a:solidFill>
                  <a:srgbClr val="000080"/>
                </a:solidFill>
                <a:latin typeface="Courier New" panose="02070309020205020404" pitchFamily="49" charset="0"/>
              </a:rPr>
              <a:t>.</a:t>
            </a:r>
            <a:r>
              <a:rPr lang="en-GB" sz="1200" dirty="0" err="1">
                <a:solidFill>
                  <a:srgbClr val="000000"/>
                </a:solidFill>
                <a:latin typeface="Courier New" panose="02070309020205020404" pitchFamily="49" charset="0"/>
              </a:rPr>
              <a:t>inputUsername</a:t>
            </a:r>
            <a:r>
              <a:rPr lang="en-GB" sz="1200" b="1" dirty="0" err="1">
                <a:solidFill>
                  <a:srgbClr val="000080"/>
                </a:solidFill>
                <a:latin typeface="Courier New" panose="02070309020205020404" pitchFamily="49" charset="0"/>
              </a:rPr>
              <a:t>.</a:t>
            </a:r>
            <a:r>
              <a:rPr lang="en-GB" sz="1200" dirty="0" err="1">
                <a:solidFill>
                  <a:srgbClr val="000000"/>
                </a:solidFill>
                <a:latin typeface="Courier New" panose="02070309020205020404" pitchFamily="49" charset="0"/>
              </a:rPr>
              <a:t>value</a:t>
            </a:r>
            <a:r>
              <a:rPr lang="en-GB" sz="1200" b="1" dirty="0">
                <a:solidFill>
                  <a:srgbClr val="000080"/>
                </a:solidFill>
                <a:latin typeface="Courier New" panose="02070309020205020404" pitchFamily="49" charset="0"/>
              </a:rPr>
              <a:t>,</a:t>
            </a:r>
            <a:endParaRPr lang="en-GB"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a:solidFill>
                  <a:srgbClr val="808080"/>
                </a:solidFill>
                <a:latin typeface="Courier New" panose="02070309020205020404" pitchFamily="49" charset="0"/>
              </a:rPr>
              <a:t>'password'</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err="1">
                <a:solidFill>
                  <a:srgbClr val="804000"/>
                </a:solidFill>
                <a:latin typeface="Courier New" panose="02070309020205020404" pitchFamily="49" charset="0"/>
              </a:rPr>
              <a:t>event</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target</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inputPassword</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value</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success</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function</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token</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GB" sz="1200" dirty="0">
                <a:solidFill>
                  <a:srgbClr val="000000"/>
                </a:solidFill>
                <a:latin typeface="Courier New" panose="02070309020205020404" pitchFamily="49" charset="0"/>
              </a:rPr>
              <a:t>                     $</a:t>
            </a:r>
            <a:r>
              <a:rPr lang="en-GB" sz="1200" b="1" dirty="0">
                <a:solidFill>
                  <a:srgbClr val="000080"/>
                </a:solidFill>
                <a:latin typeface="Courier New" panose="02070309020205020404" pitchFamily="49" charset="0"/>
              </a:rPr>
              <a:t>(</a:t>
            </a:r>
            <a:r>
              <a:rPr lang="en-GB" sz="1200" dirty="0">
                <a:solidFill>
                  <a:srgbClr val="808080"/>
                </a:solidFill>
                <a:latin typeface="Courier New" panose="02070309020205020404" pitchFamily="49" charset="0"/>
              </a:rPr>
              <a:t>location</a:t>
            </a:r>
            <a:r>
              <a:rPr lang="en-GB" sz="1200" b="1" dirty="0">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attr</a:t>
            </a:r>
            <a:r>
              <a:rPr lang="en-GB" sz="1200" b="1" dirty="0">
                <a:solidFill>
                  <a:srgbClr val="000080"/>
                </a:solidFill>
                <a:latin typeface="Courier New" panose="02070309020205020404" pitchFamily="49" charset="0"/>
              </a:rPr>
              <a:t>(</a:t>
            </a:r>
            <a:r>
              <a:rPr lang="en-IE" sz="1200" dirty="0">
                <a:solidFill>
                  <a:srgbClr val="808080"/>
                </a:solidFill>
                <a:latin typeface="Courier New" panose="02070309020205020404" pitchFamily="49" charset="0"/>
              </a:rPr>
              <a:t>'</a:t>
            </a:r>
            <a:r>
              <a:rPr lang="en-IE" sz="1200" dirty="0" err="1">
                <a:solidFill>
                  <a:srgbClr val="808080"/>
                </a:solidFill>
                <a:latin typeface="Courier New" panose="02070309020205020404" pitchFamily="49" charset="0"/>
              </a:rPr>
              <a:t>href</a:t>
            </a:r>
            <a:r>
              <a:rPr lang="en-IE" sz="1200" dirty="0">
                <a:solidFill>
                  <a:srgbClr val="808080"/>
                </a:solidFill>
                <a:latin typeface="Courier New" panose="02070309020205020404" pitchFamily="49" charset="0"/>
              </a:rPr>
              <a:t>'</a:t>
            </a:r>
            <a:r>
              <a:rPr lang="en-IE" sz="1200" b="1" dirty="0">
                <a:solidFill>
                  <a:srgbClr val="000080"/>
                </a:solidFill>
                <a:latin typeface="Courier New" panose="02070309020205020404" pitchFamily="49" charset="0"/>
              </a:rPr>
              <a:t>,</a:t>
            </a:r>
            <a:r>
              <a:rPr lang="en-IE" sz="1200" dirty="0">
                <a:solidFill>
                  <a:srgbClr val="808080"/>
                </a:solidFill>
                <a:latin typeface="Courier New" panose="02070309020205020404" pitchFamily="49" charset="0"/>
              </a:rPr>
              <a:t> '/feed' </a:t>
            </a:r>
            <a:r>
              <a:rPr lang="en-GB" sz="1200" b="1" dirty="0">
                <a:solidFill>
                  <a:srgbClr val="000080"/>
                </a:solidFill>
                <a:latin typeface="Courier New" panose="02070309020205020404" pitchFamily="49" charset="0"/>
              </a:rPr>
              <a:t>); </a:t>
            </a:r>
            <a:r>
              <a:rPr lang="en-GB" sz="1200" dirty="0">
                <a:solidFill>
                  <a:srgbClr val="008000"/>
                </a:solidFill>
                <a:latin typeface="Courier New" panose="02070309020205020404" pitchFamily="49" charset="0"/>
              </a:rPr>
              <a:t>// Redirect to logged in page</a:t>
            </a: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error</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FF"/>
                </a:solidFill>
                <a:latin typeface="Courier New" panose="02070309020205020404" pitchFamily="49" charset="0"/>
              </a:rPr>
              <a:t>function</a:t>
            </a:r>
            <a:r>
              <a:rPr lang="en-IE" sz="1200" b="1" dirty="0">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errMsg</a:t>
            </a:r>
            <a:r>
              <a:rPr lang="en-IE" sz="1200" b="1" dirty="0">
                <a:solidFill>
                  <a:srgbClr val="000080"/>
                </a:solidFill>
                <a:latin typeface="Courier New" panose="02070309020205020404" pitchFamily="49" charset="0"/>
              </a:rPr>
              <a:t>)</a:t>
            </a:r>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swal</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a:solidFill>
                  <a:srgbClr val="808080"/>
                </a:solidFill>
                <a:latin typeface="Courier New" panose="02070309020205020404" pitchFamily="49" charset="0"/>
              </a:rPr>
              <a:t>'Oops...'</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err="1">
                <a:solidFill>
                  <a:srgbClr val="000000"/>
                </a:solidFill>
                <a:latin typeface="Courier New" panose="02070309020205020404" pitchFamily="49" charset="0"/>
              </a:rPr>
              <a:t>errMsg</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responseJSON</a:t>
            </a:r>
            <a:r>
              <a:rPr lang="en-IE" sz="1200" b="1" dirty="0" err="1">
                <a:solidFill>
                  <a:srgbClr val="000080"/>
                </a:solidFill>
                <a:latin typeface="Courier New" panose="02070309020205020404" pitchFamily="49" charset="0"/>
              </a:rPr>
              <a:t>.</a:t>
            </a:r>
            <a:r>
              <a:rPr lang="en-IE" sz="1200" dirty="0" err="1">
                <a:solidFill>
                  <a:srgbClr val="000000"/>
                </a:solidFill>
                <a:latin typeface="Courier New" panose="02070309020205020404" pitchFamily="49" charset="0"/>
              </a:rPr>
              <a:t>body</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dirty="0">
                <a:solidFill>
                  <a:srgbClr val="808080"/>
                </a:solidFill>
                <a:latin typeface="Courier New" panose="02070309020205020404" pitchFamily="49" charset="0"/>
              </a:rPr>
              <a:t>'error'</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solidFill>
                <a:srgbClr val="000000"/>
              </a:solidFill>
              <a:latin typeface="Courier New" panose="02070309020205020404" pitchFamily="49" charset="0"/>
            </a:endParaRPr>
          </a:p>
          <a:p>
            <a:r>
              <a:rPr lang="en-IE" sz="1200" dirty="0">
                <a:solidFill>
                  <a:srgbClr val="000000"/>
                </a:solidFill>
                <a:latin typeface="Courier New" panose="02070309020205020404" pitchFamily="49" charset="0"/>
              </a:rPr>
              <a:t>        </a:t>
            </a:r>
            <a:r>
              <a:rPr lang="en-IE" sz="1200" b="1" dirty="0">
                <a:solidFill>
                  <a:srgbClr val="000080"/>
                </a:solidFill>
                <a:latin typeface="Courier New" panose="02070309020205020404" pitchFamily="49" charset="0"/>
              </a:rPr>
              <a:t>});</a:t>
            </a:r>
            <a:endParaRPr lang="en-IE" sz="1200" dirty="0"/>
          </a:p>
        </p:txBody>
      </p:sp>
      <p:sp>
        <p:nvSpPr>
          <p:cNvPr id="6" name="TextBox 5">
            <a:extLst>
              <a:ext uri="{FF2B5EF4-FFF2-40B4-BE49-F238E27FC236}">
                <a16:creationId xmlns:a16="http://schemas.microsoft.com/office/drawing/2014/main" id="{305C5173-652B-491F-9D49-9F68680DE80A}"/>
              </a:ext>
            </a:extLst>
          </p:cNvPr>
          <p:cNvSpPr txBox="1"/>
          <p:nvPr/>
        </p:nvSpPr>
        <p:spPr>
          <a:xfrm>
            <a:off x="4977952" y="1768058"/>
            <a:ext cx="4067944" cy="646331"/>
          </a:xfrm>
          <a:prstGeom prst="rect">
            <a:avLst/>
          </a:prstGeom>
          <a:noFill/>
        </p:spPr>
        <p:txBody>
          <a:bodyPr wrap="square" rtlCol="0">
            <a:spAutoFit/>
          </a:bodyPr>
          <a:lstStyle/>
          <a:p>
            <a:r>
              <a:rPr lang="en-IE" dirty="0"/>
              <a:t>Same code as for register apart from the #log-form and the </a:t>
            </a:r>
            <a:r>
              <a:rPr lang="en-IE" dirty="0" err="1"/>
              <a:t>url</a:t>
            </a:r>
            <a:endParaRPr lang="en-IE" dirty="0"/>
          </a:p>
        </p:txBody>
      </p:sp>
      <p:cxnSp>
        <p:nvCxnSpPr>
          <p:cNvPr id="8" name="Straight Arrow Connector 7">
            <a:extLst>
              <a:ext uri="{FF2B5EF4-FFF2-40B4-BE49-F238E27FC236}">
                <a16:creationId xmlns:a16="http://schemas.microsoft.com/office/drawing/2014/main" id="{469ADB4E-9D21-4231-B7E0-82AFCCE989D7}"/>
              </a:ext>
            </a:extLst>
          </p:cNvPr>
          <p:cNvCxnSpPr/>
          <p:nvPr/>
        </p:nvCxnSpPr>
        <p:spPr>
          <a:xfrm flipH="1" flipV="1">
            <a:off x="1907704" y="1772816"/>
            <a:ext cx="3024336"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9763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B0E6-DD94-4B10-A6C1-688D4334890C}"/>
              </a:ext>
            </a:extLst>
          </p:cNvPr>
          <p:cNvSpPr>
            <a:spLocks noGrp="1"/>
          </p:cNvSpPr>
          <p:nvPr>
            <p:ph type="title"/>
          </p:nvPr>
        </p:nvSpPr>
        <p:spPr/>
        <p:txBody>
          <a:bodyPr>
            <a:normAutofit/>
          </a:bodyPr>
          <a:lstStyle/>
          <a:p>
            <a:r>
              <a:rPr lang="en-IE" dirty="0"/>
              <a:t>Add API to render login page</a:t>
            </a:r>
          </a:p>
        </p:txBody>
      </p:sp>
      <p:sp>
        <p:nvSpPr>
          <p:cNvPr id="3" name="Slide Number Placeholder 2">
            <a:extLst>
              <a:ext uri="{FF2B5EF4-FFF2-40B4-BE49-F238E27FC236}">
                <a16:creationId xmlns:a16="http://schemas.microsoft.com/office/drawing/2014/main" id="{8C18F7BC-C297-4ECB-949B-34E9E331581F}"/>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86</a:t>
            </a:fld>
            <a:endParaRPr lang="en-IE" dirty="0"/>
          </a:p>
        </p:txBody>
      </p:sp>
      <p:sp>
        <p:nvSpPr>
          <p:cNvPr id="5" name="Rectangle 4">
            <a:extLst>
              <a:ext uri="{FF2B5EF4-FFF2-40B4-BE49-F238E27FC236}">
                <a16:creationId xmlns:a16="http://schemas.microsoft.com/office/drawing/2014/main" id="{A8F99783-4CE8-4512-BD91-A16B2E2C0514}"/>
              </a:ext>
            </a:extLst>
          </p:cNvPr>
          <p:cNvSpPr/>
          <p:nvPr/>
        </p:nvSpPr>
        <p:spPr>
          <a:xfrm>
            <a:off x="1043608" y="2505670"/>
            <a:ext cx="7056784" cy="923330"/>
          </a:xfrm>
          <a:prstGeom prst="rect">
            <a:avLst/>
          </a:prstGeom>
        </p:spPr>
        <p:txBody>
          <a:bodyPr wrap="square">
            <a:spAutoFit/>
          </a:bodyPr>
          <a:lstStyle/>
          <a:p>
            <a:r>
              <a:rPr lang="en-GB" dirty="0" err="1">
                <a:solidFill>
                  <a:srgbClr val="000000"/>
                </a:solidFill>
                <a:latin typeface="Courier New" panose="02070309020205020404" pitchFamily="49" charset="0"/>
              </a:rPr>
              <a:t>router</a:t>
            </a:r>
            <a:r>
              <a:rPr lang="en-GB" b="1" dirty="0" err="1">
                <a:solidFill>
                  <a:srgbClr val="000080"/>
                </a:solidFill>
                <a:latin typeface="Courier New" panose="02070309020205020404" pitchFamily="49" charset="0"/>
              </a:rPr>
              <a:t>.</a:t>
            </a:r>
            <a:r>
              <a:rPr lang="en-GB" dirty="0" err="1">
                <a:solidFill>
                  <a:srgbClr val="000000"/>
                </a:solidFill>
                <a:latin typeface="Courier New" panose="02070309020205020404" pitchFamily="49" charset="0"/>
              </a:rPr>
              <a:t>get</a:t>
            </a:r>
            <a:r>
              <a:rPr lang="en-GB" b="1" dirty="0">
                <a:solidFill>
                  <a:srgbClr val="000080"/>
                </a:solidFill>
                <a:latin typeface="Courier New" panose="02070309020205020404" pitchFamily="49" charset="0"/>
              </a:rPr>
              <a:t>(</a:t>
            </a:r>
            <a:r>
              <a:rPr lang="en-IE" dirty="0">
                <a:solidFill>
                  <a:srgbClr val="808080"/>
                </a:solidFill>
                <a:latin typeface="Courier New" panose="02070309020205020404" pitchFamily="49" charset="0"/>
              </a:rPr>
              <a:t>'</a:t>
            </a:r>
            <a:r>
              <a:rPr lang="en-GB" dirty="0">
                <a:solidFill>
                  <a:srgbClr val="808080"/>
                </a:solidFill>
                <a:latin typeface="Courier New" panose="02070309020205020404" pitchFamily="49" charset="0"/>
              </a:rPr>
              <a:t>/login'</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function</a:t>
            </a:r>
            <a:r>
              <a:rPr lang="en-GB" b="1" dirty="0">
                <a:solidFill>
                  <a:srgbClr val="000080"/>
                </a:solidFill>
                <a:latin typeface="Courier New" panose="02070309020205020404" pitchFamily="49" charset="0"/>
              </a:rPr>
              <a:t>(</a:t>
            </a:r>
            <a:r>
              <a:rPr lang="en-GB" dirty="0" err="1">
                <a:solidFill>
                  <a:srgbClr val="000000"/>
                </a:solidFill>
                <a:latin typeface="Courier New" panose="02070309020205020404" pitchFamily="49" charset="0"/>
              </a:rPr>
              <a:t>req</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res</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next</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b="1" dirty="0">
                <a:solidFill>
                  <a:srgbClr val="000080"/>
                </a:solidFill>
                <a:latin typeface="Courier New" panose="02070309020205020404" pitchFamily="49" charset="0"/>
              </a:rPr>
              <a:t>{</a:t>
            </a:r>
            <a:endParaRPr lang="en-GB"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res</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render</a:t>
            </a:r>
            <a:r>
              <a:rPr lang="en-IE" b="1" dirty="0">
                <a:solidFill>
                  <a:srgbClr val="000080"/>
                </a:solidFill>
                <a:latin typeface="Courier New" panose="02070309020205020404" pitchFamily="49" charset="0"/>
              </a:rPr>
              <a:t>(</a:t>
            </a:r>
            <a:r>
              <a:rPr lang="en-IE" dirty="0">
                <a:solidFill>
                  <a:srgbClr val="808080"/>
                </a:solidFill>
                <a:latin typeface="Courier New" panose="02070309020205020404" pitchFamily="49" charset="0"/>
              </a:rPr>
              <a:t>'login'</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b="1" dirty="0">
                <a:solidFill>
                  <a:srgbClr val="000080"/>
                </a:solidFill>
                <a:latin typeface="Courier New" panose="02070309020205020404" pitchFamily="49" charset="0"/>
              </a:rPr>
              <a:t>});</a:t>
            </a:r>
            <a:endParaRPr lang="en-IE" dirty="0"/>
          </a:p>
        </p:txBody>
      </p:sp>
      <p:sp>
        <p:nvSpPr>
          <p:cNvPr id="6" name="TextBox 5">
            <a:extLst>
              <a:ext uri="{FF2B5EF4-FFF2-40B4-BE49-F238E27FC236}">
                <a16:creationId xmlns:a16="http://schemas.microsoft.com/office/drawing/2014/main" id="{31C15BBD-1ADE-4CCE-80B6-10AECE9AE237}"/>
              </a:ext>
            </a:extLst>
          </p:cNvPr>
          <p:cNvSpPr txBox="1"/>
          <p:nvPr/>
        </p:nvSpPr>
        <p:spPr>
          <a:xfrm>
            <a:off x="3491880" y="6433241"/>
            <a:ext cx="1512168" cy="369332"/>
          </a:xfrm>
          <a:prstGeom prst="rect">
            <a:avLst/>
          </a:prstGeom>
          <a:noFill/>
        </p:spPr>
        <p:txBody>
          <a:bodyPr wrap="square" rtlCol="0">
            <a:spAutoFit/>
          </a:bodyPr>
          <a:lstStyle/>
          <a:p>
            <a:r>
              <a:rPr lang="en-IE" dirty="0">
                <a:solidFill>
                  <a:schemeClr val="accent6"/>
                </a:solidFill>
              </a:rPr>
              <a:t>routes&gt;users.js</a:t>
            </a:r>
          </a:p>
        </p:txBody>
      </p:sp>
      <p:sp>
        <p:nvSpPr>
          <p:cNvPr id="7" name="TextBox 6">
            <a:extLst>
              <a:ext uri="{FF2B5EF4-FFF2-40B4-BE49-F238E27FC236}">
                <a16:creationId xmlns:a16="http://schemas.microsoft.com/office/drawing/2014/main" id="{A0828998-44B7-445B-839C-EC7D819414AF}"/>
              </a:ext>
            </a:extLst>
          </p:cNvPr>
          <p:cNvSpPr txBox="1"/>
          <p:nvPr/>
        </p:nvSpPr>
        <p:spPr>
          <a:xfrm>
            <a:off x="564913" y="4399826"/>
            <a:ext cx="4896544" cy="923330"/>
          </a:xfrm>
          <a:prstGeom prst="rect">
            <a:avLst/>
          </a:prstGeom>
          <a:noFill/>
        </p:spPr>
        <p:txBody>
          <a:bodyPr wrap="square" rtlCol="0">
            <a:spAutoFit/>
          </a:bodyPr>
          <a:lstStyle/>
          <a:p>
            <a:r>
              <a:rPr lang="en-IE" dirty="0"/>
              <a:t>Remember this returns the HTML page, whereas the </a:t>
            </a:r>
            <a:r>
              <a:rPr lang="en-IE" dirty="0" err="1"/>
              <a:t>router.post</a:t>
            </a:r>
            <a:r>
              <a:rPr lang="en-IE" dirty="0"/>
              <a:t>(‘/login’, function… receives the user’s username and password and returns the JWT</a:t>
            </a:r>
          </a:p>
        </p:txBody>
      </p:sp>
      <p:sp>
        <p:nvSpPr>
          <p:cNvPr id="8" name="TextBox 7">
            <a:extLst>
              <a:ext uri="{FF2B5EF4-FFF2-40B4-BE49-F238E27FC236}">
                <a16:creationId xmlns:a16="http://schemas.microsoft.com/office/drawing/2014/main" id="{29090500-69A6-450B-8F75-8881BE8BACBE}"/>
              </a:ext>
            </a:extLst>
          </p:cNvPr>
          <p:cNvSpPr txBox="1"/>
          <p:nvPr/>
        </p:nvSpPr>
        <p:spPr>
          <a:xfrm>
            <a:off x="5940152" y="3140968"/>
            <a:ext cx="2592288" cy="923330"/>
          </a:xfrm>
          <a:prstGeom prst="rect">
            <a:avLst/>
          </a:prstGeom>
          <a:noFill/>
        </p:spPr>
        <p:txBody>
          <a:bodyPr wrap="square" rtlCol="0">
            <a:spAutoFit/>
          </a:bodyPr>
          <a:lstStyle/>
          <a:p>
            <a:r>
              <a:rPr lang="en-IE" dirty="0"/>
              <a:t>Your view code must be called </a:t>
            </a:r>
            <a:r>
              <a:rPr lang="en-IE" dirty="0" err="1"/>
              <a:t>login.hbs</a:t>
            </a:r>
            <a:r>
              <a:rPr lang="en-IE" dirty="0"/>
              <a:t> in order for express to render it</a:t>
            </a:r>
          </a:p>
        </p:txBody>
      </p:sp>
      <p:cxnSp>
        <p:nvCxnSpPr>
          <p:cNvPr id="10" name="Straight Arrow Connector 9">
            <a:extLst>
              <a:ext uri="{FF2B5EF4-FFF2-40B4-BE49-F238E27FC236}">
                <a16:creationId xmlns:a16="http://schemas.microsoft.com/office/drawing/2014/main" id="{5B1F539A-84E0-40C1-B123-6B91D0AC3B09}"/>
              </a:ext>
            </a:extLst>
          </p:cNvPr>
          <p:cNvCxnSpPr/>
          <p:nvPr/>
        </p:nvCxnSpPr>
        <p:spPr>
          <a:xfrm flipH="1" flipV="1">
            <a:off x="4499992" y="3140968"/>
            <a:ext cx="144016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1343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71D1-0EB0-4253-923B-BD50D5F796BB}"/>
              </a:ext>
            </a:extLst>
          </p:cNvPr>
          <p:cNvSpPr>
            <a:spLocks noGrp="1"/>
          </p:cNvSpPr>
          <p:nvPr>
            <p:ph type="title"/>
          </p:nvPr>
        </p:nvSpPr>
        <p:spPr/>
        <p:txBody>
          <a:bodyPr>
            <a:normAutofit/>
          </a:bodyPr>
          <a:lstStyle/>
          <a:p>
            <a:r>
              <a:rPr lang="en-IE" dirty="0"/>
              <a:t>Test the login</a:t>
            </a:r>
          </a:p>
        </p:txBody>
      </p:sp>
      <p:sp>
        <p:nvSpPr>
          <p:cNvPr id="3" name="Slide Number Placeholder 2">
            <a:extLst>
              <a:ext uri="{FF2B5EF4-FFF2-40B4-BE49-F238E27FC236}">
                <a16:creationId xmlns:a16="http://schemas.microsoft.com/office/drawing/2014/main" id="{CC3DCB74-B825-4B08-B6CE-1BED5E6DDB6B}"/>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87</a:t>
            </a:fld>
            <a:endParaRPr lang="en-IE" dirty="0"/>
          </a:p>
        </p:txBody>
      </p:sp>
      <p:sp>
        <p:nvSpPr>
          <p:cNvPr id="4" name="Content Placeholder 3">
            <a:extLst>
              <a:ext uri="{FF2B5EF4-FFF2-40B4-BE49-F238E27FC236}">
                <a16:creationId xmlns:a16="http://schemas.microsoft.com/office/drawing/2014/main" id="{10130E13-314D-4454-A6D9-9E079DCD7239}"/>
              </a:ext>
            </a:extLst>
          </p:cNvPr>
          <p:cNvSpPr>
            <a:spLocks noGrp="1"/>
          </p:cNvSpPr>
          <p:nvPr>
            <p:ph sz="quarter" idx="1"/>
          </p:nvPr>
        </p:nvSpPr>
        <p:spPr/>
        <p:txBody>
          <a:bodyPr/>
          <a:lstStyle/>
          <a:p>
            <a:r>
              <a:rPr lang="en-IE" dirty="0"/>
              <a:t>Try an incorrect password to make sure it is working</a:t>
            </a:r>
          </a:p>
          <a:p>
            <a:r>
              <a:rPr lang="en-IE" dirty="0"/>
              <a:t>Try a username that is not in the database to test the response is working</a:t>
            </a:r>
          </a:p>
        </p:txBody>
      </p:sp>
      <p:pic>
        <p:nvPicPr>
          <p:cNvPr id="6" name="Picture 5">
            <a:extLst>
              <a:ext uri="{FF2B5EF4-FFF2-40B4-BE49-F238E27FC236}">
                <a16:creationId xmlns:a16="http://schemas.microsoft.com/office/drawing/2014/main" id="{5E77C3BD-3655-42C7-A0A1-D9C3A2450CC2}"/>
              </a:ext>
            </a:extLst>
          </p:cNvPr>
          <p:cNvPicPr>
            <a:picLocks noChangeAspect="1"/>
          </p:cNvPicPr>
          <p:nvPr/>
        </p:nvPicPr>
        <p:blipFill>
          <a:blip r:embed="rId2"/>
          <a:stretch>
            <a:fillRect/>
          </a:stretch>
        </p:blipFill>
        <p:spPr>
          <a:xfrm>
            <a:off x="2277624" y="3232523"/>
            <a:ext cx="4823448" cy="3396877"/>
          </a:xfrm>
          <a:prstGeom prst="rect">
            <a:avLst/>
          </a:prstGeom>
        </p:spPr>
      </p:pic>
    </p:spTree>
    <p:extLst>
      <p:ext uri="{BB962C8B-B14F-4D97-AF65-F5344CB8AC3E}">
        <p14:creationId xmlns:p14="http://schemas.microsoft.com/office/powerpoint/2010/main" val="31514051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05CE-983B-42CA-9785-4B21A1FA6C5C}"/>
              </a:ext>
            </a:extLst>
          </p:cNvPr>
          <p:cNvSpPr>
            <a:spLocks noGrp="1"/>
          </p:cNvSpPr>
          <p:nvPr>
            <p:ph type="title"/>
          </p:nvPr>
        </p:nvSpPr>
        <p:spPr/>
        <p:txBody>
          <a:bodyPr>
            <a:normAutofit/>
          </a:bodyPr>
          <a:lstStyle/>
          <a:p>
            <a:r>
              <a:rPr lang="en-IE" dirty="0"/>
              <a:t>Finally we must restrict access</a:t>
            </a:r>
          </a:p>
        </p:txBody>
      </p:sp>
      <p:sp>
        <p:nvSpPr>
          <p:cNvPr id="3" name="Slide Number Placeholder 2">
            <a:extLst>
              <a:ext uri="{FF2B5EF4-FFF2-40B4-BE49-F238E27FC236}">
                <a16:creationId xmlns:a16="http://schemas.microsoft.com/office/drawing/2014/main" id="{6E228B8E-38FA-49D2-B0D1-1355CC36C754}"/>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88</a:t>
            </a:fld>
            <a:endParaRPr lang="en-IE" dirty="0"/>
          </a:p>
        </p:txBody>
      </p:sp>
      <p:sp>
        <p:nvSpPr>
          <p:cNvPr id="4" name="Content Placeholder 3">
            <a:extLst>
              <a:ext uri="{FF2B5EF4-FFF2-40B4-BE49-F238E27FC236}">
                <a16:creationId xmlns:a16="http://schemas.microsoft.com/office/drawing/2014/main" id="{AEEA1BFF-156D-458A-88FC-E5B821893B9D}"/>
              </a:ext>
            </a:extLst>
          </p:cNvPr>
          <p:cNvSpPr>
            <a:spLocks noGrp="1"/>
          </p:cNvSpPr>
          <p:nvPr>
            <p:ph sz="quarter" idx="1"/>
          </p:nvPr>
        </p:nvSpPr>
        <p:spPr/>
        <p:txBody>
          <a:bodyPr/>
          <a:lstStyle/>
          <a:p>
            <a:r>
              <a:rPr lang="en-IE" dirty="0"/>
              <a:t>We now wish to secure our feed/comments page to ensure that only those who have signed in can post comments. This allows us to keep track of who said what and give us the chance to ban them should they post something inappropriate. </a:t>
            </a:r>
          </a:p>
          <a:p>
            <a:r>
              <a:rPr lang="en-IE" dirty="0"/>
              <a:t>This involves not only securing the APIs that render the page, but also those that allow us to add, remove, delete, update our comments. </a:t>
            </a:r>
          </a:p>
        </p:txBody>
      </p:sp>
    </p:spTree>
    <p:extLst>
      <p:ext uri="{BB962C8B-B14F-4D97-AF65-F5344CB8AC3E}">
        <p14:creationId xmlns:p14="http://schemas.microsoft.com/office/powerpoint/2010/main" val="19997922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67E4-4382-4290-9AC1-A32A4BE2878C}"/>
              </a:ext>
            </a:extLst>
          </p:cNvPr>
          <p:cNvSpPr>
            <a:spLocks noGrp="1"/>
          </p:cNvSpPr>
          <p:nvPr>
            <p:ph type="title"/>
          </p:nvPr>
        </p:nvSpPr>
        <p:spPr/>
        <p:txBody>
          <a:bodyPr/>
          <a:lstStyle/>
          <a:p>
            <a:r>
              <a:rPr lang="en-IE" dirty="0"/>
              <a:t>Restricting /feed</a:t>
            </a:r>
          </a:p>
        </p:txBody>
      </p:sp>
      <p:sp>
        <p:nvSpPr>
          <p:cNvPr id="3" name="Slide Number Placeholder 2">
            <a:extLst>
              <a:ext uri="{FF2B5EF4-FFF2-40B4-BE49-F238E27FC236}">
                <a16:creationId xmlns:a16="http://schemas.microsoft.com/office/drawing/2014/main" id="{D2254A83-8A99-42BC-9604-A9D0B78A6A23}"/>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89</a:t>
            </a:fld>
            <a:endParaRPr lang="en-IE" dirty="0"/>
          </a:p>
        </p:txBody>
      </p:sp>
      <p:sp>
        <p:nvSpPr>
          <p:cNvPr id="5" name="Rectangle 4">
            <a:extLst>
              <a:ext uri="{FF2B5EF4-FFF2-40B4-BE49-F238E27FC236}">
                <a16:creationId xmlns:a16="http://schemas.microsoft.com/office/drawing/2014/main" id="{189085A9-9AB5-47ED-B8DE-4AC6169D2CD0}"/>
              </a:ext>
            </a:extLst>
          </p:cNvPr>
          <p:cNvSpPr/>
          <p:nvPr/>
        </p:nvSpPr>
        <p:spPr>
          <a:xfrm>
            <a:off x="314736" y="1556792"/>
            <a:ext cx="8514528" cy="5078313"/>
          </a:xfrm>
          <a:prstGeom prst="rect">
            <a:avLst/>
          </a:prstGeom>
        </p:spPr>
        <p:txBody>
          <a:bodyPr wrap="square">
            <a:spAutoFit/>
          </a:bodyPr>
          <a:lstStyle/>
          <a:p>
            <a:r>
              <a:rPr lang="en-IE" dirty="0">
                <a:solidFill>
                  <a:srgbClr val="008000"/>
                </a:solidFill>
                <a:latin typeface="Courier New" panose="02070309020205020404" pitchFamily="49" charset="0"/>
              </a:rPr>
              <a:t>/* GET feed page. */</a:t>
            </a:r>
            <a:endParaRPr lang="en-IE" dirty="0">
              <a:solidFill>
                <a:srgbClr val="000000"/>
              </a:solidFill>
              <a:latin typeface="Courier New" panose="02070309020205020404" pitchFamily="49" charset="0"/>
            </a:endParaRPr>
          </a:p>
          <a:p>
            <a:r>
              <a:rPr lang="en-GB" dirty="0" err="1">
                <a:solidFill>
                  <a:srgbClr val="000000"/>
                </a:solidFill>
                <a:latin typeface="Courier New" panose="02070309020205020404" pitchFamily="49" charset="0"/>
              </a:rPr>
              <a:t>router</a:t>
            </a:r>
            <a:r>
              <a:rPr lang="en-GB" b="1" dirty="0" err="1">
                <a:solidFill>
                  <a:srgbClr val="000080"/>
                </a:solidFill>
                <a:latin typeface="Courier New" panose="02070309020205020404" pitchFamily="49" charset="0"/>
              </a:rPr>
              <a:t>.</a:t>
            </a:r>
            <a:r>
              <a:rPr lang="en-GB" dirty="0" err="1">
                <a:solidFill>
                  <a:srgbClr val="000000"/>
                </a:solidFill>
                <a:latin typeface="Courier New" panose="02070309020205020404" pitchFamily="49" charset="0"/>
              </a:rPr>
              <a:t>get</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'/feed'</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function</a:t>
            </a:r>
            <a:r>
              <a:rPr lang="en-GB" b="1" dirty="0">
                <a:solidFill>
                  <a:srgbClr val="000080"/>
                </a:solidFill>
                <a:latin typeface="Courier New" panose="02070309020205020404" pitchFamily="49" charset="0"/>
              </a:rPr>
              <a:t>(</a:t>
            </a:r>
            <a:r>
              <a:rPr lang="en-GB" dirty="0" err="1">
                <a:solidFill>
                  <a:srgbClr val="000000"/>
                </a:solidFill>
                <a:latin typeface="Courier New" panose="02070309020205020404" pitchFamily="49" charset="0"/>
              </a:rPr>
              <a:t>req</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res</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next</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b="1" dirty="0">
                <a:solidFill>
                  <a:srgbClr val="000080"/>
                </a:solidFill>
                <a:latin typeface="Courier New" panose="02070309020205020404" pitchFamily="49" charset="0"/>
              </a:rPr>
              <a:t>{</a:t>
            </a:r>
            <a:endParaRPr lang="en-GB" dirty="0">
              <a:solidFill>
                <a:srgbClr val="000000"/>
              </a:solidFill>
              <a:latin typeface="Courier New" panose="02070309020205020404" pitchFamily="49" charset="0"/>
            </a:endParaRPr>
          </a:p>
          <a:p>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FF"/>
                </a:solidFill>
                <a:latin typeface="Courier New" panose="02070309020205020404" pitchFamily="49" charset="0"/>
              </a:rPr>
              <a:t>try</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var</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jwtString</a:t>
            </a:r>
            <a:r>
              <a:rPr lang="en-GB" dirty="0">
                <a:solidFill>
                  <a:srgbClr val="000000"/>
                </a:solidFill>
                <a:latin typeface="Courier New" panose="02070309020205020404" pitchFamily="49" charset="0"/>
              </a:rPr>
              <a:t> </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req</a:t>
            </a:r>
            <a:r>
              <a:rPr lang="en-GB" b="1" dirty="0" err="1">
                <a:solidFill>
                  <a:srgbClr val="000080"/>
                </a:solidFill>
                <a:latin typeface="Courier New" panose="02070309020205020404" pitchFamily="49" charset="0"/>
              </a:rPr>
              <a:t>.</a:t>
            </a:r>
            <a:r>
              <a:rPr lang="en-GB" dirty="0" err="1">
                <a:solidFill>
                  <a:srgbClr val="000000"/>
                </a:solidFill>
                <a:latin typeface="Courier New" panose="02070309020205020404" pitchFamily="49" charset="0"/>
              </a:rPr>
              <a:t>cookies</a:t>
            </a:r>
            <a:r>
              <a:rPr lang="en-GB" b="1" dirty="0" err="1">
                <a:solidFill>
                  <a:srgbClr val="000080"/>
                </a:solidFill>
                <a:latin typeface="Courier New" panose="02070309020205020404" pitchFamily="49" charset="0"/>
              </a:rPr>
              <a:t>.</a:t>
            </a:r>
            <a:r>
              <a:rPr lang="en-GB" dirty="0" err="1">
                <a:solidFill>
                  <a:srgbClr val="000000"/>
                </a:solidFill>
                <a:latin typeface="Courier New" panose="02070309020205020404" pitchFamily="49" charset="0"/>
              </a:rPr>
              <a:t>Authorization</a:t>
            </a:r>
            <a:r>
              <a:rPr lang="en-GB" b="1" dirty="0" err="1">
                <a:solidFill>
                  <a:srgbClr val="000080"/>
                </a:solidFill>
                <a:latin typeface="Courier New" panose="02070309020205020404" pitchFamily="49" charset="0"/>
              </a:rPr>
              <a:t>.</a:t>
            </a:r>
            <a:r>
              <a:rPr lang="en-GB" dirty="0" err="1">
                <a:solidFill>
                  <a:srgbClr val="000000"/>
                </a:solidFill>
                <a:latin typeface="Courier New" panose="02070309020205020404" pitchFamily="49" charset="0"/>
              </a:rPr>
              <a:t>split</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 "</a:t>
            </a:r>
            <a:r>
              <a:rPr lang="en-GB" b="1" dirty="0">
                <a:solidFill>
                  <a:srgbClr val="000080"/>
                </a:solidFill>
                <a:latin typeface="Courier New" panose="02070309020205020404" pitchFamily="49" charset="0"/>
              </a:rPr>
              <a:t>);</a:t>
            </a:r>
            <a:endParaRPr lang="en-GB" dirty="0">
              <a:solidFill>
                <a:srgbClr val="000000"/>
              </a:solidFill>
              <a:latin typeface="Courier New" panose="02070309020205020404" pitchFamily="49" charset="0"/>
            </a:endParaRPr>
          </a:p>
          <a:p>
            <a:r>
              <a:rPr lang="nn-NO" dirty="0">
                <a:solidFill>
                  <a:srgbClr val="000000"/>
                </a:solidFill>
                <a:latin typeface="Courier New" panose="02070309020205020404" pitchFamily="49" charset="0"/>
              </a:rPr>
              <a:t>        </a:t>
            </a:r>
            <a:r>
              <a:rPr lang="nn-NO" b="1" dirty="0">
                <a:solidFill>
                  <a:srgbClr val="0000FF"/>
                </a:solidFill>
                <a:latin typeface="Courier New" panose="02070309020205020404" pitchFamily="49" charset="0"/>
              </a:rPr>
              <a:t>var</a:t>
            </a:r>
            <a:r>
              <a:rPr lang="nn-NO" dirty="0">
                <a:solidFill>
                  <a:srgbClr val="000000"/>
                </a:solidFill>
                <a:latin typeface="Courier New" panose="02070309020205020404" pitchFamily="49" charset="0"/>
              </a:rPr>
              <a:t> profile </a:t>
            </a:r>
            <a:r>
              <a:rPr lang="nn-NO" b="1" dirty="0">
                <a:solidFill>
                  <a:srgbClr val="000080"/>
                </a:solidFill>
                <a:latin typeface="Courier New" panose="02070309020205020404" pitchFamily="49" charset="0"/>
              </a:rPr>
              <a:t>=</a:t>
            </a:r>
            <a:r>
              <a:rPr lang="nn-NO" dirty="0">
                <a:solidFill>
                  <a:srgbClr val="000000"/>
                </a:solidFill>
                <a:latin typeface="Courier New" panose="02070309020205020404" pitchFamily="49" charset="0"/>
              </a:rPr>
              <a:t> verifyJwt</a:t>
            </a:r>
            <a:r>
              <a:rPr lang="nn-NO" b="1" dirty="0">
                <a:solidFill>
                  <a:srgbClr val="000080"/>
                </a:solidFill>
                <a:latin typeface="Courier New" panose="02070309020205020404" pitchFamily="49" charset="0"/>
              </a:rPr>
              <a:t>(</a:t>
            </a:r>
            <a:r>
              <a:rPr lang="nn-NO" dirty="0">
                <a:solidFill>
                  <a:srgbClr val="000000"/>
                </a:solidFill>
                <a:latin typeface="Courier New" panose="02070309020205020404" pitchFamily="49" charset="0"/>
              </a:rPr>
              <a:t>jwtString</a:t>
            </a:r>
            <a:r>
              <a:rPr lang="nn-NO" b="1" dirty="0">
                <a:solidFill>
                  <a:srgbClr val="000080"/>
                </a:solidFill>
                <a:latin typeface="Courier New" panose="02070309020205020404" pitchFamily="49" charset="0"/>
              </a:rPr>
              <a:t>[</a:t>
            </a:r>
            <a:r>
              <a:rPr lang="nn-NO" dirty="0">
                <a:solidFill>
                  <a:srgbClr val="FF8000"/>
                </a:solidFill>
                <a:latin typeface="Courier New" panose="02070309020205020404" pitchFamily="49" charset="0"/>
              </a:rPr>
              <a:t>1</a:t>
            </a:r>
            <a:r>
              <a:rPr lang="nn-NO" b="1" dirty="0">
                <a:solidFill>
                  <a:srgbClr val="000080"/>
                </a:solidFill>
                <a:latin typeface="Courier New" panose="02070309020205020404" pitchFamily="49" charset="0"/>
              </a:rPr>
              <a:t>]);</a:t>
            </a:r>
            <a:endParaRPr lang="nn-NO"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FF"/>
                </a:solidFill>
                <a:latin typeface="Courier New" panose="02070309020205020404" pitchFamily="49" charset="0"/>
              </a:rPr>
              <a:t>if</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profile</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res</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render</a:t>
            </a:r>
            <a:r>
              <a:rPr lang="en-IE" b="1" dirty="0">
                <a:solidFill>
                  <a:srgbClr val="000080"/>
                </a:solidFill>
                <a:latin typeface="Courier New" panose="02070309020205020404" pitchFamily="49" charset="0"/>
              </a:rPr>
              <a:t>(</a:t>
            </a:r>
            <a:r>
              <a:rPr lang="en-IE" dirty="0">
                <a:solidFill>
                  <a:srgbClr val="808080"/>
                </a:solidFill>
                <a:latin typeface="Courier New" panose="02070309020205020404" pitchFamily="49" charset="0"/>
              </a:rPr>
              <a:t>'feed'</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b="1" dirty="0">
                <a:solidFill>
                  <a:srgbClr val="0000FF"/>
                </a:solidFill>
                <a:latin typeface="Courier New" panose="02070309020205020404" pitchFamily="49" charset="0"/>
              </a:rPr>
              <a:t>catch</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err</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res</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json</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dirty="0">
                <a:solidFill>
                  <a:srgbClr val="808080"/>
                </a:solidFill>
                <a:latin typeface="Courier New" panose="02070309020205020404" pitchFamily="49" charset="0"/>
              </a:rPr>
              <a:t>"status"</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dirty="0">
                <a:solidFill>
                  <a:srgbClr val="808080"/>
                </a:solidFill>
                <a:latin typeface="Courier New" panose="02070309020205020404" pitchFamily="49" charset="0"/>
              </a:rPr>
              <a:t>"error"</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dirty="0">
                <a:solidFill>
                  <a:srgbClr val="808080"/>
                </a:solidFill>
                <a:latin typeface="Courier New" panose="02070309020205020404" pitchFamily="49" charset="0"/>
              </a:rPr>
              <a:t>"body"</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GB" dirty="0">
                <a:solidFill>
                  <a:srgbClr val="000000"/>
                </a:solidFill>
                <a:latin typeface="Courier New" panose="02070309020205020404" pitchFamily="49" charset="0"/>
              </a:rPr>
              <a:t>                    </a:t>
            </a:r>
            <a:r>
              <a:rPr lang="en-GB" dirty="0">
                <a:solidFill>
                  <a:srgbClr val="808080"/>
                </a:solidFill>
                <a:latin typeface="Courier New" panose="02070309020205020404" pitchFamily="49" charset="0"/>
              </a:rPr>
              <a:t>"You are not logged in."</a:t>
            </a:r>
            <a:endParaRPr lang="en-GB"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b="1" dirty="0">
                <a:solidFill>
                  <a:srgbClr val="000080"/>
                </a:solidFill>
                <a:latin typeface="Courier New" panose="02070309020205020404" pitchFamily="49" charset="0"/>
              </a:rPr>
              <a:t>});</a:t>
            </a:r>
            <a:endParaRPr lang="en-IE" dirty="0"/>
          </a:p>
        </p:txBody>
      </p:sp>
      <p:sp>
        <p:nvSpPr>
          <p:cNvPr id="6" name="TextBox 5">
            <a:extLst>
              <a:ext uri="{FF2B5EF4-FFF2-40B4-BE49-F238E27FC236}">
                <a16:creationId xmlns:a16="http://schemas.microsoft.com/office/drawing/2014/main" id="{955809FC-AFA0-4B72-8966-6B7637065366}"/>
              </a:ext>
            </a:extLst>
          </p:cNvPr>
          <p:cNvSpPr txBox="1"/>
          <p:nvPr/>
        </p:nvSpPr>
        <p:spPr>
          <a:xfrm>
            <a:off x="3491880" y="6433241"/>
            <a:ext cx="1584176" cy="369332"/>
          </a:xfrm>
          <a:prstGeom prst="rect">
            <a:avLst/>
          </a:prstGeom>
          <a:noFill/>
        </p:spPr>
        <p:txBody>
          <a:bodyPr wrap="square" rtlCol="0">
            <a:spAutoFit/>
          </a:bodyPr>
          <a:lstStyle/>
          <a:p>
            <a:r>
              <a:rPr lang="en-IE" dirty="0">
                <a:solidFill>
                  <a:schemeClr val="accent6"/>
                </a:solidFill>
              </a:rPr>
              <a:t>routes&gt;index.js</a:t>
            </a:r>
          </a:p>
        </p:txBody>
      </p:sp>
    </p:spTree>
    <p:extLst>
      <p:ext uri="{BB962C8B-B14F-4D97-AF65-F5344CB8AC3E}">
        <p14:creationId xmlns:p14="http://schemas.microsoft.com/office/powerpoint/2010/main" val="2829127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3953B-9586-498D-8D7E-D3ACB33DABD0}"/>
              </a:ext>
            </a:extLst>
          </p:cNvPr>
          <p:cNvSpPr>
            <a:spLocks noGrp="1"/>
          </p:cNvSpPr>
          <p:nvPr>
            <p:ph type="title"/>
          </p:nvPr>
        </p:nvSpPr>
        <p:spPr/>
        <p:txBody>
          <a:bodyPr/>
          <a:lstStyle/>
          <a:p>
            <a:r>
              <a:rPr lang="en-IE" dirty="0" err="1"/>
              <a:t>Nodemon</a:t>
            </a:r>
            <a:r>
              <a:rPr lang="en-IE" dirty="0"/>
              <a:t> modification</a:t>
            </a:r>
          </a:p>
        </p:txBody>
      </p:sp>
      <p:sp>
        <p:nvSpPr>
          <p:cNvPr id="3" name="Slide Number Placeholder 2">
            <a:extLst>
              <a:ext uri="{FF2B5EF4-FFF2-40B4-BE49-F238E27FC236}">
                <a16:creationId xmlns:a16="http://schemas.microsoft.com/office/drawing/2014/main" id="{09D60871-8E6A-4C31-BFDA-48BAFF33EACF}"/>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9</a:t>
            </a:fld>
            <a:endParaRPr lang="en-IE" dirty="0"/>
          </a:p>
        </p:txBody>
      </p:sp>
      <p:sp>
        <p:nvSpPr>
          <p:cNvPr id="4" name="Content Placeholder 3">
            <a:extLst>
              <a:ext uri="{FF2B5EF4-FFF2-40B4-BE49-F238E27FC236}">
                <a16:creationId xmlns:a16="http://schemas.microsoft.com/office/drawing/2014/main" id="{DB45A70B-8E97-4275-8B52-3EA41F909F80}"/>
              </a:ext>
            </a:extLst>
          </p:cNvPr>
          <p:cNvSpPr>
            <a:spLocks noGrp="1"/>
          </p:cNvSpPr>
          <p:nvPr>
            <p:ph sz="quarter" idx="1"/>
          </p:nvPr>
        </p:nvSpPr>
        <p:spPr/>
        <p:txBody>
          <a:bodyPr>
            <a:normAutofit/>
          </a:bodyPr>
          <a:lstStyle/>
          <a:p>
            <a:r>
              <a:rPr lang="en-IE" sz="2400" dirty="0"/>
              <a:t>Every time you make a change to the server side you must restart your express application, i.e. if you add a new API endpoint or modify the code in any way</a:t>
            </a:r>
          </a:p>
          <a:p>
            <a:r>
              <a:rPr lang="en-IE" sz="2400" dirty="0"/>
              <a:t>There a package installed globally called </a:t>
            </a:r>
            <a:r>
              <a:rPr lang="en-IE" sz="2400" dirty="0" err="1"/>
              <a:t>nodemon</a:t>
            </a:r>
            <a:endParaRPr lang="en-IE" sz="2400" dirty="0"/>
          </a:p>
          <a:p>
            <a:r>
              <a:rPr lang="en-IE" sz="2400" dirty="0"/>
              <a:t>When you invoke </a:t>
            </a:r>
            <a:r>
              <a:rPr lang="en-IE" sz="2400" dirty="0" err="1"/>
              <a:t>npm</a:t>
            </a:r>
            <a:r>
              <a:rPr lang="en-IE" sz="2400" dirty="0"/>
              <a:t> start, </a:t>
            </a:r>
            <a:r>
              <a:rPr lang="en-IE" sz="2400" dirty="0" err="1"/>
              <a:t>npm</a:t>
            </a:r>
            <a:r>
              <a:rPr lang="en-IE" sz="2400" dirty="0"/>
              <a:t> looks for the start command in the </a:t>
            </a:r>
            <a:r>
              <a:rPr lang="en-IE" sz="2400" dirty="0" err="1"/>
              <a:t>package.json</a:t>
            </a:r>
            <a:r>
              <a:rPr lang="en-IE" sz="2400" dirty="0"/>
              <a:t> file.</a:t>
            </a:r>
          </a:p>
          <a:p>
            <a:r>
              <a:rPr lang="en-IE" sz="2400" dirty="0"/>
              <a:t>Edit this file and change node to </a:t>
            </a:r>
            <a:r>
              <a:rPr lang="en-IE" sz="2400" dirty="0" err="1"/>
              <a:t>nodemon</a:t>
            </a:r>
            <a:endParaRPr lang="en-IE" sz="2400" dirty="0"/>
          </a:p>
        </p:txBody>
      </p:sp>
      <p:pic>
        <p:nvPicPr>
          <p:cNvPr id="5" name="Picture 4">
            <a:extLst>
              <a:ext uri="{FF2B5EF4-FFF2-40B4-BE49-F238E27FC236}">
                <a16:creationId xmlns:a16="http://schemas.microsoft.com/office/drawing/2014/main" id="{F5662A58-B091-4C8C-B368-36FC912805CB}"/>
              </a:ext>
            </a:extLst>
          </p:cNvPr>
          <p:cNvPicPr>
            <a:picLocks noChangeAspect="1"/>
          </p:cNvPicPr>
          <p:nvPr/>
        </p:nvPicPr>
        <p:blipFill>
          <a:blip r:embed="rId2"/>
          <a:stretch>
            <a:fillRect/>
          </a:stretch>
        </p:blipFill>
        <p:spPr>
          <a:xfrm>
            <a:off x="683568" y="4767265"/>
            <a:ext cx="2667000" cy="1704975"/>
          </a:xfrm>
          <a:prstGeom prst="rect">
            <a:avLst/>
          </a:prstGeom>
        </p:spPr>
      </p:pic>
      <p:pic>
        <p:nvPicPr>
          <p:cNvPr id="6" name="Picture 5">
            <a:extLst>
              <a:ext uri="{FF2B5EF4-FFF2-40B4-BE49-F238E27FC236}">
                <a16:creationId xmlns:a16="http://schemas.microsoft.com/office/drawing/2014/main" id="{3484B2E5-66A6-433B-BCBF-B3B9A3177B41}"/>
              </a:ext>
            </a:extLst>
          </p:cNvPr>
          <p:cNvPicPr>
            <a:picLocks noChangeAspect="1"/>
          </p:cNvPicPr>
          <p:nvPr/>
        </p:nvPicPr>
        <p:blipFill>
          <a:blip r:embed="rId3"/>
          <a:stretch>
            <a:fillRect/>
          </a:stretch>
        </p:blipFill>
        <p:spPr>
          <a:xfrm>
            <a:off x="5436096" y="4786347"/>
            <a:ext cx="2886075" cy="1714500"/>
          </a:xfrm>
          <a:prstGeom prst="rect">
            <a:avLst/>
          </a:prstGeom>
        </p:spPr>
      </p:pic>
      <p:cxnSp>
        <p:nvCxnSpPr>
          <p:cNvPr id="8" name="Straight Arrow Connector 7">
            <a:extLst>
              <a:ext uri="{FF2B5EF4-FFF2-40B4-BE49-F238E27FC236}">
                <a16:creationId xmlns:a16="http://schemas.microsoft.com/office/drawing/2014/main" id="{EB39CB84-D96B-4690-B140-CAB488D6BD66}"/>
              </a:ext>
            </a:extLst>
          </p:cNvPr>
          <p:cNvCxnSpPr/>
          <p:nvPr/>
        </p:nvCxnSpPr>
        <p:spPr>
          <a:xfrm>
            <a:off x="3350568" y="5877272"/>
            <a:ext cx="2013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useful tip">
            <a:extLst>
              <a:ext uri="{FF2B5EF4-FFF2-40B4-BE49-F238E27FC236}">
                <a16:creationId xmlns:a16="http://schemas.microsoft.com/office/drawing/2014/main" id="{EBE59070-8601-493D-8FC8-80F5A7053E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5883" y="228600"/>
            <a:ext cx="776288" cy="90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165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B399-35D9-4FEE-87FF-7305AC5D41D1}"/>
              </a:ext>
            </a:extLst>
          </p:cNvPr>
          <p:cNvSpPr>
            <a:spLocks noGrp="1"/>
          </p:cNvSpPr>
          <p:nvPr>
            <p:ph type="title"/>
          </p:nvPr>
        </p:nvSpPr>
        <p:spPr/>
        <p:txBody>
          <a:bodyPr/>
          <a:lstStyle/>
          <a:p>
            <a:r>
              <a:rPr lang="en-IE" dirty="0"/>
              <a:t>Verify the token</a:t>
            </a:r>
          </a:p>
        </p:txBody>
      </p:sp>
      <p:sp>
        <p:nvSpPr>
          <p:cNvPr id="3" name="Slide Number Placeholder 2">
            <a:extLst>
              <a:ext uri="{FF2B5EF4-FFF2-40B4-BE49-F238E27FC236}">
                <a16:creationId xmlns:a16="http://schemas.microsoft.com/office/drawing/2014/main" id="{A4903F23-241E-4A0B-8D1E-55B029031209}"/>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90</a:t>
            </a:fld>
            <a:endParaRPr lang="en-IE" dirty="0"/>
          </a:p>
        </p:txBody>
      </p:sp>
      <p:sp>
        <p:nvSpPr>
          <p:cNvPr id="5" name="Rectangle 4">
            <a:extLst>
              <a:ext uri="{FF2B5EF4-FFF2-40B4-BE49-F238E27FC236}">
                <a16:creationId xmlns:a16="http://schemas.microsoft.com/office/drawing/2014/main" id="{EE336C0E-0C54-4E5F-B9B3-16906A9B90D8}"/>
              </a:ext>
            </a:extLst>
          </p:cNvPr>
          <p:cNvSpPr/>
          <p:nvPr/>
        </p:nvSpPr>
        <p:spPr>
          <a:xfrm>
            <a:off x="395536" y="4136410"/>
            <a:ext cx="7704856" cy="2308324"/>
          </a:xfrm>
          <a:prstGeom prst="rect">
            <a:avLst/>
          </a:prstGeom>
        </p:spPr>
        <p:txBody>
          <a:bodyPr wrap="square">
            <a:spAutoFit/>
          </a:bodyPr>
          <a:lstStyle/>
          <a:p>
            <a:r>
              <a:rPr lang="en-IE" dirty="0">
                <a:solidFill>
                  <a:srgbClr val="008000"/>
                </a:solidFill>
                <a:latin typeface="Courier New" panose="02070309020205020404" pitchFamily="49" charset="0"/>
              </a:rPr>
              <a:t>/*</a:t>
            </a:r>
          </a:p>
          <a:p>
            <a:r>
              <a:rPr lang="en-IE" dirty="0">
                <a:solidFill>
                  <a:srgbClr val="008000"/>
                </a:solidFill>
                <a:latin typeface="Courier New" panose="02070309020205020404" pitchFamily="49" charset="0"/>
              </a:rPr>
              <a:t> Verifies a JWT</a:t>
            </a:r>
          </a:p>
          <a:p>
            <a:r>
              <a:rPr lang="en-IE" dirty="0">
                <a:solidFill>
                  <a:srgbClr val="008000"/>
                </a:solidFill>
                <a:latin typeface="Courier New" panose="02070309020205020404" pitchFamily="49" charset="0"/>
              </a:rPr>
              <a:t> */</a:t>
            </a:r>
            <a:endParaRPr lang="en-IE" dirty="0">
              <a:solidFill>
                <a:srgbClr val="000000"/>
              </a:solidFill>
              <a:latin typeface="Courier New" panose="02070309020205020404" pitchFamily="49" charset="0"/>
            </a:endParaRPr>
          </a:p>
          <a:p>
            <a:r>
              <a:rPr lang="en-IE" b="1" dirty="0">
                <a:solidFill>
                  <a:srgbClr val="0000FF"/>
                </a:solidFill>
                <a:latin typeface="Courier New" panose="02070309020205020404" pitchFamily="49" charset="0"/>
              </a:rPr>
              <a:t>function</a:t>
            </a:r>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verifyJwt</a:t>
            </a:r>
            <a:r>
              <a:rPr lang="en-IE" b="1" dirty="0">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jwtString</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endParaRPr lang="en-IE" dirty="0">
              <a:solidFill>
                <a:srgbClr val="000000"/>
              </a:solidFill>
              <a:latin typeface="Courier New" panose="02070309020205020404" pitchFamily="49" charset="0"/>
            </a:endParaRPr>
          </a:p>
          <a:p>
            <a:r>
              <a:rPr lang="en-IE" b="1" dirty="0">
                <a:solidFill>
                  <a:srgbClr val="0000FF"/>
                </a:solidFill>
                <a:latin typeface="Courier New" panose="02070309020205020404" pitchFamily="49" charset="0"/>
              </a:rPr>
              <a:t>    </a:t>
            </a:r>
            <a:r>
              <a:rPr lang="en-IE" b="1" dirty="0" err="1">
                <a:solidFill>
                  <a:srgbClr val="0000FF"/>
                </a:solidFill>
                <a:latin typeface="Courier New" panose="02070309020205020404" pitchFamily="49" charset="0"/>
              </a:rPr>
              <a:t>var</a:t>
            </a:r>
            <a:r>
              <a:rPr lang="en-IE" dirty="0">
                <a:solidFill>
                  <a:srgbClr val="000000"/>
                </a:solidFill>
                <a:latin typeface="Courier New" panose="02070309020205020404" pitchFamily="49" charset="0"/>
              </a:rPr>
              <a:t> value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jwt</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verify</a:t>
            </a:r>
            <a:r>
              <a:rPr lang="en-IE" b="1" dirty="0">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jwtString</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dirty="0">
                <a:solidFill>
                  <a:srgbClr val="808080"/>
                </a:solidFill>
                <a:latin typeface="Courier New" panose="02070309020205020404" pitchFamily="49" charset="0"/>
              </a:rPr>
              <a:t>'</a:t>
            </a:r>
            <a:r>
              <a:rPr lang="en-IE" dirty="0" err="1">
                <a:solidFill>
                  <a:srgbClr val="808080"/>
                </a:solidFill>
                <a:latin typeface="Courier New" panose="02070309020205020404" pitchFamily="49" charset="0"/>
              </a:rPr>
              <a:t>CSIsTheWorst</a:t>
            </a:r>
            <a:r>
              <a:rPr lang="en-IE" dirty="0">
                <a:solidFill>
                  <a:srgbClr val="808080"/>
                </a:solidFill>
                <a:latin typeface="Courier New" panose="02070309020205020404" pitchFamily="49" charset="0"/>
              </a:rPr>
              <a:t>'</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FF"/>
                </a:solidFill>
                <a:latin typeface="Courier New" panose="02070309020205020404" pitchFamily="49" charset="0"/>
              </a:rPr>
              <a:t>return</a:t>
            </a:r>
            <a:r>
              <a:rPr lang="en-IE" dirty="0">
                <a:solidFill>
                  <a:srgbClr val="000000"/>
                </a:solidFill>
                <a:latin typeface="Courier New" panose="02070309020205020404" pitchFamily="49" charset="0"/>
              </a:rPr>
              <a:t> value</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p:txBody>
      </p:sp>
      <p:sp>
        <p:nvSpPr>
          <p:cNvPr id="6" name="TextBox 5">
            <a:extLst>
              <a:ext uri="{FF2B5EF4-FFF2-40B4-BE49-F238E27FC236}">
                <a16:creationId xmlns:a16="http://schemas.microsoft.com/office/drawing/2014/main" id="{879D14C7-CAC6-4079-824C-1A1F8DE75E9D}"/>
              </a:ext>
            </a:extLst>
          </p:cNvPr>
          <p:cNvSpPr txBox="1"/>
          <p:nvPr/>
        </p:nvSpPr>
        <p:spPr>
          <a:xfrm>
            <a:off x="3707904" y="6444734"/>
            <a:ext cx="1728192" cy="369332"/>
          </a:xfrm>
          <a:prstGeom prst="rect">
            <a:avLst/>
          </a:prstGeom>
          <a:noFill/>
        </p:spPr>
        <p:txBody>
          <a:bodyPr wrap="square" rtlCol="0">
            <a:spAutoFit/>
          </a:bodyPr>
          <a:lstStyle/>
          <a:p>
            <a:r>
              <a:rPr lang="en-IE" dirty="0">
                <a:solidFill>
                  <a:schemeClr val="accent6"/>
                </a:solidFill>
              </a:rPr>
              <a:t>routes&gt;index.js</a:t>
            </a:r>
          </a:p>
        </p:txBody>
      </p:sp>
      <p:sp>
        <p:nvSpPr>
          <p:cNvPr id="8" name="TextBox 7">
            <a:extLst>
              <a:ext uri="{FF2B5EF4-FFF2-40B4-BE49-F238E27FC236}">
                <a16:creationId xmlns:a16="http://schemas.microsoft.com/office/drawing/2014/main" id="{AAE8CF97-4CB0-43F4-8211-3B48F37A96F8}"/>
              </a:ext>
            </a:extLst>
          </p:cNvPr>
          <p:cNvSpPr txBox="1"/>
          <p:nvPr/>
        </p:nvSpPr>
        <p:spPr>
          <a:xfrm>
            <a:off x="6767704" y="3780472"/>
            <a:ext cx="2376264" cy="1477328"/>
          </a:xfrm>
          <a:prstGeom prst="rect">
            <a:avLst/>
          </a:prstGeom>
          <a:noFill/>
        </p:spPr>
        <p:txBody>
          <a:bodyPr wrap="square" rtlCol="0">
            <a:spAutoFit/>
          </a:bodyPr>
          <a:lstStyle/>
          <a:p>
            <a:r>
              <a:rPr lang="en-IE" dirty="0"/>
              <a:t>Add to the bottom of routes/index.js, otherwise we can’t verify if the token is valid</a:t>
            </a:r>
          </a:p>
        </p:txBody>
      </p:sp>
      <p:sp>
        <p:nvSpPr>
          <p:cNvPr id="7" name="Rectangle 6">
            <a:extLst>
              <a:ext uri="{FF2B5EF4-FFF2-40B4-BE49-F238E27FC236}">
                <a16:creationId xmlns:a16="http://schemas.microsoft.com/office/drawing/2014/main" id="{EEE741A1-5338-4E3D-98FA-3364B69F9BE7}"/>
              </a:ext>
            </a:extLst>
          </p:cNvPr>
          <p:cNvSpPr/>
          <p:nvPr/>
        </p:nvSpPr>
        <p:spPr>
          <a:xfrm>
            <a:off x="520856" y="1649317"/>
            <a:ext cx="7242368" cy="1200329"/>
          </a:xfrm>
          <a:prstGeom prst="rect">
            <a:avLst/>
          </a:prstGeom>
        </p:spPr>
        <p:txBody>
          <a:bodyPr wrap="square">
            <a:spAutoFit/>
          </a:bodyPr>
          <a:lstStyle/>
          <a:p>
            <a:r>
              <a:rPr lang="en-IE" b="1" dirty="0" err="1">
                <a:solidFill>
                  <a:srgbClr val="0000FF"/>
                </a:solidFill>
                <a:latin typeface="Courier New" panose="02070309020205020404" pitchFamily="49" charset="0"/>
              </a:rPr>
              <a:t>var</a:t>
            </a:r>
            <a:r>
              <a:rPr lang="en-IE" dirty="0">
                <a:solidFill>
                  <a:srgbClr val="000000"/>
                </a:solidFill>
                <a:latin typeface="Courier New" panose="02070309020205020404" pitchFamily="49" charset="0"/>
              </a:rPr>
              <a:t> express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require</a:t>
            </a:r>
            <a:r>
              <a:rPr lang="en-IE" b="1" dirty="0">
                <a:solidFill>
                  <a:srgbClr val="000080"/>
                </a:solidFill>
                <a:latin typeface="Courier New" panose="02070309020205020404" pitchFamily="49" charset="0"/>
              </a:rPr>
              <a:t>(</a:t>
            </a:r>
            <a:r>
              <a:rPr lang="en-IE" dirty="0">
                <a:solidFill>
                  <a:srgbClr val="808080"/>
                </a:solidFill>
                <a:latin typeface="Courier New" panose="02070309020205020404" pitchFamily="49" charset="0"/>
              </a:rPr>
              <a:t>'express'</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b="1" dirty="0" err="1">
                <a:solidFill>
                  <a:srgbClr val="0000FF"/>
                </a:solidFill>
                <a:latin typeface="Courier New" panose="02070309020205020404" pitchFamily="49" charset="0"/>
              </a:rPr>
              <a:t>var</a:t>
            </a:r>
            <a:r>
              <a:rPr lang="en-IE" dirty="0">
                <a:solidFill>
                  <a:srgbClr val="000000"/>
                </a:solidFill>
                <a:latin typeface="Courier New" panose="02070309020205020404" pitchFamily="49" charset="0"/>
              </a:rPr>
              <a:t> router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express</a:t>
            </a:r>
            <a:r>
              <a:rPr lang="en-IE" b="1" dirty="0" err="1">
                <a:solidFill>
                  <a:srgbClr val="000080"/>
                </a:solidFill>
                <a:latin typeface="Courier New" panose="02070309020205020404" pitchFamily="49" charset="0"/>
              </a:rPr>
              <a:t>.</a:t>
            </a:r>
            <a:r>
              <a:rPr lang="en-IE" dirty="0" err="1">
                <a:solidFill>
                  <a:srgbClr val="000000"/>
                </a:solidFill>
                <a:latin typeface="Courier New" panose="02070309020205020404" pitchFamily="49" charset="0"/>
              </a:rPr>
              <a:t>Router</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b="1" dirty="0" err="1">
                <a:solidFill>
                  <a:srgbClr val="0000FF"/>
                </a:solidFill>
                <a:latin typeface="Courier New" panose="02070309020205020404" pitchFamily="49" charset="0"/>
              </a:rPr>
              <a:t>var</a:t>
            </a:r>
            <a:r>
              <a:rPr lang="en-IE" dirty="0">
                <a:solidFill>
                  <a:srgbClr val="000000"/>
                </a:solidFill>
                <a:latin typeface="Courier New" panose="02070309020205020404" pitchFamily="49" charset="0"/>
              </a:rPr>
              <a:t> User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require</a:t>
            </a:r>
            <a:r>
              <a:rPr lang="en-IE" b="1" dirty="0">
                <a:solidFill>
                  <a:srgbClr val="000080"/>
                </a:solidFill>
                <a:latin typeface="Courier New" panose="02070309020205020404" pitchFamily="49" charset="0"/>
              </a:rPr>
              <a:t>(</a:t>
            </a:r>
            <a:r>
              <a:rPr lang="en-IE" dirty="0">
                <a:solidFill>
                  <a:srgbClr val="808080"/>
                </a:solidFill>
                <a:latin typeface="Courier New" panose="02070309020205020404" pitchFamily="49" charset="0"/>
              </a:rPr>
              <a:t>'../models/users'</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b="1" dirty="0" err="1">
                <a:solidFill>
                  <a:srgbClr val="0000FF"/>
                </a:solidFill>
                <a:highlight>
                  <a:srgbClr val="FFFF00"/>
                </a:highlight>
                <a:latin typeface="Courier New" panose="02070309020205020404" pitchFamily="49" charset="0"/>
              </a:rPr>
              <a:t>var</a:t>
            </a:r>
            <a:r>
              <a:rPr lang="en-IE" dirty="0">
                <a:solidFill>
                  <a:srgbClr val="000000"/>
                </a:solidFill>
                <a:highlight>
                  <a:srgbClr val="FFFF00"/>
                </a:highlight>
                <a:latin typeface="Courier New" panose="02070309020205020404" pitchFamily="49" charset="0"/>
              </a:rPr>
              <a:t> </a:t>
            </a:r>
            <a:r>
              <a:rPr lang="en-IE" dirty="0" err="1">
                <a:solidFill>
                  <a:srgbClr val="000000"/>
                </a:solidFill>
                <a:highlight>
                  <a:srgbClr val="FFFF00"/>
                </a:highlight>
                <a:latin typeface="Courier New" panose="02070309020205020404" pitchFamily="49" charset="0"/>
              </a:rPr>
              <a:t>jwt</a:t>
            </a:r>
            <a:r>
              <a:rPr lang="en-IE" dirty="0">
                <a:solidFill>
                  <a:srgbClr val="000000"/>
                </a:solidFill>
                <a:highlight>
                  <a:srgbClr val="FFFF00"/>
                </a:highlight>
                <a:latin typeface="Courier New" panose="02070309020205020404" pitchFamily="49" charset="0"/>
              </a:rPr>
              <a:t> </a:t>
            </a:r>
            <a:r>
              <a:rPr lang="en-IE" b="1" dirty="0">
                <a:solidFill>
                  <a:srgbClr val="000080"/>
                </a:solidFill>
                <a:highlight>
                  <a:srgbClr val="FFFF00"/>
                </a:highlight>
                <a:latin typeface="Courier New" panose="02070309020205020404" pitchFamily="49" charset="0"/>
              </a:rPr>
              <a:t>=</a:t>
            </a:r>
            <a:r>
              <a:rPr lang="en-IE" dirty="0">
                <a:solidFill>
                  <a:srgbClr val="000000"/>
                </a:solidFill>
                <a:highlight>
                  <a:srgbClr val="FFFF00"/>
                </a:highlight>
                <a:latin typeface="Courier New" panose="02070309020205020404" pitchFamily="49" charset="0"/>
              </a:rPr>
              <a:t> require</a:t>
            </a:r>
            <a:r>
              <a:rPr lang="en-IE" b="1" dirty="0">
                <a:solidFill>
                  <a:srgbClr val="000080"/>
                </a:solidFill>
                <a:highlight>
                  <a:srgbClr val="FFFF00"/>
                </a:highlight>
                <a:latin typeface="Courier New" panose="02070309020205020404" pitchFamily="49" charset="0"/>
              </a:rPr>
              <a:t>(</a:t>
            </a:r>
            <a:r>
              <a:rPr lang="en-IE" dirty="0">
                <a:solidFill>
                  <a:srgbClr val="808080"/>
                </a:solidFill>
                <a:highlight>
                  <a:srgbClr val="FFFF00"/>
                </a:highlight>
                <a:latin typeface="Courier New" panose="02070309020205020404" pitchFamily="49" charset="0"/>
              </a:rPr>
              <a:t>'</a:t>
            </a:r>
            <a:r>
              <a:rPr lang="en-IE" dirty="0" err="1">
                <a:solidFill>
                  <a:srgbClr val="808080"/>
                </a:solidFill>
                <a:highlight>
                  <a:srgbClr val="FFFF00"/>
                </a:highlight>
                <a:latin typeface="Courier New" panose="02070309020205020404" pitchFamily="49" charset="0"/>
              </a:rPr>
              <a:t>jsonwebtoken</a:t>
            </a:r>
            <a:r>
              <a:rPr lang="en-IE" dirty="0">
                <a:solidFill>
                  <a:srgbClr val="808080"/>
                </a:solidFill>
                <a:highlight>
                  <a:srgbClr val="FFFF00"/>
                </a:highlight>
                <a:latin typeface="Courier New" panose="02070309020205020404" pitchFamily="49" charset="0"/>
              </a:rPr>
              <a:t>'</a:t>
            </a:r>
            <a:r>
              <a:rPr lang="en-IE" b="1" dirty="0">
                <a:solidFill>
                  <a:srgbClr val="000080"/>
                </a:solidFill>
                <a:highlight>
                  <a:srgbClr val="FFFF00"/>
                </a:highlight>
                <a:latin typeface="Courier New" panose="02070309020205020404" pitchFamily="49" charset="0"/>
              </a:rPr>
              <a:t>);</a:t>
            </a:r>
            <a:endParaRPr lang="en-IE" dirty="0">
              <a:highlight>
                <a:srgbClr val="FFFF00"/>
              </a:highlight>
            </a:endParaRPr>
          </a:p>
        </p:txBody>
      </p:sp>
      <p:sp>
        <p:nvSpPr>
          <p:cNvPr id="9" name="TextBox 8">
            <a:extLst>
              <a:ext uri="{FF2B5EF4-FFF2-40B4-BE49-F238E27FC236}">
                <a16:creationId xmlns:a16="http://schemas.microsoft.com/office/drawing/2014/main" id="{2E1090F1-50F0-4AEF-972B-6CC8F313E55F}"/>
              </a:ext>
            </a:extLst>
          </p:cNvPr>
          <p:cNvSpPr txBox="1"/>
          <p:nvPr/>
        </p:nvSpPr>
        <p:spPr>
          <a:xfrm>
            <a:off x="6575092" y="1585418"/>
            <a:ext cx="2376264" cy="646331"/>
          </a:xfrm>
          <a:prstGeom prst="rect">
            <a:avLst/>
          </a:prstGeom>
          <a:noFill/>
        </p:spPr>
        <p:txBody>
          <a:bodyPr wrap="square" rtlCol="0">
            <a:spAutoFit/>
          </a:bodyPr>
          <a:lstStyle/>
          <a:p>
            <a:r>
              <a:rPr lang="en-IE" dirty="0"/>
              <a:t>Make sure to include the </a:t>
            </a:r>
            <a:r>
              <a:rPr lang="en-IE" dirty="0" err="1"/>
              <a:t>jwt</a:t>
            </a:r>
            <a:r>
              <a:rPr lang="en-IE" dirty="0"/>
              <a:t> reference</a:t>
            </a:r>
          </a:p>
        </p:txBody>
      </p:sp>
      <p:cxnSp>
        <p:nvCxnSpPr>
          <p:cNvPr id="10" name="Straight Arrow Connector 9">
            <a:extLst>
              <a:ext uri="{FF2B5EF4-FFF2-40B4-BE49-F238E27FC236}">
                <a16:creationId xmlns:a16="http://schemas.microsoft.com/office/drawing/2014/main" id="{BD0309BF-E4EA-452C-A911-3CA9859C563A}"/>
              </a:ext>
            </a:extLst>
          </p:cNvPr>
          <p:cNvCxnSpPr/>
          <p:nvPr/>
        </p:nvCxnSpPr>
        <p:spPr>
          <a:xfrm flipH="1">
            <a:off x="5292080" y="2249481"/>
            <a:ext cx="1656184" cy="344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5772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CAF7-5D31-4143-B66D-4E175BCC2F2F}"/>
              </a:ext>
            </a:extLst>
          </p:cNvPr>
          <p:cNvSpPr>
            <a:spLocks noGrp="1"/>
          </p:cNvSpPr>
          <p:nvPr>
            <p:ph type="title"/>
          </p:nvPr>
        </p:nvSpPr>
        <p:spPr/>
        <p:txBody>
          <a:bodyPr>
            <a:normAutofit fontScale="90000"/>
          </a:bodyPr>
          <a:lstStyle/>
          <a:p>
            <a:r>
              <a:rPr lang="en-IE" dirty="0"/>
              <a:t>Remember the APIs are still accessible</a:t>
            </a:r>
          </a:p>
        </p:txBody>
      </p:sp>
      <p:sp>
        <p:nvSpPr>
          <p:cNvPr id="3" name="Slide Number Placeholder 2">
            <a:extLst>
              <a:ext uri="{FF2B5EF4-FFF2-40B4-BE49-F238E27FC236}">
                <a16:creationId xmlns:a16="http://schemas.microsoft.com/office/drawing/2014/main" id="{73A84C9C-5D71-4E71-B02E-8340CCA9E0C8}"/>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91</a:t>
            </a:fld>
            <a:endParaRPr lang="en-IE" dirty="0"/>
          </a:p>
        </p:txBody>
      </p:sp>
      <p:sp>
        <p:nvSpPr>
          <p:cNvPr id="4" name="Content Placeholder 3">
            <a:extLst>
              <a:ext uri="{FF2B5EF4-FFF2-40B4-BE49-F238E27FC236}">
                <a16:creationId xmlns:a16="http://schemas.microsoft.com/office/drawing/2014/main" id="{750DDA73-4026-4175-9000-319C8E2ADFCE}"/>
              </a:ext>
            </a:extLst>
          </p:cNvPr>
          <p:cNvSpPr>
            <a:spLocks noGrp="1"/>
          </p:cNvSpPr>
          <p:nvPr>
            <p:ph sz="quarter" idx="1"/>
          </p:nvPr>
        </p:nvSpPr>
        <p:spPr/>
        <p:txBody>
          <a:bodyPr/>
          <a:lstStyle/>
          <a:p>
            <a:r>
              <a:rPr lang="en-IE" dirty="0"/>
              <a:t>Although we have now secured /feed, all the other APIs are still open. </a:t>
            </a:r>
          </a:p>
          <a:p>
            <a:r>
              <a:rPr lang="en-IE" dirty="0"/>
              <a:t>If you monitor the requests, you will quickly figure out the endpoint URLs to </a:t>
            </a:r>
            <a:r>
              <a:rPr lang="en-IE" dirty="0" err="1"/>
              <a:t>addComments</a:t>
            </a:r>
            <a:r>
              <a:rPr lang="en-IE" dirty="0"/>
              <a:t>, </a:t>
            </a:r>
            <a:r>
              <a:rPr lang="en-IE" dirty="0" err="1"/>
              <a:t>getComments</a:t>
            </a:r>
            <a:r>
              <a:rPr lang="en-IE" dirty="0"/>
              <a:t> etc…and you can do so without actually logging in. </a:t>
            </a:r>
          </a:p>
          <a:p>
            <a:endParaRPr lang="en-IE" dirty="0"/>
          </a:p>
        </p:txBody>
      </p:sp>
    </p:spTree>
    <p:extLst>
      <p:ext uri="{BB962C8B-B14F-4D97-AF65-F5344CB8AC3E}">
        <p14:creationId xmlns:p14="http://schemas.microsoft.com/office/powerpoint/2010/main" val="11758168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5212" y="1628800"/>
            <a:ext cx="7772400" cy="1368152"/>
          </a:xfrm>
        </p:spPr>
        <p:txBody>
          <a:bodyPr>
            <a:normAutofit/>
          </a:bodyPr>
          <a:lstStyle/>
          <a:p>
            <a:r>
              <a:rPr lang="en-US" sz="2800" dirty="0" err="1"/>
              <a:t>Jquery</a:t>
            </a:r>
            <a:r>
              <a:rPr lang="en-US" sz="2800" dirty="0"/>
              <a:t> animations</a:t>
            </a:r>
            <a:endParaRPr lang="en-IE" sz="2800" dirty="0"/>
          </a:p>
        </p:txBody>
      </p:sp>
      <p:sp>
        <p:nvSpPr>
          <p:cNvPr id="3" name="Subtitle 2"/>
          <p:cNvSpPr>
            <a:spLocks noGrp="1"/>
          </p:cNvSpPr>
          <p:nvPr>
            <p:ph type="subTitle" idx="1"/>
          </p:nvPr>
        </p:nvSpPr>
        <p:spPr>
          <a:xfrm>
            <a:off x="859236" y="3212976"/>
            <a:ext cx="7529188" cy="1649344"/>
          </a:xfrm>
        </p:spPr>
        <p:txBody>
          <a:bodyPr>
            <a:normAutofit/>
          </a:bodyPr>
          <a:lstStyle/>
          <a:p>
            <a:r>
              <a:rPr lang="en-US" sz="3600" dirty="0"/>
              <a:t> </a:t>
            </a:r>
          </a:p>
          <a:p>
            <a:endParaRPr lang="en-US" sz="3600" dirty="0"/>
          </a:p>
          <a:p>
            <a:endParaRPr lang="en-US" sz="3200" dirty="0"/>
          </a:p>
          <a:p>
            <a:endParaRPr lang="en-IE" sz="3600" dirty="0"/>
          </a:p>
        </p:txBody>
      </p:sp>
      <p:pic>
        <p:nvPicPr>
          <p:cNvPr id="5" name="Picture 4" descr="NUIGalway_Logo_Irish_500.png"/>
          <p:cNvPicPr>
            <a:picLocks noChangeAspect="1"/>
          </p:cNvPicPr>
          <p:nvPr/>
        </p:nvPicPr>
        <p:blipFill>
          <a:blip r:embed="rId3" cstate="print"/>
          <a:stretch>
            <a:fillRect/>
          </a:stretch>
        </p:blipFill>
        <p:spPr>
          <a:xfrm>
            <a:off x="6948264" y="6021288"/>
            <a:ext cx="2195736" cy="744904"/>
          </a:xfrm>
          <a:prstGeom prst="rect">
            <a:avLst/>
          </a:prstGeom>
        </p:spPr>
      </p:pic>
    </p:spTree>
    <p:extLst>
      <p:ext uri="{BB962C8B-B14F-4D97-AF65-F5344CB8AC3E}">
        <p14:creationId xmlns:p14="http://schemas.microsoft.com/office/powerpoint/2010/main" val="3927838232"/>
      </p:ext>
    </p:extLst>
  </p:cSld>
  <p:clrMapOvr>
    <a:masterClrMapping/>
  </p:clrMapOvr>
  <p:transition advTm="16427"/>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EF15E-3E1F-49A3-B683-94F3FF4BDAEE}"/>
              </a:ext>
            </a:extLst>
          </p:cNvPr>
          <p:cNvSpPr>
            <a:spLocks noGrp="1"/>
          </p:cNvSpPr>
          <p:nvPr>
            <p:ph type="title"/>
          </p:nvPr>
        </p:nvSpPr>
        <p:spPr/>
        <p:txBody>
          <a:bodyPr/>
          <a:lstStyle/>
          <a:p>
            <a:r>
              <a:rPr lang="en-IE" dirty="0"/>
              <a:t>For </a:t>
            </a:r>
            <a:r>
              <a:rPr lang="en-IE"/>
              <a:t>some fun</a:t>
            </a:r>
            <a:endParaRPr lang="en-IE" dirty="0"/>
          </a:p>
        </p:txBody>
      </p:sp>
      <p:sp>
        <p:nvSpPr>
          <p:cNvPr id="3" name="Slide Number Placeholder 2">
            <a:extLst>
              <a:ext uri="{FF2B5EF4-FFF2-40B4-BE49-F238E27FC236}">
                <a16:creationId xmlns:a16="http://schemas.microsoft.com/office/drawing/2014/main" id="{0C61E131-175E-4755-8134-7D541CB4D230}"/>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93</a:t>
            </a:fld>
            <a:endParaRPr lang="en-IE" dirty="0"/>
          </a:p>
        </p:txBody>
      </p:sp>
      <p:sp>
        <p:nvSpPr>
          <p:cNvPr id="4" name="Content Placeholder 3">
            <a:extLst>
              <a:ext uri="{FF2B5EF4-FFF2-40B4-BE49-F238E27FC236}">
                <a16:creationId xmlns:a16="http://schemas.microsoft.com/office/drawing/2014/main" id="{84374763-F7BC-4C7D-9342-B3510D895C07}"/>
              </a:ext>
            </a:extLst>
          </p:cNvPr>
          <p:cNvSpPr>
            <a:spLocks noGrp="1"/>
          </p:cNvSpPr>
          <p:nvPr>
            <p:ph sz="quarter" idx="1"/>
          </p:nvPr>
        </p:nvSpPr>
        <p:spPr/>
        <p:txBody>
          <a:bodyPr/>
          <a:lstStyle/>
          <a:p>
            <a:r>
              <a:rPr lang="en-IE" dirty="0">
                <a:hlinkClick r:id="rId2"/>
              </a:rPr>
              <a:t>https://jqueryui.com/show/</a:t>
            </a:r>
            <a:endParaRPr lang="en-IE" dirty="0"/>
          </a:p>
          <a:p>
            <a:endParaRPr lang="en-IE" dirty="0"/>
          </a:p>
          <a:p>
            <a:r>
              <a:rPr lang="en-IE" dirty="0"/>
              <a:t>Contains lots of widgets, effects, animations and useful components for building User Interfaces</a:t>
            </a:r>
          </a:p>
          <a:p>
            <a:endParaRPr lang="en-IE" dirty="0"/>
          </a:p>
          <a:p>
            <a:r>
              <a:rPr lang="en-IE" dirty="0"/>
              <a:t>Goal : Add a badge to page, indicating the number of comments, when the user clicks on them, the comments slide out. When the user clicks again the slide back in. </a:t>
            </a:r>
          </a:p>
        </p:txBody>
      </p:sp>
    </p:spTree>
    <p:extLst>
      <p:ext uri="{BB962C8B-B14F-4D97-AF65-F5344CB8AC3E}">
        <p14:creationId xmlns:p14="http://schemas.microsoft.com/office/powerpoint/2010/main" val="4386904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A6FE-626C-4FA6-A347-42C7B79818BE}"/>
              </a:ext>
            </a:extLst>
          </p:cNvPr>
          <p:cNvSpPr>
            <a:spLocks noGrp="1"/>
          </p:cNvSpPr>
          <p:nvPr>
            <p:ph type="title"/>
          </p:nvPr>
        </p:nvSpPr>
        <p:spPr/>
        <p:txBody>
          <a:bodyPr/>
          <a:lstStyle/>
          <a:p>
            <a:r>
              <a:rPr lang="en-IE" dirty="0"/>
              <a:t>On click on the badge</a:t>
            </a:r>
          </a:p>
        </p:txBody>
      </p:sp>
      <p:sp>
        <p:nvSpPr>
          <p:cNvPr id="3" name="Slide Number Placeholder 2">
            <a:extLst>
              <a:ext uri="{FF2B5EF4-FFF2-40B4-BE49-F238E27FC236}">
                <a16:creationId xmlns:a16="http://schemas.microsoft.com/office/drawing/2014/main" id="{03AAD957-4A73-4748-BCAF-F933CDDEF07F}"/>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94</a:t>
            </a:fld>
            <a:endParaRPr lang="en-IE" dirty="0"/>
          </a:p>
        </p:txBody>
      </p:sp>
      <p:pic>
        <p:nvPicPr>
          <p:cNvPr id="5" name="Picture 4">
            <a:extLst>
              <a:ext uri="{FF2B5EF4-FFF2-40B4-BE49-F238E27FC236}">
                <a16:creationId xmlns:a16="http://schemas.microsoft.com/office/drawing/2014/main" id="{F2F481B6-6CE5-4E1A-9BEB-853AD8CE1F63}"/>
              </a:ext>
            </a:extLst>
          </p:cNvPr>
          <p:cNvPicPr>
            <a:picLocks noChangeAspect="1"/>
          </p:cNvPicPr>
          <p:nvPr/>
        </p:nvPicPr>
        <p:blipFill>
          <a:blip r:embed="rId2"/>
          <a:stretch>
            <a:fillRect/>
          </a:stretch>
        </p:blipFill>
        <p:spPr>
          <a:xfrm>
            <a:off x="755576" y="1700808"/>
            <a:ext cx="7740352" cy="2875649"/>
          </a:xfrm>
          <a:prstGeom prst="rect">
            <a:avLst/>
          </a:prstGeom>
        </p:spPr>
      </p:pic>
      <p:cxnSp>
        <p:nvCxnSpPr>
          <p:cNvPr id="9" name="Straight Arrow Connector 8">
            <a:extLst>
              <a:ext uri="{FF2B5EF4-FFF2-40B4-BE49-F238E27FC236}">
                <a16:creationId xmlns:a16="http://schemas.microsoft.com/office/drawing/2014/main" id="{5A979413-CFB1-446F-BB82-48B310664E04}"/>
              </a:ext>
            </a:extLst>
          </p:cNvPr>
          <p:cNvCxnSpPr/>
          <p:nvPr/>
        </p:nvCxnSpPr>
        <p:spPr>
          <a:xfrm>
            <a:off x="1619672" y="4149080"/>
            <a:ext cx="504056"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B92D0974-8F95-471B-BA94-A8D9EFE19485}"/>
              </a:ext>
            </a:extLst>
          </p:cNvPr>
          <p:cNvPicPr>
            <a:picLocks noChangeAspect="1"/>
          </p:cNvPicPr>
          <p:nvPr/>
        </p:nvPicPr>
        <p:blipFill>
          <a:blip r:embed="rId3"/>
          <a:stretch>
            <a:fillRect/>
          </a:stretch>
        </p:blipFill>
        <p:spPr>
          <a:xfrm>
            <a:off x="1005908" y="4889150"/>
            <a:ext cx="7522945" cy="1648864"/>
          </a:xfrm>
          <a:prstGeom prst="rect">
            <a:avLst/>
          </a:prstGeom>
        </p:spPr>
      </p:pic>
    </p:spTree>
    <p:extLst>
      <p:ext uri="{BB962C8B-B14F-4D97-AF65-F5344CB8AC3E}">
        <p14:creationId xmlns:p14="http://schemas.microsoft.com/office/powerpoint/2010/main" val="24587375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D5B1B-9477-4F72-A7B2-FFBF369A1627}"/>
              </a:ext>
            </a:extLst>
          </p:cNvPr>
          <p:cNvSpPr>
            <a:spLocks noGrp="1"/>
          </p:cNvSpPr>
          <p:nvPr>
            <p:ph type="title"/>
          </p:nvPr>
        </p:nvSpPr>
        <p:spPr/>
        <p:txBody>
          <a:bodyPr>
            <a:normAutofit fontScale="90000"/>
          </a:bodyPr>
          <a:lstStyle/>
          <a:p>
            <a:r>
              <a:rPr lang="en-IE" dirty="0"/>
              <a:t>Add the jQuery UI library to the page</a:t>
            </a:r>
          </a:p>
        </p:txBody>
      </p:sp>
      <p:sp>
        <p:nvSpPr>
          <p:cNvPr id="3" name="Slide Number Placeholder 2">
            <a:extLst>
              <a:ext uri="{FF2B5EF4-FFF2-40B4-BE49-F238E27FC236}">
                <a16:creationId xmlns:a16="http://schemas.microsoft.com/office/drawing/2014/main" id="{90DAFD88-AF80-42C1-BA63-1AD227C03BF2}"/>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95</a:t>
            </a:fld>
            <a:endParaRPr lang="en-IE" dirty="0"/>
          </a:p>
        </p:txBody>
      </p:sp>
      <p:sp>
        <p:nvSpPr>
          <p:cNvPr id="4" name="Content Placeholder 3">
            <a:extLst>
              <a:ext uri="{FF2B5EF4-FFF2-40B4-BE49-F238E27FC236}">
                <a16:creationId xmlns:a16="http://schemas.microsoft.com/office/drawing/2014/main" id="{802AAF68-F301-4444-8FCA-F764A79FDA6C}"/>
              </a:ext>
            </a:extLst>
          </p:cNvPr>
          <p:cNvSpPr>
            <a:spLocks noGrp="1"/>
          </p:cNvSpPr>
          <p:nvPr>
            <p:ph sz="quarter" idx="1"/>
          </p:nvPr>
        </p:nvSpPr>
        <p:spPr/>
        <p:txBody>
          <a:bodyPr/>
          <a:lstStyle/>
          <a:p>
            <a:r>
              <a:rPr lang="en-IE" dirty="0"/>
              <a:t>In order to use all of the widgets and the effects you will need to add it to the bottom of the </a:t>
            </a:r>
            <a:r>
              <a:rPr lang="en-IE" dirty="0" err="1"/>
              <a:t>layout.hbs</a:t>
            </a:r>
            <a:r>
              <a:rPr lang="en-IE" dirty="0"/>
              <a:t> page </a:t>
            </a:r>
          </a:p>
        </p:txBody>
      </p:sp>
      <p:sp>
        <p:nvSpPr>
          <p:cNvPr id="5" name="Rectangle 4">
            <a:extLst>
              <a:ext uri="{FF2B5EF4-FFF2-40B4-BE49-F238E27FC236}">
                <a16:creationId xmlns:a16="http://schemas.microsoft.com/office/drawing/2014/main" id="{2FF01DAD-5C2E-412E-B7C9-C9B03ACE29DA}"/>
              </a:ext>
            </a:extLst>
          </p:cNvPr>
          <p:cNvSpPr/>
          <p:nvPr/>
        </p:nvSpPr>
        <p:spPr>
          <a:xfrm>
            <a:off x="262952" y="3933056"/>
            <a:ext cx="8503096" cy="1477328"/>
          </a:xfrm>
          <a:prstGeom prst="rect">
            <a:avLst/>
          </a:prstGeom>
        </p:spPr>
        <p:txBody>
          <a:bodyPr wrap="square">
            <a:spAutoFit/>
          </a:bodyPr>
          <a:lstStyle/>
          <a:p>
            <a:r>
              <a:rPr lang="en-IE" dirty="0">
                <a:solidFill>
                  <a:srgbClr val="0000FF"/>
                </a:solidFill>
                <a:latin typeface="Courier New" panose="02070309020205020404" pitchFamily="49" charset="0"/>
              </a:rPr>
              <a:t>&lt;script</a:t>
            </a:r>
            <a:r>
              <a:rPr lang="en-IE" dirty="0">
                <a:solidFill>
                  <a:srgbClr val="000000"/>
                </a:solidFill>
                <a:latin typeface="Courier New" panose="02070309020205020404" pitchFamily="49" charset="0"/>
              </a:rPr>
              <a:t> </a:t>
            </a:r>
            <a:r>
              <a:rPr lang="en-IE" dirty="0" err="1">
                <a:solidFill>
                  <a:srgbClr val="FF0000"/>
                </a:solidFill>
                <a:latin typeface="Courier New" panose="02070309020205020404" pitchFamily="49" charset="0"/>
              </a:rPr>
              <a:t>src</a:t>
            </a:r>
            <a:r>
              <a:rPr lang="en-IE" dirty="0">
                <a:solidFill>
                  <a:srgbClr val="000000"/>
                </a:solidFill>
                <a:latin typeface="Courier New" panose="02070309020205020404" pitchFamily="49" charset="0"/>
              </a:rPr>
              <a:t>=</a:t>
            </a:r>
            <a:r>
              <a:rPr lang="en-IE" b="1" dirty="0">
                <a:solidFill>
                  <a:srgbClr val="8000FF"/>
                </a:solidFill>
                <a:latin typeface="Courier New" panose="02070309020205020404" pitchFamily="49" charset="0"/>
              </a:rPr>
              <a:t>"https://code.jquery.com/jquery-1.10.2.min.js"</a:t>
            </a:r>
            <a:r>
              <a:rPr lang="en-IE" dirty="0">
                <a:solidFill>
                  <a:srgbClr val="0000FF"/>
                </a:solidFill>
                <a:latin typeface="Courier New" panose="02070309020205020404" pitchFamily="49" charset="0"/>
              </a:rPr>
              <a:t>&gt;&lt;/script&gt;</a:t>
            </a:r>
          </a:p>
          <a:p>
            <a:r>
              <a:rPr lang="en-IE" dirty="0">
                <a:solidFill>
                  <a:srgbClr val="0000FF"/>
                </a:solidFill>
                <a:latin typeface="Courier New" panose="02070309020205020404" pitchFamily="49" charset="0"/>
              </a:rPr>
              <a:t>&lt;script</a:t>
            </a:r>
            <a:r>
              <a:rPr lang="en-IE" dirty="0">
                <a:solidFill>
                  <a:srgbClr val="000000"/>
                </a:solidFill>
                <a:latin typeface="Courier New" panose="02070309020205020404" pitchFamily="49" charset="0"/>
              </a:rPr>
              <a:t> </a:t>
            </a:r>
            <a:r>
              <a:rPr lang="en-IE" dirty="0" err="1">
                <a:solidFill>
                  <a:srgbClr val="FF0000"/>
                </a:solidFill>
                <a:latin typeface="Courier New" panose="02070309020205020404" pitchFamily="49" charset="0"/>
              </a:rPr>
              <a:t>src</a:t>
            </a:r>
            <a:r>
              <a:rPr lang="en-IE" dirty="0">
                <a:solidFill>
                  <a:srgbClr val="000000"/>
                </a:solidFill>
                <a:latin typeface="Courier New" panose="02070309020205020404" pitchFamily="49" charset="0"/>
              </a:rPr>
              <a:t>=</a:t>
            </a:r>
            <a:r>
              <a:rPr lang="en-IE" b="1" dirty="0">
                <a:solidFill>
                  <a:srgbClr val="8000FF"/>
                </a:solidFill>
                <a:latin typeface="Courier New" panose="02070309020205020404" pitchFamily="49" charset="0"/>
              </a:rPr>
              <a:t>"/</a:t>
            </a:r>
            <a:r>
              <a:rPr lang="en-IE" b="1" dirty="0" err="1">
                <a:solidFill>
                  <a:srgbClr val="8000FF"/>
                </a:solidFill>
                <a:latin typeface="Courier New" panose="02070309020205020404" pitchFamily="49" charset="0"/>
              </a:rPr>
              <a:t>javascripts</a:t>
            </a:r>
            <a:r>
              <a:rPr lang="en-IE" b="1" dirty="0">
                <a:solidFill>
                  <a:srgbClr val="8000FF"/>
                </a:solidFill>
                <a:latin typeface="Courier New" panose="02070309020205020404" pitchFamily="49" charset="0"/>
              </a:rPr>
              <a:t>/bootstrap.min.js"</a:t>
            </a:r>
            <a:r>
              <a:rPr lang="en-IE" dirty="0">
                <a:solidFill>
                  <a:srgbClr val="0000FF"/>
                </a:solidFill>
                <a:latin typeface="Courier New" panose="02070309020205020404" pitchFamily="49" charset="0"/>
              </a:rPr>
              <a:t>&gt;&lt;/script&gt;</a:t>
            </a:r>
          </a:p>
          <a:p>
            <a:r>
              <a:rPr lang="en-IE" dirty="0">
                <a:solidFill>
                  <a:srgbClr val="0000FF"/>
                </a:solidFill>
                <a:highlight>
                  <a:srgbClr val="FFFF00"/>
                </a:highlight>
                <a:latin typeface="Courier New" panose="02070309020205020404" pitchFamily="49" charset="0"/>
              </a:rPr>
              <a:t>&lt;script</a:t>
            </a:r>
            <a:r>
              <a:rPr lang="en-IE" dirty="0">
                <a:solidFill>
                  <a:srgbClr val="000000"/>
                </a:solidFill>
                <a:highlight>
                  <a:srgbClr val="FFFF00"/>
                </a:highlight>
                <a:latin typeface="Courier New" panose="02070309020205020404" pitchFamily="49" charset="0"/>
              </a:rPr>
              <a:t> </a:t>
            </a:r>
            <a:r>
              <a:rPr lang="en-IE" dirty="0" err="1">
                <a:solidFill>
                  <a:srgbClr val="FF0000"/>
                </a:solidFill>
                <a:highlight>
                  <a:srgbClr val="FFFF00"/>
                </a:highlight>
                <a:latin typeface="Courier New" panose="02070309020205020404" pitchFamily="49" charset="0"/>
              </a:rPr>
              <a:t>src</a:t>
            </a:r>
            <a:r>
              <a:rPr lang="en-IE" dirty="0">
                <a:solidFill>
                  <a:srgbClr val="000000"/>
                </a:solidFill>
                <a:highlight>
                  <a:srgbClr val="FFFF00"/>
                </a:highlight>
                <a:latin typeface="Courier New" panose="02070309020205020404" pitchFamily="49" charset="0"/>
              </a:rPr>
              <a:t>=</a:t>
            </a:r>
            <a:r>
              <a:rPr lang="en-IE" b="1" dirty="0">
                <a:solidFill>
                  <a:srgbClr val="8000FF"/>
                </a:solidFill>
                <a:highlight>
                  <a:srgbClr val="FFFF00"/>
                </a:highlight>
                <a:latin typeface="Courier New" panose="02070309020205020404" pitchFamily="49" charset="0"/>
              </a:rPr>
              <a:t>"https://code.jquery.com/</a:t>
            </a:r>
            <a:r>
              <a:rPr lang="en-IE" b="1" dirty="0" err="1">
                <a:solidFill>
                  <a:srgbClr val="8000FF"/>
                </a:solidFill>
                <a:highlight>
                  <a:srgbClr val="FFFF00"/>
                </a:highlight>
                <a:latin typeface="Courier New" panose="02070309020205020404" pitchFamily="49" charset="0"/>
              </a:rPr>
              <a:t>ui</a:t>
            </a:r>
            <a:r>
              <a:rPr lang="en-IE" b="1" dirty="0">
                <a:solidFill>
                  <a:srgbClr val="8000FF"/>
                </a:solidFill>
                <a:highlight>
                  <a:srgbClr val="FFFF00"/>
                </a:highlight>
                <a:latin typeface="Courier New" panose="02070309020205020404" pitchFamily="49" charset="0"/>
              </a:rPr>
              <a:t>/1.12.1/jquery-ui.min.js"</a:t>
            </a:r>
            <a:r>
              <a:rPr lang="en-IE" dirty="0">
                <a:solidFill>
                  <a:srgbClr val="0000FF"/>
                </a:solidFill>
                <a:highlight>
                  <a:srgbClr val="FFFF00"/>
                </a:highlight>
                <a:latin typeface="Courier New" panose="02070309020205020404" pitchFamily="49" charset="0"/>
              </a:rPr>
              <a:t>&gt;&lt;/script&gt;</a:t>
            </a:r>
          </a:p>
        </p:txBody>
      </p:sp>
      <p:sp>
        <p:nvSpPr>
          <p:cNvPr id="6" name="TextBox 5">
            <a:extLst>
              <a:ext uri="{FF2B5EF4-FFF2-40B4-BE49-F238E27FC236}">
                <a16:creationId xmlns:a16="http://schemas.microsoft.com/office/drawing/2014/main" id="{3EA83FB5-DDED-48C8-AC4A-0613D809E850}"/>
              </a:ext>
            </a:extLst>
          </p:cNvPr>
          <p:cNvSpPr txBox="1"/>
          <p:nvPr/>
        </p:nvSpPr>
        <p:spPr>
          <a:xfrm>
            <a:off x="2915816" y="6114225"/>
            <a:ext cx="1944216" cy="369332"/>
          </a:xfrm>
          <a:prstGeom prst="rect">
            <a:avLst/>
          </a:prstGeom>
          <a:noFill/>
        </p:spPr>
        <p:txBody>
          <a:bodyPr wrap="square" rtlCol="0">
            <a:spAutoFit/>
          </a:bodyPr>
          <a:lstStyle/>
          <a:p>
            <a:r>
              <a:rPr lang="en-IE" dirty="0">
                <a:solidFill>
                  <a:schemeClr val="accent6"/>
                </a:solidFill>
              </a:rPr>
              <a:t>views&gt;</a:t>
            </a:r>
            <a:r>
              <a:rPr lang="en-IE" dirty="0" err="1">
                <a:solidFill>
                  <a:schemeClr val="accent6"/>
                </a:solidFill>
              </a:rPr>
              <a:t>layout.hbs</a:t>
            </a:r>
            <a:endParaRPr lang="en-IE" dirty="0">
              <a:solidFill>
                <a:schemeClr val="accent6"/>
              </a:solidFill>
            </a:endParaRPr>
          </a:p>
        </p:txBody>
      </p:sp>
    </p:spTree>
    <p:extLst>
      <p:ext uri="{BB962C8B-B14F-4D97-AF65-F5344CB8AC3E}">
        <p14:creationId xmlns:p14="http://schemas.microsoft.com/office/powerpoint/2010/main" val="13717612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99DA-A8F2-4120-BE4E-5AC5E3CE4710}"/>
              </a:ext>
            </a:extLst>
          </p:cNvPr>
          <p:cNvSpPr>
            <a:spLocks noGrp="1"/>
          </p:cNvSpPr>
          <p:nvPr>
            <p:ph type="title"/>
          </p:nvPr>
        </p:nvSpPr>
        <p:spPr/>
        <p:txBody>
          <a:bodyPr/>
          <a:lstStyle/>
          <a:p>
            <a:r>
              <a:rPr lang="en-IE" dirty="0"/>
              <a:t>Add a Bootstrap badge</a:t>
            </a:r>
          </a:p>
        </p:txBody>
      </p:sp>
      <p:sp>
        <p:nvSpPr>
          <p:cNvPr id="3" name="Slide Number Placeholder 2">
            <a:extLst>
              <a:ext uri="{FF2B5EF4-FFF2-40B4-BE49-F238E27FC236}">
                <a16:creationId xmlns:a16="http://schemas.microsoft.com/office/drawing/2014/main" id="{363B32B5-0116-485F-85B2-F87A57354E6B}"/>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96</a:t>
            </a:fld>
            <a:endParaRPr lang="en-IE" dirty="0"/>
          </a:p>
        </p:txBody>
      </p:sp>
      <p:sp>
        <p:nvSpPr>
          <p:cNvPr id="4" name="Content Placeholder 3">
            <a:extLst>
              <a:ext uri="{FF2B5EF4-FFF2-40B4-BE49-F238E27FC236}">
                <a16:creationId xmlns:a16="http://schemas.microsoft.com/office/drawing/2014/main" id="{E0548971-5509-4D92-8267-D60B0C05FD80}"/>
              </a:ext>
            </a:extLst>
          </p:cNvPr>
          <p:cNvSpPr>
            <a:spLocks noGrp="1"/>
          </p:cNvSpPr>
          <p:nvPr>
            <p:ph sz="quarter" idx="1"/>
          </p:nvPr>
        </p:nvSpPr>
        <p:spPr/>
        <p:txBody>
          <a:bodyPr/>
          <a:lstStyle/>
          <a:p>
            <a:r>
              <a:rPr lang="en-IE" dirty="0"/>
              <a:t>Add the button before the </a:t>
            </a:r>
            <a:r>
              <a:rPr lang="en-IE" dirty="0" err="1"/>
              <a:t>feedPosts</a:t>
            </a:r>
            <a:r>
              <a:rPr lang="en-IE" dirty="0"/>
              <a:t> div on the </a:t>
            </a:r>
            <a:r>
              <a:rPr lang="en-IE" dirty="0" err="1"/>
              <a:t>feed.hbs</a:t>
            </a:r>
            <a:r>
              <a:rPr lang="en-IE" dirty="0"/>
              <a:t> view</a:t>
            </a:r>
          </a:p>
        </p:txBody>
      </p:sp>
      <p:sp>
        <p:nvSpPr>
          <p:cNvPr id="5" name="Rectangle 4">
            <a:extLst>
              <a:ext uri="{FF2B5EF4-FFF2-40B4-BE49-F238E27FC236}">
                <a16:creationId xmlns:a16="http://schemas.microsoft.com/office/drawing/2014/main" id="{9A6A3C62-4D6B-4EFF-9FE1-4ED6452C3DD5}"/>
              </a:ext>
            </a:extLst>
          </p:cNvPr>
          <p:cNvSpPr/>
          <p:nvPr/>
        </p:nvSpPr>
        <p:spPr>
          <a:xfrm>
            <a:off x="235011" y="3356992"/>
            <a:ext cx="8658544" cy="2062103"/>
          </a:xfrm>
          <a:prstGeom prst="rect">
            <a:avLst/>
          </a:prstGeom>
        </p:spPr>
        <p:txBody>
          <a:bodyPr wrap="square">
            <a:spAutoFit/>
          </a:bodyPr>
          <a:lstStyle/>
          <a:p>
            <a:r>
              <a:rPr lang="en-GB" sz="1600" dirty="0">
                <a:solidFill>
                  <a:srgbClr val="0000FF"/>
                </a:solidFill>
                <a:latin typeface="Courier New" panose="02070309020205020404" pitchFamily="49" charset="0"/>
              </a:rPr>
              <a:t>&lt;div</a:t>
            </a:r>
            <a:r>
              <a:rPr lang="en-GB" sz="1600" dirty="0">
                <a:solidFill>
                  <a:srgbClr val="000000"/>
                </a:solidFill>
                <a:latin typeface="Courier New" panose="02070309020205020404" pitchFamily="49" charset="0"/>
              </a:rPr>
              <a:t> </a:t>
            </a:r>
            <a:r>
              <a:rPr lang="en-GB" sz="1600" dirty="0">
                <a:solidFill>
                  <a:srgbClr val="FF0000"/>
                </a:solidFill>
                <a:latin typeface="Courier New" panose="02070309020205020404" pitchFamily="49" charset="0"/>
              </a:rPr>
              <a:t>class</a:t>
            </a:r>
            <a:r>
              <a:rPr lang="en-GB" sz="1600" dirty="0">
                <a:solidFill>
                  <a:srgbClr val="000000"/>
                </a:solidFill>
                <a:latin typeface="Courier New" panose="02070309020205020404" pitchFamily="49" charset="0"/>
              </a:rPr>
              <a:t>=</a:t>
            </a:r>
            <a:r>
              <a:rPr lang="en-GB" sz="1600" b="1" dirty="0">
                <a:solidFill>
                  <a:srgbClr val="8000FF"/>
                </a:solidFill>
                <a:latin typeface="Courier New" panose="02070309020205020404" pitchFamily="49" charset="0"/>
              </a:rPr>
              <a:t>"row col-sm-10 col-sm-offset-1"</a:t>
            </a:r>
            <a:r>
              <a:rPr lang="en-GB" sz="1600" dirty="0">
                <a:solidFill>
                  <a:srgbClr val="0000FF"/>
                </a:solidFill>
                <a:latin typeface="Courier New" panose="02070309020205020404" pitchFamily="49" charset="0"/>
              </a:rPr>
              <a:t>&gt;</a:t>
            </a:r>
            <a:endParaRPr lang="en-GB" sz="1600" b="1" dirty="0">
              <a:solidFill>
                <a:srgbClr val="000000"/>
              </a:solidFill>
              <a:latin typeface="Courier New" panose="02070309020205020404" pitchFamily="49" charset="0"/>
            </a:endParaRPr>
          </a:p>
          <a:p>
            <a:r>
              <a:rPr lang="en-GB" sz="1600" b="1" dirty="0">
                <a:solidFill>
                  <a:srgbClr val="000000"/>
                </a:solidFill>
                <a:latin typeface="Courier New" panose="02070309020205020404" pitchFamily="49" charset="0"/>
              </a:rPr>
              <a:t>    </a:t>
            </a:r>
            <a:r>
              <a:rPr lang="en-GB" sz="1600" dirty="0">
                <a:solidFill>
                  <a:srgbClr val="0000FF"/>
                </a:solidFill>
                <a:latin typeface="Courier New" panose="02070309020205020404" pitchFamily="49" charset="0"/>
              </a:rPr>
              <a:t>&lt;button</a:t>
            </a:r>
            <a:r>
              <a:rPr lang="en-GB" sz="1600" dirty="0">
                <a:solidFill>
                  <a:srgbClr val="000000"/>
                </a:solidFill>
                <a:latin typeface="Courier New" panose="02070309020205020404" pitchFamily="49" charset="0"/>
              </a:rPr>
              <a:t> </a:t>
            </a:r>
            <a:r>
              <a:rPr lang="en-GB" sz="1600" dirty="0">
                <a:solidFill>
                  <a:srgbClr val="FF0000"/>
                </a:solidFill>
                <a:latin typeface="Courier New" panose="02070309020205020404" pitchFamily="49" charset="0"/>
              </a:rPr>
              <a:t>type</a:t>
            </a:r>
            <a:r>
              <a:rPr lang="en-GB" sz="1600" dirty="0">
                <a:solidFill>
                  <a:srgbClr val="000000"/>
                </a:solidFill>
                <a:latin typeface="Courier New" panose="02070309020205020404" pitchFamily="49" charset="0"/>
              </a:rPr>
              <a:t>=</a:t>
            </a:r>
            <a:r>
              <a:rPr lang="en-GB" sz="1600" b="1" dirty="0">
                <a:solidFill>
                  <a:srgbClr val="8000FF"/>
                </a:solidFill>
                <a:latin typeface="Courier New" panose="02070309020205020404" pitchFamily="49" charset="0"/>
              </a:rPr>
              <a:t>"button"</a:t>
            </a:r>
            <a:r>
              <a:rPr lang="en-GB" sz="1600" dirty="0">
                <a:solidFill>
                  <a:srgbClr val="000000"/>
                </a:solidFill>
                <a:latin typeface="Courier New" panose="02070309020205020404" pitchFamily="49" charset="0"/>
              </a:rPr>
              <a:t> </a:t>
            </a:r>
            <a:r>
              <a:rPr lang="en-GB" sz="1600" dirty="0">
                <a:solidFill>
                  <a:srgbClr val="FF0000"/>
                </a:solidFill>
                <a:latin typeface="Courier New" panose="02070309020205020404" pitchFamily="49" charset="0"/>
              </a:rPr>
              <a:t>class</a:t>
            </a:r>
            <a:r>
              <a:rPr lang="en-GB" sz="1600" dirty="0">
                <a:solidFill>
                  <a:srgbClr val="000000"/>
                </a:solidFill>
                <a:latin typeface="Courier New" panose="02070309020205020404" pitchFamily="49" charset="0"/>
              </a:rPr>
              <a:t>=</a:t>
            </a:r>
            <a:r>
              <a:rPr lang="en-GB" sz="1600" b="1" dirty="0">
                <a:solidFill>
                  <a:srgbClr val="8000FF"/>
                </a:solidFill>
                <a:latin typeface="Courier New" panose="02070309020205020404" pitchFamily="49" charset="0"/>
              </a:rPr>
              <a:t>"</a:t>
            </a:r>
            <a:r>
              <a:rPr lang="en-GB" sz="1600" b="1" dirty="0" err="1">
                <a:solidFill>
                  <a:srgbClr val="8000FF"/>
                </a:solidFill>
                <a:latin typeface="Courier New" panose="02070309020205020404" pitchFamily="49" charset="0"/>
              </a:rPr>
              <a:t>btn</a:t>
            </a:r>
            <a:r>
              <a:rPr lang="en-GB" sz="1600" b="1" dirty="0">
                <a:solidFill>
                  <a:srgbClr val="8000FF"/>
                </a:solidFill>
                <a:latin typeface="Courier New" panose="02070309020205020404" pitchFamily="49" charset="0"/>
              </a:rPr>
              <a:t> </a:t>
            </a:r>
            <a:r>
              <a:rPr lang="en-GB" sz="1600" b="1" dirty="0" err="1">
                <a:solidFill>
                  <a:srgbClr val="8000FF"/>
                </a:solidFill>
                <a:latin typeface="Courier New" panose="02070309020205020404" pitchFamily="49" charset="0"/>
              </a:rPr>
              <a:t>btn</a:t>
            </a:r>
            <a:r>
              <a:rPr lang="en-GB" sz="1600" b="1" dirty="0">
                <a:solidFill>
                  <a:srgbClr val="8000FF"/>
                </a:solidFill>
                <a:latin typeface="Courier New" panose="02070309020205020404" pitchFamily="49" charset="0"/>
              </a:rPr>
              <a:t>-primary"</a:t>
            </a:r>
            <a:r>
              <a:rPr lang="en-GB" sz="1600" dirty="0">
                <a:solidFill>
                  <a:srgbClr val="000000"/>
                </a:solidFill>
                <a:latin typeface="Courier New" panose="02070309020205020404" pitchFamily="49" charset="0"/>
              </a:rPr>
              <a:t> </a:t>
            </a:r>
            <a:r>
              <a:rPr lang="en-GB" sz="1600" dirty="0">
                <a:solidFill>
                  <a:srgbClr val="FF0000"/>
                </a:solidFill>
                <a:latin typeface="Courier New" panose="02070309020205020404" pitchFamily="49" charset="0"/>
              </a:rPr>
              <a:t>id</a:t>
            </a:r>
            <a:r>
              <a:rPr lang="en-GB" sz="1600" dirty="0">
                <a:solidFill>
                  <a:srgbClr val="000000"/>
                </a:solidFill>
                <a:latin typeface="Courier New" panose="02070309020205020404" pitchFamily="49" charset="0"/>
              </a:rPr>
              <a:t>=</a:t>
            </a:r>
            <a:r>
              <a:rPr lang="en-GB" sz="1600" b="1" dirty="0">
                <a:solidFill>
                  <a:srgbClr val="8000FF"/>
                </a:solidFill>
                <a:latin typeface="Courier New" panose="02070309020205020404" pitchFamily="49" charset="0"/>
              </a:rPr>
              <a:t>"</a:t>
            </a:r>
            <a:r>
              <a:rPr lang="en-GB" sz="1600" b="1" dirty="0" err="1">
                <a:solidFill>
                  <a:srgbClr val="8000FF"/>
                </a:solidFill>
                <a:latin typeface="Courier New" panose="02070309020205020404" pitchFamily="49" charset="0"/>
              </a:rPr>
              <a:t>btn</a:t>
            </a:r>
            <a:r>
              <a:rPr lang="en-GB" sz="1600" b="1" dirty="0">
                <a:solidFill>
                  <a:srgbClr val="8000FF"/>
                </a:solidFill>
                <a:latin typeface="Courier New" panose="02070309020205020404" pitchFamily="49" charset="0"/>
              </a:rPr>
              <a:t>-count"</a:t>
            </a:r>
            <a:r>
              <a:rPr lang="en-GB" sz="1600" dirty="0">
                <a:solidFill>
                  <a:srgbClr val="0000FF"/>
                </a:solidFill>
                <a:latin typeface="Courier New" panose="02070309020205020404" pitchFamily="49" charset="0"/>
              </a:rPr>
              <a:t>&gt;</a:t>
            </a:r>
            <a:endParaRPr lang="en-GB" sz="1600" b="1" dirty="0">
              <a:solidFill>
                <a:srgbClr val="000000"/>
              </a:solidFill>
              <a:latin typeface="Courier New" panose="02070309020205020404" pitchFamily="49" charset="0"/>
            </a:endParaRPr>
          </a:p>
          <a:p>
            <a:r>
              <a:rPr lang="en-GB" sz="1600" b="1" dirty="0">
                <a:solidFill>
                  <a:srgbClr val="000000"/>
                </a:solidFill>
                <a:latin typeface="Courier New" panose="02070309020205020404" pitchFamily="49" charset="0"/>
              </a:rPr>
              <a:t>        Comments </a:t>
            </a:r>
            <a:r>
              <a:rPr lang="en-GB" sz="1600" dirty="0">
                <a:solidFill>
                  <a:srgbClr val="0000FF"/>
                </a:solidFill>
                <a:latin typeface="Courier New" panose="02070309020205020404" pitchFamily="49" charset="0"/>
              </a:rPr>
              <a:t>&lt;span</a:t>
            </a:r>
            <a:r>
              <a:rPr lang="en-GB" sz="1600" dirty="0">
                <a:solidFill>
                  <a:srgbClr val="000000"/>
                </a:solidFill>
                <a:latin typeface="Courier New" panose="02070309020205020404" pitchFamily="49" charset="0"/>
              </a:rPr>
              <a:t> </a:t>
            </a:r>
            <a:r>
              <a:rPr lang="en-GB" sz="1600" dirty="0">
                <a:solidFill>
                  <a:srgbClr val="FF0000"/>
                </a:solidFill>
                <a:latin typeface="Courier New" panose="02070309020205020404" pitchFamily="49" charset="0"/>
              </a:rPr>
              <a:t>class</a:t>
            </a:r>
            <a:r>
              <a:rPr lang="en-GB" sz="1600" dirty="0">
                <a:solidFill>
                  <a:srgbClr val="000000"/>
                </a:solidFill>
                <a:latin typeface="Courier New" panose="02070309020205020404" pitchFamily="49" charset="0"/>
              </a:rPr>
              <a:t>=</a:t>
            </a:r>
            <a:r>
              <a:rPr lang="en-GB" sz="1600" b="1" dirty="0">
                <a:solidFill>
                  <a:srgbClr val="8000FF"/>
                </a:solidFill>
                <a:latin typeface="Courier New" panose="02070309020205020404" pitchFamily="49" charset="0"/>
              </a:rPr>
              <a:t>"badge badge-light"</a:t>
            </a:r>
            <a:r>
              <a:rPr lang="en-GB" sz="1600" dirty="0">
                <a:solidFill>
                  <a:srgbClr val="000000"/>
                </a:solidFill>
                <a:latin typeface="Courier New" panose="02070309020205020404" pitchFamily="49" charset="0"/>
              </a:rPr>
              <a:t> </a:t>
            </a:r>
            <a:r>
              <a:rPr lang="en-GB" sz="1600" dirty="0">
                <a:solidFill>
                  <a:srgbClr val="FF0000"/>
                </a:solidFill>
                <a:latin typeface="Courier New" panose="02070309020205020404" pitchFamily="49" charset="0"/>
              </a:rPr>
              <a:t>id</a:t>
            </a:r>
            <a:r>
              <a:rPr lang="en-GB" sz="1600" dirty="0">
                <a:solidFill>
                  <a:srgbClr val="000000"/>
                </a:solidFill>
                <a:latin typeface="Courier New" panose="02070309020205020404" pitchFamily="49" charset="0"/>
              </a:rPr>
              <a:t>=</a:t>
            </a:r>
            <a:r>
              <a:rPr lang="en-GB" sz="1600" b="1" dirty="0">
                <a:solidFill>
                  <a:srgbClr val="8000FF"/>
                </a:solidFill>
                <a:latin typeface="Courier New" panose="02070309020205020404" pitchFamily="49" charset="0"/>
              </a:rPr>
              <a:t>"count"</a:t>
            </a:r>
            <a:r>
              <a:rPr lang="en-GB" sz="1600" dirty="0">
                <a:solidFill>
                  <a:srgbClr val="0000FF"/>
                </a:solidFill>
                <a:latin typeface="Courier New" panose="02070309020205020404" pitchFamily="49" charset="0"/>
              </a:rPr>
              <a:t>&gt;</a:t>
            </a:r>
            <a:r>
              <a:rPr lang="en-GB" sz="1600" b="1" dirty="0">
                <a:solidFill>
                  <a:srgbClr val="000000"/>
                </a:solidFill>
                <a:latin typeface="Courier New" panose="02070309020205020404" pitchFamily="49" charset="0"/>
              </a:rPr>
              <a:t>0</a:t>
            </a:r>
            <a:r>
              <a:rPr lang="en-GB" sz="1600" dirty="0">
                <a:solidFill>
                  <a:srgbClr val="0000FF"/>
                </a:solidFill>
                <a:latin typeface="Courier New" panose="02070309020205020404" pitchFamily="49" charset="0"/>
              </a:rPr>
              <a:t>&lt;/span&gt;</a:t>
            </a:r>
            <a:endParaRPr lang="en-GB" sz="1600" b="1" dirty="0">
              <a:solidFill>
                <a:srgbClr val="000000"/>
              </a:solidFill>
              <a:latin typeface="Courier New" panose="02070309020205020404" pitchFamily="49" charset="0"/>
            </a:endParaRPr>
          </a:p>
          <a:p>
            <a:r>
              <a:rPr lang="en-IE" sz="1600" b="1" dirty="0">
                <a:solidFill>
                  <a:srgbClr val="000000"/>
                </a:solidFill>
                <a:latin typeface="Courier New" panose="02070309020205020404" pitchFamily="49" charset="0"/>
              </a:rPr>
              <a:t>    </a:t>
            </a:r>
            <a:r>
              <a:rPr lang="en-IE" sz="1600" dirty="0">
                <a:solidFill>
                  <a:srgbClr val="0000FF"/>
                </a:solidFill>
                <a:latin typeface="Courier New" panose="02070309020205020404" pitchFamily="49" charset="0"/>
              </a:rPr>
              <a:t>&lt;/button&gt;</a:t>
            </a:r>
            <a:endParaRPr lang="en-IE" sz="1600" b="1" dirty="0">
              <a:solidFill>
                <a:srgbClr val="000000"/>
              </a:solidFill>
              <a:latin typeface="Courier New" panose="02070309020205020404" pitchFamily="49" charset="0"/>
            </a:endParaRPr>
          </a:p>
          <a:p>
            <a:r>
              <a:rPr lang="en-IE" sz="1600" dirty="0">
                <a:solidFill>
                  <a:srgbClr val="0000FF"/>
                </a:solidFill>
                <a:latin typeface="Courier New" panose="02070309020205020404" pitchFamily="49" charset="0"/>
              </a:rPr>
              <a:t>&lt;/div&gt;</a:t>
            </a:r>
            <a:endParaRPr lang="en-IE" sz="1600" b="1" dirty="0">
              <a:solidFill>
                <a:srgbClr val="000000"/>
              </a:solidFill>
              <a:latin typeface="Courier New" panose="02070309020205020404" pitchFamily="49" charset="0"/>
            </a:endParaRPr>
          </a:p>
          <a:p>
            <a:r>
              <a:rPr lang="en-GB" sz="1600" dirty="0">
                <a:solidFill>
                  <a:srgbClr val="0000FF"/>
                </a:solidFill>
                <a:latin typeface="Courier New" panose="02070309020205020404" pitchFamily="49" charset="0"/>
              </a:rPr>
              <a:t>&lt;div</a:t>
            </a:r>
            <a:r>
              <a:rPr lang="en-GB" sz="1600" dirty="0">
                <a:solidFill>
                  <a:srgbClr val="000000"/>
                </a:solidFill>
                <a:latin typeface="Courier New" panose="02070309020205020404" pitchFamily="49" charset="0"/>
              </a:rPr>
              <a:t> </a:t>
            </a:r>
            <a:r>
              <a:rPr lang="en-GB" sz="1600" dirty="0">
                <a:solidFill>
                  <a:srgbClr val="FF0000"/>
                </a:solidFill>
                <a:latin typeface="Courier New" panose="02070309020205020404" pitchFamily="49" charset="0"/>
              </a:rPr>
              <a:t>class</a:t>
            </a:r>
            <a:r>
              <a:rPr lang="en-GB" sz="1600" dirty="0">
                <a:solidFill>
                  <a:srgbClr val="000000"/>
                </a:solidFill>
                <a:latin typeface="Courier New" panose="02070309020205020404" pitchFamily="49" charset="0"/>
              </a:rPr>
              <a:t>=</a:t>
            </a:r>
            <a:r>
              <a:rPr lang="en-GB" sz="1600" b="1" dirty="0">
                <a:solidFill>
                  <a:srgbClr val="8000FF"/>
                </a:solidFill>
                <a:latin typeface="Courier New" panose="02070309020205020404" pitchFamily="49" charset="0"/>
              </a:rPr>
              <a:t>"row col-sm-8 col-sm-offset-2"</a:t>
            </a:r>
            <a:r>
              <a:rPr lang="en-GB" sz="1600" dirty="0">
                <a:solidFill>
                  <a:srgbClr val="000000"/>
                </a:solidFill>
                <a:latin typeface="Courier New" panose="02070309020205020404" pitchFamily="49" charset="0"/>
              </a:rPr>
              <a:t> </a:t>
            </a:r>
            <a:r>
              <a:rPr lang="en-GB" sz="1600" dirty="0">
                <a:solidFill>
                  <a:srgbClr val="FF0000"/>
                </a:solidFill>
                <a:latin typeface="Courier New" panose="02070309020205020404" pitchFamily="49" charset="0"/>
              </a:rPr>
              <a:t>id</a:t>
            </a:r>
            <a:r>
              <a:rPr lang="en-GB" sz="1600" dirty="0">
                <a:solidFill>
                  <a:srgbClr val="000000"/>
                </a:solidFill>
                <a:latin typeface="Courier New" panose="02070309020205020404" pitchFamily="49" charset="0"/>
              </a:rPr>
              <a:t>=</a:t>
            </a:r>
            <a:r>
              <a:rPr lang="en-GB" sz="1600" b="1" dirty="0">
                <a:solidFill>
                  <a:srgbClr val="8000FF"/>
                </a:solidFill>
                <a:latin typeface="Courier New" panose="02070309020205020404" pitchFamily="49" charset="0"/>
              </a:rPr>
              <a:t>"</a:t>
            </a:r>
            <a:r>
              <a:rPr lang="en-GB" sz="1600" b="1" dirty="0" err="1">
                <a:solidFill>
                  <a:srgbClr val="8000FF"/>
                </a:solidFill>
                <a:latin typeface="Courier New" panose="02070309020205020404" pitchFamily="49" charset="0"/>
              </a:rPr>
              <a:t>feedPosts</a:t>
            </a:r>
            <a:r>
              <a:rPr lang="en-GB" sz="1600" b="1" dirty="0">
                <a:solidFill>
                  <a:srgbClr val="8000FF"/>
                </a:solidFill>
                <a:latin typeface="Courier New" panose="02070309020205020404" pitchFamily="49" charset="0"/>
              </a:rPr>
              <a:t>"</a:t>
            </a:r>
            <a:r>
              <a:rPr lang="en-GB" sz="1600" dirty="0">
                <a:solidFill>
                  <a:srgbClr val="0000FF"/>
                </a:solidFill>
                <a:latin typeface="Courier New" panose="02070309020205020404" pitchFamily="49" charset="0"/>
              </a:rPr>
              <a:t>&gt;</a:t>
            </a:r>
            <a:endParaRPr lang="en-GB" sz="1600" b="1" dirty="0">
              <a:solidFill>
                <a:srgbClr val="000000"/>
              </a:solidFill>
              <a:latin typeface="Courier New" panose="02070309020205020404" pitchFamily="49" charset="0"/>
            </a:endParaRPr>
          </a:p>
          <a:p>
            <a:endParaRPr lang="en-IE" sz="1600" b="1" dirty="0">
              <a:solidFill>
                <a:srgbClr val="000000"/>
              </a:solidFill>
              <a:latin typeface="Courier New" panose="02070309020205020404" pitchFamily="49" charset="0"/>
            </a:endParaRPr>
          </a:p>
          <a:p>
            <a:r>
              <a:rPr lang="en-IE" sz="1600" dirty="0">
                <a:solidFill>
                  <a:srgbClr val="0000FF"/>
                </a:solidFill>
                <a:latin typeface="Courier New" panose="02070309020205020404" pitchFamily="49" charset="0"/>
              </a:rPr>
              <a:t>&lt;/div&gt;</a:t>
            </a:r>
            <a:endParaRPr lang="en-IE" sz="1600" dirty="0"/>
          </a:p>
        </p:txBody>
      </p:sp>
      <p:sp>
        <p:nvSpPr>
          <p:cNvPr id="6" name="TextBox 5">
            <a:extLst>
              <a:ext uri="{FF2B5EF4-FFF2-40B4-BE49-F238E27FC236}">
                <a16:creationId xmlns:a16="http://schemas.microsoft.com/office/drawing/2014/main" id="{A4478E72-57E3-4F04-BB40-25DB2965F423}"/>
              </a:ext>
            </a:extLst>
          </p:cNvPr>
          <p:cNvSpPr txBox="1"/>
          <p:nvPr/>
        </p:nvSpPr>
        <p:spPr>
          <a:xfrm>
            <a:off x="2915816" y="6114225"/>
            <a:ext cx="2736304" cy="369332"/>
          </a:xfrm>
          <a:prstGeom prst="rect">
            <a:avLst/>
          </a:prstGeom>
          <a:noFill/>
        </p:spPr>
        <p:txBody>
          <a:bodyPr wrap="square" rtlCol="0">
            <a:spAutoFit/>
          </a:bodyPr>
          <a:lstStyle/>
          <a:p>
            <a:r>
              <a:rPr lang="en-IE" dirty="0">
                <a:solidFill>
                  <a:schemeClr val="accent6"/>
                </a:solidFill>
              </a:rPr>
              <a:t>views&gt;</a:t>
            </a:r>
            <a:r>
              <a:rPr lang="en-IE" dirty="0" err="1">
                <a:solidFill>
                  <a:schemeClr val="accent6"/>
                </a:solidFill>
              </a:rPr>
              <a:t>feed.hbs</a:t>
            </a:r>
            <a:endParaRPr lang="en-IE" dirty="0">
              <a:solidFill>
                <a:schemeClr val="accent6"/>
              </a:solidFill>
            </a:endParaRPr>
          </a:p>
        </p:txBody>
      </p:sp>
    </p:spTree>
    <p:extLst>
      <p:ext uri="{BB962C8B-B14F-4D97-AF65-F5344CB8AC3E}">
        <p14:creationId xmlns:p14="http://schemas.microsoft.com/office/powerpoint/2010/main" val="19663097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82FCB-C25C-480D-9224-61EEE9CC717F}"/>
              </a:ext>
            </a:extLst>
          </p:cNvPr>
          <p:cNvSpPr>
            <a:spLocks noGrp="1"/>
          </p:cNvSpPr>
          <p:nvPr>
            <p:ph type="title"/>
          </p:nvPr>
        </p:nvSpPr>
        <p:spPr/>
        <p:txBody>
          <a:bodyPr/>
          <a:lstStyle/>
          <a:p>
            <a:r>
              <a:rPr lang="en-IE" dirty="0"/>
              <a:t>Populate the comment number</a:t>
            </a:r>
          </a:p>
        </p:txBody>
      </p:sp>
      <p:sp>
        <p:nvSpPr>
          <p:cNvPr id="3" name="Slide Number Placeholder 2">
            <a:extLst>
              <a:ext uri="{FF2B5EF4-FFF2-40B4-BE49-F238E27FC236}">
                <a16:creationId xmlns:a16="http://schemas.microsoft.com/office/drawing/2014/main" id="{18F5EBF2-DBB5-4A02-8ACD-5E65181F26A9}"/>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97</a:t>
            </a:fld>
            <a:endParaRPr lang="en-IE" dirty="0"/>
          </a:p>
        </p:txBody>
      </p:sp>
      <p:pic>
        <p:nvPicPr>
          <p:cNvPr id="5" name="Picture 4">
            <a:extLst>
              <a:ext uri="{FF2B5EF4-FFF2-40B4-BE49-F238E27FC236}">
                <a16:creationId xmlns:a16="http://schemas.microsoft.com/office/drawing/2014/main" id="{D2AD04DA-2E85-4016-9153-3FF69791D7AE}"/>
              </a:ext>
            </a:extLst>
          </p:cNvPr>
          <p:cNvPicPr>
            <a:picLocks noChangeAspect="1"/>
          </p:cNvPicPr>
          <p:nvPr/>
        </p:nvPicPr>
        <p:blipFill>
          <a:blip r:embed="rId2"/>
          <a:stretch>
            <a:fillRect/>
          </a:stretch>
        </p:blipFill>
        <p:spPr>
          <a:xfrm>
            <a:off x="612648" y="1516698"/>
            <a:ext cx="7309392" cy="2715541"/>
          </a:xfrm>
          <a:prstGeom prst="rect">
            <a:avLst/>
          </a:prstGeom>
        </p:spPr>
      </p:pic>
      <p:sp>
        <p:nvSpPr>
          <p:cNvPr id="6" name="TextBox 5">
            <a:extLst>
              <a:ext uri="{FF2B5EF4-FFF2-40B4-BE49-F238E27FC236}">
                <a16:creationId xmlns:a16="http://schemas.microsoft.com/office/drawing/2014/main" id="{0A95245A-81DB-46A2-8BF6-F8E1AF547F55}"/>
              </a:ext>
            </a:extLst>
          </p:cNvPr>
          <p:cNvSpPr txBox="1"/>
          <p:nvPr/>
        </p:nvSpPr>
        <p:spPr>
          <a:xfrm>
            <a:off x="755576" y="4941168"/>
            <a:ext cx="5688632" cy="646331"/>
          </a:xfrm>
          <a:prstGeom prst="rect">
            <a:avLst/>
          </a:prstGeom>
          <a:noFill/>
        </p:spPr>
        <p:txBody>
          <a:bodyPr wrap="square" rtlCol="0">
            <a:spAutoFit/>
          </a:bodyPr>
          <a:lstStyle/>
          <a:p>
            <a:r>
              <a:rPr lang="en-IE" dirty="0"/>
              <a:t>Each time we make a call to </a:t>
            </a:r>
            <a:r>
              <a:rPr lang="en-IE" dirty="0" err="1"/>
              <a:t>getComments</a:t>
            </a:r>
            <a:r>
              <a:rPr lang="en-IE" dirty="0"/>
              <a:t>() we can update the count depending on the data</a:t>
            </a:r>
          </a:p>
        </p:txBody>
      </p:sp>
    </p:spTree>
    <p:extLst>
      <p:ext uri="{BB962C8B-B14F-4D97-AF65-F5344CB8AC3E}">
        <p14:creationId xmlns:p14="http://schemas.microsoft.com/office/powerpoint/2010/main" val="13830051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8979-E747-41D8-B839-8D56CF86C18B}"/>
              </a:ext>
            </a:extLst>
          </p:cNvPr>
          <p:cNvSpPr>
            <a:spLocks noGrp="1"/>
          </p:cNvSpPr>
          <p:nvPr>
            <p:ph type="title"/>
          </p:nvPr>
        </p:nvSpPr>
        <p:spPr/>
        <p:txBody>
          <a:bodyPr/>
          <a:lstStyle/>
          <a:p>
            <a:r>
              <a:rPr lang="en-IE" dirty="0"/>
              <a:t>Add in a single line to get the count</a:t>
            </a:r>
          </a:p>
        </p:txBody>
      </p:sp>
      <p:sp>
        <p:nvSpPr>
          <p:cNvPr id="3" name="Slide Number Placeholder 2">
            <a:extLst>
              <a:ext uri="{FF2B5EF4-FFF2-40B4-BE49-F238E27FC236}">
                <a16:creationId xmlns:a16="http://schemas.microsoft.com/office/drawing/2014/main" id="{24285FF1-77EF-491A-8F61-8512B78D74F7}"/>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98</a:t>
            </a:fld>
            <a:endParaRPr lang="en-IE" dirty="0"/>
          </a:p>
        </p:txBody>
      </p:sp>
      <p:sp>
        <p:nvSpPr>
          <p:cNvPr id="5" name="Rectangle 4">
            <a:extLst>
              <a:ext uri="{FF2B5EF4-FFF2-40B4-BE49-F238E27FC236}">
                <a16:creationId xmlns:a16="http://schemas.microsoft.com/office/drawing/2014/main" id="{BC09B31F-8121-486B-B901-CC10F11A0150}"/>
              </a:ext>
            </a:extLst>
          </p:cNvPr>
          <p:cNvSpPr/>
          <p:nvPr/>
        </p:nvSpPr>
        <p:spPr>
          <a:xfrm>
            <a:off x="266660" y="1916832"/>
            <a:ext cx="8928992" cy="4616648"/>
          </a:xfrm>
          <a:prstGeom prst="rect">
            <a:avLst/>
          </a:prstGeom>
        </p:spPr>
        <p:txBody>
          <a:bodyPr wrap="square">
            <a:spAutoFit/>
          </a:bodyPr>
          <a:lstStyle/>
          <a:p>
            <a:r>
              <a:rPr lang="en-IE" sz="1400" dirty="0">
                <a:solidFill>
                  <a:srgbClr val="008080"/>
                </a:solidFill>
                <a:latin typeface="Courier New" panose="02070309020205020404" pitchFamily="49" charset="0"/>
              </a:rPr>
              <a:t>	/**</a:t>
            </a:r>
          </a:p>
          <a:p>
            <a:r>
              <a:rPr lang="en-GB" sz="1400" dirty="0">
                <a:solidFill>
                  <a:srgbClr val="008080"/>
                </a:solidFill>
                <a:latin typeface="Courier New" panose="02070309020205020404" pitchFamily="49" charset="0"/>
              </a:rPr>
              <a:t>         * When the page loads (or is refreshed) we request all comments from the server</a:t>
            </a:r>
          </a:p>
          <a:p>
            <a:r>
              <a:rPr lang="en-IE" sz="1400" dirty="0">
                <a:solidFill>
                  <a:srgbClr val="008080"/>
                </a:solidFill>
                <a:latin typeface="Courier New" panose="02070309020205020404" pitchFamily="49" charset="0"/>
              </a:rPr>
              <a:t>         */</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FF"/>
                </a:solidFill>
                <a:latin typeface="Courier New" panose="02070309020205020404" pitchFamily="49" charset="0"/>
              </a:rPr>
              <a:t>function</a:t>
            </a:r>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getComments</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get</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a:solidFill>
                  <a:srgbClr val="808080"/>
                </a:solidFill>
                <a:latin typeface="Courier New" panose="02070309020205020404" pitchFamily="49" charset="0"/>
              </a:rPr>
              <a:t>"/</a:t>
            </a:r>
            <a:r>
              <a:rPr lang="en-IE" sz="1400" dirty="0" err="1">
                <a:solidFill>
                  <a:srgbClr val="808080"/>
                </a:solidFill>
                <a:latin typeface="Courier New" panose="02070309020205020404" pitchFamily="49" charset="0"/>
              </a:rPr>
              <a:t>getComments</a:t>
            </a:r>
            <a:r>
              <a:rPr lang="en-IE" sz="1400" dirty="0">
                <a:solidFill>
                  <a:srgbClr val="808080"/>
                </a:solidFill>
                <a:latin typeface="Courier New" panose="02070309020205020404" pitchFamily="49" charset="0"/>
              </a:rPr>
              <a:t>"</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b="1" dirty="0">
                <a:solidFill>
                  <a:srgbClr val="0000FF"/>
                </a:solidFill>
                <a:latin typeface="Courier New" panose="02070309020205020404" pitchFamily="49" charset="0"/>
              </a:rPr>
              <a:t>function</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data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err="1">
                <a:solidFill>
                  <a:srgbClr val="0000FF"/>
                </a:solidFill>
                <a:latin typeface="Courier New" panose="02070309020205020404" pitchFamily="49" charset="0"/>
              </a:rPr>
              <a:t>var</a:t>
            </a:r>
            <a:r>
              <a:rPr lang="en-IE" sz="1400" dirty="0">
                <a:solidFill>
                  <a:srgbClr val="000000"/>
                </a:solidFill>
                <a:latin typeface="Courier New" panose="02070309020205020404" pitchFamily="49" charset="0"/>
              </a:rPr>
              <a:t> posts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a:solidFill>
                  <a:srgbClr val="808080"/>
                </a:solidFill>
                <a:latin typeface="Courier New" panose="02070309020205020404" pitchFamily="49" charset="0"/>
              </a:rPr>
              <a:t>""</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FF"/>
                </a:solidFill>
                <a:latin typeface="Courier New" panose="02070309020205020404" pitchFamily="49" charset="0"/>
              </a:rPr>
              <a:t>for</a:t>
            </a:r>
            <a:r>
              <a:rPr lang="en-IE" sz="1400" b="1" dirty="0">
                <a:solidFill>
                  <a:srgbClr val="000080"/>
                </a:solidFill>
                <a:latin typeface="Courier New" panose="02070309020205020404" pitchFamily="49" charset="0"/>
              </a:rPr>
              <a:t>(</a:t>
            </a:r>
            <a:r>
              <a:rPr lang="en-IE" sz="1400" b="1" dirty="0" err="1">
                <a:solidFill>
                  <a:srgbClr val="0000FF"/>
                </a:solidFill>
                <a:latin typeface="Courier New" panose="02070309020205020404" pitchFamily="49" charset="0"/>
              </a:rPr>
              <a:t>var</a:t>
            </a:r>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i</a:t>
            </a:r>
            <a:r>
              <a:rPr lang="en-IE" sz="1400" b="1" dirty="0">
                <a:solidFill>
                  <a:srgbClr val="000080"/>
                </a:solidFill>
                <a:latin typeface="Courier New" panose="02070309020205020404" pitchFamily="49" charset="0"/>
              </a:rPr>
              <a:t>=</a:t>
            </a:r>
            <a:r>
              <a:rPr lang="en-IE" sz="1400" dirty="0">
                <a:solidFill>
                  <a:srgbClr val="FF8000"/>
                </a:solidFill>
                <a:latin typeface="Courier New" panose="02070309020205020404" pitchFamily="49" charset="0"/>
              </a:rPr>
              <a:t>0</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i</a:t>
            </a:r>
            <a:r>
              <a:rPr lang="en-IE" sz="1400" b="1" dirty="0">
                <a:solidFill>
                  <a:srgbClr val="000080"/>
                </a:solidFill>
                <a:latin typeface="Courier New" panose="02070309020205020404" pitchFamily="49" charset="0"/>
              </a:rPr>
              <a:t>&lt;</a:t>
            </a:r>
            <a:r>
              <a:rPr lang="en-IE" sz="1400" dirty="0" err="1">
                <a:solidFill>
                  <a:srgbClr val="000000"/>
                </a:solidFill>
                <a:latin typeface="Courier New" panose="02070309020205020404" pitchFamily="49" charset="0"/>
              </a:rPr>
              <a:t>data</a:t>
            </a:r>
            <a:r>
              <a:rPr lang="en-IE" sz="1400" b="1" dirty="0" err="1">
                <a:solidFill>
                  <a:srgbClr val="000080"/>
                </a:solidFill>
                <a:latin typeface="Courier New" panose="02070309020205020404" pitchFamily="49" charset="0"/>
              </a:rPr>
              <a:t>.</a:t>
            </a:r>
            <a:r>
              <a:rPr lang="en-IE" sz="1400" dirty="0" err="1">
                <a:solidFill>
                  <a:srgbClr val="000000"/>
                </a:solidFill>
                <a:latin typeface="Courier New" panose="02070309020205020404" pitchFamily="49" charset="0"/>
              </a:rPr>
              <a:t>length</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err="1">
                <a:solidFill>
                  <a:srgbClr val="000000"/>
                </a:solidFill>
                <a:latin typeface="Courier New" panose="02070309020205020404" pitchFamily="49" charset="0"/>
              </a:rPr>
              <a:t>i</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GB" sz="1400" dirty="0">
                <a:solidFill>
                  <a:srgbClr val="000000"/>
                </a:solidFill>
                <a:latin typeface="Courier New" panose="02070309020205020404" pitchFamily="49" charset="0"/>
              </a:rPr>
              <a:t>                    posts </a:t>
            </a:r>
            <a:r>
              <a:rPr lang="en-GB" sz="1400" b="1" dirty="0">
                <a:solidFill>
                  <a:srgbClr val="000080"/>
                </a:solidFill>
                <a:latin typeface="Courier New" panose="02070309020205020404" pitchFamily="49" charset="0"/>
              </a:rPr>
              <a:t>+=</a:t>
            </a:r>
            <a:r>
              <a:rPr lang="en-GB" sz="1400" dirty="0">
                <a:solidFill>
                  <a:srgbClr val="000000"/>
                </a:solidFill>
                <a:latin typeface="Courier New" panose="02070309020205020404" pitchFamily="49" charset="0"/>
              </a:rPr>
              <a:t> </a:t>
            </a:r>
            <a:r>
              <a:rPr lang="en-GB" sz="1400" dirty="0">
                <a:solidFill>
                  <a:srgbClr val="808080"/>
                </a:solidFill>
                <a:latin typeface="Courier New" panose="02070309020205020404" pitchFamily="49" charset="0"/>
              </a:rPr>
              <a:t>"&lt;div class='row well'&gt;&lt;div class='col-xs-9'&gt;"</a:t>
            </a:r>
            <a:endParaRPr lang="en-GB"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data</a:t>
            </a:r>
            <a:r>
              <a:rPr lang="en-IE" sz="1400" b="1" dirty="0">
                <a:solidFill>
                  <a:srgbClr val="000080"/>
                </a:solidFill>
                <a:latin typeface="Courier New" panose="02070309020205020404" pitchFamily="49" charset="0"/>
              </a:rPr>
              <a:t>[</a:t>
            </a:r>
            <a:r>
              <a:rPr lang="en-IE" sz="1400" dirty="0" err="1">
                <a:solidFill>
                  <a:srgbClr val="000000"/>
                </a:solidFill>
                <a:latin typeface="Courier New" panose="02070309020205020404" pitchFamily="49" charset="0"/>
              </a:rPr>
              <a:t>i</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comment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a:solidFill>
                  <a:srgbClr val="808080"/>
                </a:solidFill>
                <a:latin typeface="Courier New" panose="02070309020205020404" pitchFamily="49" charset="0"/>
              </a:rPr>
              <a:t>"&lt;/div&gt;&lt;div class='col-xs-3'&gt;"</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GB" sz="1400" dirty="0">
                <a:solidFill>
                  <a:srgbClr val="000000"/>
                </a:solidFill>
                <a:latin typeface="Courier New" panose="02070309020205020404" pitchFamily="49" charset="0"/>
              </a:rPr>
              <a:t>                        </a:t>
            </a:r>
            <a:r>
              <a:rPr lang="en-GB" sz="1400" dirty="0">
                <a:solidFill>
                  <a:srgbClr val="808080"/>
                </a:solidFill>
                <a:latin typeface="Courier New" panose="02070309020205020404" pitchFamily="49" charset="0"/>
              </a:rPr>
              <a:t>"&lt;button type='button' name='"</a:t>
            </a:r>
            <a:r>
              <a:rPr lang="en-GB" sz="1400" b="1" dirty="0">
                <a:solidFill>
                  <a:srgbClr val="000080"/>
                </a:solidFill>
                <a:latin typeface="Courier New" panose="02070309020205020404" pitchFamily="49" charset="0"/>
              </a:rPr>
              <a:t>+</a:t>
            </a:r>
            <a:r>
              <a:rPr lang="en-GB" sz="1400" dirty="0">
                <a:solidFill>
                  <a:srgbClr val="000000"/>
                </a:solidFill>
                <a:latin typeface="Courier New" panose="02070309020205020404" pitchFamily="49" charset="0"/>
              </a:rPr>
              <a:t>data</a:t>
            </a:r>
            <a:r>
              <a:rPr lang="en-GB" sz="1400" b="1" dirty="0">
                <a:solidFill>
                  <a:srgbClr val="000080"/>
                </a:solidFill>
                <a:latin typeface="Courier New" panose="02070309020205020404" pitchFamily="49" charset="0"/>
              </a:rPr>
              <a:t>[</a:t>
            </a:r>
            <a:r>
              <a:rPr lang="en-GB" sz="1400" dirty="0" err="1">
                <a:solidFill>
                  <a:srgbClr val="000000"/>
                </a:solidFill>
                <a:latin typeface="Courier New" panose="02070309020205020404" pitchFamily="49" charset="0"/>
              </a:rPr>
              <a:t>i</a:t>
            </a:r>
            <a:r>
              <a:rPr lang="en-GB" sz="1400" b="1" dirty="0">
                <a:solidFill>
                  <a:srgbClr val="000080"/>
                </a:solidFill>
                <a:latin typeface="Courier New" panose="02070309020205020404" pitchFamily="49" charset="0"/>
              </a:rPr>
              <a:t>].</a:t>
            </a:r>
            <a:r>
              <a:rPr lang="en-GB" sz="1400" dirty="0">
                <a:solidFill>
                  <a:srgbClr val="000000"/>
                </a:solidFill>
                <a:latin typeface="Courier New" panose="02070309020205020404" pitchFamily="49" charset="0"/>
              </a:rPr>
              <a:t>_id</a:t>
            </a:r>
            <a:r>
              <a:rPr lang="en-GB" sz="1400" b="1" dirty="0">
                <a:solidFill>
                  <a:srgbClr val="000080"/>
                </a:solidFill>
                <a:latin typeface="Courier New" panose="02070309020205020404" pitchFamily="49" charset="0"/>
              </a:rPr>
              <a:t>+</a:t>
            </a:r>
            <a:r>
              <a:rPr lang="en-GB" sz="1400" dirty="0">
                <a:solidFill>
                  <a:srgbClr val="808080"/>
                </a:solidFill>
                <a:latin typeface="Courier New" panose="02070309020205020404" pitchFamily="49" charset="0"/>
              </a:rPr>
              <a:t>"' class='</a:t>
            </a:r>
            <a:r>
              <a:rPr lang="en-GB" sz="1400" dirty="0" err="1">
                <a:solidFill>
                  <a:srgbClr val="808080"/>
                </a:solidFill>
                <a:latin typeface="Courier New" panose="02070309020205020404" pitchFamily="49" charset="0"/>
              </a:rPr>
              <a:t>btn</a:t>
            </a:r>
            <a:r>
              <a:rPr lang="en-GB" sz="1400" dirty="0">
                <a:solidFill>
                  <a:srgbClr val="808080"/>
                </a:solidFill>
                <a:latin typeface="Courier New" panose="02070309020205020404" pitchFamily="49" charset="0"/>
              </a:rPr>
              <a:t> 			</a:t>
            </a:r>
            <a:r>
              <a:rPr lang="en-GB" sz="1400" dirty="0" err="1">
                <a:solidFill>
                  <a:srgbClr val="808080"/>
                </a:solidFill>
                <a:latin typeface="Courier New" panose="02070309020205020404" pitchFamily="49" charset="0"/>
              </a:rPr>
              <a:t>btn</a:t>
            </a:r>
            <a:r>
              <a:rPr lang="en-GB" sz="1400" dirty="0">
                <a:solidFill>
                  <a:srgbClr val="808080"/>
                </a:solidFill>
                <a:latin typeface="Courier New" panose="02070309020205020404" pitchFamily="49" charset="0"/>
              </a:rPr>
              <a:t>-danger'&gt;"</a:t>
            </a:r>
            <a:r>
              <a:rPr lang="en-GB" sz="1400" dirty="0">
                <a:solidFill>
                  <a:srgbClr val="000000"/>
                </a:solidFill>
                <a:latin typeface="Courier New" panose="02070309020205020404" pitchFamily="49" charset="0"/>
              </a:rPr>
              <a:t> </a:t>
            </a:r>
            <a:r>
              <a:rPr lang="en-GB" sz="1400" b="1" dirty="0">
                <a:solidFill>
                  <a:srgbClr val="000080"/>
                </a:solidFill>
                <a:latin typeface="Courier New" panose="02070309020205020404" pitchFamily="49" charset="0"/>
              </a:rPr>
              <a:t>+</a:t>
            </a:r>
            <a:endParaRPr lang="en-GB" sz="1400" dirty="0">
              <a:solidFill>
                <a:srgbClr val="000000"/>
              </a:solidFill>
              <a:latin typeface="Courier New" panose="02070309020205020404" pitchFamily="49" charset="0"/>
            </a:endParaRPr>
          </a:p>
          <a:p>
            <a:r>
              <a:rPr lang="it-IT" sz="1400" dirty="0">
                <a:solidFill>
                  <a:srgbClr val="000000"/>
                </a:solidFill>
                <a:latin typeface="Courier New" panose="02070309020205020404" pitchFamily="49" charset="0"/>
              </a:rPr>
              <a:t>                        </a:t>
            </a:r>
            <a:r>
              <a:rPr lang="it-IT" sz="1400" dirty="0">
                <a:solidFill>
                  <a:srgbClr val="808080"/>
                </a:solidFill>
                <a:latin typeface="Courier New" panose="02070309020205020404" pitchFamily="49" charset="0"/>
              </a:rPr>
              <a:t>"Delete&lt;/button&gt;&lt;/div&gt;&lt;/div&gt;&lt;/div&gt;"</a:t>
            </a:r>
            <a:r>
              <a:rPr lang="it-IT" sz="1400" b="1" dirty="0">
                <a:solidFill>
                  <a:srgbClr val="000080"/>
                </a:solidFill>
                <a:latin typeface="Courier New" panose="02070309020205020404" pitchFamily="49" charset="0"/>
              </a:rPr>
              <a:t>;</a:t>
            </a:r>
            <a:endParaRPr lang="it-IT"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dirty="0">
                <a:solidFill>
                  <a:srgbClr val="808080"/>
                </a:solidFill>
                <a:latin typeface="Courier New" panose="02070309020205020404" pitchFamily="49" charset="0"/>
              </a:rPr>
              <a:t>"#</a:t>
            </a:r>
            <a:r>
              <a:rPr lang="en-IE" sz="1400" dirty="0" err="1">
                <a:solidFill>
                  <a:srgbClr val="808080"/>
                </a:solidFill>
                <a:latin typeface="Courier New" panose="02070309020205020404" pitchFamily="49" charset="0"/>
              </a:rPr>
              <a:t>feedPosts</a:t>
            </a:r>
            <a:r>
              <a:rPr lang="en-IE" sz="1400" dirty="0">
                <a:solidFill>
                  <a:srgbClr val="808080"/>
                </a:solidFill>
                <a:latin typeface="Courier New" panose="02070309020205020404" pitchFamily="49" charset="0"/>
              </a:rPr>
              <a:t>"</a:t>
            </a:r>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html</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 posts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dirty="0">
                <a:solidFill>
                  <a:srgbClr val="000000"/>
                </a:solidFill>
                <a:highlight>
                  <a:srgbClr val="FFFF00"/>
                </a:highlight>
                <a:latin typeface="Courier New" panose="02070309020205020404" pitchFamily="49" charset="0"/>
              </a:rPr>
              <a:t>$</a:t>
            </a:r>
            <a:r>
              <a:rPr lang="en-IE" sz="1400" b="1" dirty="0">
                <a:solidFill>
                  <a:srgbClr val="000080"/>
                </a:solidFill>
                <a:highlight>
                  <a:srgbClr val="FFFF00"/>
                </a:highlight>
                <a:latin typeface="Courier New" panose="02070309020205020404" pitchFamily="49" charset="0"/>
              </a:rPr>
              <a:t>(</a:t>
            </a:r>
            <a:r>
              <a:rPr lang="en-IE" sz="1400" dirty="0">
                <a:solidFill>
                  <a:srgbClr val="000000"/>
                </a:solidFill>
                <a:highlight>
                  <a:srgbClr val="FFFF00"/>
                </a:highlight>
                <a:latin typeface="Courier New" panose="02070309020205020404" pitchFamily="49" charset="0"/>
              </a:rPr>
              <a:t> </a:t>
            </a:r>
            <a:r>
              <a:rPr lang="en-IE" sz="1400" dirty="0">
                <a:solidFill>
                  <a:srgbClr val="808080"/>
                </a:solidFill>
                <a:highlight>
                  <a:srgbClr val="FFFF00"/>
                </a:highlight>
                <a:latin typeface="Courier New" panose="02070309020205020404" pitchFamily="49" charset="0"/>
              </a:rPr>
              <a:t>"#count"</a:t>
            </a:r>
            <a:r>
              <a:rPr lang="en-IE" sz="1400" dirty="0">
                <a:solidFill>
                  <a:srgbClr val="000000"/>
                </a:solidFill>
                <a:highlight>
                  <a:srgbClr val="FFFF00"/>
                </a:highlight>
                <a:latin typeface="Courier New" panose="02070309020205020404" pitchFamily="49" charset="0"/>
              </a:rPr>
              <a:t> </a:t>
            </a:r>
            <a:r>
              <a:rPr lang="en-IE" sz="1400" b="1" dirty="0">
                <a:solidFill>
                  <a:srgbClr val="000080"/>
                </a:solidFill>
                <a:highlight>
                  <a:srgbClr val="FFFF00"/>
                </a:highlight>
                <a:latin typeface="Courier New" panose="02070309020205020404" pitchFamily="49" charset="0"/>
              </a:rPr>
              <a:t>).</a:t>
            </a:r>
            <a:r>
              <a:rPr lang="en-IE" sz="1400" dirty="0">
                <a:solidFill>
                  <a:srgbClr val="000000"/>
                </a:solidFill>
                <a:highlight>
                  <a:srgbClr val="FFFF00"/>
                </a:highlight>
                <a:latin typeface="Courier New" panose="02070309020205020404" pitchFamily="49" charset="0"/>
              </a:rPr>
              <a:t>html</a:t>
            </a:r>
            <a:r>
              <a:rPr lang="en-IE" sz="1400" b="1" dirty="0">
                <a:solidFill>
                  <a:srgbClr val="000080"/>
                </a:solidFill>
                <a:highlight>
                  <a:srgbClr val="FFFF00"/>
                </a:highlight>
                <a:latin typeface="Courier New" panose="02070309020205020404" pitchFamily="49" charset="0"/>
              </a:rPr>
              <a:t>(</a:t>
            </a:r>
            <a:r>
              <a:rPr lang="en-IE" sz="1400" dirty="0" err="1">
                <a:solidFill>
                  <a:srgbClr val="000000"/>
                </a:solidFill>
                <a:highlight>
                  <a:srgbClr val="FFFF00"/>
                </a:highlight>
                <a:latin typeface="Courier New" panose="02070309020205020404" pitchFamily="49" charset="0"/>
              </a:rPr>
              <a:t>data</a:t>
            </a:r>
            <a:r>
              <a:rPr lang="en-IE" sz="1400" b="1" dirty="0" err="1">
                <a:solidFill>
                  <a:srgbClr val="000080"/>
                </a:solidFill>
                <a:highlight>
                  <a:srgbClr val="FFFF00"/>
                </a:highlight>
                <a:latin typeface="Courier New" panose="02070309020205020404" pitchFamily="49" charset="0"/>
              </a:rPr>
              <a:t>.</a:t>
            </a:r>
            <a:r>
              <a:rPr lang="en-IE" sz="1400" dirty="0" err="1">
                <a:solidFill>
                  <a:srgbClr val="000000"/>
                </a:solidFill>
                <a:highlight>
                  <a:srgbClr val="FFFF00"/>
                </a:highlight>
                <a:latin typeface="Courier New" panose="02070309020205020404" pitchFamily="49" charset="0"/>
              </a:rPr>
              <a:t>length</a:t>
            </a:r>
            <a:r>
              <a:rPr lang="en-IE" sz="1400" b="1" dirty="0">
                <a:solidFill>
                  <a:srgbClr val="000080"/>
                </a:solidFill>
                <a:highlight>
                  <a:srgbClr val="FFFF00"/>
                </a:highlight>
                <a:latin typeface="Courier New" panose="02070309020205020404" pitchFamily="49" charset="0"/>
              </a:rPr>
              <a:t>);</a:t>
            </a:r>
            <a:endParaRPr lang="en-IE" sz="1400" dirty="0">
              <a:solidFill>
                <a:srgbClr val="000000"/>
              </a:solidFill>
              <a:highlight>
                <a:srgbClr val="FFFF00"/>
              </a:highlight>
              <a:latin typeface="Courier New" panose="02070309020205020404" pitchFamily="49" charset="0"/>
            </a:endParaRPr>
          </a:p>
          <a:p>
            <a:r>
              <a:rPr lang="en-GB" sz="1400" dirty="0">
                <a:solidFill>
                  <a:srgbClr val="000000"/>
                </a:solidFill>
                <a:latin typeface="Courier New" panose="02070309020205020404" pitchFamily="49" charset="0"/>
              </a:rPr>
              <a:t>                </a:t>
            </a:r>
            <a:r>
              <a:rPr lang="en-GB" sz="1400" dirty="0">
                <a:solidFill>
                  <a:srgbClr val="008000"/>
                </a:solidFill>
                <a:latin typeface="Courier New" panose="02070309020205020404" pitchFamily="49" charset="0"/>
              </a:rPr>
              <a:t>// Recursively call </a:t>
            </a:r>
            <a:r>
              <a:rPr lang="en-GB" sz="1400" dirty="0" err="1">
                <a:solidFill>
                  <a:srgbClr val="008000"/>
                </a:solidFill>
                <a:latin typeface="Courier New" panose="02070309020205020404" pitchFamily="49" charset="0"/>
              </a:rPr>
              <a:t>getComments</a:t>
            </a:r>
            <a:r>
              <a:rPr lang="en-GB" sz="1400" dirty="0">
                <a:solidFill>
                  <a:srgbClr val="008000"/>
                </a:solidFill>
                <a:latin typeface="Courier New" panose="02070309020205020404" pitchFamily="49" charset="0"/>
              </a:rPr>
              <a:t> every 10 seconds</a:t>
            </a:r>
          </a:p>
          <a:p>
            <a:r>
              <a:rPr lang="en-IE" sz="1400" dirty="0">
                <a:solidFill>
                  <a:srgbClr val="000000"/>
                </a:solidFill>
                <a:latin typeface="Courier New" panose="02070309020205020404" pitchFamily="49" charset="0"/>
              </a:rPr>
              <a:t>                </a:t>
            </a:r>
            <a:r>
              <a:rPr lang="en-IE" sz="1400" b="1" dirty="0" err="1">
                <a:solidFill>
                  <a:srgbClr val="804000"/>
                </a:solidFill>
                <a:latin typeface="Courier New" panose="02070309020205020404" pitchFamily="49" charset="0"/>
              </a:rPr>
              <a:t>setTimeout</a:t>
            </a:r>
            <a:r>
              <a:rPr lang="en-IE" sz="1400" b="1" dirty="0">
                <a:solidFill>
                  <a:srgbClr val="000080"/>
                </a:solidFill>
                <a:latin typeface="Courier New" panose="02070309020205020404" pitchFamily="49" charset="0"/>
              </a:rPr>
              <a:t>(</a:t>
            </a:r>
            <a:r>
              <a:rPr lang="en-IE" sz="1400" dirty="0">
                <a:solidFill>
                  <a:srgbClr val="000000"/>
                </a:solidFill>
                <a:latin typeface="Courier New" panose="02070309020205020404" pitchFamily="49" charset="0"/>
              </a:rPr>
              <a:t>getComments</a:t>
            </a:r>
            <a:r>
              <a:rPr lang="en-IE" sz="1400" b="1" dirty="0">
                <a:solidFill>
                  <a:srgbClr val="000080"/>
                </a:solidFill>
                <a:latin typeface="Courier New" panose="02070309020205020404" pitchFamily="49" charset="0"/>
              </a:rPr>
              <a:t>,</a:t>
            </a:r>
            <a:r>
              <a:rPr lang="en-IE" sz="1400" dirty="0">
                <a:solidFill>
                  <a:srgbClr val="FF8000"/>
                </a:solidFill>
                <a:latin typeface="Courier New" panose="02070309020205020404" pitchFamily="49" charset="0"/>
              </a:rPr>
              <a:t>10000</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solidFill>
                <a:srgbClr val="000000"/>
              </a:solidFill>
              <a:latin typeface="Courier New" panose="02070309020205020404" pitchFamily="49" charset="0"/>
            </a:endParaRPr>
          </a:p>
          <a:p>
            <a:r>
              <a:rPr lang="en-IE" sz="1400" dirty="0">
                <a:solidFill>
                  <a:srgbClr val="000000"/>
                </a:solidFill>
                <a:latin typeface="Courier New" panose="02070309020205020404" pitchFamily="49" charset="0"/>
              </a:rPr>
              <a:t>        </a:t>
            </a:r>
            <a:r>
              <a:rPr lang="en-IE" sz="1400" b="1" dirty="0">
                <a:solidFill>
                  <a:srgbClr val="000080"/>
                </a:solidFill>
                <a:latin typeface="Courier New" panose="02070309020205020404" pitchFamily="49" charset="0"/>
              </a:rPr>
              <a:t>}</a:t>
            </a:r>
            <a:endParaRPr lang="en-IE" sz="1400" dirty="0"/>
          </a:p>
        </p:txBody>
      </p:sp>
      <p:sp>
        <p:nvSpPr>
          <p:cNvPr id="6" name="TextBox 5">
            <a:extLst>
              <a:ext uri="{FF2B5EF4-FFF2-40B4-BE49-F238E27FC236}">
                <a16:creationId xmlns:a16="http://schemas.microsoft.com/office/drawing/2014/main" id="{3E1EAFCE-D45E-47BA-A5D4-4C05C5FC23B5}"/>
              </a:ext>
            </a:extLst>
          </p:cNvPr>
          <p:cNvSpPr txBox="1"/>
          <p:nvPr/>
        </p:nvSpPr>
        <p:spPr>
          <a:xfrm>
            <a:off x="107504" y="4005064"/>
            <a:ext cx="1785060" cy="1200329"/>
          </a:xfrm>
          <a:prstGeom prst="rect">
            <a:avLst/>
          </a:prstGeom>
          <a:noFill/>
        </p:spPr>
        <p:txBody>
          <a:bodyPr wrap="square" rtlCol="0">
            <a:spAutoFit/>
          </a:bodyPr>
          <a:lstStyle/>
          <a:p>
            <a:r>
              <a:rPr lang="en-IE" dirty="0"/>
              <a:t>Selects span “count” and puts in the number of comments</a:t>
            </a:r>
          </a:p>
        </p:txBody>
      </p:sp>
      <p:cxnSp>
        <p:nvCxnSpPr>
          <p:cNvPr id="8" name="Straight Arrow Connector 7">
            <a:extLst>
              <a:ext uri="{FF2B5EF4-FFF2-40B4-BE49-F238E27FC236}">
                <a16:creationId xmlns:a16="http://schemas.microsoft.com/office/drawing/2014/main" id="{CD438F88-02D1-469A-85E7-77C8DB04CA21}"/>
              </a:ext>
            </a:extLst>
          </p:cNvPr>
          <p:cNvCxnSpPr>
            <a:stCxn id="6" idx="2"/>
          </p:cNvCxnSpPr>
          <p:nvPr/>
        </p:nvCxnSpPr>
        <p:spPr>
          <a:xfrm>
            <a:off x="1000034" y="5205393"/>
            <a:ext cx="1051686" cy="239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5424B03-3ED4-4859-9916-9DAEFC4255E2}"/>
              </a:ext>
            </a:extLst>
          </p:cNvPr>
          <p:cNvSpPr txBox="1"/>
          <p:nvPr/>
        </p:nvSpPr>
        <p:spPr>
          <a:xfrm>
            <a:off x="2771800" y="6488668"/>
            <a:ext cx="2736304" cy="369332"/>
          </a:xfrm>
          <a:prstGeom prst="rect">
            <a:avLst/>
          </a:prstGeom>
          <a:noFill/>
        </p:spPr>
        <p:txBody>
          <a:bodyPr wrap="square" rtlCol="0">
            <a:spAutoFit/>
          </a:bodyPr>
          <a:lstStyle/>
          <a:p>
            <a:r>
              <a:rPr lang="en-IE" dirty="0">
                <a:solidFill>
                  <a:schemeClr val="accent6"/>
                </a:solidFill>
              </a:rPr>
              <a:t>public&gt;</a:t>
            </a:r>
            <a:r>
              <a:rPr lang="en-IE" dirty="0" err="1">
                <a:solidFill>
                  <a:schemeClr val="accent6"/>
                </a:solidFill>
              </a:rPr>
              <a:t>javascripts</a:t>
            </a:r>
            <a:r>
              <a:rPr lang="en-IE" dirty="0">
                <a:solidFill>
                  <a:schemeClr val="accent6"/>
                </a:solidFill>
              </a:rPr>
              <a:t>&gt;feed.js</a:t>
            </a:r>
          </a:p>
        </p:txBody>
      </p:sp>
    </p:spTree>
    <p:extLst>
      <p:ext uri="{BB962C8B-B14F-4D97-AF65-F5344CB8AC3E}">
        <p14:creationId xmlns:p14="http://schemas.microsoft.com/office/powerpoint/2010/main" val="22151432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FB43-D6FB-4455-8AAD-CF6A1B1D2C37}"/>
              </a:ext>
            </a:extLst>
          </p:cNvPr>
          <p:cNvSpPr>
            <a:spLocks noGrp="1"/>
          </p:cNvSpPr>
          <p:nvPr>
            <p:ph type="title"/>
          </p:nvPr>
        </p:nvSpPr>
        <p:spPr/>
        <p:txBody>
          <a:bodyPr/>
          <a:lstStyle/>
          <a:p>
            <a:r>
              <a:rPr lang="en-IE" dirty="0"/>
              <a:t>Show/Hide the comments on click</a:t>
            </a:r>
          </a:p>
        </p:txBody>
      </p:sp>
      <p:sp>
        <p:nvSpPr>
          <p:cNvPr id="3" name="Slide Number Placeholder 2">
            <a:extLst>
              <a:ext uri="{FF2B5EF4-FFF2-40B4-BE49-F238E27FC236}">
                <a16:creationId xmlns:a16="http://schemas.microsoft.com/office/drawing/2014/main" id="{23688BEB-CD1D-4A1A-9BEE-9EA27D41E393}"/>
              </a:ext>
            </a:extLst>
          </p:cNvPr>
          <p:cNvSpPr>
            <a:spLocks noGrp="1"/>
          </p:cNvSpPr>
          <p:nvPr>
            <p:ph type="sldNum" sz="quarter" idx="12"/>
          </p:nvPr>
        </p:nvSpPr>
        <p:spPr/>
        <p:txBody>
          <a:bodyPr>
            <a:normAutofit fontScale="85000" lnSpcReduction="20000"/>
          </a:bodyPr>
          <a:lstStyle/>
          <a:p>
            <a:fld id="{775F58DA-9864-47C5-851A-567F97AEA031}" type="slidenum">
              <a:rPr lang="en-IE" smtClean="0"/>
              <a:pPr/>
              <a:t>99</a:t>
            </a:fld>
            <a:endParaRPr lang="en-IE" dirty="0"/>
          </a:p>
        </p:txBody>
      </p:sp>
      <p:sp>
        <p:nvSpPr>
          <p:cNvPr id="5" name="Rectangle 4">
            <a:extLst>
              <a:ext uri="{FF2B5EF4-FFF2-40B4-BE49-F238E27FC236}">
                <a16:creationId xmlns:a16="http://schemas.microsoft.com/office/drawing/2014/main" id="{C1FB59C5-58FF-4D0A-9DEB-146F95F66D88}"/>
              </a:ext>
            </a:extLst>
          </p:cNvPr>
          <p:cNvSpPr/>
          <p:nvPr/>
        </p:nvSpPr>
        <p:spPr>
          <a:xfrm>
            <a:off x="1187624" y="2132856"/>
            <a:ext cx="5400600" cy="1200329"/>
          </a:xfrm>
          <a:prstGeom prst="rect">
            <a:avLst/>
          </a:prstGeom>
        </p:spPr>
        <p:txBody>
          <a:bodyPr wrap="square">
            <a:spAutoFit/>
          </a:bodyPr>
          <a:lstStyle/>
          <a:p>
            <a:r>
              <a:rPr lang="en-IE" dirty="0">
                <a:solidFill>
                  <a:srgbClr val="000000"/>
                </a:solidFill>
                <a:latin typeface="Courier New" panose="02070309020205020404" pitchFamily="49" charset="0"/>
              </a:rPr>
              <a:t>$</a:t>
            </a:r>
            <a:r>
              <a:rPr lang="en-IE" b="1" dirty="0">
                <a:solidFill>
                  <a:srgbClr val="000080"/>
                </a:solidFill>
                <a:latin typeface="Courier New" panose="02070309020205020404" pitchFamily="49" charset="0"/>
              </a:rPr>
              <a:t>(</a:t>
            </a:r>
            <a:r>
              <a:rPr lang="en-IE" b="1" dirty="0">
                <a:solidFill>
                  <a:srgbClr val="804000"/>
                </a:solidFill>
                <a:latin typeface="Courier New" panose="02070309020205020404" pitchFamily="49" charset="0"/>
              </a:rPr>
              <a:t>document</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ready</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a:solidFill>
                  <a:srgbClr val="0000FF"/>
                </a:solidFill>
                <a:latin typeface="Courier New" panose="02070309020205020404" pitchFamily="49" charset="0"/>
              </a:rPr>
              <a:t>function</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err="1">
                <a:solidFill>
                  <a:srgbClr val="0000FF"/>
                </a:solidFill>
                <a:latin typeface="Courier New" panose="02070309020205020404" pitchFamily="49" charset="0"/>
              </a:rPr>
              <a:t>var</a:t>
            </a:r>
            <a:r>
              <a:rPr lang="en-IE" dirty="0">
                <a:solidFill>
                  <a:srgbClr val="000000"/>
                </a:solidFill>
                <a:latin typeface="Courier New" panose="02070309020205020404" pitchFamily="49" charset="0"/>
              </a:rPr>
              <a:t> </a:t>
            </a:r>
            <a:r>
              <a:rPr lang="en-IE" dirty="0" err="1">
                <a:solidFill>
                  <a:srgbClr val="000000"/>
                </a:solidFill>
                <a:latin typeface="Courier New" panose="02070309020205020404" pitchFamily="49" charset="0"/>
              </a:rPr>
              <a:t>totalCharacters</a:t>
            </a:r>
            <a:r>
              <a:rPr lang="en-IE" dirty="0">
                <a:solidFill>
                  <a:srgbClr val="000000"/>
                </a:solidFill>
                <a:latin typeface="Courier New" panose="02070309020205020404" pitchFamily="49" charset="0"/>
              </a:rPr>
              <a:t> </a:t>
            </a:r>
            <a:r>
              <a:rPr lang="en-IE" b="1" dirty="0">
                <a:solidFill>
                  <a:srgbClr val="000080"/>
                </a:solidFill>
                <a:latin typeface="Courier New" panose="02070309020205020404" pitchFamily="49" charset="0"/>
              </a:rPr>
              <a:t>=</a:t>
            </a:r>
            <a:r>
              <a:rPr lang="en-IE" dirty="0">
                <a:solidFill>
                  <a:srgbClr val="000000"/>
                </a:solidFill>
                <a:latin typeface="Courier New" panose="02070309020205020404" pitchFamily="49" charset="0"/>
              </a:rPr>
              <a:t> </a:t>
            </a:r>
            <a:r>
              <a:rPr lang="en-IE" dirty="0">
                <a:solidFill>
                  <a:srgbClr val="FF8000"/>
                </a:solidFill>
                <a:latin typeface="Courier New" panose="02070309020205020404" pitchFamily="49" charset="0"/>
              </a:rPr>
              <a:t>140</a:t>
            </a:r>
            <a:r>
              <a:rPr lang="en-IE" b="1" dirty="0">
                <a:solidFill>
                  <a:srgbClr val="000080"/>
                </a:solidFill>
                <a:latin typeface="Courier New" panose="02070309020205020404" pitchFamily="49" charset="0"/>
              </a:rPr>
              <a:t>;</a:t>
            </a:r>
            <a:endParaRPr lang="en-IE" dirty="0">
              <a:solidFill>
                <a:srgbClr val="000000"/>
              </a:solidFill>
              <a:latin typeface="Courier New" panose="02070309020205020404" pitchFamily="49" charset="0"/>
            </a:endParaRPr>
          </a:p>
          <a:p>
            <a:r>
              <a:rPr lang="en-IE" dirty="0">
                <a:solidFill>
                  <a:srgbClr val="000000"/>
                </a:solidFill>
                <a:latin typeface="Courier New" panose="02070309020205020404" pitchFamily="49" charset="0"/>
              </a:rPr>
              <a:t>        </a:t>
            </a:r>
            <a:r>
              <a:rPr lang="en-IE" b="1" dirty="0" err="1">
                <a:solidFill>
                  <a:srgbClr val="0000FF"/>
                </a:solidFill>
                <a:highlight>
                  <a:srgbClr val="FFFF00"/>
                </a:highlight>
                <a:latin typeface="Courier New" panose="02070309020205020404" pitchFamily="49" charset="0"/>
              </a:rPr>
              <a:t>var</a:t>
            </a:r>
            <a:r>
              <a:rPr lang="en-IE" dirty="0">
                <a:solidFill>
                  <a:srgbClr val="000000"/>
                </a:solidFill>
                <a:highlight>
                  <a:srgbClr val="FFFF00"/>
                </a:highlight>
                <a:latin typeface="Courier New" panose="02070309020205020404" pitchFamily="49" charset="0"/>
              </a:rPr>
              <a:t> </a:t>
            </a:r>
            <a:r>
              <a:rPr lang="en-IE" dirty="0" err="1">
                <a:solidFill>
                  <a:srgbClr val="000000"/>
                </a:solidFill>
                <a:highlight>
                  <a:srgbClr val="FFFF00"/>
                </a:highlight>
                <a:latin typeface="Courier New" panose="02070309020205020404" pitchFamily="49" charset="0"/>
              </a:rPr>
              <a:t>showPosts</a:t>
            </a:r>
            <a:r>
              <a:rPr lang="en-IE" dirty="0">
                <a:solidFill>
                  <a:srgbClr val="000000"/>
                </a:solidFill>
                <a:highlight>
                  <a:srgbClr val="FFFF00"/>
                </a:highlight>
                <a:latin typeface="Courier New" panose="02070309020205020404" pitchFamily="49" charset="0"/>
              </a:rPr>
              <a:t> </a:t>
            </a:r>
            <a:r>
              <a:rPr lang="en-IE" b="1" dirty="0">
                <a:solidFill>
                  <a:srgbClr val="000080"/>
                </a:solidFill>
                <a:highlight>
                  <a:srgbClr val="FFFF00"/>
                </a:highlight>
                <a:latin typeface="Courier New" panose="02070309020205020404" pitchFamily="49" charset="0"/>
              </a:rPr>
              <a:t>=</a:t>
            </a:r>
            <a:r>
              <a:rPr lang="en-IE" dirty="0">
                <a:solidFill>
                  <a:srgbClr val="000000"/>
                </a:solidFill>
                <a:highlight>
                  <a:srgbClr val="FFFF00"/>
                </a:highlight>
                <a:latin typeface="Courier New" panose="02070309020205020404" pitchFamily="49" charset="0"/>
              </a:rPr>
              <a:t> </a:t>
            </a:r>
            <a:r>
              <a:rPr lang="en-IE" b="1" dirty="0">
                <a:solidFill>
                  <a:srgbClr val="0000FF"/>
                </a:solidFill>
                <a:highlight>
                  <a:srgbClr val="FFFF00"/>
                </a:highlight>
                <a:latin typeface="Courier New" panose="02070309020205020404" pitchFamily="49" charset="0"/>
              </a:rPr>
              <a:t>false</a:t>
            </a:r>
            <a:r>
              <a:rPr lang="en-IE" b="1" dirty="0">
                <a:solidFill>
                  <a:srgbClr val="000080"/>
                </a:solidFill>
                <a:highlight>
                  <a:srgbClr val="FFFF00"/>
                </a:highlight>
                <a:latin typeface="Courier New" panose="02070309020205020404" pitchFamily="49" charset="0"/>
              </a:rPr>
              <a:t>;</a:t>
            </a:r>
            <a:endParaRPr lang="en-IE" dirty="0">
              <a:solidFill>
                <a:srgbClr val="000000"/>
              </a:solidFill>
              <a:highlight>
                <a:srgbClr val="FFFF00"/>
              </a:highlight>
              <a:latin typeface="Courier New" panose="02070309020205020404" pitchFamily="49" charset="0"/>
            </a:endParaRPr>
          </a:p>
        </p:txBody>
      </p:sp>
      <p:sp>
        <p:nvSpPr>
          <p:cNvPr id="6" name="TextBox 5">
            <a:extLst>
              <a:ext uri="{FF2B5EF4-FFF2-40B4-BE49-F238E27FC236}">
                <a16:creationId xmlns:a16="http://schemas.microsoft.com/office/drawing/2014/main" id="{14EBCD94-3C01-45A0-9648-A59269BD2442}"/>
              </a:ext>
            </a:extLst>
          </p:cNvPr>
          <p:cNvSpPr txBox="1"/>
          <p:nvPr/>
        </p:nvSpPr>
        <p:spPr>
          <a:xfrm>
            <a:off x="2771800" y="6165304"/>
            <a:ext cx="2736304" cy="369332"/>
          </a:xfrm>
          <a:prstGeom prst="rect">
            <a:avLst/>
          </a:prstGeom>
          <a:noFill/>
        </p:spPr>
        <p:txBody>
          <a:bodyPr wrap="square" rtlCol="0">
            <a:spAutoFit/>
          </a:bodyPr>
          <a:lstStyle/>
          <a:p>
            <a:r>
              <a:rPr lang="en-IE" dirty="0">
                <a:solidFill>
                  <a:schemeClr val="accent6"/>
                </a:solidFill>
              </a:rPr>
              <a:t>public&gt;</a:t>
            </a:r>
            <a:r>
              <a:rPr lang="en-IE" dirty="0" err="1">
                <a:solidFill>
                  <a:schemeClr val="accent6"/>
                </a:solidFill>
              </a:rPr>
              <a:t>javascripts</a:t>
            </a:r>
            <a:r>
              <a:rPr lang="en-IE" dirty="0">
                <a:solidFill>
                  <a:schemeClr val="accent6"/>
                </a:solidFill>
              </a:rPr>
              <a:t>&gt;feed.js</a:t>
            </a:r>
          </a:p>
        </p:txBody>
      </p:sp>
      <p:sp>
        <p:nvSpPr>
          <p:cNvPr id="7" name="TextBox 6">
            <a:extLst>
              <a:ext uri="{FF2B5EF4-FFF2-40B4-BE49-F238E27FC236}">
                <a16:creationId xmlns:a16="http://schemas.microsoft.com/office/drawing/2014/main" id="{D28BABB0-9FB5-4F12-BF7F-4718197B88FA}"/>
              </a:ext>
            </a:extLst>
          </p:cNvPr>
          <p:cNvSpPr txBox="1"/>
          <p:nvPr/>
        </p:nvSpPr>
        <p:spPr>
          <a:xfrm>
            <a:off x="1295636" y="3589654"/>
            <a:ext cx="2952328" cy="1477328"/>
          </a:xfrm>
          <a:prstGeom prst="rect">
            <a:avLst/>
          </a:prstGeom>
          <a:noFill/>
        </p:spPr>
        <p:txBody>
          <a:bodyPr wrap="square" rtlCol="0">
            <a:spAutoFit/>
          </a:bodyPr>
          <a:lstStyle/>
          <a:p>
            <a:r>
              <a:rPr lang="en-IE" dirty="0"/>
              <a:t>Create a new global variable for show posts and set it to being false. Put it at the top of feed.js, just under </a:t>
            </a:r>
            <a:r>
              <a:rPr lang="en-IE" dirty="0" err="1"/>
              <a:t>totalCharacters</a:t>
            </a:r>
            <a:endParaRPr lang="en-IE" dirty="0"/>
          </a:p>
        </p:txBody>
      </p:sp>
      <p:cxnSp>
        <p:nvCxnSpPr>
          <p:cNvPr id="9" name="Straight Arrow Connector 8">
            <a:extLst>
              <a:ext uri="{FF2B5EF4-FFF2-40B4-BE49-F238E27FC236}">
                <a16:creationId xmlns:a16="http://schemas.microsoft.com/office/drawing/2014/main" id="{35E6A5D1-1EF8-42EB-BF3B-1AF5C5A9A473}"/>
              </a:ext>
            </a:extLst>
          </p:cNvPr>
          <p:cNvCxnSpPr/>
          <p:nvPr/>
        </p:nvCxnSpPr>
        <p:spPr>
          <a:xfrm flipV="1">
            <a:off x="3131840" y="3333185"/>
            <a:ext cx="864096" cy="239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6915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Leo's sdc 2009 presentation --final vers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7.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8.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49816</TotalTime>
  <Words>6730</Words>
  <Application>Microsoft Office PowerPoint</Application>
  <PresentationFormat>On-screen Show (4:3)</PresentationFormat>
  <Paragraphs>1075</Paragraphs>
  <Slides>106</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106</vt:i4>
      </vt:variant>
    </vt:vector>
  </HeadingPairs>
  <TitlesOfParts>
    <vt:vector size="112" baseType="lpstr">
      <vt:lpstr>Calibri</vt:lpstr>
      <vt:lpstr>Courier New</vt:lpstr>
      <vt:lpstr>Tw Cen MT</vt:lpstr>
      <vt:lpstr>Wingdings</vt:lpstr>
      <vt:lpstr>Wingdings 2</vt:lpstr>
      <vt:lpstr>Leo's sdc 2009 presentation --final version</vt:lpstr>
      <vt:lpstr>Technology review - CT 216 Software Engineering I</vt:lpstr>
      <vt:lpstr>Overall purpose of the lecture</vt:lpstr>
      <vt:lpstr>Express</vt:lpstr>
      <vt:lpstr>Express generator</vt:lpstr>
      <vt:lpstr>Creating our first app</vt:lpstr>
      <vt:lpstr>Npm install</vt:lpstr>
      <vt:lpstr>App structure and files</vt:lpstr>
      <vt:lpstr>Change the port to 86**</vt:lpstr>
      <vt:lpstr>Nodemon modification</vt:lpstr>
      <vt:lpstr>Nodemon</vt:lpstr>
      <vt:lpstr>Adding the flatty theme</vt:lpstr>
      <vt:lpstr>Flatty templated</vt:lpstr>
      <vt:lpstr>Download the theme from BB</vt:lpstr>
      <vt:lpstr>Transfer across the assets (CSS)</vt:lpstr>
      <vt:lpstr>Transfer across the assets (images)</vt:lpstr>
      <vt:lpstr>Transfer across the assets (js)</vt:lpstr>
      <vt:lpstr>Create a fonts folder</vt:lpstr>
      <vt:lpstr>Locate the index.html file</vt:lpstr>
      <vt:lpstr>Add the entire head to layout.hbs</vt:lpstr>
      <vt:lpstr>Add the nav bar to the layout.hbs</vt:lpstr>
      <vt:lpstr>Add the scripts to the layout</vt:lpstr>
      <vt:lpstr>Add the remaining content to index.hbs</vt:lpstr>
      <vt:lpstr>Copy remaining content</vt:lpstr>
      <vt:lpstr>Change the URLs</vt:lpstr>
      <vt:lpstr>Connecting express to the database</vt:lpstr>
      <vt:lpstr>Steps to integrate MongoDB</vt:lpstr>
      <vt:lpstr>Add a models folder to app directory</vt:lpstr>
      <vt:lpstr>Adding comments to our site</vt:lpstr>
      <vt:lpstr>Add comments.js</vt:lpstr>
      <vt:lpstr>Create a file called util.js</vt:lpstr>
      <vt:lpstr>Util.js</vt:lpstr>
      <vt:lpstr>Install the Mongoose package</vt:lpstr>
      <vt:lpstr>Define a schema for your data</vt:lpstr>
      <vt:lpstr>Add an API for inserting comments</vt:lpstr>
      <vt:lpstr>Postman</vt:lpstr>
      <vt:lpstr>/getComments</vt:lpstr>
      <vt:lpstr>Get request for /getComments</vt:lpstr>
      <vt:lpstr>Update and delete APIs</vt:lpstr>
      <vt:lpstr>Postman update</vt:lpstr>
      <vt:lpstr>Postman delete</vt:lpstr>
      <vt:lpstr>Posting comments from the client</vt:lpstr>
      <vt:lpstr>Post comment form</vt:lpstr>
      <vt:lpstr>Create a new page called feed.hbs</vt:lpstr>
      <vt:lpstr>Edit newly created feed.hbs to contain the following</vt:lpstr>
      <vt:lpstr>Add API to render our new feed page</vt:lpstr>
      <vt:lpstr>Add a file to javascripts (feed.js)</vt:lpstr>
      <vt:lpstr>Add the script to bottom of layout.hbs</vt:lpstr>
      <vt:lpstr>Function to update 140 chars</vt:lpstr>
      <vt:lpstr>Watch the number of characters drop</vt:lpstr>
      <vt:lpstr>CompSoc Sysadmins</vt:lpstr>
      <vt:lpstr>Hello World Demo Day</vt:lpstr>
      <vt:lpstr>Function to get comments – feed.js</vt:lpstr>
      <vt:lpstr>When you refresh the page</vt:lpstr>
      <vt:lpstr>Remember to invoke this function</vt:lpstr>
      <vt:lpstr>PowerPoint Presentation</vt:lpstr>
      <vt:lpstr>POST data from form</vt:lpstr>
      <vt:lpstr>Next : Add a delete button </vt:lpstr>
      <vt:lpstr>Add the id of the comment to the name</vt:lpstr>
      <vt:lpstr>$.ajax</vt:lpstr>
      <vt:lpstr>Authentication / backend APIs </vt:lpstr>
      <vt:lpstr>Create a data model for a user</vt:lpstr>
      <vt:lpstr>Add API to render registration page</vt:lpstr>
      <vt:lpstr>Add API to register user</vt:lpstr>
      <vt:lpstr>Install the JWT package</vt:lpstr>
      <vt:lpstr>Add to the bottom of routes/users.js</vt:lpstr>
      <vt:lpstr>Test with Postman</vt:lpstr>
      <vt:lpstr>Look at the user document in the database</vt:lpstr>
      <vt:lpstr>Logging in a user</vt:lpstr>
      <vt:lpstr>Add login API to users.js</vt:lpstr>
      <vt:lpstr>Test using Postman</vt:lpstr>
      <vt:lpstr>Set Cookie</vt:lpstr>
      <vt:lpstr>Authentication / frontend</vt:lpstr>
      <vt:lpstr>Registration view – register.hbs</vt:lpstr>
      <vt:lpstr>Add API to render registration page</vt:lpstr>
      <vt:lpstr>Add a link to the registration page</vt:lpstr>
      <vt:lpstr>Register for a new account</vt:lpstr>
      <vt:lpstr>Add client side JS to post to server</vt:lpstr>
      <vt:lpstr>Include it in your pages</vt:lpstr>
      <vt:lpstr>POST the form data to the server</vt:lpstr>
      <vt:lpstr>Check the database for a new user</vt:lpstr>
      <vt:lpstr>Sweet alert for errors</vt:lpstr>
      <vt:lpstr>Need to add the CDN though!</vt:lpstr>
      <vt:lpstr>Add a login page</vt:lpstr>
      <vt:lpstr>Create a login.hbs view</vt:lpstr>
      <vt:lpstr>Add client JS to post login details</vt:lpstr>
      <vt:lpstr>Add API to render login page</vt:lpstr>
      <vt:lpstr>Test the login</vt:lpstr>
      <vt:lpstr>Finally we must restrict access</vt:lpstr>
      <vt:lpstr>Restricting /feed</vt:lpstr>
      <vt:lpstr>Verify the token</vt:lpstr>
      <vt:lpstr>Remember the APIs are still accessible</vt:lpstr>
      <vt:lpstr>Jquery animations</vt:lpstr>
      <vt:lpstr>For some fun</vt:lpstr>
      <vt:lpstr>On click on the badge</vt:lpstr>
      <vt:lpstr>Add the jQuery UI library to the page</vt:lpstr>
      <vt:lpstr>Add a Bootstrap badge</vt:lpstr>
      <vt:lpstr>Populate the comment number</vt:lpstr>
      <vt:lpstr>Add in a single line to get the count</vt:lpstr>
      <vt:lpstr>Show/Hide the comments on click</vt:lpstr>
      <vt:lpstr>Show/hide posts</vt:lpstr>
      <vt:lpstr>Add a click event handler for btn-count</vt:lpstr>
      <vt:lpstr>Logout</vt:lpstr>
      <vt:lpstr>Add a link to the Navbar</vt:lpstr>
      <vt:lpstr>Remove the cookie</vt:lpstr>
      <vt:lpstr>Create a logout event handler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Authentication</dc:title>
  <dc:creator>Weijun</dc:creator>
  <cp:lastModifiedBy>Enda Barrett</cp:lastModifiedBy>
  <cp:revision>2912</cp:revision>
  <dcterms:created xsi:type="dcterms:W3CDTF">2009-08-22T11:34:21Z</dcterms:created>
  <dcterms:modified xsi:type="dcterms:W3CDTF">2017-11-23T11:04:54Z</dcterms:modified>
</cp:coreProperties>
</file>