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0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099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50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0" y="2985000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2393175"/>
            <a:ext cx="4617373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rot="10800000" flipH="1">
            <a:off x="0" y="2983958"/>
            <a:ext cx="4617373" cy="571096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1746893"/>
            <a:ext cx="7772400" cy="123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1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i="1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i="1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1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1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1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1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1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 rot="10800000" flipH="1">
            <a:off x="0" y="1163100"/>
            <a:ext cx="9144000" cy="398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flipH="1">
            <a:off x="4526627" y="571349"/>
            <a:ext cx="4617373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 rot="10800000">
            <a:off x="4526627" y="1162132"/>
            <a:ext cx="4617373" cy="571096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 rot="10800000" flipH="1">
            <a:off x="0" y="1163100"/>
            <a:ext cx="9144000" cy="398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 rot="10800000">
            <a:off x="4526627" y="1162132"/>
            <a:ext cx="4617373" cy="571096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/>
          <p:nvPr/>
        </p:nvSpPr>
        <p:spPr>
          <a:xfrm flipH="1">
            <a:off x="4526627" y="571349"/>
            <a:ext cx="4617373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 rot="10800000" flipH="1">
            <a:off x="0" y="1163100"/>
            <a:ext cx="9144000" cy="398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 flipH="1">
            <a:off x="4526627" y="571349"/>
            <a:ext cx="4617373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x="4526627" y="1162132"/>
            <a:ext cx="4617373" cy="571096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4412700"/>
            <a:ext cx="9144000" cy="73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4526627" y="3820834"/>
            <a:ext cx="4617373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x="4526627" y="4411618"/>
            <a:ext cx="4617373" cy="571096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4421727"/>
            <a:ext cx="8229600" cy="5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i="1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6676" y="76256"/>
            <a:ext cx="9134131" cy="505479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-plane"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Char char="●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○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■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■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■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ctrTitle"/>
          </p:nvPr>
        </p:nvSpPr>
        <p:spPr>
          <a:xfrm>
            <a:off x="685800" y="1746893"/>
            <a:ext cx="7772400" cy="123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Improving the quality of white wine with neural networks</a:t>
            </a:r>
            <a:endParaRPr sz="4400" dirty="0"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dirty="0"/>
              <a:t>       CMSC389A: Practical Deep Learning</a:t>
            </a:r>
            <a:endParaRPr i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4B50-1492-4088-948B-271C01AD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38B972-75C0-4EEF-883F-B152C7475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717771"/>
              </p:ext>
            </p:extLst>
          </p:nvPr>
        </p:nvGraphicFramePr>
        <p:xfrm>
          <a:off x="1009121" y="1211666"/>
          <a:ext cx="6954948" cy="37258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6782">
                  <a:extLst>
                    <a:ext uri="{9D8B030D-6E8A-4147-A177-3AD203B41FA5}">
                      <a16:colId xmlns:a16="http://schemas.microsoft.com/office/drawing/2014/main" val="182313481"/>
                    </a:ext>
                  </a:extLst>
                </a:gridCol>
                <a:gridCol w="496782">
                  <a:extLst>
                    <a:ext uri="{9D8B030D-6E8A-4147-A177-3AD203B41FA5}">
                      <a16:colId xmlns:a16="http://schemas.microsoft.com/office/drawing/2014/main" val="1767224344"/>
                    </a:ext>
                  </a:extLst>
                </a:gridCol>
                <a:gridCol w="496782">
                  <a:extLst>
                    <a:ext uri="{9D8B030D-6E8A-4147-A177-3AD203B41FA5}">
                      <a16:colId xmlns:a16="http://schemas.microsoft.com/office/drawing/2014/main" val="970548345"/>
                    </a:ext>
                  </a:extLst>
                </a:gridCol>
                <a:gridCol w="496782">
                  <a:extLst>
                    <a:ext uri="{9D8B030D-6E8A-4147-A177-3AD203B41FA5}">
                      <a16:colId xmlns:a16="http://schemas.microsoft.com/office/drawing/2014/main" val="3263809623"/>
                    </a:ext>
                  </a:extLst>
                </a:gridCol>
                <a:gridCol w="496782">
                  <a:extLst>
                    <a:ext uri="{9D8B030D-6E8A-4147-A177-3AD203B41FA5}">
                      <a16:colId xmlns:a16="http://schemas.microsoft.com/office/drawing/2014/main" val="3402160346"/>
                    </a:ext>
                  </a:extLst>
                </a:gridCol>
                <a:gridCol w="496782">
                  <a:extLst>
                    <a:ext uri="{9D8B030D-6E8A-4147-A177-3AD203B41FA5}">
                      <a16:colId xmlns:a16="http://schemas.microsoft.com/office/drawing/2014/main" val="3701173112"/>
                    </a:ext>
                  </a:extLst>
                </a:gridCol>
                <a:gridCol w="496782">
                  <a:extLst>
                    <a:ext uri="{9D8B030D-6E8A-4147-A177-3AD203B41FA5}">
                      <a16:colId xmlns:a16="http://schemas.microsoft.com/office/drawing/2014/main" val="2572628203"/>
                    </a:ext>
                  </a:extLst>
                </a:gridCol>
                <a:gridCol w="496782">
                  <a:extLst>
                    <a:ext uri="{9D8B030D-6E8A-4147-A177-3AD203B41FA5}">
                      <a16:colId xmlns:a16="http://schemas.microsoft.com/office/drawing/2014/main" val="2694004737"/>
                    </a:ext>
                  </a:extLst>
                </a:gridCol>
                <a:gridCol w="496782">
                  <a:extLst>
                    <a:ext uri="{9D8B030D-6E8A-4147-A177-3AD203B41FA5}">
                      <a16:colId xmlns:a16="http://schemas.microsoft.com/office/drawing/2014/main" val="4281712896"/>
                    </a:ext>
                  </a:extLst>
                </a:gridCol>
                <a:gridCol w="496782">
                  <a:extLst>
                    <a:ext uri="{9D8B030D-6E8A-4147-A177-3AD203B41FA5}">
                      <a16:colId xmlns:a16="http://schemas.microsoft.com/office/drawing/2014/main" val="2539269220"/>
                    </a:ext>
                  </a:extLst>
                </a:gridCol>
                <a:gridCol w="496782">
                  <a:extLst>
                    <a:ext uri="{9D8B030D-6E8A-4147-A177-3AD203B41FA5}">
                      <a16:colId xmlns:a16="http://schemas.microsoft.com/office/drawing/2014/main" val="2505174290"/>
                    </a:ext>
                  </a:extLst>
                </a:gridCol>
                <a:gridCol w="496782">
                  <a:extLst>
                    <a:ext uri="{9D8B030D-6E8A-4147-A177-3AD203B41FA5}">
                      <a16:colId xmlns:a16="http://schemas.microsoft.com/office/drawing/2014/main" val="3140893916"/>
                    </a:ext>
                  </a:extLst>
                </a:gridCol>
                <a:gridCol w="496782">
                  <a:extLst>
                    <a:ext uri="{9D8B030D-6E8A-4147-A177-3AD203B41FA5}">
                      <a16:colId xmlns:a16="http://schemas.microsoft.com/office/drawing/2014/main" val="3847778797"/>
                    </a:ext>
                  </a:extLst>
                </a:gridCol>
                <a:gridCol w="496782">
                  <a:extLst>
                    <a:ext uri="{9D8B030D-6E8A-4147-A177-3AD203B41FA5}">
                      <a16:colId xmlns:a16="http://schemas.microsoft.com/office/drawing/2014/main" val="678612650"/>
                    </a:ext>
                  </a:extLst>
                </a:gridCol>
              </a:tblGrid>
              <a:tr h="155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0.528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rowSpan="16" gridSpan="2"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16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327741"/>
                  </a:ext>
                </a:extLst>
              </a:tr>
              <a:tr h="15524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049625"/>
                  </a:ext>
                </a:extLst>
              </a:tr>
              <a:tr h="155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0.701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0.521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998720"/>
                  </a:ext>
                </a:extLst>
              </a:tr>
              <a:tr h="15524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038175"/>
                  </a:ext>
                </a:extLst>
              </a:tr>
              <a:tr h="155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0.692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0.565</a:t>
                      </a:r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411333"/>
                  </a:ext>
                </a:extLst>
              </a:tr>
              <a:tr h="15524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549523"/>
                  </a:ext>
                </a:extLst>
              </a:tr>
              <a:tr h="155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0.726</a:t>
                      </a:r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0.56</a:t>
                      </a:r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92404"/>
                  </a:ext>
                </a:extLst>
              </a:tr>
              <a:tr h="15524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978910"/>
                  </a:ext>
                </a:extLst>
              </a:tr>
              <a:tr h="155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0.718</a:t>
                      </a:r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0.531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676759"/>
                  </a:ext>
                </a:extLst>
              </a:tr>
              <a:tr h="15524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615811"/>
                  </a:ext>
                </a:extLst>
              </a:tr>
              <a:tr h="155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729450"/>
                  </a:ext>
                </a:extLst>
              </a:tr>
              <a:tr h="15524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970972"/>
                  </a:ext>
                </a:extLst>
              </a:tr>
              <a:tr h="155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0.709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0.546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3633"/>
                  </a:ext>
                </a:extLst>
              </a:tr>
              <a:tr h="15524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923880"/>
                  </a:ext>
                </a:extLst>
              </a:tr>
              <a:tr h="155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0.002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699537"/>
                  </a:ext>
                </a:extLst>
              </a:tr>
              <a:tr h="1552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407227"/>
                  </a:ext>
                </a:extLst>
              </a:tr>
              <a:tr h="155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0.722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0.631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extLst>
                  <a:ext uri="{0D108BD9-81ED-4DB2-BD59-A6C34878D82A}">
                    <a16:rowId xmlns:a16="http://schemas.microsoft.com/office/drawing/2014/main" val="49520886"/>
                  </a:ext>
                </a:extLst>
              </a:tr>
              <a:tr h="15524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61794"/>
                  </a:ext>
                </a:extLst>
              </a:tr>
              <a:tr h="155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2" gridSpan="3"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0.739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0.557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0.715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extLst>
                  <a:ext uri="{0D108BD9-81ED-4DB2-BD59-A6C34878D82A}">
                    <a16:rowId xmlns:a16="http://schemas.microsoft.com/office/drawing/2014/main" val="3269370801"/>
                  </a:ext>
                </a:extLst>
              </a:tr>
              <a:tr h="15524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64841"/>
                  </a:ext>
                </a:extLst>
              </a:tr>
              <a:tr h="155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0.729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0.683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extLst>
                  <a:ext uri="{0D108BD9-81ED-4DB2-BD59-A6C34878D82A}">
                    <a16:rowId xmlns:a16="http://schemas.microsoft.com/office/drawing/2014/main" val="1089647834"/>
                  </a:ext>
                </a:extLst>
              </a:tr>
              <a:tr h="15524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1384"/>
                  </a:ext>
                </a:extLst>
              </a:tr>
              <a:tr h="1552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2" gridSpan="2"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0.733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0.536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0.711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extLst>
                  <a:ext uri="{0D108BD9-81ED-4DB2-BD59-A6C34878D82A}">
                    <a16:rowId xmlns:a16="http://schemas.microsoft.com/office/drawing/2014/main" val="2342147987"/>
                  </a:ext>
                </a:extLst>
              </a:tr>
              <a:tr h="15524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Sigmoid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Sigmoid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431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01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Team</a:t>
            </a:r>
            <a:endParaRPr sz="4000" dirty="0"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Aaron Szabo</a:t>
            </a:r>
          </a:p>
          <a:p>
            <a:pPr lvl="1">
              <a:spcBef>
                <a:spcPts val="600"/>
              </a:spcBef>
              <a:buFont typeface="Arial"/>
              <a:buChar char="●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Sophomore at the University of Maryland: College Park</a:t>
            </a:r>
          </a:p>
          <a:p>
            <a:pPr lvl="1">
              <a:spcBef>
                <a:spcPts val="600"/>
              </a:spcBef>
              <a:buFont typeface="Arial"/>
              <a:buChar char="●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Computer Science and Linguistics double degree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79500-F39F-47B7-92BF-C6816AD5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Shape 50">
            <a:extLst>
              <a:ext uri="{FF2B5EF4-FFF2-40B4-BE49-F238E27FC236}">
                <a16:creationId xmlns:a16="http://schemas.microsoft.com/office/drawing/2014/main" id="{A8CF1B50-DB5F-4A24-911C-F508CE3E06B8}"/>
              </a:ext>
            </a:extLst>
          </p:cNvPr>
          <p:cNvSpPr txBox="1">
            <a:spLocks/>
          </p:cNvSpPr>
          <p:nvPr/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spcBef>
                <a:spcPts val="600"/>
              </a:spcBef>
              <a:buSzPts val="2400"/>
              <a:buFont typeface="Arial"/>
              <a:buChar char="●"/>
            </a:pPr>
            <a:r>
              <a:rPr lang="en-US" sz="3000" dirty="0"/>
              <a:t>Model the quality of white wine based on 11 characteristics using a sequential network</a:t>
            </a:r>
          </a:p>
          <a:p>
            <a:pPr marL="457200" indent="-381000">
              <a:spcBef>
                <a:spcPts val="600"/>
              </a:spcBef>
              <a:buSzPts val="2400"/>
              <a:buFont typeface="Arial"/>
              <a:buChar char="●"/>
            </a:pPr>
            <a:r>
              <a:rPr lang="en-US" sz="3000" dirty="0"/>
              <a:t>Use the model to predict the best way to improve the quality of a novel wine </a:t>
            </a:r>
          </a:p>
        </p:txBody>
      </p:sp>
    </p:spTree>
    <p:extLst>
      <p:ext uri="{BB962C8B-B14F-4D97-AF65-F5344CB8AC3E}">
        <p14:creationId xmlns:p14="http://schemas.microsoft.com/office/powerpoint/2010/main" val="25254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C531-3036-4546-A6E9-5F2D0C53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 Through (Data)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27F7F-0439-458C-85E0-77336F83D6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from white variants of the Portuguese “</a:t>
            </a:r>
            <a:r>
              <a:rPr lang="en-US" dirty="0" err="1"/>
              <a:t>Vinho</a:t>
            </a:r>
            <a:r>
              <a:rPr lang="en-US" dirty="0"/>
              <a:t> Verde” wine</a:t>
            </a:r>
          </a:p>
          <a:p>
            <a:r>
              <a:rPr lang="en-US" dirty="0"/>
              <a:t>11 Attributes (floats)</a:t>
            </a:r>
          </a:p>
          <a:p>
            <a:pPr lvl="1"/>
            <a:r>
              <a:rPr lang="en-US" dirty="0"/>
              <a:t>Fixed acidity, volatile acidity, citric acid, residual, sugar, chlorides, free sulfur dioxide, total sulfur dioxide, density, pH, sulphates, and alcohol</a:t>
            </a:r>
          </a:p>
          <a:p>
            <a:r>
              <a:rPr lang="en-US" dirty="0"/>
              <a:t>Label</a:t>
            </a:r>
          </a:p>
          <a:p>
            <a:pPr lvl="1"/>
            <a:r>
              <a:rPr lang="en-US" dirty="0"/>
              <a:t>Score between 0 and 10</a:t>
            </a:r>
          </a:p>
        </p:txBody>
      </p:sp>
    </p:spTree>
    <p:extLst>
      <p:ext uri="{BB962C8B-B14F-4D97-AF65-F5344CB8AC3E}">
        <p14:creationId xmlns:p14="http://schemas.microsoft.com/office/powerpoint/2010/main" val="202137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B4EF-A7C9-4059-9D47-DD2700E6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 Through (Processing)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2673F-065A-4208-A2CE-7CF5CF5E08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normalized</a:t>
            </a:r>
          </a:p>
          <a:p>
            <a:r>
              <a:rPr lang="en-US" dirty="0"/>
              <a:t>Labels normalized on the range [3,9]</a:t>
            </a:r>
          </a:p>
        </p:txBody>
      </p:sp>
    </p:spTree>
    <p:extLst>
      <p:ext uri="{BB962C8B-B14F-4D97-AF65-F5344CB8AC3E}">
        <p14:creationId xmlns:p14="http://schemas.microsoft.com/office/powerpoint/2010/main" val="318615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7EC3-44F4-455E-A0F4-8B624EDC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 Through (Model)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228C8-123F-4CF7-A07B-E26CAA68B2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Eight layer sequential model</a:t>
            </a:r>
          </a:p>
          <a:p>
            <a:pPr lvl="1"/>
            <a:r>
              <a:rPr lang="en-US" dirty="0"/>
              <a:t>6 </a:t>
            </a:r>
            <a:r>
              <a:rPr lang="en-US" dirty="0" err="1"/>
              <a:t>relu</a:t>
            </a:r>
            <a:r>
              <a:rPr lang="en-US" dirty="0"/>
              <a:t> activated layers</a:t>
            </a:r>
          </a:p>
          <a:p>
            <a:pPr lvl="1"/>
            <a:r>
              <a:rPr lang="en-US" dirty="0"/>
              <a:t>2 sigmoid activated layers</a:t>
            </a:r>
          </a:p>
          <a:p>
            <a:r>
              <a:rPr lang="en-US" dirty="0"/>
              <a:t>Accuracy based on a given range of acceptable values</a:t>
            </a:r>
          </a:p>
        </p:txBody>
      </p:sp>
    </p:spTree>
    <p:extLst>
      <p:ext uri="{BB962C8B-B14F-4D97-AF65-F5344CB8AC3E}">
        <p14:creationId xmlns:p14="http://schemas.microsoft.com/office/powerpoint/2010/main" val="308273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4DCA7-66ED-43EE-AF26-D30D23F1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227CF-5835-4785-822B-7A1C1BC239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 the maximal improvement to a wine</a:t>
            </a:r>
          </a:p>
        </p:txBody>
      </p:sp>
    </p:spTree>
    <p:extLst>
      <p:ext uri="{BB962C8B-B14F-4D97-AF65-F5344CB8AC3E}">
        <p14:creationId xmlns:p14="http://schemas.microsoft.com/office/powerpoint/2010/main" val="1395003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08BE0-E11A-4789-B36A-D3E2B034F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15232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4907-A009-4B9C-9625-79B4DB80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5C443-D4DF-4E71-A2B5-4C4C0207F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of various architectures</a:t>
            </a:r>
          </a:p>
          <a:p>
            <a:r>
              <a:rPr lang="en-US" dirty="0"/>
              <a:t>Categorical versus Hybrid</a:t>
            </a:r>
          </a:p>
          <a:p>
            <a:r>
              <a:rPr lang="en-US" dirty="0"/>
              <a:t>Accuracy range </a:t>
            </a:r>
          </a:p>
        </p:txBody>
      </p:sp>
    </p:spTree>
    <p:extLst>
      <p:ext uri="{BB962C8B-B14F-4D97-AF65-F5344CB8AC3E}">
        <p14:creationId xmlns:p14="http://schemas.microsoft.com/office/powerpoint/2010/main" val="3780163632"/>
      </p:ext>
    </p:extLst>
  </p:cSld>
  <p:clrMapOvr>
    <a:masterClrMapping/>
  </p:clrMapOvr>
</p:sld>
</file>

<file path=ppt/theme/theme1.xml><?xml version="1.0" encoding="utf-8"?>
<a:theme xmlns:a="http://schemas.openxmlformats.org/drawingml/2006/main" name="Paper 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417</Words>
  <Application>Microsoft Office PowerPoint</Application>
  <PresentationFormat>On-screen Show (16:9)</PresentationFormat>
  <Paragraphs>266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Georgia</vt:lpstr>
      <vt:lpstr>Paper Plane</vt:lpstr>
      <vt:lpstr>Improving the quality of white wine with neural networks</vt:lpstr>
      <vt:lpstr>Team</vt:lpstr>
      <vt:lpstr>Project Overview</vt:lpstr>
      <vt:lpstr>Walk Through (Data)</vt:lpstr>
      <vt:lpstr>Walk Through (Processing)</vt:lpstr>
      <vt:lpstr>Walk Through (Model)</vt:lpstr>
      <vt:lpstr>Application</vt:lpstr>
      <vt:lpstr>Demo</vt:lpstr>
      <vt:lpstr>Process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Inference using n-grams</dc:title>
  <dc:creator>Szabo</dc:creator>
  <cp:lastModifiedBy>Szabo</cp:lastModifiedBy>
  <cp:revision>29</cp:revision>
  <dcterms:modified xsi:type="dcterms:W3CDTF">2018-05-17T07:08:46Z</dcterms:modified>
</cp:coreProperties>
</file>