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70" r:id="rId6"/>
    <p:sldId id="265" r:id="rId7"/>
    <p:sldId id="283" r:id="rId8"/>
    <p:sldId id="271" r:id="rId9"/>
    <p:sldId id="272" r:id="rId10"/>
    <p:sldId id="273" r:id="rId11"/>
    <p:sldId id="266" r:id="rId12"/>
    <p:sldId id="274" r:id="rId13"/>
    <p:sldId id="278" r:id="rId14"/>
    <p:sldId id="275" r:id="rId15"/>
    <p:sldId id="279" r:id="rId16"/>
    <p:sldId id="284" r:id="rId17"/>
    <p:sldId id="280" r:id="rId18"/>
    <p:sldId id="281" r:id="rId19"/>
    <p:sldId id="282" r:id="rId20"/>
    <p:sldId id="287" r:id="rId21"/>
    <p:sldId id="285" r:id="rId22"/>
    <p:sldId id="267" r:id="rId23"/>
    <p:sldId id="268" r:id="rId24"/>
    <p:sldId id="288"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56001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76721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43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3144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6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9/7/2025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7309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9/7/2025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71303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9/7/2025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8774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9/7/2025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577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9/7/2025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67573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9/7/2025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4505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9/7/2025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956846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kaggle.com/datasets/joebeachcapital/drug-overdose-deaths" TargetMode="External"/><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reddit.com/r/whatsapp/comments/1k5cx04/is_this_concerning_disclaimer_clearly_states_met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apsules and pills inside a glass bowl">
            <a:extLst>
              <a:ext uri="{FF2B5EF4-FFF2-40B4-BE49-F238E27FC236}">
                <a16:creationId xmlns:a16="http://schemas.microsoft.com/office/drawing/2014/main" id="{137F22BD-2D9D-4A87-E40A-C30C623ED3EA}"/>
              </a:ext>
            </a:extLst>
          </p:cNvPr>
          <p:cNvPicPr>
            <a:picLocks noChangeAspect="1"/>
          </p:cNvPicPr>
          <p:nvPr/>
        </p:nvPicPr>
        <p:blipFill>
          <a:blip r:embed="rId2">
            <a:alphaModFix amt="40000"/>
          </a:blip>
          <a:srcRect t="17773" b="7227"/>
          <a:stretch>
            <a:fillRect/>
          </a:stretch>
        </p:blipFill>
        <p:spPr>
          <a:xfrm>
            <a:off x="-2" y="-4"/>
            <a:ext cx="12192001" cy="6858001"/>
          </a:xfrm>
          <a:prstGeom prst="rect">
            <a:avLst/>
          </a:prstGeom>
        </p:spPr>
      </p:pic>
      <p:sp>
        <p:nvSpPr>
          <p:cNvPr id="2" name="Title 1">
            <a:extLst>
              <a:ext uri="{FF2B5EF4-FFF2-40B4-BE49-F238E27FC236}">
                <a16:creationId xmlns:a16="http://schemas.microsoft.com/office/drawing/2014/main" id="{092F8F92-F741-F820-5C5E-C080244CAF95}"/>
              </a:ext>
            </a:extLst>
          </p:cNvPr>
          <p:cNvSpPr>
            <a:spLocks noGrp="1"/>
          </p:cNvSpPr>
          <p:nvPr>
            <p:ph type="ctrTitle"/>
          </p:nvPr>
        </p:nvSpPr>
        <p:spPr>
          <a:xfrm>
            <a:off x="6652366" y="657369"/>
            <a:ext cx="4860761" cy="2450592"/>
          </a:xfrm>
        </p:spPr>
        <p:txBody>
          <a:bodyPr anchor="t">
            <a:normAutofit fontScale="90000"/>
          </a:bodyPr>
          <a:lstStyle/>
          <a:p>
            <a:r>
              <a:rPr lang="en-AU" sz="6000" dirty="0">
                <a:solidFill>
                  <a:srgbClr val="FFFFFF"/>
                </a:solidFill>
              </a:rPr>
              <a:t>Drugs Overdose Deaths US</a:t>
            </a:r>
          </a:p>
        </p:txBody>
      </p:sp>
      <p:sp>
        <p:nvSpPr>
          <p:cNvPr id="3" name="Subtitle 2">
            <a:extLst>
              <a:ext uri="{FF2B5EF4-FFF2-40B4-BE49-F238E27FC236}">
                <a16:creationId xmlns:a16="http://schemas.microsoft.com/office/drawing/2014/main" id="{7D0A49B6-D6AD-289F-D46B-6A61C755C60F}"/>
              </a:ext>
            </a:extLst>
          </p:cNvPr>
          <p:cNvSpPr>
            <a:spLocks noGrp="1"/>
          </p:cNvSpPr>
          <p:nvPr>
            <p:ph type="subTitle" idx="1"/>
          </p:nvPr>
        </p:nvSpPr>
        <p:spPr>
          <a:xfrm>
            <a:off x="6652366" y="4783964"/>
            <a:ext cx="5247191" cy="1325229"/>
          </a:xfrm>
        </p:spPr>
        <p:txBody>
          <a:bodyPr anchor="b">
            <a:normAutofit fontScale="92500" lnSpcReduction="20000"/>
          </a:bodyPr>
          <a:lstStyle/>
          <a:p>
            <a:r>
              <a:rPr lang="en-AU" sz="2400" dirty="0">
                <a:solidFill>
                  <a:srgbClr val="FFFFFF"/>
                </a:solidFill>
              </a:rPr>
              <a:t>Aaron Tan</a:t>
            </a:r>
          </a:p>
          <a:p>
            <a:r>
              <a:rPr lang="en-AU" sz="2400" dirty="0">
                <a:solidFill>
                  <a:srgbClr val="FFFFFF"/>
                </a:solidFill>
              </a:rPr>
              <a:t>Mini-Project 1</a:t>
            </a:r>
          </a:p>
          <a:p>
            <a:r>
              <a:rPr lang="en-AU" sz="2400" dirty="0">
                <a:solidFill>
                  <a:srgbClr val="FFFFFF"/>
                </a:solidFill>
              </a:rPr>
              <a:t>#</a:t>
            </a:r>
            <a:r>
              <a:rPr lang="en-AU" b="1" i="0" dirty="0"/>
              <a:t>2025-07-08-ds-pt-wa-sg</a:t>
            </a:r>
            <a:endParaRPr lang="en-AU" sz="2400" dirty="0">
              <a:solidFill>
                <a:srgbClr val="FFFFFF"/>
              </a:solidFill>
            </a:endParaRP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12585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DF733-8820-93B4-2ABB-0AF0FFEDA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CC2864-0AC1-3331-6745-49249F66A3E5}"/>
              </a:ext>
            </a:extLst>
          </p:cNvPr>
          <p:cNvSpPr>
            <a:spLocks noGrp="1"/>
          </p:cNvSpPr>
          <p:nvPr>
            <p:ph type="title"/>
          </p:nvPr>
        </p:nvSpPr>
        <p:spPr/>
        <p:txBody>
          <a:bodyPr/>
          <a:lstStyle/>
          <a:p>
            <a:r>
              <a:rPr lang="en-US" dirty="0">
                <a:solidFill>
                  <a:srgbClr val="00B050"/>
                </a:solidFill>
              </a:rPr>
              <a:t>Data Understanding</a:t>
            </a:r>
            <a:endParaRPr lang="en-AU" dirty="0">
              <a:solidFill>
                <a:srgbClr val="00B050"/>
              </a:solidFill>
            </a:endParaRPr>
          </a:p>
        </p:txBody>
      </p:sp>
      <p:sp>
        <p:nvSpPr>
          <p:cNvPr id="3" name="Content Placeholder 2">
            <a:extLst>
              <a:ext uri="{FF2B5EF4-FFF2-40B4-BE49-F238E27FC236}">
                <a16:creationId xmlns:a16="http://schemas.microsoft.com/office/drawing/2014/main" id="{C6581D14-D253-914D-3B6E-FA7305DD0532}"/>
              </a:ext>
            </a:extLst>
          </p:cNvPr>
          <p:cNvSpPr>
            <a:spLocks noGrp="1"/>
          </p:cNvSpPr>
          <p:nvPr>
            <p:ph idx="1"/>
          </p:nvPr>
        </p:nvSpPr>
        <p:spPr>
          <a:xfrm>
            <a:off x="515112" y="1804138"/>
            <a:ext cx="5012852" cy="4917937"/>
          </a:xfrm>
        </p:spPr>
        <p:txBody>
          <a:bodyPr/>
          <a:lstStyle/>
          <a:p>
            <a:pPr marL="0" indent="0">
              <a:buNone/>
            </a:pPr>
            <a:r>
              <a:rPr lang="en-AU" b="1" dirty="0"/>
              <a:t>3. New Dataset:</a:t>
            </a:r>
          </a:p>
          <a:p>
            <a:r>
              <a:rPr lang="en-AU" dirty="0"/>
              <a:t>33656 rows and 7 columns</a:t>
            </a:r>
          </a:p>
          <a:p>
            <a:r>
              <a:rPr lang="en-AU" dirty="0"/>
              <a:t>No N/A values</a:t>
            </a:r>
          </a:p>
          <a:p>
            <a:r>
              <a:rPr lang="en-AU" dirty="0"/>
              <a:t>Convert </a:t>
            </a:r>
            <a:r>
              <a:rPr lang="en-AU" dirty="0" err="1"/>
              <a:t>new_csv</a:t>
            </a:r>
            <a:r>
              <a:rPr lang="en-AU" dirty="0"/>
              <a:t> file and summary statistics.</a:t>
            </a:r>
          </a:p>
          <a:p>
            <a:pPr marL="0" indent="0">
              <a:buNone/>
            </a:pPr>
            <a:endParaRPr lang="en-AU"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sp>
        <p:nvSpPr>
          <p:cNvPr id="4" name="Star: 5 Points 3">
            <a:extLst>
              <a:ext uri="{FF2B5EF4-FFF2-40B4-BE49-F238E27FC236}">
                <a16:creationId xmlns:a16="http://schemas.microsoft.com/office/drawing/2014/main" id="{39993FAE-5457-3637-CD79-A178BDA0EACA}"/>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1B5DC692-3449-E98E-AD28-48E4A48C0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018" y="1072619"/>
            <a:ext cx="637309" cy="637309"/>
          </a:xfrm>
          <a:prstGeom prst="rect">
            <a:avLst/>
          </a:prstGeom>
        </p:spPr>
      </p:pic>
      <p:pic>
        <p:nvPicPr>
          <p:cNvPr id="7" name="Picture 6">
            <a:extLst>
              <a:ext uri="{FF2B5EF4-FFF2-40B4-BE49-F238E27FC236}">
                <a16:creationId xmlns:a16="http://schemas.microsoft.com/office/drawing/2014/main" id="{D2F35D14-BA06-D55B-F482-D4DEBBC55A7A}"/>
              </a:ext>
            </a:extLst>
          </p:cNvPr>
          <p:cNvPicPr>
            <a:picLocks noChangeAspect="1"/>
          </p:cNvPicPr>
          <p:nvPr/>
        </p:nvPicPr>
        <p:blipFill>
          <a:blip r:embed="rId3"/>
          <a:stretch>
            <a:fillRect/>
          </a:stretch>
        </p:blipFill>
        <p:spPr>
          <a:xfrm>
            <a:off x="1525468" y="3620468"/>
            <a:ext cx="4002496" cy="3001873"/>
          </a:xfrm>
          <a:prstGeom prst="rect">
            <a:avLst/>
          </a:prstGeom>
        </p:spPr>
      </p:pic>
      <p:pic>
        <p:nvPicPr>
          <p:cNvPr id="9" name="Picture 8">
            <a:extLst>
              <a:ext uri="{FF2B5EF4-FFF2-40B4-BE49-F238E27FC236}">
                <a16:creationId xmlns:a16="http://schemas.microsoft.com/office/drawing/2014/main" id="{0CFFBAFA-69F1-03F0-841B-C34B9B31F265}"/>
              </a:ext>
            </a:extLst>
          </p:cNvPr>
          <p:cNvPicPr>
            <a:picLocks noChangeAspect="1"/>
          </p:cNvPicPr>
          <p:nvPr/>
        </p:nvPicPr>
        <p:blipFill>
          <a:blip r:embed="rId4"/>
          <a:stretch>
            <a:fillRect/>
          </a:stretch>
        </p:blipFill>
        <p:spPr>
          <a:xfrm>
            <a:off x="6469047" y="2971337"/>
            <a:ext cx="5381427" cy="3651004"/>
          </a:xfrm>
          <a:prstGeom prst="rect">
            <a:avLst/>
          </a:prstGeom>
        </p:spPr>
      </p:pic>
    </p:spTree>
    <p:extLst>
      <p:ext uri="{BB962C8B-B14F-4D97-AF65-F5344CB8AC3E}">
        <p14:creationId xmlns:p14="http://schemas.microsoft.com/office/powerpoint/2010/main" val="4136625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89A7F-7BEB-607B-39D0-F9E68BBB00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6B7229-22C6-1231-A5FE-5A80A14C2B20}"/>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A244DC29-7F41-D1F7-8E4E-10E9673F56C7}"/>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44D3BDBB-7CAA-8D3E-E361-9D321F9DA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pic>
        <p:nvPicPr>
          <p:cNvPr id="7" name="Picture 6">
            <a:extLst>
              <a:ext uri="{FF2B5EF4-FFF2-40B4-BE49-F238E27FC236}">
                <a16:creationId xmlns:a16="http://schemas.microsoft.com/office/drawing/2014/main" id="{D9CA3B61-7965-0263-523E-24538FE4C660}"/>
              </a:ext>
            </a:extLst>
          </p:cNvPr>
          <p:cNvPicPr>
            <a:picLocks noChangeAspect="1"/>
          </p:cNvPicPr>
          <p:nvPr/>
        </p:nvPicPr>
        <p:blipFill>
          <a:blip r:embed="rId3"/>
          <a:stretch>
            <a:fillRect/>
          </a:stretch>
        </p:blipFill>
        <p:spPr>
          <a:xfrm>
            <a:off x="1205344" y="3020940"/>
            <a:ext cx="6386947" cy="3084648"/>
          </a:xfrm>
          <a:prstGeom prst="rect">
            <a:avLst/>
          </a:prstGeom>
        </p:spPr>
      </p:pic>
      <p:pic>
        <p:nvPicPr>
          <p:cNvPr id="8" name="Picture 7">
            <a:extLst>
              <a:ext uri="{FF2B5EF4-FFF2-40B4-BE49-F238E27FC236}">
                <a16:creationId xmlns:a16="http://schemas.microsoft.com/office/drawing/2014/main" id="{BB5F5C31-D41F-7E73-EACE-AF8824A1CE55}"/>
              </a:ext>
            </a:extLst>
          </p:cNvPr>
          <p:cNvPicPr>
            <a:picLocks noChangeAspect="1"/>
          </p:cNvPicPr>
          <p:nvPr/>
        </p:nvPicPr>
        <p:blipFill>
          <a:blip r:embed="rId4"/>
          <a:stretch>
            <a:fillRect/>
          </a:stretch>
        </p:blipFill>
        <p:spPr>
          <a:xfrm>
            <a:off x="8807966" y="3111929"/>
            <a:ext cx="2539738" cy="2767663"/>
          </a:xfrm>
          <a:prstGeom prst="rect">
            <a:avLst/>
          </a:prstGeom>
        </p:spPr>
      </p:pic>
      <p:sp>
        <p:nvSpPr>
          <p:cNvPr id="9" name="Rectangle 8">
            <a:extLst>
              <a:ext uri="{FF2B5EF4-FFF2-40B4-BE49-F238E27FC236}">
                <a16:creationId xmlns:a16="http://schemas.microsoft.com/office/drawing/2014/main" id="{38D1474C-C3F3-D4EC-3102-5E2B5F958CBA}"/>
              </a:ext>
            </a:extLst>
          </p:cNvPr>
          <p:cNvSpPr/>
          <p:nvPr/>
        </p:nvSpPr>
        <p:spPr>
          <a:xfrm>
            <a:off x="8807966" y="5186865"/>
            <a:ext cx="2539738" cy="635993"/>
          </a:xfrm>
          <a:prstGeom prst="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p>
        </p:txBody>
      </p:sp>
      <p:sp>
        <p:nvSpPr>
          <p:cNvPr id="10" name="Rectangle 9">
            <a:extLst>
              <a:ext uri="{FF2B5EF4-FFF2-40B4-BE49-F238E27FC236}">
                <a16:creationId xmlns:a16="http://schemas.microsoft.com/office/drawing/2014/main" id="{47DD1B98-34FE-E702-7193-D0F7AAE2BEF5}"/>
              </a:ext>
            </a:extLst>
          </p:cNvPr>
          <p:cNvSpPr/>
          <p:nvPr/>
        </p:nvSpPr>
        <p:spPr>
          <a:xfrm>
            <a:off x="6317672" y="5366974"/>
            <a:ext cx="1274619" cy="738614"/>
          </a:xfrm>
          <a:prstGeom prst="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p>
        </p:txBody>
      </p:sp>
      <p:sp>
        <p:nvSpPr>
          <p:cNvPr id="11" name="Content Placeholder 2">
            <a:extLst>
              <a:ext uri="{FF2B5EF4-FFF2-40B4-BE49-F238E27FC236}">
                <a16:creationId xmlns:a16="http://schemas.microsoft.com/office/drawing/2014/main" id="{DF2625CC-A5D4-1B3D-A643-F384E4DF03AA}"/>
              </a:ext>
            </a:extLst>
          </p:cNvPr>
          <p:cNvSpPr>
            <a:spLocks noGrp="1"/>
          </p:cNvSpPr>
          <p:nvPr>
            <p:ph idx="1"/>
          </p:nvPr>
        </p:nvSpPr>
        <p:spPr>
          <a:xfrm>
            <a:off x="515111" y="1804138"/>
            <a:ext cx="6509143" cy="4917937"/>
          </a:xfrm>
        </p:spPr>
        <p:txBody>
          <a:bodyPr/>
          <a:lstStyle/>
          <a:p>
            <a:r>
              <a:rPr lang="en-AU" b="1" dirty="0"/>
              <a:t>2022 and 2023: </a:t>
            </a:r>
            <a:r>
              <a:rPr lang="en-AU" dirty="0"/>
              <a:t>missing months causing to an unusual spike decrease. For this purpose, we will not include 2022 and 2023</a:t>
            </a:r>
          </a:p>
          <a:p>
            <a:r>
              <a:rPr lang="en-AU" dirty="0"/>
              <a:t>Drug overdoes deaths for all states and year increases.</a:t>
            </a:r>
          </a:p>
          <a:p>
            <a:pPr marL="0" indent="0">
              <a:buNone/>
            </a:pPr>
            <a:endParaRPr lang="en-AU"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spTree>
    <p:extLst>
      <p:ext uri="{BB962C8B-B14F-4D97-AF65-F5344CB8AC3E}">
        <p14:creationId xmlns:p14="http://schemas.microsoft.com/office/powerpoint/2010/main" val="290158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AD9D1-B5EF-E54F-A1E9-07F0BBF252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B690A6-4076-8E69-8D81-4E478A7BC1F5}"/>
              </a:ext>
            </a:extLst>
          </p:cNvPr>
          <p:cNvSpPr>
            <a:spLocks noGrp="1"/>
          </p:cNvSpPr>
          <p:nvPr>
            <p:ph type="title"/>
          </p:nvPr>
        </p:nvSpPr>
        <p:spPr>
          <a:xfrm>
            <a:off x="521208" y="978408"/>
            <a:ext cx="4507992" cy="1463040"/>
          </a:xfrm>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C7EBBC56-67C6-CC41-C806-8B0DDECAD3E1}"/>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EC56AF90-229C-9C4E-19A9-CEED3A9B2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sp>
        <p:nvSpPr>
          <p:cNvPr id="5" name="Content Placeholder 2">
            <a:extLst>
              <a:ext uri="{FF2B5EF4-FFF2-40B4-BE49-F238E27FC236}">
                <a16:creationId xmlns:a16="http://schemas.microsoft.com/office/drawing/2014/main" id="{D63050E1-19F3-2034-605D-85ED7BD4BC96}"/>
              </a:ext>
            </a:extLst>
          </p:cNvPr>
          <p:cNvSpPr>
            <a:spLocks noGrp="1"/>
          </p:cNvSpPr>
          <p:nvPr>
            <p:ph idx="1"/>
          </p:nvPr>
        </p:nvSpPr>
        <p:spPr>
          <a:xfrm>
            <a:off x="515111" y="1804139"/>
            <a:ext cx="6509143" cy="398735"/>
          </a:xfrm>
        </p:spPr>
        <p:txBody>
          <a:bodyPr/>
          <a:lstStyle/>
          <a:p>
            <a:pPr marL="0" indent="0">
              <a:buNone/>
            </a:pPr>
            <a:r>
              <a:rPr lang="en-AU" b="1" dirty="0"/>
              <a:t>Insight 1: 2015 till 2017 (omitted 2016) Total Drug Deaths</a:t>
            </a:r>
          </a:p>
          <a:p>
            <a:endParaRPr lang="en-AU"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pic>
        <p:nvPicPr>
          <p:cNvPr id="15" name="Picture 14">
            <a:extLst>
              <a:ext uri="{FF2B5EF4-FFF2-40B4-BE49-F238E27FC236}">
                <a16:creationId xmlns:a16="http://schemas.microsoft.com/office/drawing/2014/main" id="{F60AFEBA-3EF8-51F4-6BF5-94A457654DB6}"/>
              </a:ext>
            </a:extLst>
          </p:cNvPr>
          <p:cNvPicPr>
            <a:picLocks noChangeAspect="1"/>
          </p:cNvPicPr>
          <p:nvPr/>
        </p:nvPicPr>
        <p:blipFill>
          <a:blip r:embed="rId3"/>
          <a:stretch>
            <a:fillRect/>
          </a:stretch>
        </p:blipFill>
        <p:spPr>
          <a:xfrm>
            <a:off x="236419" y="2707116"/>
            <a:ext cx="5680064" cy="3049222"/>
          </a:xfrm>
          <a:prstGeom prst="rect">
            <a:avLst/>
          </a:prstGeom>
        </p:spPr>
      </p:pic>
      <p:pic>
        <p:nvPicPr>
          <p:cNvPr id="21" name="Picture 20">
            <a:extLst>
              <a:ext uri="{FF2B5EF4-FFF2-40B4-BE49-F238E27FC236}">
                <a16:creationId xmlns:a16="http://schemas.microsoft.com/office/drawing/2014/main" id="{5954B064-62C0-9EF1-8F59-8D9800AE6963}"/>
              </a:ext>
            </a:extLst>
          </p:cNvPr>
          <p:cNvPicPr>
            <a:picLocks noChangeAspect="1"/>
          </p:cNvPicPr>
          <p:nvPr/>
        </p:nvPicPr>
        <p:blipFill>
          <a:blip r:embed="rId4"/>
          <a:stretch>
            <a:fillRect/>
          </a:stretch>
        </p:blipFill>
        <p:spPr>
          <a:xfrm>
            <a:off x="6273617" y="2707116"/>
            <a:ext cx="5681964" cy="3049222"/>
          </a:xfrm>
          <a:prstGeom prst="rect">
            <a:avLst/>
          </a:prstGeom>
        </p:spPr>
      </p:pic>
      <p:sp>
        <p:nvSpPr>
          <p:cNvPr id="22" name="Content Placeholder 2">
            <a:extLst>
              <a:ext uri="{FF2B5EF4-FFF2-40B4-BE49-F238E27FC236}">
                <a16:creationId xmlns:a16="http://schemas.microsoft.com/office/drawing/2014/main" id="{180470EE-EE4C-421D-FD32-997044612A77}"/>
              </a:ext>
            </a:extLst>
          </p:cNvPr>
          <p:cNvSpPr txBox="1">
            <a:spLocks/>
          </p:cNvSpPr>
          <p:nvPr/>
        </p:nvSpPr>
        <p:spPr>
          <a:xfrm>
            <a:off x="2672863" y="2319256"/>
            <a:ext cx="742189" cy="39873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b="1" dirty="0"/>
              <a:t>2015</a:t>
            </a:r>
          </a:p>
          <a:p>
            <a:endParaRPr lang="en-AU" dirty="0"/>
          </a:p>
          <a:p>
            <a:pPr marL="0" indent="0">
              <a:buFont typeface="Arial" panose="020B0604020202020204" pitchFamily="34" charset="0"/>
              <a:buNone/>
            </a:pPr>
            <a:endParaRPr lang="en-AU" b="1" dirty="0"/>
          </a:p>
          <a:p>
            <a:pPr marL="0" indent="0">
              <a:buFont typeface="Arial" panose="020B0604020202020204" pitchFamily="34" charset="0"/>
              <a:buNone/>
            </a:pPr>
            <a:endParaRPr lang="en-AU" b="1" dirty="0"/>
          </a:p>
          <a:p>
            <a:pPr marL="0" indent="0">
              <a:buFont typeface="Arial" panose="020B0604020202020204" pitchFamily="34" charset="0"/>
              <a:buNone/>
            </a:pPr>
            <a:endParaRPr lang="en-AU" b="1" dirty="0"/>
          </a:p>
          <a:p>
            <a:pPr marL="0" indent="0">
              <a:buFont typeface="Arial" panose="020B0604020202020204" pitchFamily="34" charset="0"/>
              <a:buNone/>
            </a:pPr>
            <a:endParaRPr lang="en-AU" b="1" dirty="0"/>
          </a:p>
          <a:p>
            <a:pPr marL="0" indent="0">
              <a:buFont typeface="Arial" panose="020B0604020202020204" pitchFamily="34" charset="0"/>
              <a:buNone/>
            </a:pPr>
            <a:endParaRPr lang="en-AU" b="1" dirty="0"/>
          </a:p>
        </p:txBody>
      </p:sp>
      <p:sp>
        <p:nvSpPr>
          <p:cNvPr id="23" name="Content Placeholder 2">
            <a:extLst>
              <a:ext uri="{FF2B5EF4-FFF2-40B4-BE49-F238E27FC236}">
                <a16:creationId xmlns:a16="http://schemas.microsoft.com/office/drawing/2014/main" id="{B4314BE8-12BD-1BD2-16B6-F4E8CCACDB77}"/>
              </a:ext>
            </a:extLst>
          </p:cNvPr>
          <p:cNvSpPr txBox="1">
            <a:spLocks/>
          </p:cNvSpPr>
          <p:nvPr/>
        </p:nvSpPr>
        <p:spPr>
          <a:xfrm>
            <a:off x="8776948" y="2339812"/>
            <a:ext cx="742189" cy="39873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b="1" dirty="0"/>
              <a:t>2017</a:t>
            </a:r>
          </a:p>
          <a:p>
            <a:endParaRPr lang="en-AU" dirty="0"/>
          </a:p>
          <a:p>
            <a:pPr marL="0" indent="0">
              <a:buFont typeface="Arial" panose="020B0604020202020204" pitchFamily="34" charset="0"/>
              <a:buNone/>
            </a:pPr>
            <a:endParaRPr lang="en-AU" b="1" dirty="0"/>
          </a:p>
          <a:p>
            <a:pPr marL="0" indent="0">
              <a:buFont typeface="Arial" panose="020B0604020202020204" pitchFamily="34" charset="0"/>
              <a:buNone/>
            </a:pPr>
            <a:endParaRPr lang="en-AU" b="1" dirty="0"/>
          </a:p>
          <a:p>
            <a:pPr marL="0" indent="0">
              <a:buFont typeface="Arial" panose="020B0604020202020204" pitchFamily="34" charset="0"/>
              <a:buNone/>
            </a:pPr>
            <a:endParaRPr lang="en-AU" b="1" dirty="0"/>
          </a:p>
          <a:p>
            <a:pPr marL="0" indent="0">
              <a:buFont typeface="Arial" panose="020B0604020202020204" pitchFamily="34" charset="0"/>
              <a:buNone/>
            </a:pPr>
            <a:endParaRPr lang="en-AU" b="1" dirty="0"/>
          </a:p>
          <a:p>
            <a:pPr marL="0" indent="0">
              <a:buFont typeface="Arial" panose="020B0604020202020204" pitchFamily="34" charset="0"/>
              <a:buNone/>
            </a:pPr>
            <a:endParaRPr lang="en-AU" b="1" dirty="0"/>
          </a:p>
        </p:txBody>
      </p:sp>
      <p:pic>
        <p:nvPicPr>
          <p:cNvPr id="25" name="Picture 24">
            <a:extLst>
              <a:ext uri="{FF2B5EF4-FFF2-40B4-BE49-F238E27FC236}">
                <a16:creationId xmlns:a16="http://schemas.microsoft.com/office/drawing/2014/main" id="{C4B58A98-83C2-06BC-3A8E-1657BC554872}"/>
              </a:ext>
            </a:extLst>
          </p:cNvPr>
          <p:cNvPicPr>
            <a:picLocks noChangeAspect="1"/>
          </p:cNvPicPr>
          <p:nvPr/>
        </p:nvPicPr>
        <p:blipFill>
          <a:blip r:embed="rId5"/>
          <a:stretch>
            <a:fillRect/>
          </a:stretch>
        </p:blipFill>
        <p:spPr>
          <a:xfrm>
            <a:off x="1870363" y="5840469"/>
            <a:ext cx="2176989" cy="892209"/>
          </a:xfrm>
          <a:prstGeom prst="rect">
            <a:avLst/>
          </a:prstGeom>
        </p:spPr>
      </p:pic>
      <p:pic>
        <p:nvPicPr>
          <p:cNvPr id="27" name="Picture 26">
            <a:extLst>
              <a:ext uri="{FF2B5EF4-FFF2-40B4-BE49-F238E27FC236}">
                <a16:creationId xmlns:a16="http://schemas.microsoft.com/office/drawing/2014/main" id="{DC9164F8-8F61-7DF1-A79A-4D8AAA2F5895}"/>
              </a:ext>
            </a:extLst>
          </p:cNvPr>
          <p:cNvPicPr>
            <a:picLocks noChangeAspect="1"/>
          </p:cNvPicPr>
          <p:nvPr/>
        </p:nvPicPr>
        <p:blipFill>
          <a:blip r:embed="rId6"/>
          <a:stretch>
            <a:fillRect/>
          </a:stretch>
        </p:blipFill>
        <p:spPr>
          <a:xfrm>
            <a:off x="7962014" y="5837203"/>
            <a:ext cx="2372056" cy="895475"/>
          </a:xfrm>
          <a:prstGeom prst="rect">
            <a:avLst/>
          </a:prstGeom>
        </p:spPr>
      </p:pic>
    </p:spTree>
    <p:extLst>
      <p:ext uri="{BB962C8B-B14F-4D97-AF65-F5344CB8AC3E}">
        <p14:creationId xmlns:p14="http://schemas.microsoft.com/office/powerpoint/2010/main" val="62854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C1F39-C19C-DEDD-0390-257E3A0A9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C8B0A-84E0-1C4C-4E6A-6986F517B88A}"/>
              </a:ext>
            </a:extLst>
          </p:cNvPr>
          <p:cNvSpPr>
            <a:spLocks noGrp="1"/>
          </p:cNvSpPr>
          <p:nvPr>
            <p:ph type="title"/>
          </p:nvPr>
        </p:nvSpPr>
        <p:spPr>
          <a:xfrm>
            <a:off x="521208" y="978408"/>
            <a:ext cx="4507992" cy="1463040"/>
          </a:xfrm>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8E463A78-DA46-549F-CB53-1888313AB307}"/>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5C2AD554-4485-3C9F-809A-3AD2BA624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sp>
        <p:nvSpPr>
          <p:cNvPr id="5" name="Content Placeholder 2">
            <a:extLst>
              <a:ext uri="{FF2B5EF4-FFF2-40B4-BE49-F238E27FC236}">
                <a16:creationId xmlns:a16="http://schemas.microsoft.com/office/drawing/2014/main" id="{912FDDB8-B677-BBC4-8E23-F91865E19E66}"/>
              </a:ext>
            </a:extLst>
          </p:cNvPr>
          <p:cNvSpPr>
            <a:spLocks noGrp="1"/>
          </p:cNvSpPr>
          <p:nvPr>
            <p:ph idx="1"/>
          </p:nvPr>
        </p:nvSpPr>
        <p:spPr>
          <a:xfrm>
            <a:off x="515111" y="1804139"/>
            <a:ext cx="3611412" cy="1105524"/>
          </a:xfrm>
        </p:spPr>
        <p:txBody>
          <a:bodyPr>
            <a:normAutofit/>
          </a:bodyPr>
          <a:lstStyle/>
          <a:p>
            <a:pPr marL="0" indent="0">
              <a:buNone/>
            </a:pPr>
            <a:r>
              <a:rPr lang="en-AU" b="1" dirty="0"/>
              <a:t>Insight 1: 2015 till 2017</a:t>
            </a:r>
          </a:p>
          <a:p>
            <a:pPr marL="0" indent="0">
              <a:buNone/>
            </a:pPr>
            <a:r>
              <a:rPr lang="en-AU" dirty="0">
                <a:solidFill>
                  <a:srgbClr val="FF0000"/>
                </a:solidFill>
              </a:rPr>
              <a:t>South-East</a:t>
            </a:r>
            <a:r>
              <a:rPr lang="en-AU" dirty="0"/>
              <a:t> followed by </a:t>
            </a:r>
            <a:r>
              <a:rPr lang="en-AU" dirty="0">
                <a:solidFill>
                  <a:srgbClr val="FF9933"/>
                </a:solidFill>
              </a:rPr>
              <a:t>North-East</a:t>
            </a:r>
          </a:p>
          <a:p>
            <a:endParaRPr lang="en-AU"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pic>
        <p:nvPicPr>
          <p:cNvPr id="15" name="Picture 14">
            <a:extLst>
              <a:ext uri="{FF2B5EF4-FFF2-40B4-BE49-F238E27FC236}">
                <a16:creationId xmlns:a16="http://schemas.microsoft.com/office/drawing/2014/main" id="{64E31F19-2352-01CB-5121-3A960B570958}"/>
              </a:ext>
            </a:extLst>
          </p:cNvPr>
          <p:cNvPicPr>
            <a:picLocks noChangeAspect="1"/>
          </p:cNvPicPr>
          <p:nvPr/>
        </p:nvPicPr>
        <p:blipFill>
          <a:blip r:embed="rId3"/>
          <a:stretch>
            <a:fillRect/>
          </a:stretch>
        </p:blipFill>
        <p:spPr>
          <a:xfrm>
            <a:off x="4770258" y="1465546"/>
            <a:ext cx="4507992" cy="2420020"/>
          </a:xfrm>
          <a:prstGeom prst="rect">
            <a:avLst/>
          </a:prstGeom>
        </p:spPr>
      </p:pic>
      <p:pic>
        <p:nvPicPr>
          <p:cNvPr id="21" name="Picture 20">
            <a:extLst>
              <a:ext uri="{FF2B5EF4-FFF2-40B4-BE49-F238E27FC236}">
                <a16:creationId xmlns:a16="http://schemas.microsoft.com/office/drawing/2014/main" id="{0578FD55-E17A-688B-651C-3AA29C54B916}"/>
              </a:ext>
            </a:extLst>
          </p:cNvPr>
          <p:cNvPicPr>
            <a:picLocks noChangeAspect="1"/>
          </p:cNvPicPr>
          <p:nvPr/>
        </p:nvPicPr>
        <p:blipFill>
          <a:blip r:embed="rId4"/>
          <a:stretch>
            <a:fillRect/>
          </a:stretch>
        </p:blipFill>
        <p:spPr>
          <a:xfrm>
            <a:off x="4768750" y="4182444"/>
            <a:ext cx="4509500" cy="2420020"/>
          </a:xfrm>
          <a:prstGeom prst="rect">
            <a:avLst/>
          </a:prstGeom>
        </p:spPr>
      </p:pic>
      <p:pic>
        <p:nvPicPr>
          <p:cNvPr id="29" name="Picture 28" descr="A map of the united states&#10;&#10;AI-generated content may be incorrect.">
            <a:extLst>
              <a:ext uri="{FF2B5EF4-FFF2-40B4-BE49-F238E27FC236}">
                <a16:creationId xmlns:a16="http://schemas.microsoft.com/office/drawing/2014/main" id="{78720AEC-C746-F3ED-B9E2-96C983B2BA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111" y="2909663"/>
            <a:ext cx="3758977" cy="2579580"/>
          </a:xfrm>
          <a:prstGeom prst="rect">
            <a:avLst/>
          </a:prstGeom>
        </p:spPr>
      </p:pic>
      <p:pic>
        <p:nvPicPr>
          <p:cNvPr id="11" name="Picture 10">
            <a:extLst>
              <a:ext uri="{FF2B5EF4-FFF2-40B4-BE49-F238E27FC236}">
                <a16:creationId xmlns:a16="http://schemas.microsoft.com/office/drawing/2014/main" id="{782F3BA4-6C46-454D-BE73-922821996EAE}"/>
              </a:ext>
            </a:extLst>
          </p:cNvPr>
          <p:cNvPicPr>
            <a:picLocks noChangeAspect="1"/>
          </p:cNvPicPr>
          <p:nvPr/>
        </p:nvPicPr>
        <p:blipFill>
          <a:blip r:embed="rId6"/>
          <a:stretch>
            <a:fillRect/>
          </a:stretch>
        </p:blipFill>
        <p:spPr>
          <a:xfrm>
            <a:off x="9332010" y="1804139"/>
            <a:ext cx="2810267" cy="1733792"/>
          </a:xfrm>
          <a:prstGeom prst="rect">
            <a:avLst/>
          </a:prstGeom>
        </p:spPr>
      </p:pic>
      <p:pic>
        <p:nvPicPr>
          <p:cNvPr id="13" name="Picture 12">
            <a:extLst>
              <a:ext uri="{FF2B5EF4-FFF2-40B4-BE49-F238E27FC236}">
                <a16:creationId xmlns:a16="http://schemas.microsoft.com/office/drawing/2014/main" id="{2703452D-AF78-6244-2269-AE5FD36A9A9E}"/>
              </a:ext>
            </a:extLst>
          </p:cNvPr>
          <p:cNvPicPr>
            <a:picLocks noChangeAspect="1"/>
          </p:cNvPicPr>
          <p:nvPr/>
        </p:nvPicPr>
        <p:blipFill>
          <a:blip r:embed="rId7"/>
          <a:stretch>
            <a:fillRect/>
          </a:stretch>
        </p:blipFill>
        <p:spPr>
          <a:xfrm>
            <a:off x="9341536" y="4501742"/>
            <a:ext cx="2800741" cy="1781424"/>
          </a:xfrm>
          <a:prstGeom prst="rect">
            <a:avLst/>
          </a:prstGeom>
        </p:spPr>
      </p:pic>
    </p:spTree>
    <p:extLst>
      <p:ext uri="{BB962C8B-B14F-4D97-AF65-F5344CB8AC3E}">
        <p14:creationId xmlns:p14="http://schemas.microsoft.com/office/powerpoint/2010/main" val="3331605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CA74D-4F4B-1119-BE1B-20B400EBB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F506C-8CF2-7832-68B4-97BC7273A74C}"/>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5404D2BD-F7C9-E99C-0AD8-062D4192F4C3}"/>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613B48E6-F5FC-4645-947D-EC352E57E5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pic>
        <p:nvPicPr>
          <p:cNvPr id="7" name="Picture 6">
            <a:extLst>
              <a:ext uri="{FF2B5EF4-FFF2-40B4-BE49-F238E27FC236}">
                <a16:creationId xmlns:a16="http://schemas.microsoft.com/office/drawing/2014/main" id="{61C63BAE-C3DB-CC86-1FB6-BA19F81261F4}"/>
              </a:ext>
            </a:extLst>
          </p:cNvPr>
          <p:cNvPicPr>
            <a:picLocks noChangeAspect="1"/>
          </p:cNvPicPr>
          <p:nvPr/>
        </p:nvPicPr>
        <p:blipFill>
          <a:blip r:embed="rId3"/>
          <a:stretch>
            <a:fillRect/>
          </a:stretch>
        </p:blipFill>
        <p:spPr>
          <a:xfrm>
            <a:off x="3830248" y="1857871"/>
            <a:ext cx="7963168" cy="4652421"/>
          </a:xfrm>
          <a:prstGeom prst="rect">
            <a:avLst/>
          </a:prstGeom>
        </p:spPr>
      </p:pic>
      <p:sp>
        <p:nvSpPr>
          <p:cNvPr id="8" name="Content Placeholder 2">
            <a:extLst>
              <a:ext uri="{FF2B5EF4-FFF2-40B4-BE49-F238E27FC236}">
                <a16:creationId xmlns:a16="http://schemas.microsoft.com/office/drawing/2014/main" id="{BE941D63-5477-6930-8BBD-F30AB3176EA8}"/>
              </a:ext>
            </a:extLst>
          </p:cNvPr>
          <p:cNvSpPr>
            <a:spLocks noGrp="1"/>
          </p:cNvSpPr>
          <p:nvPr>
            <p:ph idx="1"/>
          </p:nvPr>
        </p:nvSpPr>
        <p:spPr>
          <a:xfrm>
            <a:off x="370022" y="1949587"/>
            <a:ext cx="3460226" cy="4439489"/>
          </a:xfrm>
        </p:spPr>
        <p:txBody>
          <a:bodyPr>
            <a:normAutofit fontScale="85000" lnSpcReduction="10000"/>
          </a:bodyPr>
          <a:lstStyle/>
          <a:p>
            <a:pPr marL="0" indent="0">
              <a:buNone/>
            </a:pPr>
            <a:r>
              <a:rPr lang="en-AU" b="1" dirty="0"/>
              <a:t>Insight 1: 2015 till 2017 relationship</a:t>
            </a:r>
          </a:p>
          <a:p>
            <a:r>
              <a:rPr lang="en-US" dirty="0"/>
              <a:t>The </a:t>
            </a:r>
            <a:r>
              <a:rPr lang="en-US" b="1" dirty="0">
                <a:solidFill>
                  <a:srgbClr val="FF0000"/>
                </a:solidFill>
              </a:rPr>
              <a:t>South-East region</a:t>
            </a:r>
            <a:r>
              <a:rPr lang="en-US" dirty="0">
                <a:solidFill>
                  <a:srgbClr val="FF0000"/>
                </a:solidFill>
              </a:rPr>
              <a:t> </a:t>
            </a:r>
            <a:r>
              <a:rPr lang="en-US" dirty="0"/>
              <a:t>consistently recorded the </a:t>
            </a:r>
            <a:r>
              <a:rPr lang="en-US" b="1" dirty="0"/>
              <a:t>highest number of drug overdose deaths.</a:t>
            </a:r>
          </a:p>
          <a:p>
            <a:r>
              <a:rPr lang="en-US" dirty="0"/>
              <a:t>The </a:t>
            </a:r>
            <a:r>
              <a:rPr lang="en-US" b="1" dirty="0">
                <a:solidFill>
                  <a:srgbClr val="0070C0"/>
                </a:solidFill>
              </a:rPr>
              <a:t>North-East region</a:t>
            </a:r>
            <a:r>
              <a:rPr lang="en-US" dirty="0">
                <a:solidFill>
                  <a:srgbClr val="0070C0"/>
                </a:solidFill>
              </a:rPr>
              <a:t> </a:t>
            </a:r>
            <a:r>
              <a:rPr lang="en-US" dirty="0"/>
              <a:t>followed as the </a:t>
            </a:r>
            <a:r>
              <a:rPr lang="en-US" b="1" dirty="0"/>
              <a:t>second most affected</a:t>
            </a:r>
            <a:r>
              <a:rPr lang="en-US" dirty="0"/>
              <a:t>, showing similarly high overdose counts.</a:t>
            </a:r>
          </a:p>
          <a:p>
            <a:r>
              <a:rPr lang="en-US" dirty="0"/>
              <a:t>The </a:t>
            </a:r>
            <a:r>
              <a:rPr lang="en-US" b="1" dirty="0">
                <a:solidFill>
                  <a:srgbClr val="00B050"/>
                </a:solidFill>
              </a:rPr>
              <a:t>South-West region</a:t>
            </a:r>
            <a:r>
              <a:rPr lang="en-US" dirty="0">
                <a:solidFill>
                  <a:srgbClr val="00B050"/>
                </a:solidFill>
              </a:rPr>
              <a:t> </a:t>
            </a:r>
            <a:r>
              <a:rPr lang="en-US" dirty="0"/>
              <a:t>had the </a:t>
            </a:r>
            <a:r>
              <a:rPr lang="en-US" b="1" dirty="0"/>
              <a:t>lowest overdose deaths</a:t>
            </a:r>
            <a:r>
              <a:rPr lang="en-US" dirty="0"/>
              <a:t>, indicating it was the least at-risk region from 2015 to 2017.</a:t>
            </a:r>
          </a:p>
          <a:p>
            <a:pPr marL="0" indent="0" algn="ctr">
              <a:buNone/>
            </a:pPr>
            <a:endParaRPr lang="en-US" dirty="0"/>
          </a:p>
          <a:p>
            <a:pPr marL="0" indent="0" algn="ctr">
              <a:buNone/>
            </a:pPr>
            <a:r>
              <a:rPr lang="en-US" dirty="0"/>
              <a:t>This trend highlights a clear geographic concentration of overdose deaths in the </a:t>
            </a:r>
            <a:r>
              <a:rPr lang="en-US" b="1" dirty="0">
                <a:solidFill>
                  <a:srgbClr val="FF0000"/>
                </a:solidFill>
              </a:rPr>
              <a:t>South-East</a:t>
            </a:r>
            <a:r>
              <a:rPr lang="en-US" dirty="0"/>
              <a:t>, while the </a:t>
            </a:r>
            <a:r>
              <a:rPr lang="en-US" b="1" dirty="0">
                <a:solidFill>
                  <a:srgbClr val="00B050"/>
                </a:solidFill>
              </a:rPr>
              <a:t>South-West</a:t>
            </a:r>
            <a:r>
              <a:rPr lang="en-US" dirty="0"/>
              <a:t> remains comparatively less impacted.</a:t>
            </a:r>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sp>
        <p:nvSpPr>
          <p:cNvPr id="9" name="Rectangle 8">
            <a:extLst>
              <a:ext uri="{FF2B5EF4-FFF2-40B4-BE49-F238E27FC236}">
                <a16:creationId xmlns:a16="http://schemas.microsoft.com/office/drawing/2014/main" id="{6AA6E070-57D0-BE1B-CD11-AB4B3EE0AD67}"/>
              </a:ext>
            </a:extLst>
          </p:cNvPr>
          <p:cNvSpPr/>
          <p:nvPr/>
        </p:nvSpPr>
        <p:spPr>
          <a:xfrm>
            <a:off x="8898826" y="2118167"/>
            <a:ext cx="1274619" cy="4392125"/>
          </a:xfrm>
          <a:prstGeom prst="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p>
        </p:txBody>
      </p:sp>
      <p:sp>
        <p:nvSpPr>
          <p:cNvPr id="10" name="Rectangle 9">
            <a:extLst>
              <a:ext uri="{FF2B5EF4-FFF2-40B4-BE49-F238E27FC236}">
                <a16:creationId xmlns:a16="http://schemas.microsoft.com/office/drawing/2014/main" id="{8146B834-9090-877A-6D84-E0F271E3441B}"/>
              </a:ext>
            </a:extLst>
          </p:cNvPr>
          <p:cNvSpPr/>
          <p:nvPr/>
        </p:nvSpPr>
        <p:spPr>
          <a:xfrm>
            <a:off x="10346121" y="2118167"/>
            <a:ext cx="1475857" cy="4392125"/>
          </a:xfrm>
          <a:prstGeom prst="rect">
            <a:avLst/>
          </a:prstGeom>
          <a:noFill/>
          <a:ln w="38100">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solidFill>
                <a:srgbClr val="0070C0"/>
              </a:solidFill>
            </a:endParaRPr>
          </a:p>
        </p:txBody>
      </p:sp>
      <p:sp>
        <p:nvSpPr>
          <p:cNvPr id="11" name="Rectangle 10">
            <a:extLst>
              <a:ext uri="{FF2B5EF4-FFF2-40B4-BE49-F238E27FC236}">
                <a16:creationId xmlns:a16="http://schemas.microsoft.com/office/drawing/2014/main" id="{B7BBCA32-DC22-2C2F-5D79-AEE7AA81C329}"/>
              </a:ext>
            </a:extLst>
          </p:cNvPr>
          <p:cNvSpPr/>
          <p:nvPr/>
        </p:nvSpPr>
        <p:spPr>
          <a:xfrm>
            <a:off x="7416982" y="4416553"/>
            <a:ext cx="1274619" cy="2093739"/>
          </a:xfrm>
          <a:prstGeom prst="rect">
            <a:avLst/>
          </a:prstGeom>
          <a:noFill/>
          <a:ln w="38100">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351725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fade">
                                      <p:cBhvr>
                                        <p:cTn id="31" dur="1000"/>
                                        <p:tgtEl>
                                          <p:spTgt spid="8">
                                            <p:txEl>
                                              <p:pRg st="5" end="5"/>
                                            </p:txEl>
                                          </p:spTgt>
                                        </p:tgtEl>
                                      </p:cBhvr>
                                    </p:animEffect>
                                    <p:anim calcmode="lin" valueType="num">
                                      <p:cBhvr>
                                        <p:cTn id="3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6F395-325E-557B-106A-512396041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45C214-790B-E5F9-06FE-7903A102CB26}"/>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FE9677BD-321B-D2D5-F96A-1446F0CBC511}"/>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137717B8-EF4C-67AD-7E97-832CD9EE5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sp>
        <p:nvSpPr>
          <p:cNvPr id="8" name="Content Placeholder 2">
            <a:extLst>
              <a:ext uri="{FF2B5EF4-FFF2-40B4-BE49-F238E27FC236}">
                <a16:creationId xmlns:a16="http://schemas.microsoft.com/office/drawing/2014/main" id="{14FE4BC5-2C81-6714-9900-A0C049078E8F}"/>
              </a:ext>
            </a:extLst>
          </p:cNvPr>
          <p:cNvSpPr>
            <a:spLocks noGrp="1"/>
          </p:cNvSpPr>
          <p:nvPr>
            <p:ph idx="1"/>
          </p:nvPr>
        </p:nvSpPr>
        <p:spPr>
          <a:xfrm>
            <a:off x="370022" y="1949587"/>
            <a:ext cx="3460226" cy="4439489"/>
          </a:xfrm>
        </p:spPr>
        <p:txBody>
          <a:bodyPr>
            <a:normAutofit fontScale="85000" lnSpcReduction="10000"/>
          </a:bodyPr>
          <a:lstStyle/>
          <a:p>
            <a:pPr marL="0" indent="0">
              <a:buNone/>
            </a:pPr>
            <a:r>
              <a:rPr lang="en-AU" b="1" dirty="0"/>
              <a:t>Insight 1: 2018 till 2021 relationship</a:t>
            </a:r>
          </a:p>
          <a:p>
            <a:r>
              <a:rPr lang="en-US" dirty="0"/>
              <a:t>The </a:t>
            </a:r>
            <a:r>
              <a:rPr lang="en-US" b="1" dirty="0">
                <a:solidFill>
                  <a:srgbClr val="FF0000"/>
                </a:solidFill>
              </a:rPr>
              <a:t>South-East region</a:t>
            </a:r>
            <a:r>
              <a:rPr lang="en-US" dirty="0">
                <a:solidFill>
                  <a:srgbClr val="FF0000"/>
                </a:solidFill>
              </a:rPr>
              <a:t> </a:t>
            </a:r>
            <a:r>
              <a:rPr lang="en-US" dirty="0"/>
              <a:t>consistently recorded the </a:t>
            </a:r>
            <a:r>
              <a:rPr lang="en-US" b="1" dirty="0"/>
              <a:t>highest number of drug overdose deaths.</a:t>
            </a:r>
          </a:p>
          <a:p>
            <a:r>
              <a:rPr lang="en-US" dirty="0"/>
              <a:t>The </a:t>
            </a:r>
            <a:r>
              <a:rPr lang="en-US" b="1" dirty="0">
                <a:solidFill>
                  <a:srgbClr val="0070C0"/>
                </a:solidFill>
              </a:rPr>
              <a:t>North-East region</a:t>
            </a:r>
            <a:r>
              <a:rPr lang="en-US" dirty="0">
                <a:solidFill>
                  <a:srgbClr val="0070C0"/>
                </a:solidFill>
              </a:rPr>
              <a:t> </a:t>
            </a:r>
            <a:r>
              <a:rPr lang="en-US" dirty="0"/>
              <a:t>followed as the </a:t>
            </a:r>
            <a:r>
              <a:rPr lang="en-US" b="1" dirty="0"/>
              <a:t>second most affected</a:t>
            </a:r>
            <a:r>
              <a:rPr lang="en-US" dirty="0"/>
              <a:t>, showing similarly high overdose counts.</a:t>
            </a:r>
          </a:p>
          <a:p>
            <a:r>
              <a:rPr lang="en-US" dirty="0"/>
              <a:t>The </a:t>
            </a:r>
            <a:r>
              <a:rPr lang="en-US" b="1" dirty="0">
                <a:solidFill>
                  <a:srgbClr val="00B050"/>
                </a:solidFill>
              </a:rPr>
              <a:t>South-West region</a:t>
            </a:r>
            <a:r>
              <a:rPr lang="en-US" dirty="0">
                <a:solidFill>
                  <a:srgbClr val="00B050"/>
                </a:solidFill>
              </a:rPr>
              <a:t> </a:t>
            </a:r>
            <a:r>
              <a:rPr lang="en-US" dirty="0"/>
              <a:t>had the </a:t>
            </a:r>
            <a:r>
              <a:rPr lang="en-US" b="1" dirty="0"/>
              <a:t>lowest overdose deaths</a:t>
            </a:r>
            <a:r>
              <a:rPr lang="en-US" dirty="0"/>
              <a:t>, indicating it was the least at-risk region from 2015 to 2017.</a:t>
            </a:r>
          </a:p>
          <a:p>
            <a:pPr marL="0" indent="0" algn="ctr">
              <a:buNone/>
            </a:pPr>
            <a:endParaRPr lang="en-US" dirty="0"/>
          </a:p>
          <a:p>
            <a:pPr marL="0" indent="0" algn="ctr">
              <a:buNone/>
            </a:pPr>
            <a:r>
              <a:rPr lang="en-US" dirty="0"/>
              <a:t>This trend highlights a clear geographic concentration of overdose deaths in the </a:t>
            </a:r>
            <a:r>
              <a:rPr lang="en-US" b="1" dirty="0">
                <a:solidFill>
                  <a:srgbClr val="FF0000"/>
                </a:solidFill>
              </a:rPr>
              <a:t>South-East</a:t>
            </a:r>
            <a:r>
              <a:rPr lang="en-US" dirty="0"/>
              <a:t>, while the </a:t>
            </a:r>
            <a:r>
              <a:rPr lang="en-US" b="1" dirty="0">
                <a:solidFill>
                  <a:srgbClr val="00B050"/>
                </a:solidFill>
              </a:rPr>
              <a:t>South-West</a:t>
            </a:r>
            <a:r>
              <a:rPr lang="en-US" dirty="0"/>
              <a:t> remains comparatively less impacted.</a:t>
            </a:r>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pic>
        <p:nvPicPr>
          <p:cNvPr id="5" name="Picture 4">
            <a:extLst>
              <a:ext uri="{FF2B5EF4-FFF2-40B4-BE49-F238E27FC236}">
                <a16:creationId xmlns:a16="http://schemas.microsoft.com/office/drawing/2014/main" id="{54E6DFEC-1B4F-209A-5F30-C6953809BBD5}"/>
              </a:ext>
            </a:extLst>
          </p:cNvPr>
          <p:cNvPicPr>
            <a:picLocks noChangeAspect="1"/>
          </p:cNvPicPr>
          <p:nvPr/>
        </p:nvPicPr>
        <p:blipFill>
          <a:blip r:embed="rId3"/>
          <a:stretch>
            <a:fillRect/>
          </a:stretch>
        </p:blipFill>
        <p:spPr>
          <a:xfrm>
            <a:off x="4087842" y="1949587"/>
            <a:ext cx="7840169" cy="4553585"/>
          </a:xfrm>
          <a:prstGeom prst="rect">
            <a:avLst/>
          </a:prstGeom>
        </p:spPr>
      </p:pic>
    </p:spTree>
    <p:extLst>
      <p:ext uri="{BB962C8B-B14F-4D97-AF65-F5344CB8AC3E}">
        <p14:creationId xmlns:p14="http://schemas.microsoft.com/office/powerpoint/2010/main" val="179661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 calcmode="lin" valueType="num">
                                      <p:cBhvr additive="base">
                                        <p:cTn id="1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1000"/>
                                        <p:tgtEl>
                                          <p:spTgt spid="8">
                                            <p:txEl>
                                              <p:pRg st="5" end="5"/>
                                            </p:txEl>
                                          </p:spTgt>
                                        </p:tgtEl>
                                      </p:cBhvr>
                                    </p:animEffect>
                                    <p:anim calcmode="lin" valueType="num">
                                      <p:cBhvr>
                                        <p:cTn id="20"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BEC7C-7475-D977-718B-3E03EB6C91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02BE77-49BC-D0AB-6036-F332A5383FD9}"/>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177E5455-A57E-2C8F-8921-8BADA9A63C2A}"/>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32AC67E2-9675-5755-C811-E8A551D0B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pic>
        <p:nvPicPr>
          <p:cNvPr id="5" name="Picture 4">
            <a:extLst>
              <a:ext uri="{FF2B5EF4-FFF2-40B4-BE49-F238E27FC236}">
                <a16:creationId xmlns:a16="http://schemas.microsoft.com/office/drawing/2014/main" id="{7F26A253-BCBD-D123-12AF-259670DA75BF}"/>
              </a:ext>
            </a:extLst>
          </p:cNvPr>
          <p:cNvPicPr>
            <a:picLocks noChangeAspect="1"/>
          </p:cNvPicPr>
          <p:nvPr/>
        </p:nvPicPr>
        <p:blipFill>
          <a:blip r:embed="rId3"/>
          <a:stretch>
            <a:fillRect/>
          </a:stretch>
        </p:blipFill>
        <p:spPr>
          <a:xfrm>
            <a:off x="6283283" y="2373107"/>
            <a:ext cx="5716556" cy="3320187"/>
          </a:xfrm>
          <a:prstGeom prst="rect">
            <a:avLst/>
          </a:prstGeom>
        </p:spPr>
      </p:pic>
      <p:pic>
        <p:nvPicPr>
          <p:cNvPr id="9" name="Picture 8">
            <a:extLst>
              <a:ext uri="{FF2B5EF4-FFF2-40B4-BE49-F238E27FC236}">
                <a16:creationId xmlns:a16="http://schemas.microsoft.com/office/drawing/2014/main" id="{45D09E67-F7AB-0946-A17E-54F31D866103}"/>
              </a:ext>
            </a:extLst>
          </p:cNvPr>
          <p:cNvPicPr>
            <a:picLocks noChangeAspect="1"/>
          </p:cNvPicPr>
          <p:nvPr/>
        </p:nvPicPr>
        <p:blipFill>
          <a:blip r:embed="rId4"/>
          <a:stretch>
            <a:fillRect/>
          </a:stretch>
        </p:blipFill>
        <p:spPr>
          <a:xfrm>
            <a:off x="521208" y="2459395"/>
            <a:ext cx="5387511" cy="3147613"/>
          </a:xfrm>
          <a:prstGeom prst="rect">
            <a:avLst/>
          </a:prstGeom>
        </p:spPr>
      </p:pic>
      <p:sp>
        <p:nvSpPr>
          <p:cNvPr id="10" name="Content Placeholder 2">
            <a:extLst>
              <a:ext uri="{FF2B5EF4-FFF2-40B4-BE49-F238E27FC236}">
                <a16:creationId xmlns:a16="http://schemas.microsoft.com/office/drawing/2014/main" id="{187E65E7-412E-521E-BA9E-15F293694519}"/>
              </a:ext>
            </a:extLst>
          </p:cNvPr>
          <p:cNvSpPr>
            <a:spLocks noGrp="1"/>
          </p:cNvSpPr>
          <p:nvPr>
            <p:ph idx="1"/>
          </p:nvPr>
        </p:nvSpPr>
        <p:spPr>
          <a:xfrm>
            <a:off x="515112" y="1726344"/>
            <a:ext cx="5913259" cy="637310"/>
          </a:xfrm>
        </p:spPr>
        <p:txBody>
          <a:bodyPr>
            <a:normAutofit fontScale="92500" lnSpcReduction="10000"/>
          </a:bodyPr>
          <a:lstStyle/>
          <a:p>
            <a:pPr marL="0" indent="0">
              <a:buNone/>
            </a:pPr>
            <a:r>
              <a:rPr lang="en-AU" b="1" dirty="0"/>
              <a:t>Comparison Distribution Shape Region between 2015-2017 and 2018-2021:</a:t>
            </a:r>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sp>
        <p:nvSpPr>
          <p:cNvPr id="12" name="TextBox 11">
            <a:extLst>
              <a:ext uri="{FF2B5EF4-FFF2-40B4-BE49-F238E27FC236}">
                <a16:creationId xmlns:a16="http://schemas.microsoft.com/office/drawing/2014/main" id="{83B6B95D-7B2B-CD7E-BF0A-0B428D2A443C}"/>
              </a:ext>
            </a:extLst>
          </p:cNvPr>
          <p:cNvSpPr txBox="1"/>
          <p:nvPr/>
        </p:nvSpPr>
        <p:spPr>
          <a:xfrm>
            <a:off x="3045561" y="5693294"/>
            <a:ext cx="6096000" cy="923330"/>
          </a:xfrm>
          <a:prstGeom prst="rect">
            <a:avLst/>
          </a:prstGeom>
          <a:noFill/>
        </p:spPr>
        <p:txBody>
          <a:bodyPr wrap="square">
            <a:spAutoFit/>
          </a:bodyPr>
          <a:lstStyle/>
          <a:p>
            <a:pPr marL="0" indent="0" algn="ctr">
              <a:buNone/>
            </a:pPr>
            <a:r>
              <a:rPr lang="en-US" dirty="0"/>
              <a:t>This trend highlights a clear geographic concentration of overdose deaths in the </a:t>
            </a:r>
            <a:r>
              <a:rPr lang="en-US" b="1" dirty="0">
                <a:solidFill>
                  <a:srgbClr val="FF0000"/>
                </a:solidFill>
              </a:rPr>
              <a:t>South-East</a:t>
            </a:r>
            <a:r>
              <a:rPr lang="en-US" dirty="0"/>
              <a:t>, while the </a:t>
            </a:r>
            <a:r>
              <a:rPr lang="en-US" b="1" dirty="0">
                <a:solidFill>
                  <a:srgbClr val="00B050"/>
                </a:solidFill>
              </a:rPr>
              <a:t>South-West</a:t>
            </a:r>
            <a:r>
              <a:rPr lang="en-US" dirty="0"/>
              <a:t> remains comparatively less impacted.</a:t>
            </a:r>
          </a:p>
        </p:txBody>
      </p:sp>
    </p:spTree>
    <p:extLst>
      <p:ext uri="{BB962C8B-B14F-4D97-AF65-F5344CB8AC3E}">
        <p14:creationId xmlns:p14="http://schemas.microsoft.com/office/powerpoint/2010/main" val="19119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D35A5-E8E0-1377-5E31-AD45BDE9C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BF370-B736-D2C8-FFCE-D5A185098FFB}"/>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A9780BB8-40FE-4CD1-19EF-BAB9F16EF03A}"/>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C7037C14-235A-3B85-2713-420532F03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sp>
        <p:nvSpPr>
          <p:cNvPr id="8" name="Content Placeholder 2">
            <a:extLst>
              <a:ext uri="{FF2B5EF4-FFF2-40B4-BE49-F238E27FC236}">
                <a16:creationId xmlns:a16="http://schemas.microsoft.com/office/drawing/2014/main" id="{AB5A2375-82A5-C1C3-2C55-38F140B065E9}"/>
              </a:ext>
            </a:extLst>
          </p:cNvPr>
          <p:cNvSpPr>
            <a:spLocks noGrp="1"/>
          </p:cNvSpPr>
          <p:nvPr>
            <p:ph idx="1"/>
          </p:nvPr>
        </p:nvSpPr>
        <p:spPr>
          <a:xfrm>
            <a:off x="370022" y="1949587"/>
            <a:ext cx="6800642" cy="987577"/>
          </a:xfrm>
        </p:spPr>
        <p:txBody>
          <a:bodyPr>
            <a:normAutofit/>
          </a:bodyPr>
          <a:lstStyle/>
          <a:p>
            <a:pPr marL="0" indent="0">
              <a:buNone/>
            </a:pPr>
            <a:r>
              <a:rPr lang="en-AU" b="1" dirty="0"/>
              <a:t>Insight 2: Drug deaths correlation region changes after 2017:</a:t>
            </a:r>
          </a:p>
          <a:p>
            <a:pPr marL="0" indent="0">
              <a:buNone/>
            </a:pPr>
            <a:endParaRPr lang="en-AU" b="1" dirty="0"/>
          </a:p>
          <a:p>
            <a:pPr marL="0" indent="0">
              <a:buNone/>
            </a:pPr>
            <a:endParaRPr lang="en-US"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pic>
        <p:nvPicPr>
          <p:cNvPr id="7" name="Picture 6">
            <a:extLst>
              <a:ext uri="{FF2B5EF4-FFF2-40B4-BE49-F238E27FC236}">
                <a16:creationId xmlns:a16="http://schemas.microsoft.com/office/drawing/2014/main" id="{74932592-0054-8DDC-E421-9EFDAB3806AC}"/>
              </a:ext>
            </a:extLst>
          </p:cNvPr>
          <p:cNvPicPr>
            <a:picLocks noChangeAspect="1"/>
          </p:cNvPicPr>
          <p:nvPr/>
        </p:nvPicPr>
        <p:blipFill>
          <a:blip r:embed="rId3"/>
          <a:stretch>
            <a:fillRect/>
          </a:stretch>
        </p:blipFill>
        <p:spPr>
          <a:xfrm>
            <a:off x="1044313" y="2356012"/>
            <a:ext cx="3977025" cy="2991759"/>
          </a:xfrm>
          <a:prstGeom prst="rect">
            <a:avLst/>
          </a:prstGeom>
        </p:spPr>
      </p:pic>
      <p:pic>
        <p:nvPicPr>
          <p:cNvPr id="10" name="Picture 9">
            <a:extLst>
              <a:ext uri="{FF2B5EF4-FFF2-40B4-BE49-F238E27FC236}">
                <a16:creationId xmlns:a16="http://schemas.microsoft.com/office/drawing/2014/main" id="{C165C432-AA96-7886-49EC-14DF4A49A2F9}"/>
              </a:ext>
            </a:extLst>
          </p:cNvPr>
          <p:cNvPicPr>
            <a:picLocks noChangeAspect="1"/>
          </p:cNvPicPr>
          <p:nvPr/>
        </p:nvPicPr>
        <p:blipFill>
          <a:blip r:embed="rId4"/>
          <a:stretch>
            <a:fillRect/>
          </a:stretch>
        </p:blipFill>
        <p:spPr>
          <a:xfrm>
            <a:off x="6990917" y="2356012"/>
            <a:ext cx="4156770" cy="3094821"/>
          </a:xfrm>
          <a:prstGeom prst="rect">
            <a:avLst/>
          </a:prstGeom>
        </p:spPr>
      </p:pic>
      <p:pic>
        <p:nvPicPr>
          <p:cNvPr id="14" name="Picture 13">
            <a:extLst>
              <a:ext uri="{FF2B5EF4-FFF2-40B4-BE49-F238E27FC236}">
                <a16:creationId xmlns:a16="http://schemas.microsoft.com/office/drawing/2014/main" id="{9105EDC5-659F-BF0A-1065-F697C440BBFF}"/>
              </a:ext>
            </a:extLst>
          </p:cNvPr>
          <p:cNvPicPr>
            <a:picLocks noChangeAspect="1"/>
          </p:cNvPicPr>
          <p:nvPr/>
        </p:nvPicPr>
        <p:blipFill>
          <a:blip r:embed="rId5"/>
          <a:stretch>
            <a:fillRect/>
          </a:stretch>
        </p:blipFill>
        <p:spPr>
          <a:xfrm>
            <a:off x="1218059" y="5518948"/>
            <a:ext cx="3629532" cy="1066949"/>
          </a:xfrm>
          <a:prstGeom prst="rect">
            <a:avLst/>
          </a:prstGeom>
        </p:spPr>
      </p:pic>
      <p:pic>
        <p:nvPicPr>
          <p:cNvPr id="16" name="Picture 15">
            <a:extLst>
              <a:ext uri="{FF2B5EF4-FFF2-40B4-BE49-F238E27FC236}">
                <a16:creationId xmlns:a16="http://schemas.microsoft.com/office/drawing/2014/main" id="{244500A0-E92B-BC65-5E68-ED206B25EAF7}"/>
              </a:ext>
            </a:extLst>
          </p:cNvPr>
          <p:cNvPicPr>
            <a:picLocks noChangeAspect="1"/>
          </p:cNvPicPr>
          <p:nvPr/>
        </p:nvPicPr>
        <p:blipFill>
          <a:blip r:embed="rId6"/>
          <a:stretch>
            <a:fillRect/>
          </a:stretch>
        </p:blipFill>
        <p:spPr>
          <a:xfrm>
            <a:off x="7245484" y="5518948"/>
            <a:ext cx="3677163" cy="1114581"/>
          </a:xfrm>
          <a:prstGeom prst="rect">
            <a:avLst/>
          </a:prstGeom>
        </p:spPr>
      </p:pic>
    </p:spTree>
    <p:extLst>
      <p:ext uri="{BB962C8B-B14F-4D97-AF65-F5344CB8AC3E}">
        <p14:creationId xmlns:p14="http://schemas.microsoft.com/office/powerpoint/2010/main" val="778555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29309-C94A-BE1E-DDF0-B04D438FD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A11CAA-AAB9-EB28-F6F1-62B78333D6B6}"/>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E2D27600-85B7-5CD3-D55F-C359989F4444}"/>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215A0198-EDDF-E21D-84B0-EA39A711B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sp>
        <p:nvSpPr>
          <p:cNvPr id="8" name="Content Placeholder 2">
            <a:extLst>
              <a:ext uri="{FF2B5EF4-FFF2-40B4-BE49-F238E27FC236}">
                <a16:creationId xmlns:a16="http://schemas.microsoft.com/office/drawing/2014/main" id="{11B599A0-3E30-0BAD-2803-78B5C793BFC5}"/>
              </a:ext>
            </a:extLst>
          </p:cNvPr>
          <p:cNvSpPr>
            <a:spLocks noGrp="1"/>
          </p:cNvSpPr>
          <p:nvPr>
            <p:ph idx="1"/>
          </p:nvPr>
        </p:nvSpPr>
        <p:spPr>
          <a:xfrm>
            <a:off x="370021" y="1949587"/>
            <a:ext cx="6192007" cy="4756195"/>
          </a:xfrm>
        </p:spPr>
        <p:txBody>
          <a:bodyPr>
            <a:normAutofit fontScale="92500"/>
          </a:bodyPr>
          <a:lstStyle/>
          <a:p>
            <a:pPr marL="0" indent="0">
              <a:buNone/>
            </a:pPr>
            <a:r>
              <a:rPr lang="en-AU" b="1" dirty="0"/>
              <a:t>Insight 2: Drug deaths correlation region changes after 2017:</a:t>
            </a:r>
          </a:p>
          <a:p>
            <a:r>
              <a:rPr lang="en-AU" b="1" dirty="0">
                <a:solidFill>
                  <a:srgbClr val="FF0000"/>
                </a:solidFill>
              </a:rPr>
              <a:t>South-East</a:t>
            </a:r>
            <a:r>
              <a:rPr lang="en-AU" dirty="0"/>
              <a:t> tends to be the most overdoses drug use before 2017. After 2018, it drops by a difference of </a:t>
            </a:r>
            <a:r>
              <a:rPr lang="en-AU" dirty="0">
                <a:solidFill>
                  <a:srgbClr val="FF0000"/>
                </a:solidFill>
              </a:rPr>
              <a:t>58,394 (-20.2%).</a:t>
            </a:r>
          </a:p>
          <a:p>
            <a:r>
              <a:rPr lang="en-AU" b="1" dirty="0">
                <a:solidFill>
                  <a:srgbClr val="00B050"/>
                </a:solidFill>
              </a:rPr>
              <a:t>Mid-West</a:t>
            </a:r>
            <a:r>
              <a:rPr lang="en-AU" dirty="0"/>
              <a:t> tends to have a strong percentage (from </a:t>
            </a:r>
            <a:r>
              <a:rPr lang="en-AU" dirty="0">
                <a:solidFill>
                  <a:srgbClr val="00B050"/>
                </a:solidFill>
              </a:rPr>
              <a:t>37% to 46.2%) </a:t>
            </a:r>
            <a:r>
              <a:rPr lang="en-AU" dirty="0"/>
              <a:t>of drug overdoses deaths in terms of correlation increase.</a:t>
            </a:r>
          </a:p>
          <a:p>
            <a:r>
              <a:rPr lang="en-AU" b="1" dirty="0">
                <a:solidFill>
                  <a:srgbClr val="0070C0"/>
                </a:solidFill>
              </a:rPr>
              <a:t>West</a:t>
            </a:r>
            <a:r>
              <a:rPr lang="en-AU" dirty="0"/>
              <a:t> tends to also have a strong percentage (from </a:t>
            </a:r>
            <a:r>
              <a:rPr lang="en-AU" dirty="0">
                <a:solidFill>
                  <a:srgbClr val="0070C0"/>
                </a:solidFill>
              </a:rPr>
              <a:t>12.9% to 48.4%</a:t>
            </a:r>
            <a:r>
              <a:rPr lang="en-AU" dirty="0"/>
              <a:t>) of drug overdoses deaths in terms of correlation increase.</a:t>
            </a:r>
          </a:p>
          <a:p>
            <a:pPr marL="0" indent="0">
              <a:buNone/>
            </a:pPr>
            <a:endParaRPr lang="en-AU" dirty="0"/>
          </a:p>
          <a:p>
            <a:pPr marL="0" indent="0" algn="ctr">
              <a:buNone/>
            </a:pPr>
            <a:r>
              <a:rPr lang="en-US" dirty="0"/>
              <a:t>This trend highlights the clear evidence that the overdose deaths in the </a:t>
            </a:r>
            <a:r>
              <a:rPr lang="en-US" b="1" dirty="0">
                <a:solidFill>
                  <a:srgbClr val="FF0000"/>
                </a:solidFill>
              </a:rPr>
              <a:t>South-East decreasing</a:t>
            </a:r>
            <a:r>
              <a:rPr lang="en-US" dirty="0"/>
              <a:t>, while as </a:t>
            </a:r>
            <a:r>
              <a:rPr lang="en-US" b="1" dirty="0">
                <a:solidFill>
                  <a:srgbClr val="00B050"/>
                </a:solidFill>
              </a:rPr>
              <a:t>Mid-West </a:t>
            </a:r>
            <a:r>
              <a:rPr lang="en-US" b="1" dirty="0"/>
              <a:t>and</a:t>
            </a:r>
            <a:r>
              <a:rPr lang="en-US" b="1" dirty="0">
                <a:solidFill>
                  <a:srgbClr val="00B050"/>
                </a:solidFill>
              </a:rPr>
              <a:t> </a:t>
            </a:r>
            <a:r>
              <a:rPr lang="en-US" b="1" dirty="0">
                <a:solidFill>
                  <a:srgbClr val="0070C0"/>
                </a:solidFill>
              </a:rPr>
              <a:t>West increasing</a:t>
            </a:r>
            <a:r>
              <a:rPr lang="en-US" dirty="0">
                <a:solidFill>
                  <a:srgbClr val="0070C0"/>
                </a:solidFill>
              </a:rPr>
              <a:t> </a:t>
            </a:r>
            <a:r>
              <a:rPr lang="en-US" dirty="0"/>
              <a:t>remains comparatively less impacted.</a:t>
            </a:r>
          </a:p>
          <a:p>
            <a:pPr marL="0" indent="0">
              <a:buNone/>
            </a:pPr>
            <a:endParaRPr lang="en-AU" dirty="0"/>
          </a:p>
          <a:p>
            <a:pPr marL="0" indent="0">
              <a:buNone/>
            </a:pPr>
            <a:endParaRPr lang="en-AU"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pic>
        <p:nvPicPr>
          <p:cNvPr id="5" name="Picture 4">
            <a:extLst>
              <a:ext uri="{FF2B5EF4-FFF2-40B4-BE49-F238E27FC236}">
                <a16:creationId xmlns:a16="http://schemas.microsoft.com/office/drawing/2014/main" id="{F207199E-E0C6-04F3-A858-E470F528CF3C}"/>
              </a:ext>
            </a:extLst>
          </p:cNvPr>
          <p:cNvPicPr>
            <a:picLocks noChangeAspect="1"/>
          </p:cNvPicPr>
          <p:nvPr/>
        </p:nvPicPr>
        <p:blipFill>
          <a:blip r:embed="rId3"/>
          <a:stretch>
            <a:fillRect/>
          </a:stretch>
        </p:blipFill>
        <p:spPr>
          <a:xfrm>
            <a:off x="7003617" y="1709928"/>
            <a:ext cx="4156770" cy="3094821"/>
          </a:xfrm>
          <a:prstGeom prst="rect">
            <a:avLst/>
          </a:prstGeom>
        </p:spPr>
      </p:pic>
      <p:pic>
        <p:nvPicPr>
          <p:cNvPr id="9" name="Picture 8" descr="A map of the united states&#10;&#10;AI-generated content may be incorrect.">
            <a:extLst>
              <a:ext uri="{FF2B5EF4-FFF2-40B4-BE49-F238E27FC236}">
                <a16:creationId xmlns:a16="http://schemas.microsoft.com/office/drawing/2014/main" id="{01FD7D43-B638-3CEE-1452-549C47753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8604" y="4804749"/>
            <a:ext cx="2770195" cy="1901033"/>
          </a:xfrm>
          <a:prstGeom prst="rect">
            <a:avLst/>
          </a:prstGeom>
        </p:spPr>
      </p:pic>
    </p:spTree>
    <p:extLst>
      <p:ext uri="{BB962C8B-B14F-4D97-AF65-F5344CB8AC3E}">
        <p14:creationId xmlns:p14="http://schemas.microsoft.com/office/powerpoint/2010/main" val="3195084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17FE0-1350-6906-0576-96223C686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337CE-6F6E-C79E-E6D3-88FA7ABBCD90}"/>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F17E038B-1B9D-9562-528E-36687FFF013A}"/>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66ACE1B2-DFF0-C25A-FCB2-8FBC7A8A5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sp>
        <p:nvSpPr>
          <p:cNvPr id="8" name="Content Placeholder 2">
            <a:extLst>
              <a:ext uri="{FF2B5EF4-FFF2-40B4-BE49-F238E27FC236}">
                <a16:creationId xmlns:a16="http://schemas.microsoft.com/office/drawing/2014/main" id="{529DAE46-A534-BB2C-1701-FCE3478CA7E0}"/>
              </a:ext>
            </a:extLst>
          </p:cNvPr>
          <p:cNvSpPr>
            <a:spLocks noGrp="1"/>
          </p:cNvSpPr>
          <p:nvPr>
            <p:ph idx="1"/>
          </p:nvPr>
        </p:nvSpPr>
        <p:spPr>
          <a:xfrm>
            <a:off x="370021" y="1804339"/>
            <a:ext cx="5725978" cy="637310"/>
          </a:xfrm>
        </p:spPr>
        <p:txBody>
          <a:bodyPr>
            <a:normAutofit/>
          </a:bodyPr>
          <a:lstStyle/>
          <a:p>
            <a:pPr marL="0" indent="0">
              <a:buNone/>
            </a:pPr>
            <a:r>
              <a:rPr lang="en-AU" b="1" dirty="0"/>
              <a:t>Insight 3: 2018 Correlation Drug Spikes</a:t>
            </a:r>
          </a:p>
          <a:p>
            <a:pPr marL="0" indent="0">
              <a:buNone/>
            </a:pPr>
            <a:endParaRPr lang="en-US"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pic>
        <p:nvPicPr>
          <p:cNvPr id="13" name="Picture 12">
            <a:extLst>
              <a:ext uri="{FF2B5EF4-FFF2-40B4-BE49-F238E27FC236}">
                <a16:creationId xmlns:a16="http://schemas.microsoft.com/office/drawing/2014/main" id="{431F0624-7280-9A86-AFE3-38253ADC621C}"/>
              </a:ext>
            </a:extLst>
          </p:cNvPr>
          <p:cNvPicPr>
            <a:picLocks noChangeAspect="1"/>
          </p:cNvPicPr>
          <p:nvPr/>
        </p:nvPicPr>
        <p:blipFill>
          <a:blip r:embed="rId3"/>
          <a:stretch>
            <a:fillRect/>
          </a:stretch>
        </p:blipFill>
        <p:spPr>
          <a:xfrm>
            <a:off x="6247186" y="2016879"/>
            <a:ext cx="5916785" cy="3041100"/>
          </a:xfrm>
          <a:prstGeom prst="rect">
            <a:avLst/>
          </a:prstGeom>
        </p:spPr>
      </p:pic>
      <p:pic>
        <p:nvPicPr>
          <p:cNvPr id="23" name="Picture 22">
            <a:extLst>
              <a:ext uri="{FF2B5EF4-FFF2-40B4-BE49-F238E27FC236}">
                <a16:creationId xmlns:a16="http://schemas.microsoft.com/office/drawing/2014/main" id="{165BF5B1-DF1B-7322-A001-F5E4E46909D6}"/>
              </a:ext>
            </a:extLst>
          </p:cNvPr>
          <p:cNvPicPr>
            <a:picLocks noChangeAspect="1"/>
          </p:cNvPicPr>
          <p:nvPr/>
        </p:nvPicPr>
        <p:blipFill>
          <a:blip r:embed="rId4"/>
          <a:stretch>
            <a:fillRect/>
          </a:stretch>
        </p:blipFill>
        <p:spPr>
          <a:xfrm>
            <a:off x="2282630" y="5058180"/>
            <a:ext cx="7284983" cy="1799820"/>
          </a:xfrm>
          <a:prstGeom prst="rect">
            <a:avLst/>
          </a:prstGeom>
        </p:spPr>
      </p:pic>
      <p:pic>
        <p:nvPicPr>
          <p:cNvPr id="25" name="Picture 24">
            <a:extLst>
              <a:ext uri="{FF2B5EF4-FFF2-40B4-BE49-F238E27FC236}">
                <a16:creationId xmlns:a16="http://schemas.microsoft.com/office/drawing/2014/main" id="{81A7BEE0-09BF-777B-7507-543B718AC9C5}"/>
              </a:ext>
            </a:extLst>
          </p:cNvPr>
          <p:cNvPicPr>
            <a:picLocks noChangeAspect="1"/>
          </p:cNvPicPr>
          <p:nvPr/>
        </p:nvPicPr>
        <p:blipFill>
          <a:blip r:embed="rId5"/>
          <a:stretch>
            <a:fillRect/>
          </a:stretch>
        </p:blipFill>
        <p:spPr>
          <a:xfrm>
            <a:off x="179214" y="2201821"/>
            <a:ext cx="5916785" cy="2856158"/>
          </a:xfrm>
          <a:prstGeom prst="rect">
            <a:avLst/>
          </a:prstGeom>
        </p:spPr>
      </p:pic>
    </p:spTree>
    <p:extLst>
      <p:ext uri="{BB962C8B-B14F-4D97-AF65-F5344CB8AC3E}">
        <p14:creationId xmlns:p14="http://schemas.microsoft.com/office/powerpoint/2010/main" val="142097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447D-B317-9486-243D-73AE42CC5217}"/>
              </a:ext>
            </a:extLst>
          </p:cNvPr>
          <p:cNvSpPr>
            <a:spLocks noGrp="1"/>
          </p:cNvSpPr>
          <p:nvPr>
            <p:ph type="title"/>
          </p:nvPr>
        </p:nvSpPr>
        <p:spPr>
          <a:xfrm>
            <a:off x="521208" y="978408"/>
            <a:ext cx="11155680" cy="961228"/>
          </a:xfrm>
        </p:spPr>
        <p:txBody>
          <a:bodyPr/>
          <a:lstStyle/>
          <a:p>
            <a:r>
              <a:rPr lang="en-US" dirty="0"/>
              <a:t>Agenda</a:t>
            </a:r>
            <a:endParaRPr lang="en-AU" dirty="0"/>
          </a:p>
        </p:txBody>
      </p:sp>
      <p:sp>
        <p:nvSpPr>
          <p:cNvPr id="8" name="Flowchart: Process 7">
            <a:extLst>
              <a:ext uri="{FF2B5EF4-FFF2-40B4-BE49-F238E27FC236}">
                <a16:creationId xmlns:a16="http://schemas.microsoft.com/office/drawing/2014/main" id="{4DCA2297-E6F5-2002-C5D1-96F949A036F5}"/>
              </a:ext>
            </a:extLst>
          </p:cNvPr>
          <p:cNvSpPr/>
          <p:nvPr/>
        </p:nvSpPr>
        <p:spPr>
          <a:xfrm>
            <a:off x="9227128" y="2445326"/>
            <a:ext cx="2258290" cy="1129146"/>
          </a:xfrm>
          <a:prstGeom prst="flowChartProcess">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Recommendations</a:t>
            </a:r>
            <a:endParaRPr lang="en-AU" b="1" dirty="0"/>
          </a:p>
        </p:txBody>
      </p:sp>
      <p:sp>
        <p:nvSpPr>
          <p:cNvPr id="10" name="Flowchart: Process 9">
            <a:extLst>
              <a:ext uri="{FF2B5EF4-FFF2-40B4-BE49-F238E27FC236}">
                <a16:creationId xmlns:a16="http://schemas.microsoft.com/office/drawing/2014/main" id="{A8BFEDA1-5B1A-BBB4-BDBD-07F911CE855C}"/>
              </a:ext>
            </a:extLst>
          </p:cNvPr>
          <p:cNvSpPr/>
          <p:nvPr/>
        </p:nvSpPr>
        <p:spPr>
          <a:xfrm>
            <a:off x="9227128" y="4475020"/>
            <a:ext cx="2258290" cy="1129146"/>
          </a:xfrm>
          <a:prstGeom prst="flowChartProcess">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Summary</a:t>
            </a:r>
            <a:endParaRPr lang="en-AU" b="1" dirty="0"/>
          </a:p>
        </p:txBody>
      </p:sp>
      <p:sp>
        <p:nvSpPr>
          <p:cNvPr id="11" name="Flowchart: Process 10">
            <a:extLst>
              <a:ext uri="{FF2B5EF4-FFF2-40B4-BE49-F238E27FC236}">
                <a16:creationId xmlns:a16="http://schemas.microsoft.com/office/drawing/2014/main" id="{1004F709-AD31-991B-F4DE-A22EF1A1A4CB}"/>
              </a:ext>
            </a:extLst>
          </p:cNvPr>
          <p:cNvSpPr/>
          <p:nvPr/>
        </p:nvSpPr>
        <p:spPr>
          <a:xfrm>
            <a:off x="5167747" y="4475020"/>
            <a:ext cx="2258290" cy="1129146"/>
          </a:xfrm>
          <a:prstGeom prst="flowChartProcess">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EDA</a:t>
            </a:r>
            <a:endParaRPr lang="en-AU" b="1" dirty="0"/>
          </a:p>
        </p:txBody>
      </p:sp>
      <p:sp>
        <p:nvSpPr>
          <p:cNvPr id="12" name="Flowchart: Process 11">
            <a:extLst>
              <a:ext uri="{FF2B5EF4-FFF2-40B4-BE49-F238E27FC236}">
                <a16:creationId xmlns:a16="http://schemas.microsoft.com/office/drawing/2014/main" id="{4D306A45-CF3F-96E3-4746-DB40EEA6017B}"/>
              </a:ext>
            </a:extLst>
          </p:cNvPr>
          <p:cNvSpPr/>
          <p:nvPr/>
        </p:nvSpPr>
        <p:spPr>
          <a:xfrm>
            <a:off x="5167747" y="2445326"/>
            <a:ext cx="2258290" cy="1129146"/>
          </a:xfrm>
          <a:prstGeom prst="flowChartProcess">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 Understanding</a:t>
            </a:r>
            <a:endParaRPr lang="en-AU" b="1" dirty="0"/>
          </a:p>
        </p:txBody>
      </p:sp>
      <p:sp>
        <p:nvSpPr>
          <p:cNvPr id="13" name="Flowchart: Process 12">
            <a:extLst>
              <a:ext uri="{FF2B5EF4-FFF2-40B4-BE49-F238E27FC236}">
                <a16:creationId xmlns:a16="http://schemas.microsoft.com/office/drawing/2014/main" id="{0E6CCC20-A509-B63E-CEF2-BFE4D6F317B4}"/>
              </a:ext>
            </a:extLst>
          </p:cNvPr>
          <p:cNvSpPr/>
          <p:nvPr/>
        </p:nvSpPr>
        <p:spPr>
          <a:xfrm>
            <a:off x="1108366" y="4502729"/>
            <a:ext cx="2258290" cy="1129146"/>
          </a:xfrm>
          <a:prstGeom prst="flowChartProcess">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Objectives</a:t>
            </a:r>
            <a:endParaRPr lang="en-AU" b="1" dirty="0"/>
          </a:p>
        </p:txBody>
      </p:sp>
      <p:sp>
        <p:nvSpPr>
          <p:cNvPr id="14" name="Flowchart: Process 13">
            <a:extLst>
              <a:ext uri="{FF2B5EF4-FFF2-40B4-BE49-F238E27FC236}">
                <a16:creationId xmlns:a16="http://schemas.microsoft.com/office/drawing/2014/main" id="{964FF12D-4373-20AA-71CD-1DE1405EBE1C}"/>
              </a:ext>
            </a:extLst>
          </p:cNvPr>
          <p:cNvSpPr/>
          <p:nvPr/>
        </p:nvSpPr>
        <p:spPr>
          <a:xfrm>
            <a:off x="1108366" y="2440130"/>
            <a:ext cx="2258290" cy="1129146"/>
          </a:xfrm>
          <a:prstGeom prst="flowChartProcess">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Background</a:t>
            </a:r>
            <a:endParaRPr lang="en-AU" b="1" dirty="0"/>
          </a:p>
        </p:txBody>
      </p:sp>
      <p:sp>
        <p:nvSpPr>
          <p:cNvPr id="15" name="Arrow: Down 14">
            <a:extLst>
              <a:ext uri="{FF2B5EF4-FFF2-40B4-BE49-F238E27FC236}">
                <a16:creationId xmlns:a16="http://schemas.microsoft.com/office/drawing/2014/main" id="{7E56F581-202C-DD01-BAE6-95651FB17801}"/>
              </a:ext>
            </a:extLst>
          </p:cNvPr>
          <p:cNvSpPr/>
          <p:nvPr/>
        </p:nvSpPr>
        <p:spPr>
          <a:xfrm>
            <a:off x="1953490" y="3657600"/>
            <a:ext cx="568037" cy="789711"/>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Arrow: Down 15">
            <a:extLst>
              <a:ext uri="{FF2B5EF4-FFF2-40B4-BE49-F238E27FC236}">
                <a16:creationId xmlns:a16="http://schemas.microsoft.com/office/drawing/2014/main" id="{D53594A9-A7DE-4CA2-F26E-A5C31DD7C0DF}"/>
              </a:ext>
            </a:extLst>
          </p:cNvPr>
          <p:cNvSpPr/>
          <p:nvPr/>
        </p:nvSpPr>
        <p:spPr>
          <a:xfrm>
            <a:off x="6012873" y="3657601"/>
            <a:ext cx="568037" cy="789711"/>
          </a:xfrm>
          <a:prstGeom prst="down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Arrow: Down 16">
            <a:extLst>
              <a:ext uri="{FF2B5EF4-FFF2-40B4-BE49-F238E27FC236}">
                <a16:creationId xmlns:a16="http://schemas.microsoft.com/office/drawing/2014/main" id="{5546C8B8-536A-82F6-CB0A-EF2C8E98D3FC}"/>
              </a:ext>
            </a:extLst>
          </p:cNvPr>
          <p:cNvSpPr/>
          <p:nvPr/>
        </p:nvSpPr>
        <p:spPr>
          <a:xfrm>
            <a:off x="10079182" y="3657600"/>
            <a:ext cx="568037" cy="789711"/>
          </a:xfrm>
          <a:prstGeom prst="down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Star: 5 Points 19">
            <a:extLst>
              <a:ext uri="{FF2B5EF4-FFF2-40B4-BE49-F238E27FC236}">
                <a16:creationId xmlns:a16="http://schemas.microsoft.com/office/drawing/2014/main" id="{4A859467-4CB9-ABE1-6742-4292DFC78360}"/>
              </a:ext>
            </a:extLst>
          </p:cNvPr>
          <p:cNvSpPr/>
          <p:nvPr/>
        </p:nvSpPr>
        <p:spPr>
          <a:xfrm>
            <a:off x="2909453" y="1737015"/>
            <a:ext cx="748145" cy="578425"/>
          </a:xfrm>
          <a:prstGeom prst="star5">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1</a:t>
            </a:r>
            <a:endParaRPr lang="en-AU" b="1" dirty="0"/>
          </a:p>
        </p:txBody>
      </p:sp>
      <p:sp>
        <p:nvSpPr>
          <p:cNvPr id="21" name="Star: 5 Points 20">
            <a:extLst>
              <a:ext uri="{FF2B5EF4-FFF2-40B4-BE49-F238E27FC236}">
                <a16:creationId xmlns:a16="http://schemas.microsoft.com/office/drawing/2014/main" id="{87983982-CE8E-6D62-277D-6532F0A813BB}"/>
              </a:ext>
            </a:extLst>
          </p:cNvPr>
          <p:cNvSpPr/>
          <p:nvPr/>
        </p:nvSpPr>
        <p:spPr>
          <a:xfrm>
            <a:off x="6919098" y="1783772"/>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22" name="Star: 5 Points 21">
            <a:extLst>
              <a:ext uri="{FF2B5EF4-FFF2-40B4-BE49-F238E27FC236}">
                <a16:creationId xmlns:a16="http://schemas.microsoft.com/office/drawing/2014/main" id="{7987DDB3-B456-4E98-FAE3-C748E6B18470}"/>
              </a:ext>
            </a:extLst>
          </p:cNvPr>
          <p:cNvSpPr/>
          <p:nvPr/>
        </p:nvSpPr>
        <p:spPr>
          <a:xfrm>
            <a:off x="10989839" y="1811484"/>
            <a:ext cx="748145" cy="578425"/>
          </a:xfrm>
          <a:prstGeom prst="star5">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pic>
        <p:nvPicPr>
          <p:cNvPr id="24" name="Picture 23" descr="A red and blue target with a yellow arrow&#10;&#10;AI-generated content may be incorrect.">
            <a:extLst>
              <a:ext uri="{FF2B5EF4-FFF2-40B4-BE49-F238E27FC236}">
                <a16:creationId xmlns:a16="http://schemas.microsoft.com/office/drawing/2014/main" id="{7FA1A7B1-C4D5-3367-0C19-A864F45F4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014" y="5690758"/>
            <a:ext cx="1000991" cy="1000991"/>
          </a:xfrm>
          <a:prstGeom prst="rect">
            <a:avLst/>
          </a:prstGeom>
        </p:spPr>
      </p:pic>
      <p:pic>
        <p:nvPicPr>
          <p:cNvPr id="26" name="Picture 25" descr="A magnifying glass and graph&#10;&#10;AI-generated content may be incorrect.">
            <a:extLst>
              <a:ext uri="{FF2B5EF4-FFF2-40B4-BE49-F238E27FC236}">
                <a16:creationId xmlns:a16="http://schemas.microsoft.com/office/drawing/2014/main" id="{6E995E8C-8454-8634-1F91-EDA6E0F81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812" y="5692557"/>
            <a:ext cx="812157" cy="812157"/>
          </a:xfrm>
          <a:prstGeom prst="rect">
            <a:avLst/>
          </a:prstGeom>
        </p:spPr>
      </p:pic>
      <p:pic>
        <p:nvPicPr>
          <p:cNvPr id="28" name="Picture 27" descr="A clipboard with check marks and a tick&#10;&#10;AI-generated content may be incorrect.">
            <a:extLst>
              <a:ext uri="{FF2B5EF4-FFF2-40B4-BE49-F238E27FC236}">
                <a16:creationId xmlns:a16="http://schemas.microsoft.com/office/drawing/2014/main" id="{FA5D6BDA-B473-85BA-1111-129CA0054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8848" y="5604166"/>
            <a:ext cx="1000991" cy="1000991"/>
          </a:xfrm>
          <a:prstGeom prst="rect">
            <a:avLst/>
          </a:prstGeom>
        </p:spPr>
      </p:pic>
    </p:spTree>
    <p:extLst>
      <p:ext uri="{BB962C8B-B14F-4D97-AF65-F5344CB8AC3E}">
        <p14:creationId xmlns:p14="http://schemas.microsoft.com/office/powerpoint/2010/main" val="78643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6" grpId="0" animBg="1"/>
      <p:bldP spid="17" grpId="0" animBg="1"/>
      <p:bldP spid="21"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68C1B-8EF7-B208-4F9F-E504E639C4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2D9F1A-9DBA-2CF4-EF4F-464958EAEBE8}"/>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7F9EE6E7-B5FE-386D-7AD9-E225E9999892}"/>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D350E2A8-614F-B939-3D88-EC3E0FDB3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sp>
        <p:nvSpPr>
          <p:cNvPr id="8" name="Content Placeholder 2">
            <a:extLst>
              <a:ext uri="{FF2B5EF4-FFF2-40B4-BE49-F238E27FC236}">
                <a16:creationId xmlns:a16="http://schemas.microsoft.com/office/drawing/2014/main" id="{F02DA8C6-AACA-69AA-AF1A-B945FF98DCBA}"/>
              </a:ext>
            </a:extLst>
          </p:cNvPr>
          <p:cNvSpPr>
            <a:spLocks noGrp="1"/>
          </p:cNvSpPr>
          <p:nvPr>
            <p:ph idx="1"/>
          </p:nvPr>
        </p:nvSpPr>
        <p:spPr>
          <a:xfrm>
            <a:off x="370021" y="1804338"/>
            <a:ext cx="11155680" cy="1651355"/>
          </a:xfrm>
        </p:spPr>
        <p:txBody>
          <a:bodyPr>
            <a:normAutofit/>
          </a:bodyPr>
          <a:lstStyle/>
          <a:p>
            <a:pPr marL="0" indent="0">
              <a:buNone/>
            </a:pPr>
            <a:r>
              <a:rPr lang="en-AU" b="1" dirty="0"/>
              <a:t>2018 and beyond 2021 Comparison:</a:t>
            </a:r>
          </a:p>
          <a:p>
            <a:r>
              <a:rPr lang="en-US" dirty="0"/>
              <a:t>There is no seasonal changes beyond 2018 difference either in the past of 2018 nor 2012.</a:t>
            </a:r>
          </a:p>
          <a:p>
            <a:pPr marL="0" indent="0" algn="ctr">
              <a:buNone/>
            </a:pPr>
            <a:r>
              <a:rPr lang="en-AU" dirty="0"/>
              <a:t>Meaning that if an unusual spike occur back in 2018, we can detect early on which drugs or what external factors that may cause the spike to prevent that from happening again within the near future.</a:t>
            </a:r>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pic>
        <p:nvPicPr>
          <p:cNvPr id="5" name="Picture 4">
            <a:extLst>
              <a:ext uri="{FF2B5EF4-FFF2-40B4-BE49-F238E27FC236}">
                <a16:creationId xmlns:a16="http://schemas.microsoft.com/office/drawing/2014/main" id="{9D9A15B2-229C-6E8B-DC4F-0A14C6EF71E2}"/>
              </a:ext>
            </a:extLst>
          </p:cNvPr>
          <p:cNvPicPr>
            <a:picLocks noChangeAspect="1"/>
          </p:cNvPicPr>
          <p:nvPr/>
        </p:nvPicPr>
        <p:blipFill>
          <a:blip r:embed="rId3"/>
          <a:stretch>
            <a:fillRect/>
          </a:stretch>
        </p:blipFill>
        <p:spPr>
          <a:xfrm>
            <a:off x="6083911" y="3455694"/>
            <a:ext cx="5961868" cy="2829464"/>
          </a:xfrm>
          <a:prstGeom prst="rect">
            <a:avLst/>
          </a:prstGeom>
        </p:spPr>
      </p:pic>
      <p:pic>
        <p:nvPicPr>
          <p:cNvPr id="7" name="Picture 6">
            <a:extLst>
              <a:ext uri="{FF2B5EF4-FFF2-40B4-BE49-F238E27FC236}">
                <a16:creationId xmlns:a16="http://schemas.microsoft.com/office/drawing/2014/main" id="{8470CD94-5F89-4869-9E69-AB7CCB27C19A}"/>
              </a:ext>
            </a:extLst>
          </p:cNvPr>
          <p:cNvPicPr>
            <a:picLocks noChangeAspect="1"/>
          </p:cNvPicPr>
          <p:nvPr/>
        </p:nvPicPr>
        <p:blipFill>
          <a:blip r:embed="rId4"/>
          <a:stretch>
            <a:fillRect/>
          </a:stretch>
        </p:blipFill>
        <p:spPr>
          <a:xfrm>
            <a:off x="179215" y="3429000"/>
            <a:ext cx="5916785" cy="2856158"/>
          </a:xfrm>
          <a:prstGeom prst="rect">
            <a:avLst/>
          </a:prstGeom>
        </p:spPr>
      </p:pic>
    </p:spTree>
    <p:extLst>
      <p:ext uri="{BB962C8B-B14F-4D97-AF65-F5344CB8AC3E}">
        <p14:creationId xmlns:p14="http://schemas.microsoft.com/office/powerpoint/2010/main" val="3115573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CB32C-953A-7BD3-92F5-48E423A2D2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BA5AEF-8C14-BB43-0714-0E842ED12DF7}"/>
              </a:ext>
            </a:extLst>
          </p:cNvPr>
          <p:cNvSpPr>
            <a:spLocks noGrp="1"/>
          </p:cNvSpPr>
          <p:nvPr>
            <p:ph type="title"/>
          </p:nvPr>
        </p:nvSpPr>
        <p:spPr/>
        <p:txBody>
          <a:bodyPr/>
          <a:lstStyle/>
          <a:p>
            <a:r>
              <a:rPr lang="en-US" dirty="0">
                <a:solidFill>
                  <a:srgbClr val="00B050"/>
                </a:solidFill>
              </a:rPr>
              <a:t>EDA</a:t>
            </a:r>
            <a:endParaRPr lang="en-AU" dirty="0">
              <a:solidFill>
                <a:srgbClr val="00B050"/>
              </a:solidFill>
            </a:endParaRPr>
          </a:p>
        </p:txBody>
      </p:sp>
      <p:sp>
        <p:nvSpPr>
          <p:cNvPr id="4" name="Star: 5 Points 3">
            <a:extLst>
              <a:ext uri="{FF2B5EF4-FFF2-40B4-BE49-F238E27FC236}">
                <a16:creationId xmlns:a16="http://schemas.microsoft.com/office/drawing/2014/main" id="{6F9C3B0D-36C5-C3D5-E89B-1397A9A20822}"/>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0A57160E-54FF-B009-615F-A7CF703FD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1011241"/>
            <a:ext cx="637309" cy="637309"/>
          </a:xfrm>
          <a:prstGeom prst="rect">
            <a:avLst/>
          </a:prstGeom>
        </p:spPr>
      </p:pic>
      <p:sp>
        <p:nvSpPr>
          <p:cNvPr id="8" name="Content Placeholder 2">
            <a:extLst>
              <a:ext uri="{FF2B5EF4-FFF2-40B4-BE49-F238E27FC236}">
                <a16:creationId xmlns:a16="http://schemas.microsoft.com/office/drawing/2014/main" id="{78C98ECB-4B6D-E612-D8EA-8EF5F863FB59}"/>
              </a:ext>
            </a:extLst>
          </p:cNvPr>
          <p:cNvSpPr>
            <a:spLocks noGrp="1"/>
          </p:cNvSpPr>
          <p:nvPr>
            <p:ph idx="1"/>
          </p:nvPr>
        </p:nvSpPr>
        <p:spPr>
          <a:xfrm>
            <a:off x="370023" y="1949587"/>
            <a:ext cx="5421177" cy="4668927"/>
          </a:xfrm>
        </p:spPr>
        <p:txBody>
          <a:bodyPr>
            <a:normAutofit fontScale="92500" lnSpcReduction="20000"/>
          </a:bodyPr>
          <a:lstStyle/>
          <a:p>
            <a:pPr marL="0" indent="0">
              <a:buNone/>
            </a:pPr>
            <a:r>
              <a:rPr lang="en-AU" b="1" dirty="0"/>
              <a:t>Insight 4: Highest and Lowest Drugs within year blocks</a:t>
            </a:r>
          </a:p>
          <a:p>
            <a:pPr marL="0" indent="0">
              <a:buNone/>
            </a:pPr>
            <a:r>
              <a:rPr lang="en-US" u="sng" dirty="0"/>
              <a:t>Era: 2015 till 2017:</a:t>
            </a:r>
          </a:p>
          <a:p>
            <a:r>
              <a:rPr lang="en-US" dirty="0"/>
              <a:t>Natural &amp; Semi-synthetic opioids: highest deaths.</a:t>
            </a:r>
          </a:p>
          <a:p>
            <a:r>
              <a:rPr lang="en-US" dirty="0"/>
              <a:t>Psychostimulants: lowest deaths.</a:t>
            </a:r>
          </a:p>
          <a:p>
            <a:pPr marL="0" indent="0">
              <a:buNone/>
            </a:pPr>
            <a:endParaRPr lang="en-AU" b="1" dirty="0"/>
          </a:p>
          <a:p>
            <a:pPr marL="0" indent="0">
              <a:buNone/>
            </a:pPr>
            <a:r>
              <a:rPr lang="en-AU" u="sng" dirty="0"/>
              <a:t>Era: 2018 till 2021:</a:t>
            </a:r>
          </a:p>
          <a:p>
            <a:r>
              <a:rPr lang="en-US" dirty="0"/>
              <a:t>Psychostimulants: highest deaths.</a:t>
            </a:r>
          </a:p>
          <a:p>
            <a:r>
              <a:rPr lang="en-US" dirty="0"/>
              <a:t>Methadone: lowest deaths.</a:t>
            </a:r>
          </a:p>
          <a:p>
            <a:pPr marL="0" indent="0">
              <a:buNone/>
            </a:pPr>
            <a:endParaRPr lang="en-AU" b="1" dirty="0"/>
          </a:p>
          <a:p>
            <a:pPr marL="0" indent="0" algn="ctr">
              <a:buNone/>
            </a:pPr>
            <a:r>
              <a:rPr lang="en-AU" b="1" dirty="0"/>
              <a:t>All Era:</a:t>
            </a:r>
          </a:p>
          <a:p>
            <a:pPr marL="0" indent="0" algn="ctr">
              <a:buNone/>
            </a:pPr>
            <a:r>
              <a:rPr lang="en-AU" dirty="0"/>
              <a:t>South = Highest Deaths</a:t>
            </a:r>
          </a:p>
          <a:p>
            <a:pPr marL="0" indent="0" algn="ctr">
              <a:buNone/>
            </a:pPr>
            <a:r>
              <a:rPr lang="en-AU" dirty="0"/>
              <a:t>North = Lowest Deaths</a:t>
            </a:r>
          </a:p>
        </p:txBody>
      </p:sp>
      <p:sp>
        <p:nvSpPr>
          <p:cNvPr id="5" name="TextBox 4">
            <a:extLst>
              <a:ext uri="{FF2B5EF4-FFF2-40B4-BE49-F238E27FC236}">
                <a16:creationId xmlns:a16="http://schemas.microsoft.com/office/drawing/2014/main" id="{647FE21A-60CB-4FD0-72E9-43500ED10C5A}"/>
              </a:ext>
            </a:extLst>
          </p:cNvPr>
          <p:cNvSpPr txBox="1"/>
          <p:nvPr/>
        </p:nvSpPr>
        <p:spPr>
          <a:xfrm>
            <a:off x="3048000" y="754972"/>
            <a:ext cx="6096000" cy="369332"/>
          </a:xfrm>
          <a:prstGeom prst="rect">
            <a:avLst/>
          </a:prstGeom>
          <a:noFill/>
        </p:spPr>
        <p:txBody>
          <a:bodyPr wrap="square">
            <a:spAutoFit/>
          </a:bodyPr>
          <a:lstStyle/>
          <a:p>
            <a:endParaRPr lang="en-AU" dirty="0"/>
          </a:p>
        </p:txBody>
      </p:sp>
      <p:pic>
        <p:nvPicPr>
          <p:cNvPr id="11" name="Picture 10">
            <a:extLst>
              <a:ext uri="{FF2B5EF4-FFF2-40B4-BE49-F238E27FC236}">
                <a16:creationId xmlns:a16="http://schemas.microsoft.com/office/drawing/2014/main" id="{E28A3B88-2BA1-8C74-73E9-E14D7970A866}"/>
              </a:ext>
            </a:extLst>
          </p:cNvPr>
          <p:cNvPicPr>
            <a:picLocks noChangeAspect="1"/>
          </p:cNvPicPr>
          <p:nvPr/>
        </p:nvPicPr>
        <p:blipFill>
          <a:blip r:embed="rId3"/>
          <a:stretch>
            <a:fillRect/>
          </a:stretch>
        </p:blipFill>
        <p:spPr>
          <a:xfrm>
            <a:off x="5931997" y="2201674"/>
            <a:ext cx="6039369" cy="3961552"/>
          </a:xfrm>
          <a:prstGeom prst="rect">
            <a:avLst/>
          </a:prstGeom>
        </p:spPr>
      </p:pic>
    </p:spTree>
    <p:extLst>
      <p:ext uri="{BB962C8B-B14F-4D97-AF65-F5344CB8AC3E}">
        <p14:creationId xmlns:p14="http://schemas.microsoft.com/office/powerpoint/2010/main" val="4061063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DF420-8C96-4874-E3AA-38FF081E58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0D8385-13EF-F2EF-13F7-9CEB533F7E2F}"/>
              </a:ext>
            </a:extLst>
          </p:cNvPr>
          <p:cNvSpPr>
            <a:spLocks noGrp="1"/>
          </p:cNvSpPr>
          <p:nvPr>
            <p:ph type="title"/>
          </p:nvPr>
        </p:nvSpPr>
        <p:spPr/>
        <p:txBody>
          <a:bodyPr/>
          <a:lstStyle/>
          <a:p>
            <a:r>
              <a:rPr lang="en-US" dirty="0">
                <a:solidFill>
                  <a:srgbClr val="7030A0"/>
                </a:solidFill>
              </a:rPr>
              <a:t>Recommendations</a:t>
            </a:r>
            <a:endParaRPr lang="en-AU" dirty="0">
              <a:solidFill>
                <a:srgbClr val="7030A0"/>
              </a:solidFill>
            </a:endParaRPr>
          </a:p>
        </p:txBody>
      </p:sp>
      <p:sp>
        <p:nvSpPr>
          <p:cNvPr id="3" name="Content Placeholder 2">
            <a:extLst>
              <a:ext uri="{FF2B5EF4-FFF2-40B4-BE49-F238E27FC236}">
                <a16:creationId xmlns:a16="http://schemas.microsoft.com/office/drawing/2014/main" id="{AA9A8D9F-C61F-8C32-7649-D2A0A1A48C7F}"/>
              </a:ext>
            </a:extLst>
          </p:cNvPr>
          <p:cNvSpPr>
            <a:spLocks noGrp="1"/>
          </p:cNvSpPr>
          <p:nvPr>
            <p:ph idx="1"/>
          </p:nvPr>
        </p:nvSpPr>
        <p:spPr>
          <a:xfrm>
            <a:off x="335280" y="1899734"/>
            <a:ext cx="11521440" cy="4695029"/>
          </a:xfrm>
        </p:spPr>
        <p:txBody>
          <a:bodyPr>
            <a:normAutofit/>
          </a:bodyPr>
          <a:lstStyle/>
          <a:p>
            <a:pPr marL="0" indent="0" algn="ctr">
              <a:buNone/>
            </a:pPr>
            <a:r>
              <a:rPr lang="en-US" sz="2400" b="1" u="sng" dirty="0"/>
              <a:t>Recommendations for Improving Dataset Quality and Analysis:</a:t>
            </a:r>
          </a:p>
          <a:p>
            <a:pPr marL="0" indent="0">
              <a:buNone/>
            </a:pPr>
            <a:r>
              <a:rPr lang="en-AU" sz="2000" b="1" dirty="0"/>
              <a:t>📅 Data Coverage</a:t>
            </a:r>
            <a:endParaRPr lang="en-AU" sz="2000" dirty="0"/>
          </a:p>
          <a:p>
            <a:pPr lvl="1"/>
            <a:r>
              <a:rPr lang="en-AU" sz="1800" dirty="0"/>
              <a:t>Ensure </a:t>
            </a:r>
            <a:r>
              <a:rPr lang="en-AU" sz="1800" b="1" dirty="0"/>
              <a:t>complete aggregation</a:t>
            </a:r>
            <a:r>
              <a:rPr lang="en-AU" sz="1800" dirty="0"/>
              <a:t> of 2022–2023 data with all 12 months.</a:t>
            </a:r>
          </a:p>
          <a:p>
            <a:pPr marL="0" indent="0">
              <a:buNone/>
            </a:pPr>
            <a:r>
              <a:rPr lang="en-AU" sz="2000" b="1" dirty="0"/>
              <a:t>👥 Demographic Insights</a:t>
            </a:r>
            <a:endParaRPr lang="en-AU" sz="2000" dirty="0"/>
          </a:p>
          <a:p>
            <a:pPr lvl="1"/>
            <a:r>
              <a:rPr lang="en-AU" sz="1800" dirty="0"/>
              <a:t>Add </a:t>
            </a:r>
            <a:r>
              <a:rPr lang="en-AU" sz="1800" b="1" dirty="0"/>
              <a:t>gender, age group, and region</a:t>
            </a:r>
            <a:r>
              <a:rPr lang="en-AU" sz="1800" dirty="0"/>
              <a:t> columns for deeper trend analysis.</a:t>
            </a:r>
          </a:p>
          <a:p>
            <a:pPr marL="0" indent="0">
              <a:buNone/>
            </a:pPr>
            <a:r>
              <a:rPr lang="en-AU" sz="2000" b="1" dirty="0"/>
              <a:t>📈 Data Volume &amp; Balance</a:t>
            </a:r>
            <a:endParaRPr lang="en-AU" sz="2000" dirty="0"/>
          </a:p>
          <a:p>
            <a:pPr lvl="1"/>
            <a:r>
              <a:rPr lang="en-AU" sz="1800" dirty="0"/>
              <a:t>Aim for </a:t>
            </a:r>
            <a:r>
              <a:rPr lang="en-AU" sz="1800" b="1" dirty="0"/>
              <a:t>30K+ records</a:t>
            </a:r>
            <a:r>
              <a:rPr lang="en-AU" sz="1800" dirty="0"/>
              <a:t> to strengthen analysis accuracy.</a:t>
            </a:r>
          </a:p>
          <a:p>
            <a:pPr lvl="1"/>
            <a:r>
              <a:rPr lang="en-AU" sz="1800" b="1" dirty="0"/>
              <a:t>Balance dataset</a:t>
            </a:r>
            <a:r>
              <a:rPr lang="en-AU" sz="1800" dirty="0"/>
              <a:t> by reducing skew and handling outliers.</a:t>
            </a:r>
          </a:p>
          <a:p>
            <a:pPr marL="0" indent="0">
              <a:buNone/>
            </a:pPr>
            <a:r>
              <a:rPr lang="en-AU" sz="2000" b="1" dirty="0"/>
              <a:t>🌍 External Context</a:t>
            </a:r>
            <a:endParaRPr lang="en-AU" sz="2000" dirty="0"/>
          </a:p>
          <a:p>
            <a:pPr lvl="1"/>
            <a:r>
              <a:rPr lang="en-AU" sz="1800" dirty="0"/>
              <a:t>Include analysis of </a:t>
            </a:r>
            <a:r>
              <a:rPr lang="en-AU" sz="1800" b="1" dirty="0"/>
              <a:t>political, social, or policy impacts</a:t>
            </a:r>
            <a:r>
              <a:rPr lang="en-AU" sz="1800" dirty="0"/>
              <a:t> to understand external factors influencing trends.</a:t>
            </a:r>
          </a:p>
          <a:p>
            <a:pPr marL="0" indent="0">
              <a:buNone/>
            </a:pPr>
            <a:endParaRPr lang="en-US" sz="2000" dirty="0"/>
          </a:p>
          <a:p>
            <a:pPr marL="342900" indent="-342900">
              <a:buFont typeface="+mj-lt"/>
              <a:buAutoNum type="arabicPeriod"/>
            </a:pPr>
            <a:endParaRPr lang="en-US" sz="2000" dirty="0"/>
          </a:p>
          <a:p>
            <a:pPr marL="0" indent="0">
              <a:buNone/>
            </a:pPr>
            <a:endParaRPr lang="en-AU" sz="2000" dirty="0"/>
          </a:p>
        </p:txBody>
      </p:sp>
      <p:sp>
        <p:nvSpPr>
          <p:cNvPr id="4" name="Star: 5 Points 3">
            <a:extLst>
              <a:ext uri="{FF2B5EF4-FFF2-40B4-BE49-F238E27FC236}">
                <a16:creationId xmlns:a16="http://schemas.microsoft.com/office/drawing/2014/main" id="{E203E612-7696-5D86-777D-D5B8D0B1A79C}"/>
              </a:ext>
            </a:extLst>
          </p:cNvPr>
          <p:cNvSpPr/>
          <p:nvPr/>
        </p:nvSpPr>
        <p:spPr>
          <a:xfrm>
            <a:off x="10922647" y="978408"/>
            <a:ext cx="748145" cy="578425"/>
          </a:xfrm>
          <a:prstGeom prst="star5">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pic>
        <p:nvPicPr>
          <p:cNvPr id="5" name="Picture 4" descr="A clipboard with check marks and a tick&#10;&#10;AI-generated content may be incorrect.">
            <a:extLst>
              <a:ext uri="{FF2B5EF4-FFF2-40B4-BE49-F238E27FC236}">
                <a16:creationId xmlns:a16="http://schemas.microsoft.com/office/drawing/2014/main" id="{3942AF50-08A1-966C-274D-FC90142DD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1927" y="978408"/>
            <a:ext cx="748146" cy="748146"/>
          </a:xfrm>
          <a:prstGeom prst="rect">
            <a:avLst/>
          </a:prstGeom>
        </p:spPr>
      </p:pic>
    </p:spTree>
    <p:extLst>
      <p:ext uri="{BB962C8B-B14F-4D97-AF65-F5344CB8AC3E}">
        <p14:creationId xmlns:p14="http://schemas.microsoft.com/office/powerpoint/2010/main" val="4042647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056AB-0BCB-8BE4-0CD7-E359172D7C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C8A22-7E29-4B2D-3E24-FAA230818288}"/>
              </a:ext>
            </a:extLst>
          </p:cNvPr>
          <p:cNvSpPr>
            <a:spLocks noGrp="1"/>
          </p:cNvSpPr>
          <p:nvPr>
            <p:ph type="title"/>
          </p:nvPr>
        </p:nvSpPr>
        <p:spPr>
          <a:xfrm>
            <a:off x="410372" y="978408"/>
            <a:ext cx="11155680" cy="1463040"/>
          </a:xfrm>
        </p:spPr>
        <p:txBody>
          <a:bodyPr/>
          <a:lstStyle/>
          <a:p>
            <a:r>
              <a:rPr lang="en-US" dirty="0">
                <a:solidFill>
                  <a:srgbClr val="7030A0"/>
                </a:solidFill>
              </a:rPr>
              <a:t>Summary</a:t>
            </a:r>
            <a:endParaRPr lang="en-AU" dirty="0">
              <a:solidFill>
                <a:srgbClr val="7030A0"/>
              </a:solidFill>
            </a:endParaRPr>
          </a:p>
        </p:txBody>
      </p:sp>
      <p:sp>
        <p:nvSpPr>
          <p:cNvPr id="3" name="Content Placeholder 2">
            <a:extLst>
              <a:ext uri="{FF2B5EF4-FFF2-40B4-BE49-F238E27FC236}">
                <a16:creationId xmlns:a16="http://schemas.microsoft.com/office/drawing/2014/main" id="{B2145172-A0A3-0757-60A3-C7120A461AA9}"/>
              </a:ext>
            </a:extLst>
          </p:cNvPr>
          <p:cNvSpPr>
            <a:spLocks noGrp="1"/>
          </p:cNvSpPr>
          <p:nvPr>
            <p:ph idx="1"/>
          </p:nvPr>
        </p:nvSpPr>
        <p:spPr>
          <a:xfrm>
            <a:off x="515112" y="1885880"/>
            <a:ext cx="11050940" cy="4972120"/>
          </a:xfrm>
        </p:spPr>
        <p:txBody>
          <a:bodyPr>
            <a:normAutofit/>
          </a:bodyPr>
          <a:lstStyle/>
          <a:p>
            <a:pPr marL="0" indent="0">
              <a:buNone/>
            </a:pPr>
            <a:r>
              <a:rPr lang="en-AU" dirty="0"/>
              <a:t>4 insights founds:</a:t>
            </a:r>
          </a:p>
          <a:p>
            <a:pPr marL="342900" indent="-342900">
              <a:buFont typeface="+mj-lt"/>
              <a:buAutoNum type="arabicPeriod"/>
            </a:pPr>
            <a:r>
              <a:rPr lang="en-US" b="1" dirty="0"/>
              <a:t>Overdose deaths: </a:t>
            </a:r>
            <a:r>
              <a:rPr lang="en-US" dirty="0"/>
              <a:t>in the </a:t>
            </a:r>
            <a:r>
              <a:rPr lang="en-US" b="1" dirty="0">
                <a:solidFill>
                  <a:srgbClr val="FF0000"/>
                </a:solidFill>
              </a:rPr>
              <a:t>South-East is the highest</a:t>
            </a:r>
            <a:r>
              <a:rPr lang="en-US" dirty="0"/>
              <a:t>, while the </a:t>
            </a:r>
            <a:r>
              <a:rPr lang="en-US" b="1" dirty="0">
                <a:solidFill>
                  <a:srgbClr val="00B050"/>
                </a:solidFill>
              </a:rPr>
              <a:t>South-West is the lowest</a:t>
            </a:r>
          </a:p>
          <a:p>
            <a:pPr marL="342900" indent="-342900">
              <a:buFont typeface="+mj-lt"/>
              <a:buAutoNum type="arabicPeriod"/>
            </a:pPr>
            <a:r>
              <a:rPr lang="en-US" b="1" dirty="0"/>
              <a:t>Correlation after 2018: </a:t>
            </a:r>
            <a:r>
              <a:rPr lang="en-US" b="1" dirty="0">
                <a:solidFill>
                  <a:srgbClr val="FF0000"/>
                </a:solidFill>
              </a:rPr>
              <a:t>South-East decreasing</a:t>
            </a:r>
            <a:r>
              <a:rPr lang="en-US" dirty="0"/>
              <a:t>, while as </a:t>
            </a:r>
            <a:r>
              <a:rPr lang="en-US" b="1" dirty="0">
                <a:solidFill>
                  <a:srgbClr val="00B050"/>
                </a:solidFill>
              </a:rPr>
              <a:t>Mid-West </a:t>
            </a:r>
            <a:r>
              <a:rPr lang="en-US" b="1" dirty="0"/>
              <a:t>and</a:t>
            </a:r>
            <a:r>
              <a:rPr lang="en-US" b="1" dirty="0">
                <a:solidFill>
                  <a:srgbClr val="00B050"/>
                </a:solidFill>
              </a:rPr>
              <a:t> </a:t>
            </a:r>
            <a:r>
              <a:rPr lang="en-US" b="1" dirty="0">
                <a:solidFill>
                  <a:srgbClr val="0070C0"/>
                </a:solidFill>
              </a:rPr>
              <a:t>West increasing</a:t>
            </a:r>
            <a:r>
              <a:rPr lang="en-US" dirty="0">
                <a:solidFill>
                  <a:srgbClr val="0070C0"/>
                </a:solidFill>
              </a:rPr>
              <a:t> </a:t>
            </a:r>
            <a:r>
              <a:rPr lang="en-US" dirty="0"/>
              <a:t>remains comparatively less impacted.</a:t>
            </a:r>
          </a:p>
          <a:p>
            <a:pPr marL="342900" indent="-342900">
              <a:buFont typeface="+mj-lt"/>
              <a:buAutoNum type="arabicPeriod"/>
            </a:pPr>
            <a:r>
              <a:rPr lang="en-AU" b="1" dirty="0"/>
              <a:t>Awareness of 2018 spike:</a:t>
            </a:r>
            <a:r>
              <a:rPr lang="en-AU" dirty="0"/>
              <a:t> No clear seasonal correlation and other year patterns.</a:t>
            </a:r>
          </a:p>
          <a:p>
            <a:pPr marL="342900" indent="-342900">
              <a:buFont typeface="+mj-lt"/>
              <a:buAutoNum type="arabicPeriod"/>
            </a:pPr>
            <a:r>
              <a:rPr lang="en-US" b="1" dirty="0"/>
              <a:t>2015-2017 Drug Summary: </a:t>
            </a:r>
          </a:p>
          <a:p>
            <a:pPr marL="800100" lvl="1" indent="-342900">
              <a:buFont typeface="+mj-lt"/>
              <a:buAutoNum type="arabicPeriod"/>
            </a:pPr>
            <a:r>
              <a:rPr lang="en-US" dirty="0"/>
              <a:t>Highest: Natural &amp; Semi-synthetic opioids </a:t>
            </a:r>
          </a:p>
          <a:p>
            <a:pPr marL="800100" lvl="1" indent="-342900">
              <a:buFont typeface="+mj-lt"/>
              <a:buAutoNum type="arabicPeriod"/>
            </a:pPr>
            <a:r>
              <a:rPr lang="en-US" dirty="0"/>
              <a:t>Lowest: Psychostimulants</a:t>
            </a:r>
          </a:p>
          <a:p>
            <a:pPr marL="342900" indent="-342900">
              <a:buFont typeface="+mj-lt"/>
              <a:buAutoNum type="arabicPeriod"/>
            </a:pPr>
            <a:r>
              <a:rPr lang="en-US" b="1" dirty="0"/>
              <a:t>2018-2021 Drug Summary:</a:t>
            </a:r>
          </a:p>
          <a:p>
            <a:pPr marL="800100" lvl="1" indent="-342900">
              <a:buFont typeface="+mj-lt"/>
              <a:buAutoNum type="arabicPeriod"/>
            </a:pPr>
            <a:r>
              <a:rPr lang="en-US" dirty="0"/>
              <a:t>Psychostimulants: highest deaths</a:t>
            </a:r>
          </a:p>
          <a:p>
            <a:pPr marL="800100" lvl="1" indent="-342900">
              <a:buFont typeface="+mj-lt"/>
              <a:buAutoNum type="arabicPeriod"/>
            </a:pPr>
            <a:r>
              <a:rPr lang="en-US" dirty="0"/>
              <a:t>Methadone: lowest deaths.</a:t>
            </a:r>
          </a:p>
        </p:txBody>
      </p:sp>
      <p:sp>
        <p:nvSpPr>
          <p:cNvPr id="4" name="Star: 5 Points 3">
            <a:extLst>
              <a:ext uri="{FF2B5EF4-FFF2-40B4-BE49-F238E27FC236}">
                <a16:creationId xmlns:a16="http://schemas.microsoft.com/office/drawing/2014/main" id="{B839489D-AE9C-99FE-EC7A-370A3B6EFCCB}"/>
              </a:ext>
            </a:extLst>
          </p:cNvPr>
          <p:cNvSpPr/>
          <p:nvPr/>
        </p:nvSpPr>
        <p:spPr>
          <a:xfrm>
            <a:off x="10922647" y="978408"/>
            <a:ext cx="748145" cy="578425"/>
          </a:xfrm>
          <a:prstGeom prst="star5">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pic>
        <p:nvPicPr>
          <p:cNvPr id="5" name="Picture 4" descr="A clipboard with check marks and a tick&#10;&#10;AI-generated content may be incorrect.">
            <a:extLst>
              <a:ext uri="{FF2B5EF4-FFF2-40B4-BE49-F238E27FC236}">
                <a16:creationId xmlns:a16="http://schemas.microsoft.com/office/drawing/2014/main" id="{CCAD7A46-05BA-F167-ED05-98BAAF41D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237" y="978408"/>
            <a:ext cx="748146" cy="748146"/>
          </a:xfrm>
          <a:prstGeom prst="rect">
            <a:avLst/>
          </a:prstGeom>
        </p:spPr>
      </p:pic>
    </p:spTree>
    <p:extLst>
      <p:ext uri="{BB962C8B-B14F-4D97-AF65-F5344CB8AC3E}">
        <p14:creationId xmlns:p14="http://schemas.microsoft.com/office/powerpoint/2010/main" val="55542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44142-C3BA-BBC7-E6F9-26CF294987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A9DBE-6878-0BF5-475E-286952400D29}"/>
              </a:ext>
            </a:extLst>
          </p:cNvPr>
          <p:cNvSpPr>
            <a:spLocks noGrp="1"/>
          </p:cNvSpPr>
          <p:nvPr>
            <p:ph type="title"/>
          </p:nvPr>
        </p:nvSpPr>
        <p:spPr>
          <a:xfrm>
            <a:off x="410372" y="978408"/>
            <a:ext cx="11155680" cy="1463040"/>
          </a:xfrm>
        </p:spPr>
        <p:txBody>
          <a:bodyPr/>
          <a:lstStyle/>
          <a:p>
            <a:r>
              <a:rPr lang="en-US" dirty="0">
                <a:solidFill>
                  <a:srgbClr val="7030A0"/>
                </a:solidFill>
              </a:rPr>
              <a:t>Summary</a:t>
            </a:r>
            <a:endParaRPr lang="en-AU" dirty="0">
              <a:solidFill>
                <a:srgbClr val="7030A0"/>
              </a:solidFill>
            </a:endParaRPr>
          </a:p>
        </p:txBody>
      </p:sp>
      <p:sp>
        <p:nvSpPr>
          <p:cNvPr id="3" name="Content Placeholder 2">
            <a:extLst>
              <a:ext uri="{FF2B5EF4-FFF2-40B4-BE49-F238E27FC236}">
                <a16:creationId xmlns:a16="http://schemas.microsoft.com/office/drawing/2014/main" id="{8360BA6B-1389-A5FA-E947-4326174841A8}"/>
              </a:ext>
            </a:extLst>
          </p:cNvPr>
          <p:cNvSpPr>
            <a:spLocks noGrp="1"/>
          </p:cNvSpPr>
          <p:nvPr>
            <p:ph idx="1"/>
          </p:nvPr>
        </p:nvSpPr>
        <p:spPr>
          <a:xfrm>
            <a:off x="515112" y="1844315"/>
            <a:ext cx="7718018" cy="4888993"/>
          </a:xfrm>
        </p:spPr>
        <p:txBody>
          <a:bodyPr>
            <a:normAutofit/>
          </a:bodyPr>
          <a:lstStyle/>
          <a:p>
            <a:pPr marL="0" indent="0">
              <a:buNone/>
            </a:pPr>
            <a:r>
              <a:rPr lang="en-US" b="1" u="sng" dirty="0"/>
              <a:t>Reminder why this analysis is important:</a:t>
            </a:r>
          </a:p>
          <a:p>
            <a:r>
              <a:rPr lang="en-US" dirty="0"/>
              <a:t>Drug use and overdose deaths in the U.S. are at record highs, with rising suicide rates linked to drug misuse and mental health struggles.</a:t>
            </a:r>
          </a:p>
          <a:p>
            <a:r>
              <a:rPr lang="en-US" dirty="0"/>
              <a:t>Slow coordination between health organizations and law enforcement hinders effective responses. </a:t>
            </a:r>
          </a:p>
          <a:p>
            <a:r>
              <a:rPr lang="en-US" dirty="0"/>
              <a:t>Research and community education are critical for targeted prevention, stronger interventions, and informed policy development.</a:t>
            </a:r>
          </a:p>
          <a:p>
            <a:pPr marL="0" indent="0">
              <a:buNone/>
            </a:pPr>
            <a:endParaRPr lang="en-US" dirty="0"/>
          </a:p>
          <a:p>
            <a:pPr marL="0" indent="0" algn="ctr">
              <a:buNone/>
            </a:pPr>
            <a:r>
              <a:rPr lang="en-US" dirty="0"/>
              <a:t>Stakeholders should consistently analyze patterns and anomalies to identify opportunities for reducing drug overdose rates, recognizing that while complete elimination may be unattainable, significant reductions are achievable.</a:t>
            </a:r>
          </a:p>
        </p:txBody>
      </p:sp>
      <p:sp>
        <p:nvSpPr>
          <p:cNvPr id="4" name="Star: 5 Points 3">
            <a:extLst>
              <a:ext uri="{FF2B5EF4-FFF2-40B4-BE49-F238E27FC236}">
                <a16:creationId xmlns:a16="http://schemas.microsoft.com/office/drawing/2014/main" id="{E98492DB-984E-2CE0-71EE-43D5C8236EDC}"/>
              </a:ext>
            </a:extLst>
          </p:cNvPr>
          <p:cNvSpPr/>
          <p:nvPr/>
        </p:nvSpPr>
        <p:spPr>
          <a:xfrm>
            <a:off x="10922647" y="978408"/>
            <a:ext cx="748145" cy="578425"/>
          </a:xfrm>
          <a:prstGeom prst="star5">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pic>
        <p:nvPicPr>
          <p:cNvPr id="5" name="Picture 4" descr="A clipboard with check marks and a tick&#10;&#10;AI-generated content may be incorrect.">
            <a:extLst>
              <a:ext uri="{FF2B5EF4-FFF2-40B4-BE49-F238E27FC236}">
                <a16:creationId xmlns:a16="http://schemas.microsoft.com/office/drawing/2014/main" id="{4A13828E-7411-8635-81D4-85AB9E730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237" y="978408"/>
            <a:ext cx="748146" cy="748146"/>
          </a:xfrm>
          <a:prstGeom prst="rect">
            <a:avLst/>
          </a:prstGeom>
        </p:spPr>
      </p:pic>
      <p:pic>
        <p:nvPicPr>
          <p:cNvPr id="6" name="Picture 5" descr="A purple and blue ribbon&#10;&#10;AI-generated content may be incorrect.">
            <a:extLst>
              <a:ext uri="{FF2B5EF4-FFF2-40B4-BE49-F238E27FC236}">
                <a16:creationId xmlns:a16="http://schemas.microsoft.com/office/drawing/2014/main" id="{D030D280-A2D9-7F65-B883-173BAF143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1976" y="2441448"/>
            <a:ext cx="3332922" cy="3332922"/>
          </a:xfrm>
          <a:prstGeom prst="rect">
            <a:avLst/>
          </a:prstGeom>
        </p:spPr>
      </p:pic>
      <p:pic>
        <p:nvPicPr>
          <p:cNvPr id="7" name="Picture 6" descr="A purple and blue ribbon&#10;&#10;AI-generated content may be incorrect.">
            <a:extLst>
              <a:ext uri="{FF2B5EF4-FFF2-40B4-BE49-F238E27FC236}">
                <a16:creationId xmlns:a16="http://schemas.microsoft.com/office/drawing/2014/main" id="{AFC174F0-6009-BD8A-E111-8E46B287A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376" y="2593848"/>
            <a:ext cx="3332922" cy="3332922"/>
          </a:xfrm>
          <a:prstGeom prst="rect">
            <a:avLst/>
          </a:prstGeom>
        </p:spPr>
      </p:pic>
    </p:spTree>
    <p:extLst>
      <p:ext uri="{BB962C8B-B14F-4D97-AF65-F5344CB8AC3E}">
        <p14:creationId xmlns:p14="http://schemas.microsoft.com/office/powerpoint/2010/main" val="931706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DA57-521D-C8C9-F1D1-6FABABBAD86D}"/>
              </a:ext>
            </a:extLst>
          </p:cNvPr>
          <p:cNvSpPr>
            <a:spLocks noGrp="1"/>
          </p:cNvSpPr>
          <p:nvPr>
            <p:ph type="title"/>
          </p:nvPr>
        </p:nvSpPr>
        <p:spPr/>
        <p:txBody>
          <a:bodyPr/>
          <a:lstStyle/>
          <a:p>
            <a:r>
              <a:rPr lang="en-AU" dirty="0"/>
              <a:t>QUESTIONS?</a:t>
            </a:r>
          </a:p>
        </p:txBody>
      </p:sp>
      <p:pic>
        <p:nvPicPr>
          <p:cNvPr id="5" name="Picture 4" descr="Cartoon person holding a puppet&#10;&#10;AI-generated content may be incorrect.">
            <a:extLst>
              <a:ext uri="{FF2B5EF4-FFF2-40B4-BE49-F238E27FC236}">
                <a16:creationId xmlns:a16="http://schemas.microsoft.com/office/drawing/2014/main" id="{9CAD8D81-6BEE-F47E-DC33-FCB7C0D29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315" y="1868379"/>
            <a:ext cx="6069345" cy="4546150"/>
          </a:xfrm>
          <a:prstGeom prst="rect">
            <a:avLst/>
          </a:prstGeom>
        </p:spPr>
      </p:pic>
    </p:spTree>
    <p:extLst>
      <p:ext uri="{BB962C8B-B14F-4D97-AF65-F5344CB8AC3E}">
        <p14:creationId xmlns:p14="http://schemas.microsoft.com/office/powerpoint/2010/main" val="3190858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030F-3BA3-A8EB-C41C-1A9E81F6C61D}"/>
              </a:ext>
            </a:extLst>
          </p:cNvPr>
          <p:cNvSpPr>
            <a:spLocks noGrp="1"/>
          </p:cNvSpPr>
          <p:nvPr>
            <p:ph type="title"/>
          </p:nvPr>
        </p:nvSpPr>
        <p:spPr/>
        <p:txBody>
          <a:bodyPr/>
          <a:lstStyle/>
          <a:p>
            <a:r>
              <a:rPr lang="en-US" dirty="0">
                <a:solidFill>
                  <a:srgbClr val="0070C0"/>
                </a:solidFill>
              </a:rPr>
              <a:t>Background</a:t>
            </a:r>
            <a:endParaRPr lang="en-AU" dirty="0">
              <a:solidFill>
                <a:srgbClr val="0070C0"/>
              </a:solidFill>
            </a:endParaRPr>
          </a:p>
        </p:txBody>
      </p:sp>
      <p:sp>
        <p:nvSpPr>
          <p:cNvPr id="3" name="Content Placeholder 2">
            <a:extLst>
              <a:ext uri="{FF2B5EF4-FFF2-40B4-BE49-F238E27FC236}">
                <a16:creationId xmlns:a16="http://schemas.microsoft.com/office/drawing/2014/main" id="{9DE6B382-AB84-7572-17AF-BE751E084348}"/>
              </a:ext>
            </a:extLst>
          </p:cNvPr>
          <p:cNvSpPr>
            <a:spLocks noGrp="1"/>
          </p:cNvSpPr>
          <p:nvPr>
            <p:ph idx="1"/>
          </p:nvPr>
        </p:nvSpPr>
        <p:spPr>
          <a:xfrm>
            <a:off x="515112" y="1916636"/>
            <a:ext cx="4123370" cy="4788964"/>
          </a:xfrm>
        </p:spPr>
        <p:txBody>
          <a:bodyPr/>
          <a:lstStyle/>
          <a:p>
            <a:pPr marL="0" indent="0">
              <a:buNone/>
            </a:pPr>
            <a:r>
              <a:rPr lang="en-US" sz="2000" b="1" dirty="0"/>
              <a:t>2015-2023 Overdose of Death Drugs:</a:t>
            </a:r>
          </a:p>
          <a:p>
            <a:pPr marL="0" indent="0">
              <a:buNone/>
            </a:pPr>
            <a:r>
              <a:rPr lang="en-AU" dirty="0"/>
              <a:t>Simulated dataset to represent the number of deaths due to prohibited drugs.</a:t>
            </a:r>
          </a:p>
          <a:p>
            <a:pPr marL="0" indent="0">
              <a:buNone/>
            </a:pPr>
            <a:endParaRPr lang="en-AU" dirty="0"/>
          </a:p>
          <a:p>
            <a:pPr marL="0" indent="0">
              <a:buNone/>
            </a:pPr>
            <a:r>
              <a:rPr lang="en-AU" dirty="0"/>
              <a:t> </a:t>
            </a:r>
          </a:p>
          <a:p>
            <a:pPr marL="0" indent="0">
              <a:buNone/>
            </a:pPr>
            <a:endParaRPr lang="en-AU" dirty="0"/>
          </a:p>
          <a:p>
            <a:pPr marL="0" indent="0">
              <a:buNone/>
            </a:pPr>
            <a:endParaRPr lang="en-AU" dirty="0"/>
          </a:p>
        </p:txBody>
      </p:sp>
      <p:sp>
        <p:nvSpPr>
          <p:cNvPr id="4" name="Star: 5 Points 3">
            <a:extLst>
              <a:ext uri="{FF2B5EF4-FFF2-40B4-BE49-F238E27FC236}">
                <a16:creationId xmlns:a16="http://schemas.microsoft.com/office/drawing/2014/main" id="{EF86DB12-B7F5-63DF-0632-DAFD83B302BA}"/>
              </a:ext>
            </a:extLst>
          </p:cNvPr>
          <p:cNvSpPr/>
          <p:nvPr/>
        </p:nvSpPr>
        <p:spPr>
          <a:xfrm>
            <a:off x="10922647" y="978408"/>
            <a:ext cx="748145" cy="578425"/>
          </a:xfrm>
          <a:prstGeom prst="star5">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1</a:t>
            </a:r>
            <a:endParaRPr lang="en-AU" b="1" dirty="0"/>
          </a:p>
        </p:txBody>
      </p:sp>
      <p:pic>
        <p:nvPicPr>
          <p:cNvPr id="5" name="Picture 4" descr="A red and blue target with a yellow arrow&#10;&#10;AI-generated content may be incorrect.">
            <a:extLst>
              <a:ext uri="{FF2B5EF4-FFF2-40B4-BE49-F238E27FC236}">
                <a16:creationId xmlns:a16="http://schemas.microsoft.com/office/drawing/2014/main" id="{66004A92-3047-4552-AC06-A8EB70BE8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192" y="915645"/>
            <a:ext cx="1000991" cy="1000991"/>
          </a:xfrm>
          <a:prstGeom prst="rect">
            <a:avLst/>
          </a:prstGeom>
        </p:spPr>
      </p:pic>
      <p:pic>
        <p:nvPicPr>
          <p:cNvPr id="7" name="Picture 6">
            <a:extLst>
              <a:ext uri="{FF2B5EF4-FFF2-40B4-BE49-F238E27FC236}">
                <a16:creationId xmlns:a16="http://schemas.microsoft.com/office/drawing/2014/main" id="{6E06FF1D-2052-505C-AED6-48B3FCDE620A}"/>
              </a:ext>
            </a:extLst>
          </p:cNvPr>
          <p:cNvPicPr>
            <a:picLocks noChangeAspect="1"/>
          </p:cNvPicPr>
          <p:nvPr/>
        </p:nvPicPr>
        <p:blipFill>
          <a:blip r:embed="rId3"/>
          <a:stretch>
            <a:fillRect/>
          </a:stretch>
        </p:blipFill>
        <p:spPr>
          <a:xfrm>
            <a:off x="4901719" y="2441448"/>
            <a:ext cx="7038406" cy="3500222"/>
          </a:xfrm>
          <a:prstGeom prst="rect">
            <a:avLst/>
          </a:prstGeom>
        </p:spPr>
      </p:pic>
      <p:sp>
        <p:nvSpPr>
          <p:cNvPr id="9" name="TextBox 8">
            <a:extLst>
              <a:ext uri="{FF2B5EF4-FFF2-40B4-BE49-F238E27FC236}">
                <a16:creationId xmlns:a16="http://schemas.microsoft.com/office/drawing/2014/main" id="{41FFA0CA-A4F1-8C2E-1278-2726E6409EB6}"/>
              </a:ext>
            </a:extLst>
          </p:cNvPr>
          <p:cNvSpPr txBox="1"/>
          <p:nvPr/>
        </p:nvSpPr>
        <p:spPr>
          <a:xfrm>
            <a:off x="6485887" y="1770470"/>
            <a:ext cx="4497443" cy="646331"/>
          </a:xfrm>
          <a:prstGeom prst="rect">
            <a:avLst/>
          </a:prstGeom>
          <a:noFill/>
        </p:spPr>
        <p:txBody>
          <a:bodyPr wrap="square">
            <a:spAutoFit/>
          </a:bodyPr>
          <a:lstStyle/>
          <a:p>
            <a:pPr algn="ctr"/>
            <a:r>
              <a:rPr lang="en-US" dirty="0"/>
              <a:t>2015 </a:t>
            </a:r>
            <a:r>
              <a:rPr lang="en-AU" dirty="0"/>
              <a:t>Folium map</a:t>
            </a:r>
          </a:p>
          <a:p>
            <a:pPr marL="0" indent="0" algn="ctr">
              <a:buNone/>
            </a:pPr>
            <a:r>
              <a:rPr lang="en-US" dirty="0" err="1"/>
              <a:t>visualisation</a:t>
            </a:r>
            <a:r>
              <a:rPr lang="en-US" dirty="0"/>
              <a:t> to showcase actual deaths</a:t>
            </a:r>
            <a:endParaRPr lang="en-AU" dirty="0"/>
          </a:p>
        </p:txBody>
      </p:sp>
      <p:sp>
        <p:nvSpPr>
          <p:cNvPr id="10" name="TextBox 9">
            <a:extLst>
              <a:ext uri="{FF2B5EF4-FFF2-40B4-BE49-F238E27FC236}">
                <a16:creationId xmlns:a16="http://schemas.microsoft.com/office/drawing/2014/main" id="{DAEFD299-4DB3-A4F3-91C1-AB0FCCA8C438}"/>
              </a:ext>
            </a:extLst>
          </p:cNvPr>
          <p:cNvSpPr txBox="1"/>
          <p:nvPr/>
        </p:nvSpPr>
        <p:spPr>
          <a:xfrm>
            <a:off x="4347685" y="6105389"/>
            <a:ext cx="8146473" cy="923330"/>
          </a:xfrm>
          <a:prstGeom prst="rect">
            <a:avLst/>
          </a:prstGeom>
          <a:noFill/>
        </p:spPr>
        <p:txBody>
          <a:bodyPr wrap="square">
            <a:spAutoFit/>
          </a:bodyPr>
          <a:lstStyle/>
          <a:p>
            <a:pPr algn="ctr"/>
            <a:r>
              <a:rPr lang="en-US" dirty="0"/>
              <a:t>Reference dataset:</a:t>
            </a:r>
          </a:p>
          <a:p>
            <a:pPr algn="ctr"/>
            <a:r>
              <a:rPr lang="en-US" dirty="0"/>
              <a:t> </a:t>
            </a:r>
            <a:r>
              <a:rPr lang="en-AU" dirty="0"/>
              <a:t>https://www.kaggle.com/datasets/joebeachcapital/drug-overdose-deaths</a:t>
            </a:r>
          </a:p>
          <a:p>
            <a:pPr algn="ctr"/>
            <a:endParaRPr lang="en-AU" dirty="0"/>
          </a:p>
        </p:txBody>
      </p:sp>
      <p:pic>
        <p:nvPicPr>
          <p:cNvPr id="13" name="Picture 12">
            <a:extLst>
              <a:ext uri="{FF2B5EF4-FFF2-40B4-BE49-F238E27FC236}">
                <a16:creationId xmlns:a16="http://schemas.microsoft.com/office/drawing/2014/main" id="{4B75FF66-A844-CCB8-0887-ECE6A108DAEE}"/>
              </a:ext>
            </a:extLst>
          </p:cNvPr>
          <p:cNvPicPr>
            <a:picLocks noChangeAspect="1"/>
          </p:cNvPicPr>
          <p:nvPr/>
        </p:nvPicPr>
        <p:blipFill>
          <a:blip r:embed="rId4"/>
          <a:stretch>
            <a:fillRect/>
          </a:stretch>
        </p:blipFill>
        <p:spPr>
          <a:xfrm>
            <a:off x="1063275" y="3866734"/>
            <a:ext cx="2539738" cy="2767663"/>
          </a:xfrm>
          <a:prstGeom prst="rect">
            <a:avLst/>
          </a:prstGeom>
        </p:spPr>
      </p:pic>
      <p:sp>
        <p:nvSpPr>
          <p:cNvPr id="6" name="Rectangle 5">
            <a:extLst>
              <a:ext uri="{FF2B5EF4-FFF2-40B4-BE49-F238E27FC236}">
                <a16:creationId xmlns:a16="http://schemas.microsoft.com/office/drawing/2014/main" id="{FFFD5175-7AC6-3F8C-21C9-43FED8272601}"/>
              </a:ext>
            </a:extLst>
          </p:cNvPr>
          <p:cNvSpPr/>
          <p:nvPr/>
        </p:nvSpPr>
        <p:spPr>
          <a:xfrm>
            <a:off x="1063275" y="5941670"/>
            <a:ext cx="2539738" cy="635993"/>
          </a:xfrm>
          <a:prstGeom prst="rect">
            <a:avLst/>
          </a:prstGeom>
          <a:noFill/>
          <a:ln w="381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123798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1906A-1DD1-28D0-B662-94524841A4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249EE5-9BB2-459C-021B-396F481E87B9}"/>
              </a:ext>
            </a:extLst>
          </p:cNvPr>
          <p:cNvSpPr>
            <a:spLocks noGrp="1"/>
          </p:cNvSpPr>
          <p:nvPr>
            <p:ph type="title"/>
          </p:nvPr>
        </p:nvSpPr>
        <p:spPr/>
        <p:txBody>
          <a:bodyPr/>
          <a:lstStyle/>
          <a:p>
            <a:r>
              <a:rPr lang="en-US" dirty="0">
                <a:solidFill>
                  <a:srgbClr val="0070C0"/>
                </a:solidFill>
              </a:rPr>
              <a:t>Objectives</a:t>
            </a:r>
            <a:endParaRPr lang="en-AU" dirty="0">
              <a:solidFill>
                <a:srgbClr val="0070C0"/>
              </a:solidFill>
            </a:endParaRPr>
          </a:p>
        </p:txBody>
      </p:sp>
      <p:sp>
        <p:nvSpPr>
          <p:cNvPr id="3" name="Content Placeholder 2">
            <a:extLst>
              <a:ext uri="{FF2B5EF4-FFF2-40B4-BE49-F238E27FC236}">
                <a16:creationId xmlns:a16="http://schemas.microsoft.com/office/drawing/2014/main" id="{A0BFA0A9-847E-CEA8-53CE-4555B59D1DE8}"/>
              </a:ext>
            </a:extLst>
          </p:cNvPr>
          <p:cNvSpPr>
            <a:spLocks noGrp="1"/>
          </p:cNvSpPr>
          <p:nvPr>
            <p:ph idx="1"/>
          </p:nvPr>
        </p:nvSpPr>
        <p:spPr>
          <a:xfrm>
            <a:off x="521208" y="1709928"/>
            <a:ext cx="5477810" cy="3767328"/>
          </a:xfrm>
        </p:spPr>
        <p:txBody>
          <a:bodyPr>
            <a:normAutofit/>
          </a:bodyPr>
          <a:lstStyle/>
          <a:p>
            <a:pPr marL="0" indent="0" algn="ctr">
              <a:buNone/>
            </a:pPr>
            <a:r>
              <a:rPr lang="en-US" sz="2000" b="1" u="sng" dirty="0"/>
              <a:t>Stakeholders:</a:t>
            </a:r>
          </a:p>
          <a:p>
            <a:r>
              <a:rPr lang="en-US" b="1" dirty="0"/>
              <a:t>Public US Health Agencies</a:t>
            </a:r>
            <a:r>
              <a:rPr lang="en-US" dirty="0"/>
              <a:t> (e.g., CDC, WHO)</a:t>
            </a:r>
          </a:p>
          <a:p>
            <a:r>
              <a:rPr lang="en-AU" b="1" dirty="0"/>
              <a:t>Pharmaceutical Companies</a:t>
            </a:r>
            <a:r>
              <a:rPr lang="en-AU" dirty="0"/>
              <a:t>: </a:t>
            </a:r>
            <a:r>
              <a:rPr lang="en-US" dirty="0"/>
              <a:t>Responsible for safer medication development and transparency.</a:t>
            </a:r>
            <a:endParaRPr lang="en-AU" dirty="0"/>
          </a:p>
          <a:p>
            <a:r>
              <a:rPr lang="en-AU" b="1" dirty="0"/>
              <a:t>Addiction &amp; Mental Health Services: </a:t>
            </a:r>
            <a:r>
              <a:rPr lang="en-US" dirty="0"/>
              <a:t>Educate the public on prevention and recovery options</a:t>
            </a:r>
            <a:endParaRPr lang="en-AU" dirty="0"/>
          </a:p>
          <a:p>
            <a:endParaRPr lang="en-AU" dirty="0"/>
          </a:p>
          <a:p>
            <a:pPr marL="0" indent="0">
              <a:buNone/>
            </a:pPr>
            <a:r>
              <a:rPr lang="en-AU" dirty="0"/>
              <a:t> </a:t>
            </a:r>
          </a:p>
          <a:p>
            <a:pPr marL="0" indent="0">
              <a:buNone/>
            </a:pPr>
            <a:endParaRPr lang="en-AU" dirty="0"/>
          </a:p>
          <a:p>
            <a:pPr marL="0" indent="0">
              <a:buNone/>
            </a:pPr>
            <a:endParaRPr lang="en-AU" dirty="0"/>
          </a:p>
          <a:p>
            <a:pPr marL="0" indent="0">
              <a:buNone/>
            </a:pPr>
            <a:endParaRPr lang="en-AU" dirty="0"/>
          </a:p>
        </p:txBody>
      </p:sp>
      <p:sp>
        <p:nvSpPr>
          <p:cNvPr id="4" name="Star: 5 Points 3">
            <a:extLst>
              <a:ext uri="{FF2B5EF4-FFF2-40B4-BE49-F238E27FC236}">
                <a16:creationId xmlns:a16="http://schemas.microsoft.com/office/drawing/2014/main" id="{6C30C20A-15AE-816C-DC96-A2B0BEF4EFD4}"/>
              </a:ext>
            </a:extLst>
          </p:cNvPr>
          <p:cNvSpPr/>
          <p:nvPr/>
        </p:nvSpPr>
        <p:spPr>
          <a:xfrm>
            <a:off x="10922647" y="978408"/>
            <a:ext cx="748145" cy="578425"/>
          </a:xfrm>
          <a:prstGeom prst="star5">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1</a:t>
            </a:r>
            <a:endParaRPr lang="en-AU" b="1" dirty="0"/>
          </a:p>
        </p:txBody>
      </p:sp>
      <p:pic>
        <p:nvPicPr>
          <p:cNvPr id="5" name="Picture 4" descr="A red and blue target with a yellow arrow&#10;&#10;AI-generated content may be incorrect.">
            <a:extLst>
              <a:ext uri="{FF2B5EF4-FFF2-40B4-BE49-F238E27FC236}">
                <a16:creationId xmlns:a16="http://schemas.microsoft.com/office/drawing/2014/main" id="{A7FE44A7-95BB-7C88-15A6-21077B8F3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102" y="843673"/>
            <a:ext cx="1000991" cy="1000991"/>
          </a:xfrm>
          <a:prstGeom prst="rect">
            <a:avLst/>
          </a:prstGeom>
        </p:spPr>
      </p:pic>
      <p:sp>
        <p:nvSpPr>
          <p:cNvPr id="6" name="Content Placeholder 2">
            <a:extLst>
              <a:ext uri="{FF2B5EF4-FFF2-40B4-BE49-F238E27FC236}">
                <a16:creationId xmlns:a16="http://schemas.microsoft.com/office/drawing/2014/main" id="{20AE3AA6-8327-072D-A8CE-B45753F3140B}"/>
              </a:ext>
            </a:extLst>
          </p:cNvPr>
          <p:cNvSpPr txBox="1">
            <a:spLocks/>
          </p:cNvSpPr>
          <p:nvPr/>
        </p:nvSpPr>
        <p:spPr>
          <a:xfrm>
            <a:off x="6650008" y="1756894"/>
            <a:ext cx="5477810" cy="412269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Problem Statements:</a:t>
            </a:r>
          </a:p>
          <a:p>
            <a:pPr marL="342900" indent="-342900" algn="ctr">
              <a:buFont typeface="+mj-lt"/>
              <a:buAutoNum type="arabicPeriod"/>
            </a:pPr>
            <a:r>
              <a:rPr lang="en-US" dirty="0"/>
              <a:t>Why are drug overdoses currently occurring?</a:t>
            </a:r>
          </a:p>
          <a:p>
            <a:pPr marL="342900" indent="-342900" algn="ctr">
              <a:buFont typeface="+mj-lt"/>
              <a:buAutoNum type="arabicPeriod"/>
            </a:pPr>
            <a:r>
              <a:rPr lang="en-US" dirty="0"/>
              <a:t>How have drug overdose trends evolved over time, and what regions or populations are most affected?</a:t>
            </a:r>
            <a:endParaRPr lang="en-AU" dirty="0"/>
          </a:p>
          <a:p>
            <a:pPr algn="ctr"/>
            <a:endParaRPr lang="en-AU" dirty="0"/>
          </a:p>
          <a:p>
            <a:pPr marL="0" indent="0" algn="ctr">
              <a:buFont typeface="Arial" panose="020B0604020202020204" pitchFamily="34" charset="0"/>
              <a:buNone/>
            </a:pPr>
            <a:r>
              <a:rPr lang="en-AU" dirty="0"/>
              <a:t> </a:t>
            </a:r>
          </a:p>
          <a:p>
            <a:pPr marL="0" indent="0" algn="ctr">
              <a:buFont typeface="Arial" panose="020B0604020202020204" pitchFamily="34" charset="0"/>
              <a:buNone/>
            </a:pPr>
            <a:endParaRPr lang="en-AU" dirty="0"/>
          </a:p>
          <a:p>
            <a:pPr marL="0" indent="0" algn="ctr">
              <a:buFont typeface="Arial" panose="020B0604020202020204" pitchFamily="34" charset="0"/>
              <a:buNone/>
            </a:pPr>
            <a:endParaRPr lang="en-AU" dirty="0"/>
          </a:p>
          <a:p>
            <a:pPr marL="0" indent="0" algn="ctr">
              <a:buFont typeface="Arial" panose="020B0604020202020204" pitchFamily="34" charset="0"/>
              <a:buNone/>
            </a:pPr>
            <a:endParaRPr lang="en-AU" dirty="0"/>
          </a:p>
        </p:txBody>
      </p:sp>
      <p:pic>
        <p:nvPicPr>
          <p:cNvPr id="9" name="Picture 8" descr="A logo of the who&#10;&#10;AI-generated content may be incorrect.">
            <a:extLst>
              <a:ext uri="{FF2B5EF4-FFF2-40B4-BE49-F238E27FC236}">
                <a16:creationId xmlns:a16="http://schemas.microsoft.com/office/drawing/2014/main" id="{AEECCA84-434D-B972-F7BD-4DEF384E0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161" y="978408"/>
            <a:ext cx="888788" cy="1154973"/>
          </a:xfrm>
          <a:prstGeom prst="rect">
            <a:avLst/>
          </a:prstGeom>
        </p:spPr>
      </p:pic>
      <p:sp>
        <p:nvSpPr>
          <p:cNvPr id="14" name="Content Placeholder 2">
            <a:extLst>
              <a:ext uri="{FF2B5EF4-FFF2-40B4-BE49-F238E27FC236}">
                <a16:creationId xmlns:a16="http://schemas.microsoft.com/office/drawing/2014/main" id="{8D793EAF-2C75-07F9-8F74-7FAF63353F2E}"/>
              </a:ext>
            </a:extLst>
          </p:cNvPr>
          <p:cNvSpPr txBox="1">
            <a:spLocks/>
          </p:cNvSpPr>
          <p:nvPr/>
        </p:nvSpPr>
        <p:spPr>
          <a:xfrm>
            <a:off x="1091799" y="4222182"/>
            <a:ext cx="9814438" cy="2510148"/>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Key Insights Discovery:</a:t>
            </a:r>
            <a:endParaRPr lang="en-US" u="sng" dirty="0"/>
          </a:p>
          <a:p>
            <a:pPr algn="ctr"/>
            <a:r>
              <a:rPr lang="en-US" dirty="0"/>
              <a:t>Identify which drugs have the </a:t>
            </a:r>
            <a:r>
              <a:rPr lang="en-US" b="1" dirty="0"/>
              <a:t>highest and lowest impact</a:t>
            </a:r>
            <a:r>
              <a:rPr lang="en-US" dirty="0"/>
              <a:t> on overdose deaths.</a:t>
            </a:r>
          </a:p>
          <a:p>
            <a:pPr algn="ctr"/>
            <a:r>
              <a:rPr lang="en-US" dirty="0"/>
              <a:t>Analyze </a:t>
            </a:r>
            <a:r>
              <a:rPr lang="en-US" b="1" dirty="0"/>
              <a:t>regional trends</a:t>
            </a:r>
            <a:r>
              <a:rPr lang="en-US" dirty="0"/>
              <a:t> to determine which areas are most affected in each year.</a:t>
            </a:r>
          </a:p>
          <a:p>
            <a:pPr algn="ctr"/>
            <a:r>
              <a:rPr lang="en-US" dirty="0"/>
              <a:t>Examine year-over-year changes to detect patterns or spikes in drug usage and deaths.</a:t>
            </a:r>
          </a:p>
          <a:p>
            <a:pPr marL="0" indent="0" algn="ctr">
              <a:buFont typeface="Arial" panose="020B0604020202020204" pitchFamily="34" charset="0"/>
              <a:buNone/>
            </a:pPr>
            <a:r>
              <a:rPr lang="en-AU" dirty="0"/>
              <a:t> </a:t>
            </a:r>
          </a:p>
          <a:p>
            <a:pPr marL="0" indent="0" algn="ctr">
              <a:buFont typeface="Arial" panose="020B0604020202020204" pitchFamily="34" charset="0"/>
              <a:buNone/>
            </a:pPr>
            <a:endParaRPr lang="en-AU" dirty="0"/>
          </a:p>
          <a:p>
            <a:pPr marL="0" indent="0" algn="ctr">
              <a:buFont typeface="Arial" panose="020B0604020202020204" pitchFamily="34" charset="0"/>
              <a:buNone/>
            </a:pPr>
            <a:endParaRPr lang="en-AU" dirty="0"/>
          </a:p>
          <a:p>
            <a:pPr marL="0" indent="0" algn="ctr">
              <a:buFont typeface="Arial" panose="020B0604020202020204" pitchFamily="34" charset="0"/>
              <a:buNone/>
            </a:pPr>
            <a:endParaRPr lang="en-AU" dirty="0"/>
          </a:p>
        </p:txBody>
      </p:sp>
    </p:spTree>
    <p:extLst>
      <p:ext uri="{BB962C8B-B14F-4D97-AF65-F5344CB8AC3E}">
        <p14:creationId xmlns:p14="http://schemas.microsoft.com/office/powerpoint/2010/main" val="285460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5BBDF-343B-F0DE-C044-B5B2A0731D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E968AE-DB3B-A5D8-A311-360D648CA92C}"/>
              </a:ext>
            </a:extLst>
          </p:cNvPr>
          <p:cNvSpPr>
            <a:spLocks noGrp="1"/>
          </p:cNvSpPr>
          <p:nvPr>
            <p:ph type="title"/>
          </p:nvPr>
        </p:nvSpPr>
        <p:spPr/>
        <p:txBody>
          <a:bodyPr/>
          <a:lstStyle/>
          <a:p>
            <a:r>
              <a:rPr lang="en-US" dirty="0">
                <a:solidFill>
                  <a:srgbClr val="0070C0"/>
                </a:solidFill>
              </a:rPr>
              <a:t>Objectives</a:t>
            </a:r>
            <a:endParaRPr lang="en-AU" dirty="0">
              <a:solidFill>
                <a:srgbClr val="0070C0"/>
              </a:solidFill>
            </a:endParaRPr>
          </a:p>
        </p:txBody>
      </p:sp>
      <p:sp>
        <p:nvSpPr>
          <p:cNvPr id="4" name="Star: 5 Points 3">
            <a:extLst>
              <a:ext uri="{FF2B5EF4-FFF2-40B4-BE49-F238E27FC236}">
                <a16:creationId xmlns:a16="http://schemas.microsoft.com/office/drawing/2014/main" id="{64C833EF-8C97-57C4-1B36-91DC803EBCD2}"/>
              </a:ext>
            </a:extLst>
          </p:cNvPr>
          <p:cNvSpPr/>
          <p:nvPr/>
        </p:nvSpPr>
        <p:spPr>
          <a:xfrm>
            <a:off x="10922647" y="978408"/>
            <a:ext cx="748145" cy="578425"/>
          </a:xfrm>
          <a:prstGeom prst="star5">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1</a:t>
            </a:r>
            <a:endParaRPr lang="en-AU" b="1" dirty="0"/>
          </a:p>
        </p:txBody>
      </p:sp>
      <p:pic>
        <p:nvPicPr>
          <p:cNvPr id="5" name="Picture 4" descr="A red and blue target with a yellow arrow&#10;&#10;AI-generated content may be incorrect.">
            <a:extLst>
              <a:ext uri="{FF2B5EF4-FFF2-40B4-BE49-F238E27FC236}">
                <a16:creationId xmlns:a16="http://schemas.microsoft.com/office/drawing/2014/main" id="{93C9818B-8DEC-A995-1844-598D4DD58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102" y="843673"/>
            <a:ext cx="1000991" cy="1000991"/>
          </a:xfrm>
          <a:prstGeom prst="rect">
            <a:avLst/>
          </a:prstGeom>
        </p:spPr>
      </p:pic>
      <p:sp>
        <p:nvSpPr>
          <p:cNvPr id="8" name="Content Placeholder 7">
            <a:extLst>
              <a:ext uri="{FF2B5EF4-FFF2-40B4-BE49-F238E27FC236}">
                <a16:creationId xmlns:a16="http://schemas.microsoft.com/office/drawing/2014/main" id="{B8F19A51-3BB5-6930-5FF8-815174365472}"/>
              </a:ext>
            </a:extLst>
          </p:cNvPr>
          <p:cNvSpPr>
            <a:spLocks noGrp="1"/>
          </p:cNvSpPr>
          <p:nvPr>
            <p:ph idx="1"/>
          </p:nvPr>
        </p:nvSpPr>
        <p:spPr>
          <a:xfrm>
            <a:off x="515111" y="1902934"/>
            <a:ext cx="8056865" cy="4180080"/>
          </a:xfrm>
        </p:spPr>
        <p:txBody>
          <a:bodyPr>
            <a:normAutofit/>
          </a:bodyPr>
          <a:lstStyle/>
          <a:p>
            <a:pPr marL="0" indent="0" algn="ctr">
              <a:buNone/>
            </a:pPr>
            <a:r>
              <a:rPr lang="en-US" sz="2400" b="1" u="sng" dirty="0"/>
              <a:t>Why this problem worth investigating?</a:t>
            </a:r>
          </a:p>
          <a:p>
            <a:pPr algn="ctr"/>
            <a:r>
              <a:rPr lang="en-US" b="1" dirty="0"/>
              <a:t>Drug Crisis:</a:t>
            </a:r>
            <a:r>
              <a:rPr lang="en-US" dirty="0"/>
              <a:t> Drug usage and overdose deaths are at record-high levels in the US.</a:t>
            </a:r>
          </a:p>
          <a:p>
            <a:pPr algn="ctr"/>
            <a:r>
              <a:rPr lang="en-US" b="1" dirty="0"/>
              <a:t>Coordination Gap:</a:t>
            </a:r>
            <a:r>
              <a:rPr lang="en-US" dirty="0"/>
              <a:t> Health organizations and law enforcement show slow collaboration in addressing the issue. </a:t>
            </a:r>
          </a:p>
          <a:p>
            <a:pPr algn="ctr"/>
            <a:r>
              <a:rPr lang="en-US" b="1" dirty="0"/>
              <a:t>Suicide Link:</a:t>
            </a:r>
            <a:r>
              <a:rPr lang="en-US" dirty="0"/>
              <a:t> Rising suicide rates are connected to drug misuse and mental health struggles</a:t>
            </a:r>
          </a:p>
          <a:p>
            <a:pPr algn="ctr"/>
            <a:r>
              <a:rPr lang="en-US" b="1" dirty="0"/>
              <a:t>Investigation Impact:</a:t>
            </a:r>
            <a:r>
              <a:rPr lang="en-US" dirty="0"/>
              <a:t> Research helps create targeted prevention, intervention, and support programs.</a:t>
            </a:r>
          </a:p>
          <a:p>
            <a:pPr algn="ctr"/>
            <a:r>
              <a:rPr lang="en-US" b="1" dirty="0"/>
              <a:t>Awareness Importance:</a:t>
            </a:r>
            <a:r>
              <a:rPr lang="en-US" dirty="0"/>
              <a:t> Educating communities empowers action and stronger policy development.</a:t>
            </a:r>
            <a:endParaRPr lang="en-AU" dirty="0"/>
          </a:p>
          <a:p>
            <a:pPr marL="0" indent="0">
              <a:buNone/>
            </a:pPr>
            <a:endParaRPr lang="en-AU" dirty="0"/>
          </a:p>
          <a:p>
            <a:pPr marL="0" indent="0">
              <a:buNone/>
            </a:pPr>
            <a:endParaRPr lang="en-AU" dirty="0"/>
          </a:p>
          <a:p>
            <a:pPr marL="0" indent="0">
              <a:buNone/>
            </a:pPr>
            <a:endParaRPr lang="en-AU" dirty="0"/>
          </a:p>
          <a:p>
            <a:endParaRPr lang="en-AU" dirty="0"/>
          </a:p>
        </p:txBody>
      </p:sp>
      <p:pic>
        <p:nvPicPr>
          <p:cNvPr id="13" name="Picture 12" descr="A purple and blue ribbon&#10;&#10;AI-generated content may be incorrect.">
            <a:extLst>
              <a:ext uri="{FF2B5EF4-FFF2-40B4-BE49-F238E27FC236}">
                <a16:creationId xmlns:a16="http://schemas.microsoft.com/office/drawing/2014/main" id="{CAB2BE99-86A8-ED6E-5ED9-E6DF7F9EC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1976" y="2441448"/>
            <a:ext cx="3332922" cy="3332922"/>
          </a:xfrm>
          <a:prstGeom prst="rect">
            <a:avLst/>
          </a:prstGeom>
        </p:spPr>
      </p:pic>
    </p:spTree>
    <p:extLst>
      <p:ext uri="{BB962C8B-B14F-4D97-AF65-F5344CB8AC3E}">
        <p14:creationId xmlns:p14="http://schemas.microsoft.com/office/powerpoint/2010/main" val="261371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36805-5F06-6AE1-01B2-38D5C45CAA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B83E6-AE36-BB47-3C18-256269CCA854}"/>
              </a:ext>
            </a:extLst>
          </p:cNvPr>
          <p:cNvSpPr>
            <a:spLocks noGrp="1"/>
          </p:cNvSpPr>
          <p:nvPr>
            <p:ph type="title"/>
          </p:nvPr>
        </p:nvSpPr>
        <p:spPr/>
        <p:txBody>
          <a:bodyPr/>
          <a:lstStyle/>
          <a:p>
            <a:r>
              <a:rPr lang="en-US" dirty="0">
                <a:solidFill>
                  <a:srgbClr val="00B050"/>
                </a:solidFill>
              </a:rPr>
              <a:t>Data Understanding</a:t>
            </a:r>
            <a:endParaRPr lang="en-AU" dirty="0">
              <a:solidFill>
                <a:srgbClr val="00B050"/>
              </a:solidFill>
            </a:endParaRPr>
          </a:p>
        </p:txBody>
      </p:sp>
      <p:sp>
        <p:nvSpPr>
          <p:cNvPr id="3" name="Content Placeholder 2">
            <a:extLst>
              <a:ext uri="{FF2B5EF4-FFF2-40B4-BE49-F238E27FC236}">
                <a16:creationId xmlns:a16="http://schemas.microsoft.com/office/drawing/2014/main" id="{DDD17BCA-5E22-5239-3B99-244A6348B292}"/>
              </a:ext>
            </a:extLst>
          </p:cNvPr>
          <p:cNvSpPr>
            <a:spLocks noGrp="1"/>
          </p:cNvSpPr>
          <p:nvPr>
            <p:ph idx="1"/>
          </p:nvPr>
        </p:nvSpPr>
        <p:spPr>
          <a:xfrm>
            <a:off x="506288" y="2112264"/>
            <a:ext cx="11155680" cy="3767328"/>
          </a:xfrm>
        </p:spPr>
        <p:txBody>
          <a:bodyPr>
            <a:normAutofit/>
          </a:bodyPr>
          <a:lstStyle/>
          <a:p>
            <a:pPr marL="0" indent="0">
              <a:buNone/>
            </a:pPr>
            <a:r>
              <a:rPr lang="en-AU" sz="2800" b="1" u="sng" dirty="0"/>
              <a:t>Data and Workflow Overall Tools:</a:t>
            </a:r>
          </a:p>
          <a:p>
            <a:pPr marL="0" indent="0">
              <a:buNone/>
            </a:pPr>
            <a:endParaRPr lang="en-AU" sz="2400" dirty="0"/>
          </a:p>
        </p:txBody>
      </p:sp>
      <p:sp>
        <p:nvSpPr>
          <p:cNvPr id="4" name="Star: 5 Points 3">
            <a:extLst>
              <a:ext uri="{FF2B5EF4-FFF2-40B4-BE49-F238E27FC236}">
                <a16:creationId xmlns:a16="http://schemas.microsoft.com/office/drawing/2014/main" id="{998CCA13-77AA-F39C-0090-BDC144A62E44}"/>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48E44886-10E1-5CE9-EA74-29B9FF2F2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018" y="1072619"/>
            <a:ext cx="637309" cy="637309"/>
          </a:xfrm>
          <a:prstGeom prst="rect">
            <a:avLst/>
          </a:prstGeom>
        </p:spPr>
      </p:pic>
      <p:graphicFrame>
        <p:nvGraphicFramePr>
          <p:cNvPr id="5" name="Table 4">
            <a:extLst>
              <a:ext uri="{FF2B5EF4-FFF2-40B4-BE49-F238E27FC236}">
                <a16:creationId xmlns:a16="http://schemas.microsoft.com/office/drawing/2014/main" id="{92E1620D-FD2D-1887-89A2-FD0FD28B3B78}"/>
              </a:ext>
            </a:extLst>
          </p:cNvPr>
          <p:cNvGraphicFramePr>
            <a:graphicFrameLocks noGrp="1"/>
          </p:cNvGraphicFramePr>
          <p:nvPr>
            <p:extLst>
              <p:ext uri="{D42A27DB-BD31-4B8C-83A1-F6EECF244321}">
                <p14:modId xmlns:p14="http://schemas.microsoft.com/office/powerpoint/2010/main" val="666358386"/>
              </p:ext>
            </p:extLst>
          </p:nvPr>
        </p:nvGraphicFramePr>
        <p:xfrm>
          <a:off x="411715" y="2843784"/>
          <a:ext cx="11438347" cy="3570522"/>
        </p:xfrm>
        <a:graphic>
          <a:graphicData uri="http://schemas.openxmlformats.org/drawingml/2006/table">
            <a:tbl>
              <a:tblPr firstRow="1" bandRow="1">
                <a:tableStyleId>{10A1B5D5-9B99-4C35-A422-299274C87663}</a:tableStyleId>
              </a:tblPr>
              <a:tblGrid>
                <a:gridCol w="1678968">
                  <a:extLst>
                    <a:ext uri="{9D8B030D-6E8A-4147-A177-3AD203B41FA5}">
                      <a16:colId xmlns:a16="http://schemas.microsoft.com/office/drawing/2014/main" val="3467330583"/>
                    </a:ext>
                  </a:extLst>
                </a:gridCol>
                <a:gridCol w="7772400">
                  <a:extLst>
                    <a:ext uri="{9D8B030D-6E8A-4147-A177-3AD203B41FA5}">
                      <a16:colId xmlns:a16="http://schemas.microsoft.com/office/drawing/2014/main" val="4251722297"/>
                    </a:ext>
                  </a:extLst>
                </a:gridCol>
                <a:gridCol w="1986979">
                  <a:extLst>
                    <a:ext uri="{9D8B030D-6E8A-4147-A177-3AD203B41FA5}">
                      <a16:colId xmlns:a16="http://schemas.microsoft.com/office/drawing/2014/main" val="1531049847"/>
                    </a:ext>
                  </a:extLst>
                </a:gridCol>
              </a:tblGrid>
              <a:tr h="336739">
                <a:tc>
                  <a:txBody>
                    <a:bodyPr/>
                    <a:lstStyle/>
                    <a:p>
                      <a:pPr algn="ctr"/>
                      <a:r>
                        <a:rPr lang="en-AU" dirty="0"/>
                        <a:t>Item</a:t>
                      </a:r>
                    </a:p>
                  </a:txBody>
                  <a:tcPr>
                    <a:lnR>
                      <a:noFill/>
                    </a:lnR>
                  </a:tcPr>
                </a:tc>
                <a:tc>
                  <a:txBody>
                    <a:bodyPr/>
                    <a:lstStyle/>
                    <a:p>
                      <a:pPr algn="ctr"/>
                      <a:r>
                        <a:rPr lang="en-AU" dirty="0"/>
                        <a:t>Description</a:t>
                      </a:r>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AU" dirty="0"/>
                        <a:t>Icon</a:t>
                      </a:r>
                    </a:p>
                  </a:txBody>
                  <a:tcPr>
                    <a:lnL>
                      <a:noFill/>
                    </a:lnL>
                  </a:tcPr>
                </a:tc>
                <a:extLst>
                  <a:ext uri="{0D108BD9-81ED-4DB2-BD59-A6C34878D82A}">
                    <a16:rowId xmlns:a16="http://schemas.microsoft.com/office/drawing/2014/main" val="1678378400"/>
                  </a:ext>
                </a:extLst>
              </a:tr>
              <a:tr h="601324">
                <a:tc>
                  <a:txBody>
                    <a:bodyPr/>
                    <a:lstStyle/>
                    <a:p>
                      <a:pPr algn="ctr"/>
                      <a:r>
                        <a:rPr lang="en-AU" dirty="0"/>
                        <a:t>Data Source</a:t>
                      </a:r>
                    </a:p>
                  </a:txBody>
                  <a:tcPr/>
                </a:tc>
                <a:tc>
                  <a:txBody>
                    <a:bodyPr/>
                    <a:lstStyle/>
                    <a:p>
                      <a:pPr algn="ctr"/>
                      <a:r>
                        <a:rPr lang="en-AU" dirty="0">
                          <a:hlinkClick r:id="rId3"/>
                        </a:rPr>
                        <a:t>https://www.kaggle.com/datasets/joebeachcapital/drug-overdose-deaths</a:t>
                      </a:r>
                      <a:endParaRPr lang="en-AU" dirty="0"/>
                    </a:p>
                  </a:txBody>
                  <a:tcPr>
                    <a:lnT w="12700" cmpd="sng">
                      <a:noFill/>
                    </a:lnT>
                  </a:tcPr>
                </a:tc>
                <a:tc>
                  <a:txBody>
                    <a:bodyPr/>
                    <a:lstStyle/>
                    <a:p>
                      <a:pPr algn="ctr"/>
                      <a:endParaRPr lang="en-AU" dirty="0"/>
                    </a:p>
                  </a:txBody>
                  <a:tcPr/>
                </a:tc>
                <a:extLst>
                  <a:ext uri="{0D108BD9-81ED-4DB2-BD59-A6C34878D82A}">
                    <a16:rowId xmlns:a16="http://schemas.microsoft.com/office/drawing/2014/main" val="1852133025"/>
                  </a:ext>
                </a:extLst>
              </a:tr>
              <a:tr h="601324">
                <a:tc>
                  <a:txBody>
                    <a:bodyPr/>
                    <a:lstStyle/>
                    <a:p>
                      <a:pPr algn="ctr"/>
                      <a:r>
                        <a:rPr lang="en-AU" dirty="0"/>
                        <a:t>EDA and packages</a:t>
                      </a:r>
                    </a:p>
                  </a:txBody>
                  <a:tcPr/>
                </a:tc>
                <a:tc>
                  <a:txBody>
                    <a:bodyPr/>
                    <a:lstStyle/>
                    <a:p>
                      <a:pPr algn="ctr"/>
                      <a:r>
                        <a:rPr lang="en-AU" dirty="0"/>
                        <a:t>Pandas, Folium, Matplotlib</a:t>
                      </a:r>
                    </a:p>
                  </a:txBody>
                  <a:tcPr/>
                </a:tc>
                <a:tc>
                  <a:txBody>
                    <a:bodyPr/>
                    <a:lstStyle/>
                    <a:p>
                      <a:pPr algn="ctr"/>
                      <a:endParaRPr lang="en-AU" dirty="0"/>
                    </a:p>
                  </a:txBody>
                  <a:tcPr/>
                </a:tc>
                <a:extLst>
                  <a:ext uri="{0D108BD9-81ED-4DB2-BD59-A6C34878D82A}">
                    <a16:rowId xmlns:a16="http://schemas.microsoft.com/office/drawing/2014/main" val="3799961910"/>
                  </a:ext>
                </a:extLst>
              </a:tr>
              <a:tr h="601324">
                <a:tc>
                  <a:txBody>
                    <a:bodyPr/>
                    <a:lstStyle/>
                    <a:p>
                      <a:pPr algn="ctr"/>
                      <a:r>
                        <a:rPr lang="en-AU" dirty="0"/>
                        <a:t>IDLE</a:t>
                      </a:r>
                    </a:p>
                  </a:txBody>
                  <a:tcPr/>
                </a:tc>
                <a:tc>
                  <a:txBody>
                    <a:bodyPr/>
                    <a:lstStyle/>
                    <a:p>
                      <a:pPr algn="ctr"/>
                      <a:r>
                        <a:rPr lang="en-AU" dirty="0"/>
                        <a:t>Visual Studio Code</a:t>
                      </a:r>
                    </a:p>
                  </a:txBody>
                  <a:tcPr/>
                </a:tc>
                <a:tc>
                  <a:txBody>
                    <a:bodyPr/>
                    <a:lstStyle/>
                    <a:p>
                      <a:pPr algn="ctr"/>
                      <a:endParaRPr lang="en-AU" dirty="0"/>
                    </a:p>
                  </a:txBody>
                  <a:tcPr/>
                </a:tc>
                <a:extLst>
                  <a:ext uri="{0D108BD9-81ED-4DB2-BD59-A6C34878D82A}">
                    <a16:rowId xmlns:a16="http://schemas.microsoft.com/office/drawing/2014/main" val="1791975255"/>
                  </a:ext>
                </a:extLst>
              </a:tr>
              <a:tr h="760710">
                <a:tc>
                  <a:txBody>
                    <a:bodyPr/>
                    <a:lstStyle/>
                    <a:p>
                      <a:pPr algn="ctr"/>
                      <a:r>
                        <a:rPr lang="en-AU" dirty="0"/>
                        <a:t>Programming Language</a:t>
                      </a:r>
                    </a:p>
                  </a:txBody>
                  <a:tcPr/>
                </a:tc>
                <a:tc>
                  <a:txBody>
                    <a:bodyPr/>
                    <a:lstStyle/>
                    <a:p>
                      <a:pPr algn="ctr"/>
                      <a:r>
                        <a:rPr lang="en-AU" dirty="0"/>
                        <a:t>Python (</a:t>
                      </a:r>
                      <a:r>
                        <a:rPr lang="en-AU" dirty="0" err="1"/>
                        <a:t>Jupyter</a:t>
                      </a:r>
                      <a:r>
                        <a:rPr lang="en-AU" dirty="0"/>
                        <a:t>)</a:t>
                      </a:r>
                    </a:p>
                  </a:txBody>
                  <a:tcPr/>
                </a:tc>
                <a:tc>
                  <a:txBody>
                    <a:bodyPr/>
                    <a:lstStyle/>
                    <a:p>
                      <a:pPr algn="ctr"/>
                      <a:endParaRPr lang="en-AU" dirty="0"/>
                    </a:p>
                  </a:txBody>
                  <a:tcPr/>
                </a:tc>
                <a:extLst>
                  <a:ext uri="{0D108BD9-81ED-4DB2-BD59-A6C34878D82A}">
                    <a16:rowId xmlns:a16="http://schemas.microsoft.com/office/drawing/2014/main" val="2328087391"/>
                  </a:ext>
                </a:extLst>
              </a:tr>
              <a:tr h="601324">
                <a:tc>
                  <a:txBody>
                    <a:bodyPr/>
                    <a:lstStyle/>
                    <a:p>
                      <a:pPr algn="ctr"/>
                      <a:r>
                        <a:rPr lang="en-AU" dirty="0"/>
                        <a:t>Presentation</a:t>
                      </a:r>
                    </a:p>
                  </a:txBody>
                  <a:tcPr/>
                </a:tc>
                <a:tc>
                  <a:txBody>
                    <a:bodyPr/>
                    <a:lstStyle/>
                    <a:p>
                      <a:pPr algn="ctr"/>
                      <a:r>
                        <a:rPr lang="en-AU" dirty="0"/>
                        <a:t>PowerPoint</a:t>
                      </a:r>
                    </a:p>
                  </a:txBody>
                  <a:tcPr/>
                </a:tc>
                <a:tc>
                  <a:txBody>
                    <a:bodyPr/>
                    <a:lstStyle/>
                    <a:p>
                      <a:pPr algn="ctr"/>
                      <a:endParaRPr lang="en-AU" dirty="0"/>
                    </a:p>
                  </a:txBody>
                  <a:tcPr/>
                </a:tc>
                <a:extLst>
                  <a:ext uri="{0D108BD9-81ED-4DB2-BD59-A6C34878D82A}">
                    <a16:rowId xmlns:a16="http://schemas.microsoft.com/office/drawing/2014/main" val="1384696609"/>
                  </a:ext>
                </a:extLst>
              </a:tr>
            </a:tbl>
          </a:graphicData>
        </a:graphic>
      </p:graphicFrame>
      <p:pic>
        <p:nvPicPr>
          <p:cNvPr id="8" name="Picture 7" descr="A blue text on a black background&#10;&#10;AI-generated content may be incorrect.">
            <a:extLst>
              <a:ext uri="{FF2B5EF4-FFF2-40B4-BE49-F238E27FC236}">
                <a16:creationId xmlns:a16="http://schemas.microsoft.com/office/drawing/2014/main" id="{3A97FFA6-931B-A461-67A0-EAF760D32C1D}"/>
              </a:ext>
            </a:extLst>
          </p:cNvPr>
          <p:cNvPicPr>
            <a:picLocks noChangeAspect="1"/>
          </p:cNvPicPr>
          <p:nvPr/>
        </p:nvPicPr>
        <p:blipFill>
          <a:blip r:embed="rId4"/>
          <a:stretch>
            <a:fillRect/>
          </a:stretch>
        </p:blipFill>
        <p:spPr>
          <a:xfrm>
            <a:off x="10305931" y="3235623"/>
            <a:ext cx="1333372" cy="514985"/>
          </a:xfrm>
          <a:prstGeom prst="rect">
            <a:avLst/>
          </a:prstGeom>
        </p:spPr>
      </p:pic>
      <p:pic>
        <p:nvPicPr>
          <p:cNvPr id="10" name="Picture 9" descr="A logo with orange circles and grey dots&#10;&#10;AI-generated content may be incorrect.">
            <a:extLst>
              <a:ext uri="{FF2B5EF4-FFF2-40B4-BE49-F238E27FC236}">
                <a16:creationId xmlns:a16="http://schemas.microsoft.com/office/drawing/2014/main" id="{E556ACB5-3A18-79B2-2BB8-A4845BB8D1BD}"/>
              </a:ext>
            </a:extLst>
          </p:cNvPr>
          <p:cNvPicPr>
            <a:picLocks noChangeAspect="1"/>
          </p:cNvPicPr>
          <p:nvPr/>
        </p:nvPicPr>
        <p:blipFill>
          <a:blip r:embed="rId5"/>
          <a:stretch>
            <a:fillRect/>
          </a:stretch>
        </p:blipFill>
        <p:spPr>
          <a:xfrm>
            <a:off x="10829586" y="5098660"/>
            <a:ext cx="1328832" cy="697637"/>
          </a:xfrm>
          <a:prstGeom prst="rect">
            <a:avLst/>
          </a:prstGeom>
        </p:spPr>
      </p:pic>
      <p:pic>
        <p:nvPicPr>
          <p:cNvPr id="12" name="Picture 11" descr="A blue and yellow snake logo&#10;&#10;AI-generated content may be incorrect.">
            <a:extLst>
              <a:ext uri="{FF2B5EF4-FFF2-40B4-BE49-F238E27FC236}">
                <a16:creationId xmlns:a16="http://schemas.microsoft.com/office/drawing/2014/main" id="{2ED5047E-BE72-6CC2-1551-D0682534CB88}"/>
              </a:ext>
            </a:extLst>
          </p:cNvPr>
          <p:cNvPicPr>
            <a:picLocks noChangeAspect="1"/>
          </p:cNvPicPr>
          <p:nvPr/>
        </p:nvPicPr>
        <p:blipFill>
          <a:blip r:embed="rId6"/>
          <a:stretch>
            <a:fillRect/>
          </a:stretch>
        </p:blipFill>
        <p:spPr>
          <a:xfrm>
            <a:off x="10237486" y="5061111"/>
            <a:ext cx="697637" cy="697637"/>
          </a:xfrm>
          <a:prstGeom prst="rect">
            <a:avLst/>
          </a:prstGeom>
        </p:spPr>
      </p:pic>
      <p:pic>
        <p:nvPicPr>
          <p:cNvPr id="14" name="Picture 13" descr="A blue triangle with a cross&#10;&#10;AI-generated content may be incorrect.">
            <a:extLst>
              <a:ext uri="{FF2B5EF4-FFF2-40B4-BE49-F238E27FC236}">
                <a16:creationId xmlns:a16="http://schemas.microsoft.com/office/drawing/2014/main" id="{EF904573-449C-87F2-A715-BCD0B00F9CEA}"/>
              </a:ext>
            </a:extLst>
          </p:cNvPr>
          <p:cNvPicPr>
            <a:picLocks noChangeAspect="1"/>
          </p:cNvPicPr>
          <p:nvPr/>
        </p:nvPicPr>
        <p:blipFill>
          <a:blip r:embed="rId7"/>
          <a:stretch>
            <a:fillRect/>
          </a:stretch>
        </p:blipFill>
        <p:spPr>
          <a:xfrm>
            <a:off x="10734203" y="4459918"/>
            <a:ext cx="585227" cy="585227"/>
          </a:xfrm>
          <a:prstGeom prst="rect">
            <a:avLst/>
          </a:prstGeom>
        </p:spPr>
      </p:pic>
      <p:pic>
        <p:nvPicPr>
          <p:cNvPr id="16" name="Picture 15" descr="A green rectangular object with squares&#10;&#10;AI-generated content may be incorrect.">
            <a:extLst>
              <a:ext uri="{FF2B5EF4-FFF2-40B4-BE49-F238E27FC236}">
                <a16:creationId xmlns:a16="http://schemas.microsoft.com/office/drawing/2014/main" id="{B3B203AC-5264-AE15-DCBD-CDC9F85D007E}"/>
              </a:ext>
            </a:extLst>
          </p:cNvPr>
          <p:cNvPicPr>
            <a:picLocks noChangeAspect="1"/>
          </p:cNvPicPr>
          <p:nvPr/>
        </p:nvPicPr>
        <p:blipFill>
          <a:blip r:embed="rId8"/>
          <a:stretch>
            <a:fillRect/>
          </a:stretch>
        </p:blipFill>
        <p:spPr>
          <a:xfrm>
            <a:off x="10870231" y="3829558"/>
            <a:ext cx="325127" cy="585228"/>
          </a:xfrm>
          <a:prstGeom prst="rect">
            <a:avLst/>
          </a:prstGeom>
        </p:spPr>
      </p:pic>
      <p:pic>
        <p:nvPicPr>
          <p:cNvPr id="18" name="Picture 17" descr="A logo with different colored rectangles&#10;&#10;AI-generated content may be incorrect.">
            <a:extLst>
              <a:ext uri="{FF2B5EF4-FFF2-40B4-BE49-F238E27FC236}">
                <a16:creationId xmlns:a16="http://schemas.microsoft.com/office/drawing/2014/main" id="{390FC54B-871E-C403-E47C-CFF0A41A428D}"/>
              </a:ext>
            </a:extLst>
          </p:cNvPr>
          <p:cNvPicPr>
            <a:picLocks noChangeAspect="1"/>
          </p:cNvPicPr>
          <p:nvPr/>
        </p:nvPicPr>
        <p:blipFill>
          <a:blip r:embed="rId9"/>
          <a:stretch>
            <a:fillRect/>
          </a:stretch>
        </p:blipFill>
        <p:spPr>
          <a:xfrm>
            <a:off x="10233976" y="3873240"/>
            <a:ext cx="514985" cy="514985"/>
          </a:xfrm>
          <a:prstGeom prst="rect">
            <a:avLst/>
          </a:prstGeom>
        </p:spPr>
      </p:pic>
      <p:pic>
        <p:nvPicPr>
          <p:cNvPr id="20" name="Picture 19" descr="A colorful circular object with a center&#10;&#10;AI-generated content may be incorrect.">
            <a:extLst>
              <a:ext uri="{FF2B5EF4-FFF2-40B4-BE49-F238E27FC236}">
                <a16:creationId xmlns:a16="http://schemas.microsoft.com/office/drawing/2014/main" id="{11B2152E-39B0-CD45-4BF1-81A0BF9A4D0B}"/>
              </a:ext>
            </a:extLst>
          </p:cNvPr>
          <p:cNvPicPr>
            <a:picLocks noChangeAspect="1"/>
          </p:cNvPicPr>
          <p:nvPr/>
        </p:nvPicPr>
        <p:blipFill>
          <a:blip r:embed="rId10"/>
          <a:stretch>
            <a:fillRect/>
          </a:stretch>
        </p:blipFill>
        <p:spPr>
          <a:xfrm>
            <a:off x="11320156" y="3883868"/>
            <a:ext cx="514986" cy="514986"/>
          </a:xfrm>
          <a:prstGeom prst="rect">
            <a:avLst/>
          </a:prstGeom>
        </p:spPr>
      </p:pic>
      <p:pic>
        <p:nvPicPr>
          <p:cNvPr id="22" name="Picture 21" descr="A logo of a company&#10;&#10;AI-generated content may be incorrect.">
            <a:extLst>
              <a:ext uri="{FF2B5EF4-FFF2-40B4-BE49-F238E27FC236}">
                <a16:creationId xmlns:a16="http://schemas.microsoft.com/office/drawing/2014/main" id="{0699AB81-6FBE-CEE0-6472-B8804F001381}"/>
              </a:ext>
            </a:extLst>
          </p:cNvPr>
          <p:cNvPicPr>
            <a:picLocks noChangeAspect="1"/>
          </p:cNvPicPr>
          <p:nvPr/>
        </p:nvPicPr>
        <p:blipFill>
          <a:blip r:embed="rId11"/>
          <a:stretch>
            <a:fillRect/>
          </a:stretch>
        </p:blipFill>
        <p:spPr>
          <a:xfrm>
            <a:off x="10748961" y="5849812"/>
            <a:ext cx="503431" cy="503431"/>
          </a:xfrm>
          <a:prstGeom prst="rect">
            <a:avLst/>
          </a:prstGeom>
        </p:spPr>
      </p:pic>
    </p:spTree>
    <p:extLst>
      <p:ext uri="{BB962C8B-B14F-4D97-AF65-F5344CB8AC3E}">
        <p14:creationId xmlns:p14="http://schemas.microsoft.com/office/powerpoint/2010/main" val="368991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5FB0B-4BD8-000B-9DA8-E37C86E40B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D3C456-8E19-5910-F815-FC7419D77771}"/>
              </a:ext>
            </a:extLst>
          </p:cNvPr>
          <p:cNvSpPr>
            <a:spLocks noGrp="1"/>
          </p:cNvSpPr>
          <p:nvPr>
            <p:ph type="title"/>
          </p:nvPr>
        </p:nvSpPr>
        <p:spPr/>
        <p:txBody>
          <a:bodyPr/>
          <a:lstStyle/>
          <a:p>
            <a:r>
              <a:rPr lang="en-US" dirty="0">
                <a:solidFill>
                  <a:srgbClr val="00B050"/>
                </a:solidFill>
              </a:rPr>
              <a:t>Data Understanding (Assumptions)</a:t>
            </a:r>
            <a:endParaRPr lang="en-AU" dirty="0">
              <a:solidFill>
                <a:srgbClr val="00B050"/>
              </a:solidFill>
            </a:endParaRPr>
          </a:p>
        </p:txBody>
      </p:sp>
      <p:sp>
        <p:nvSpPr>
          <p:cNvPr id="4" name="Star: 5 Points 3">
            <a:extLst>
              <a:ext uri="{FF2B5EF4-FFF2-40B4-BE49-F238E27FC236}">
                <a16:creationId xmlns:a16="http://schemas.microsoft.com/office/drawing/2014/main" id="{03B1E9E3-5FEA-E9FD-3B88-D7DE0F324D4E}"/>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97BBCC54-BD83-C343-3E25-A5FF4F178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3618" y="978408"/>
            <a:ext cx="637309" cy="637309"/>
          </a:xfrm>
          <a:prstGeom prst="rect">
            <a:avLst/>
          </a:prstGeom>
        </p:spPr>
      </p:pic>
      <p:sp>
        <p:nvSpPr>
          <p:cNvPr id="11" name="Content Placeholder 2">
            <a:extLst>
              <a:ext uri="{FF2B5EF4-FFF2-40B4-BE49-F238E27FC236}">
                <a16:creationId xmlns:a16="http://schemas.microsoft.com/office/drawing/2014/main" id="{0C221208-C17A-F60D-2BC6-561820F89E69}"/>
              </a:ext>
            </a:extLst>
          </p:cNvPr>
          <p:cNvSpPr>
            <a:spLocks noGrp="1"/>
          </p:cNvSpPr>
          <p:nvPr>
            <p:ph idx="1"/>
          </p:nvPr>
        </p:nvSpPr>
        <p:spPr>
          <a:xfrm>
            <a:off x="515111" y="1804138"/>
            <a:ext cx="5707889" cy="4917937"/>
          </a:xfrm>
        </p:spPr>
        <p:txBody>
          <a:bodyPr/>
          <a:lstStyle/>
          <a:p>
            <a:r>
              <a:rPr lang="en-AU" dirty="0"/>
              <a:t>There is no column that links between mental health illness, providing correlation between deaths or illnesses are not applicable in this case study.</a:t>
            </a:r>
          </a:p>
          <a:p>
            <a:r>
              <a:rPr lang="en-AU" dirty="0"/>
              <a:t>Dataset is completely arbitrary; no actual data is linked from US Bureau of Statistics, or an official US source.</a:t>
            </a:r>
          </a:p>
          <a:p>
            <a:pPr marL="0" indent="0">
              <a:buNone/>
            </a:pPr>
            <a:endParaRPr lang="en-AU" dirty="0"/>
          </a:p>
          <a:p>
            <a:pPr marL="0" indent="0" algn="ctr">
              <a:buNone/>
            </a:pPr>
            <a:r>
              <a:rPr lang="en-US" b="1" u="sng" dirty="0"/>
              <a:t>Purpose of Case Study:</a:t>
            </a:r>
          </a:p>
          <a:p>
            <a:pPr marL="0" indent="0">
              <a:buNone/>
            </a:pPr>
            <a:r>
              <a:rPr lang="en-US" dirty="0"/>
              <a:t>This analysis is not intended to identify behavioral factors linked to deaths. </a:t>
            </a:r>
          </a:p>
          <a:p>
            <a:pPr marL="0" indent="0">
              <a:buNone/>
            </a:pPr>
            <a:r>
              <a:rPr lang="en-US" dirty="0"/>
              <a:t>Its primary goal is to highlight trends and provide insights into which US states report the highest drug-related deaths, categorized by drug type.</a:t>
            </a:r>
            <a:endParaRPr lang="en-AU" dirty="0"/>
          </a:p>
          <a:p>
            <a:endParaRPr lang="en-AU" dirty="0"/>
          </a:p>
          <a:p>
            <a:endParaRPr lang="en-AU"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sp>
        <p:nvSpPr>
          <p:cNvPr id="3" name="Rectangle 1">
            <a:extLst>
              <a:ext uri="{FF2B5EF4-FFF2-40B4-BE49-F238E27FC236}">
                <a16:creationId xmlns:a16="http://schemas.microsoft.com/office/drawing/2014/main" id="{5C7E58B7-7D37-91F9-5C38-453B2E0168EC}"/>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44516909-7772-EBFC-DB49-CB61C22C2B18}"/>
              </a:ext>
            </a:extLst>
          </p:cNvPr>
          <p:cNvPicPr>
            <a:picLocks noChangeAspect="1"/>
          </p:cNvPicPr>
          <p:nvPr/>
        </p:nvPicPr>
        <p:blipFill>
          <a:blip r:embed="rId3"/>
          <a:stretch>
            <a:fillRect/>
          </a:stretch>
        </p:blipFill>
        <p:spPr>
          <a:xfrm>
            <a:off x="6536882" y="3054903"/>
            <a:ext cx="5344896" cy="2416405"/>
          </a:xfrm>
          <a:prstGeom prst="rect">
            <a:avLst/>
          </a:prstGeom>
        </p:spPr>
      </p:pic>
      <p:sp>
        <p:nvSpPr>
          <p:cNvPr id="14" name="Content Placeholder 2">
            <a:extLst>
              <a:ext uri="{FF2B5EF4-FFF2-40B4-BE49-F238E27FC236}">
                <a16:creationId xmlns:a16="http://schemas.microsoft.com/office/drawing/2014/main" id="{693121B1-2BC8-8F10-1B8E-A92574F1D619}"/>
              </a:ext>
            </a:extLst>
          </p:cNvPr>
          <p:cNvSpPr txBox="1">
            <a:spLocks/>
          </p:cNvSpPr>
          <p:nvPr/>
        </p:nvSpPr>
        <p:spPr>
          <a:xfrm>
            <a:off x="6223000" y="5532821"/>
            <a:ext cx="5658777" cy="55194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dirty="0">
                <a:hlinkClick r:id="rId4"/>
              </a:rPr>
              <a:t>https://www.reddit.com/r/whatsapp/comments/1k5cx04/is_this_concerning_disclaimer_clearly_states_meta/ </a:t>
            </a:r>
            <a:endParaRPr lang="en-AU" dirty="0"/>
          </a:p>
        </p:txBody>
      </p:sp>
      <p:sp>
        <p:nvSpPr>
          <p:cNvPr id="16" name="Content Placeholder 2">
            <a:extLst>
              <a:ext uri="{FF2B5EF4-FFF2-40B4-BE49-F238E27FC236}">
                <a16:creationId xmlns:a16="http://schemas.microsoft.com/office/drawing/2014/main" id="{BE7BF65B-7632-761B-1D60-938C1AA2E750}"/>
              </a:ext>
            </a:extLst>
          </p:cNvPr>
          <p:cNvSpPr txBox="1">
            <a:spLocks/>
          </p:cNvSpPr>
          <p:nvPr/>
        </p:nvSpPr>
        <p:spPr>
          <a:xfrm>
            <a:off x="6379941" y="2682242"/>
            <a:ext cx="5658777" cy="43154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b="1" dirty="0"/>
              <a:t>Meta AI response assumption 😂</a:t>
            </a:r>
          </a:p>
        </p:txBody>
      </p:sp>
    </p:spTree>
    <p:extLst>
      <p:ext uri="{BB962C8B-B14F-4D97-AF65-F5344CB8AC3E}">
        <p14:creationId xmlns:p14="http://schemas.microsoft.com/office/powerpoint/2010/main" val="353787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61FEC-015A-7118-3EFB-6929C59ACC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B5F1D0-1591-72F7-AC17-A7EE88B6FC97}"/>
              </a:ext>
            </a:extLst>
          </p:cNvPr>
          <p:cNvSpPr>
            <a:spLocks noGrp="1"/>
          </p:cNvSpPr>
          <p:nvPr>
            <p:ph type="title"/>
          </p:nvPr>
        </p:nvSpPr>
        <p:spPr/>
        <p:txBody>
          <a:bodyPr/>
          <a:lstStyle/>
          <a:p>
            <a:r>
              <a:rPr lang="en-US" dirty="0">
                <a:solidFill>
                  <a:srgbClr val="00B050"/>
                </a:solidFill>
              </a:rPr>
              <a:t>Data Understanding</a:t>
            </a:r>
            <a:endParaRPr lang="en-AU" dirty="0">
              <a:solidFill>
                <a:srgbClr val="00B050"/>
              </a:solidFill>
            </a:endParaRPr>
          </a:p>
        </p:txBody>
      </p:sp>
      <p:sp>
        <p:nvSpPr>
          <p:cNvPr id="3" name="Content Placeholder 2">
            <a:extLst>
              <a:ext uri="{FF2B5EF4-FFF2-40B4-BE49-F238E27FC236}">
                <a16:creationId xmlns:a16="http://schemas.microsoft.com/office/drawing/2014/main" id="{50B7D20A-46F0-944E-897C-67339564B711}"/>
              </a:ext>
            </a:extLst>
          </p:cNvPr>
          <p:cNvSpPr>
            <a:spLocks noGrp="1"/>
          </p:cNvSpPr>
          <p:nvPr>
            <p:ph idx="1"/>
          </p:nvPr>
        </p:nvSpPr>
        <p:spPr>
          <a:xfrm>
            <a:off x="515112" y="1804138"/>
            <a:ext cx="11155680" cy="4917937"/>
          </a:xfrm>
        </p:spPr>
        <p:txBody>
          <a:bodyPr/>
          <a:lstStyle/>
          <a:p>
            <a:pPr marL="0" indent="0">
              <a:buNone/>
            </a:pPr>
            <a:r>
              <a:rPr lang="en-AU" b="1" dirty="0"/>
              <a:t>1. Current Dataset:</a:t>
            </a:r>
          </a:p>
          <a:p>
            <a:r>
              <a:rPr lang="en-AU" dirty="0"/>
              <a:t>59,400 rows with 12 columns</a:t>
            </a:r>
          </a:p>
          <a:p>
            <a:r>
              <a:rPr lang="en-AU" dirty="0"/>
              <a:t>3 columns (Data Value, Footnote and Footnote Symbols) contained null values</a:t>
            </a:r>
          </a:p>
          <a:p>
            <a:endParaRPr lang="en-AU" dirty="0"/>
          </a:p>
          <a:p>
            <a:pPr marL="0" indent="0">
              <a:buNone/>
            </a:pPr>
            <a:endParaRPr lang="en-AU"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sp>
        <p:nvSpPr>
          <p:cNvPr id="4" name="Star: 5 Points 3">
            <a:extLst>
              <a:ext uri="{FF2B5EF4-FFF2-40B4-BE49-F238E27FC236}">
                <a16:creationId xmlns:a16="http://schemas.microsoft.com/office/drawing/2014/main" id="{337F10F9-4DF7-6811-5465-7EA9333CA514}"/>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551A19E1-FF34-456E-FAFB-82F94871D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018" y="1072619"/>
            <a:ext cx="637309" cy="637309"/>
          </a:xfrm>
          <a:prstGeom prst="rect">
            <a:avLst/>
          </a:prstGeom>
        </p:spPr>
      </p:pic>
      <p:pic>
        <p:nvPicPr>
          <p:cNvPr id="9" name="Picture 8">
            <a:extLst>
              <a:ext uri="{FF2B5EF4-FFF2-40B4-BE49-F238E27FC236}">
                <a16:creationId xmlns:a16="http://schemas.microsoft.com/office/drawing/2014/main" id="{F5D7DD55-0FDD-606D-C39C-F48BF13BFC0E}"/>
              </a:ext>
            </a:extLst>
          </p:cNvPr>
          <p:cNvPicPr>
            <a:picLocks noChangeAspect="1"/>
          </p:cNvPicPr>
          <p:nvPr/>
        </p:nvPicPr>
        <p:blipFill>
          <a:blip r:embed="rId3"/>
          <a:stretch>
            <a:fillRect/>
          </a:stretch>
        </p:blipFill>
        <p:spPr>
          <a:xfrm>
            <a:off x="7719294" y="3267178"/>
            <a:ext cx="4348015" cy="2905402"/>
          </a:xfrm>
          <a:prstGeom prst="rect">
            <a:avLst/>
          </a:prstGeom>
        </p:spPr>
      </p:pic>
      <p:pic>
        <p:nvPicPr>
          <p:cNvPr id="13" name="Picture 12">
            <a:extLst>
              <a:ext uri="{FF2B5EF4-FFF2-40B4-BE49-F238E27FC236}">
                <a16:creationId xmlns:a16="http://schemas.microsoft.com/office/drawing/2014/main" id="{759496A6-F11D-E82D-4E11-9644DE20E014}"/>
              </a:ext>
            </a:extLst>
          </p:cNvPr>
          <p:cNvPicPr>
            <a:picLocks noChangeAspect="1"/>
          </p:cNvPicPr>
          <p:nvPr/>
        </p:nvPicPr>
        <p:blipFill>
          <a:blip r:embed="rId4"/>
          <a:stretch>
            <a:fillRect/>
          </a:stretch>
        </p:blipFill>
        <p:spPr>
          <a:xfrm>
            <a:off x="644939" y="3160071"/>
            <a:ext cx="6744401" cy="3281437"/>
          </a:xfrm>
          <a:prstGeom prst="rect">
            <a:avLst/>
          </a:prstGeom>
        </p:spPr>
      </p:pic>
    </p:spTree>
    <p:extLst>
      <p:ext uri="{BB962C8B-B14F-4D97-AF65-F5344CB8AC3E}">
        <p14:creationId xmlns:p14="http://schemas.microsoft.com/office/powerpoint/2010/main" val="35137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C28A5-BE6B-5159-24AB-40160461B5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116E8D-CEF2-9C52-13C7-1FA055EA16EA}"/>
              </a:ext>
            </a:extLst>
          </p:cNvPr>
          <p:cNvSpPr>
            <a:spLocks noGrp="1"/>
          </p:cNvSpPr>
          <p:nvPr>
            <p:ph type="title"/>
          </p:nvPr>
        </p:nvSpPr>
        <p:spPr/>
        <p:txBody>
          <a:bodyPr/>
          <a:lstStyle/>
          <a:p>
            <a:r>
              <a:rPr lang="en-US" dirty="0">
                <a:solidFill>
                  <a:srgbClr val="00B050"/>
                </a:solidFill>
              </a:rPr>
              <a:t>Data Understanding</a:t>
            </a:r>
            <a:endParaRPr lang="en-AU" dirty="0">
              <a:solidFill>
                <a:srgbClr val="00B050"/>
              </a:solidFill>
            </a:endParaRPr>
          </a:p>
        </p:txBody>
      </p:sp>
      <p:sp>
        <p:nvSpPr>
          <p:cNvPr id="3" name="Content Placeholder 2">
            <a:extLst>
              <a:ext uri="{FF2B5EF4-FFF2-40B4-BE49-F238E27FC236}">
                <a16:creationId xmlns:a16="http://schemas.microsoft.com/office/drawing/2014/main" id="{274395E2-652D-F3F8-A5B1-2A397CF7C2C5}"/>
              </a:ext>
            </a:extLst>
          </p:cNvPr>
          <p:cNvSpPr>
            <a:spLocks noGrp="1"/>
          </p:cNvSpPr>
          <p:nvPr>
            <p:ph idx="1"/>
          </p:nvPr>
        </p:nvSpPr>
        <p:spPr>
          <a:xfrm>
            <a:off x="515112" y="1804138"/>
            <a:ext cx="6259761" cy="4917937"/>
          </a:xfrm>
        </p:spPr>
        <p:txBody>
          <a:bodyPr/>
          <a:lstStyle/>
          <a:p>
            <a:pPr marL="0" indent="0">
              <a:buNone/>
            </a:pPr>
            <a:r>
              <a:rPr lang="en-AU" b="1" dirty="0"/>
              <a:t>2. Data Cleaning Process:</a:t>
            </a:r>
          </a:p>
          <a:p>
            <a:r>
              <a:rPr lang="en-AU" dirty="0"/>
              <a:t>Drop 5 irrelevant columns (“Period”, “Percent Complete”, “Footnote”, “Footnote Symbol”, “Predicted Deaths”)</a:t>
            </a:r>
          </a:p>
          <a:p>
            <a:r>
              <a:rPr lang="en-AU" dirty="0"/>
              <a:t>Remove N/A values</a:t>
            </a:r>
          </a:p>
          <a:p>
            <a:r>
              <a:rPr lang="en-AU" dirty="0"/>
              <a:t>Sort year to ascending order</a:t>
            </a:r>
          </a:p>
          <a:p>
            <a:r>
              <a:rPr lang="en-AU" dirty="0"/>
              <a:t>Redefine column names</a:t>
            </a:r>
          </a:p>
          <a:p>
            <a:pPr marL="0" indent="0">
              <a:buNone/>
            </a:pPr>
            <a:endParaRPr lang="en-AU" dirty="0"/>
          </a:p>
          <a:p>
            <a:pPr marL="0" indent="0">
              <a:buNone/>
            </a:pPr>
            <a:endParaRPr lang="en-AU"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a:p>
            <a:pPr marL="0" indent="0">
              <a:buNone/>
            </a:pPr>
            <a:endParaRPr lang="en-AU" b="1" dirty="0"/>
          </a:p>
        </p:txBody>
      </p:sp>
      <p:sp>
        <p:nvSpPr>
          <p:cNvPr id="4" name="Star: 5 Points 3">
            <a:extLst>
              <a:ext uri="{FF2B5EF4-FFF2-40B4-BE49-F238E27FC236}">
                <a16:creationId xmlns:a16="http://schemas.microsoft.com/office/drawing/2014/main" id="{19A6A525-8C80-998A-32AA-685BDA7E0598}"/>
              </a:ext>
            </a:extLst>
          </p:cNvPr>
          <p:cNvSpPr/>
          <p:nvPr/>
        </p:nvSpPr>
        <p:spPr>
          <a:xfrm>
            <a:off x="10922647" y="978408"/>
            <a:ext cx="748145" cy="578425"/>
          </a:xfrm>
          <a:prstGeom prst="star5">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pic>
        <p:nvPicPr>
          <p:cNvPr id="6" name="Picture 5" descr="A magnifying glass and graph&#10;&#10;AI-generated content may be incorrect.">
            <a:extLst>
              <a:ext uri="{FF2B5EF4-FFF2-40B4-BE49-F238E27FC236}">
                <a16:creationId xmlns:a16="http://schemas.microsoft.com/office/drawing/2014/main" id="{5FDB5FB6-85FB-0916-D2EC-191615716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018" y="1072619"/>
            <a:ext cx="637309" cy="637309"/>
          </a:xfrm>
          <a:prstGeom prst="rect">
            <a:avLst/>
          </a:prstGeom>
        </p:spPr>
      </p:pic>
      <p:pic>
        <p:nvPicPr>
          <p:cNvPr id="7" name="Picture 6">
            <a:extLst>
              <a:ext uri="{FF2B5EF4-FFF2-40B4-BE49-F238E27FC236}">
                <a16:creationId xmlns:a16="http://schemas.microsoft.com/office/drawing/2014/main" id="{2DF8BDAE-33B1-930D-DADE-B94336452612}"/>
              </a:ext>
            </a:extLst>
          </p:cNvPr>
          <p:cNvPicPr>
            <a:picLocks noChangeAspect="1"/>
          </p:cNvPicPr>
          <p:nvPr/>
        </p:nvPicPr>
        <p:blipFill>
          <a:blip r:embed="rId3"/>
          <a:stretch>
            <a:fillRect/>
          </a:stretch>
        </p:blipFill>
        <p:spPr>
          <a:xfrm>
            <a:off x="449453" y="4416553"/>
            <a:ext cx="5868219" cy="1829055"/>
          </a:xfrm>
          <a:prstGeom prst="rect">
            <a:avLst/>
          </a:prstGeom>
        </p:spPr>
      </p:pic>
      <p:pic>
        <p:nvPicPr>
          <p:cNvPr id="8" name="Picture 7">
            <a:extLst>
              <a:ext uri="{FF2B5EF4-FFF2-40B4-BE49-F238E27FC236}">
                <a16:creationId xmlns:a16="http://schemas.microsoft.com/office/drawing/2014/main" id="{7FEEB50E-C004-C812-6738-8C91EC58ABE9}"/>
              </a:ext>
            </a:extLst>
          </p:cNvPr>
          <p:cNvPicPr>
            <a:picLocks noChangeAspect="1"/>
          </p:cNvPicPr>
          <p:nvPr/>
        </p:nvPicPr>
        <p:blipFill>
          <a:blip r:embed="rId4"/>
          <a:stretch>
            <a:fillRect/>
          </a:stretch>
        </p:blipFill>
        <p:spPr>
          <a:xfrm>
            <a:off x="7124884" y="3044761"/>
            <a:ext cx="4887007" cy="3200847"/>
          </a:xfrm>
          <a:prstGeom prst="rect">
            <a:avLst/>
          </a:prstGeom>
        </p:spPr>
      </p:pic>
    </p:spTree>
    <p:extLst>
      <p:ext uri="{BB962C8B-B14F-4D97-AF65-F5344CB8AC3E}">
        <p14:creationId xmlns:p14="http://schemas.microsoft.com/office/powerpoint/2010/main" val="3634523114"/>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1629</TotalTime>
  <Words>1325</Words>
  <Application>Microsoft Office PowerPoint</Application>
  <PresentationFormat>Widescreen</PresentationFormat>
  <Paragraphs>265</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Bierstadt</vt:lpstr>
      <vt:lpstr>GestaltVTI</vt:lpstr>
      <vt:lpstr>Drugs Overdose Deaths US</vt:lpstr>
      <vt:lpstr>Agenda</vt:lpstr>
      <vt:lpstr>Background</vt:lpstr>
      <vt:lpstr>Objectives</vt:lpstr>
      <vt:lpstr>Objectives</vt:lpstr>
      <vt:lpstr>Data Understanding</vt:lpstr>
      <vt:lpstr>Data Understanding (Assumptions)</vt:lpstr>
      <vt:lpstr>Data Understanding</vt:lpstr>
      <vt:lpstr>Data Understanding</vt:lpstr>
      <vt:lpstr>Data Understanding</vt:lpstr>
      <vt:lpstr>EDA</vt:lpstr>
      <vt:lpstr>EDA</vt:lpstr>
      <vt:lpstr>EDA</vt:lpstr>
      <vt:lpstr>EDA</vt:lpstr>
      <vt:lpstr>EDA</vt:lpstr>
      <vt:lpstr>EDA</vt:lpstr>
      <vt:lpstr>EDA</vt:lpstr>
      <vt:lpstr>EDA</vt:lpstr>
      <vt:lpstr>EDA</vt:lpstr>
      <vt:lpstr>EDA</vt:lpstr>
      <vt:lpstr>EDA</vt:lpstr>
      <vt:lpstr>Recommendations</vt:lpstr>
      <vt:lpstr>Summary</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 Tan (23070356)</dc:creator>
  <cp:lastModifiedBy>Aaron Tan (23070356)</cp:lastModifiedBy>
  <cp:revision>140</cp:revision>
  <dcterms:created xsi:type="dcterms:W3CDTF">2025-09-01T02:36:11Z</dcterms:created>
  <dcterms:modified xsi:type="dcterms:W3CDTF">2025-09-07T11:38:36Z</dcterms:modified>
</cp:coreProperties>
</file>