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Economica"/>
      <p:regular r:id="rId10"/>
      <p:bold r:id="rId11"/>
      <p:italic r:id="rId12"/>
      <p:boldItalic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font" Target="fonts/Economica-bold.fntdata"/><Relationship Id="rId10" Type="http://schemas.openxmlformats.org/officeDocument/2006/relationships/font" Target="fonts/Economica-regular.fntdata"/><Relationship Id="rId21" Type="http://schemas.openxmlformats.org/officeDocument/2006/relationships/font" Target="fonts/OpenSans-boldItalic.fntdata"/><Relationship Id="rId13" Type="http://schemas.openxmlformats.org/officeDocument/2006/relationships/font" Target="fonts/Economica-boldItalic.fntdata"/><Relationship Id="rId12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ccb11e089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ccb11e089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ccb11e089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ccb11e089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ccb11e089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ccb11e089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2050" y="1182500"/>
            <a:ext cx="2739900" cy="277849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type="ctrTitle"/>
          </p:nvPr>
        </p:nvSpPr>
        <p:spPr>
          <a:xfrm>
            <a:off x="3044700" y="118250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2048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044700" y="330900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Aaron Borjas, Caleb Grode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265500" y="125800"/>
            <a:ext cx="4045200" cy="7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265500" y="902800"/>
            <a:ext cx="4045200" cy="34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Tile</a:t>
            </a:r>
            <a:endParaRPr sz="3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Color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</a:t>
            </a:r>
            <a:r>
              <a:rPr lang="en" sz="1400"/>
              <a:t>alue</a:t>
            </a:r>
            <a:endParaRPr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Board</a:t>
            </a:r>
            <a:endParaRPr sz="3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4x4 array of Tile Objects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Driver function “turn” for each arrow key input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Functions to move tiles in the array up/down/left/right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badPlacement</a:t>
            </a:r>
            <a:endParaRPr sz="3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Exception thrown when a tile is randomly generated and placed where another tile already exists in our board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400" y="348725"/>
            <a:ext cx="3523025" cy="453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15"/>
          <p:cNvCxnSpPr/>
          <p:nvPr/>
        </p:nvCxnSpPr>
        <p:spPr>
          <a:xfrm>
            <a:off x="4624374" y="705240"/>
            <a:ext cx="0" cy="4605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15925"/>
            <a:ext cx="22563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</a:t>
            </a:r>
            <a:endParaRPr/>
          </a:p>
        </p:txBody>
      </p:sp>
      <p:grpSp>
        <p:nvGrpSpPr>
          <p:cNvPr id="78" name="Google Shape;78;p15"/>
          <p:cNvGrpSpPr/>
          <p:nvPr/>
        </p:nvGrpSpPr>
        <p:grpSpPr>
          <a:xfrm>
            <a:off x="1680836" y="1315124"/>
            <a:ext cx="1931633" cy="669600"/>
            <a:chOff x="1680836" y="1315124"/>
            <a:chExt cx="1931633" cy="669600"/>
          </a:xfrm>
        </p:grpSpPr>
        <p:cxnSp>
          <p:nvCxnSpPr>
            <p:cNvPr id="79" name="Google Shape;79;p15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80" name="Google Shape;80;p15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Board Reset 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Random tile created on board, loss condition checked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" name="Google Shape;81;p15"/>
          <p:cNvGrpSpPr/>
          <p:nvPr/>
        </p:nvGrpSpPr>
        <p:grpSpPr>
          <a:xfrm>
            <a:off x="5517319" y="1315124"/>
            <a:ext cx="1940006" cy="669600"/>
            <a:chOff x="5517319" y="1315124"/>
            <a:chExt cx="1940006" cy="669600"/>
          </a:xfrm>
        </p:grpSpPr>
        <p:cxnSp>
          <p:nvCxnSpPr>
            <p:cNvPr id="82" name="Google Shape;82;p15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CCCCCC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83" name="Google Shape;83;p15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On Arrow Key Pressed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Direction parsed based off key value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4" name="Google Shape;84;p15"/>
          <p:cNvSpPr txBox="1"/>
          <p:nvPr/>
        </p:nvSpPr>
        <p:spPr>
          <a:xfrm>
            <a:off x="3876776" y="228586"/>
            <a:ext cx="14952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Begin Game “Loop”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Tiles &amp; Score Refreshed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3843109" y="1984735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Game “Loop”</a:t>
            </a:r>
            <a:endParaRPr sz="1200"/>
          </a:p>
        </p:txBody>
      </p:sp>
      <p:sp>
        <p:nvSpPr>
          <p:cNvPr id="86" name="Google Shape;86;p15"/>
          <p:cNvSpPr/>
          <p:nvPr/>
        </p:nvSpPr>
        <p:spPr>
          <a:xfrm rot="1800047">
            <a:off x="3219843" y="1086434"/>
            <a:ext cx="2690936" cy="2690936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rgbClr val="CCCCCC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 flipH="1" rot="-1800047">
            <a:off x="3221956" y="1086434"/>
            <a:ext cx="2690936" cy="2690936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rgbClr val="FF9900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 rot="-8100000">
            <a:off x="4382715" y="1027393"/>
            <a:ext cx="363170" cy="36317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 flipH="1" rot="-9000757">
            <a:off x="3220953" y="1084808"/>
            <a:ext cx="2690226" cy="2690226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rgbClr val="F9CB9C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 rot="-1027861">
            <a:off x="5485874" y="2849832"/>
            <a:ext cx="312672" cy="312672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 rot="6359841">
            <a:off x="3315801" y="2847762"/>
            <a:ext cx="363580" cy="363580"/>
          </a:xfrm>
          <a:prstGeom prst="rtTriangle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5"/>
          <p:cNvGrpSpPr/>
          <p:nvPr/>
        </p:nvGrpSpPr>
        <p:grpSpPr>
          <a:xfrm>
            <a:off x="3960626" y="3687540"/>
            <a:ext cx="1495200" cy="1069796"/>
            <a:chOff x="3808226" y="3535140"/>
            <a:chExt cx="1495200" cy="1069796"/>
          </a:xfrm>
        </p:grpSpPr>
        <p:cxnSp>
          <p:nvCxnSpPr>
            <p:cNvPr id="93" name="Google Shape;93;p15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cap="flat" cmpd="sng" w="19050">
              <a:solidFill>
                <a:srgbClr val="F9CB9C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94" name="Google Shape;94;p15"/>
            <p:cNvSpPr txBox="1"/>
            <p:nvPr/>
          </p:nvSpPr>
          <p:spPr>
            <a:xfrm>
              <a:off x="3808226" y="3935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On Arrow Key Pressed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Tiles moved in direction of key press &amp; combined where applicable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numOpen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Fullscreen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Moving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Combining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 rotWithShape="1">
          <a:blip r:embed="rId3">
            <a:alphaModFix/>
          </a:blip>
          <a:srcRect b="9600" l="0" r="0" t="0"/>
          <a:stretch/>
        </p:blipFill>
        <p:spPr>
          <a:xfrm>
            <a:off x="2354775" y="626449"/>
            <a:ext cx="5846149" cy="38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