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5" r:id="rId5"/>
    <p:sldId id="256" r:id="rId6"/>
    <p:sldId id="316" r:id="rId7"/>
    <p:sldId id="317" r:id="rId8"/>
    <p:sldId id="257" r:id="rId9"/>
    <p:sldId id="258" r:id="rId10"/>
    <p:sldId id="259" r:id="rId11"/>
    <p:sldId id="261" r:id="rId12"/>
    <p:sldId id="260" r:id="rId13"/>
    <p:sldId id="312" r:id="rId14"/>
    <p:sldId id="262" r:id="rId15"/>
    <p:sldId id="270" r:id="rId16"/>
    <p:sldId id="263" r:id="rId17"/>
    <p:sldId id="265" r:id="rId18"/>
    <p:sldId id="266" r:id="rId19"/>
    <p:sldId id="267" r:id="rId20"/>
    <p:sldId id="268" r:id="rId21"/>
    <p:sldId id="271" r:id="rId22"/>
    <p:sldId id="275" r:id="rId23"/>
    <p:sldId id="272" r:id="rId24"/>
    <p:sldId id="273" r:id="rId25"/>
    <p:sldId id="288" r:id="rId26"/>
    <p:sldId id="269" r:id="rId27"/>
    <p:sldId id="289" r:id="rId28"/>
    <p:sldId id="277" r:id="rId29"/>
    <p:sldId id="278" r:id="rId30"/>
    <p:sldId id="279" r:id="rId31"/>
    <p:sldId id="280" r:id="rId32"/>
    <p:sldId id="290" r:id="rId33"/>
    <p:sldId id="282" r:id="rId34"/>
    <p:sldId id="283" r:id="rId35"/>
    <p:sldId id="284" r:id="rId36"/>
    <p:sldId id="286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7" r:id="rId45"/>
    <p:sldId id="308" r:id="rId46"/>
    <p:sldId id="300" r:id="rId47"/>
    <p:sldId id="301" r:id="rId48"/>
    <p:sldId id="302" r:id="rId49"/>
    <p:sldId id="303" r:id="rId50"/>
    <p:sldId id="304" r:id="rId51"/>
    <p:sldId id="309" r:id="rId52"/>
    <p:sldId id="306" r:id="rId53"/>
    <p:sldId id="310" r:id="rId54"/>
    <p:sldId id="313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so López, Felipe" initials="JLF" lastIdx="2" clrIdx="0">
    <p:extLst>
      <p:ext uri="{19B8F6BF-5375-455C-9EA6-DF929625EA0E}">
        <p15:presenceInfo xmlns:p15="http://schemas.microsoft.com/office/powerpoint/2012/main" userId="S-1-5-21-790525478-492894223-839522115-44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378" y="-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FAD8-A18F-4F73-B929-12221628A5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4245-3980-48F4-84EE-9A629990D7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2.png"/><Relationship Id="rId5" Type="http://schemas.openxmlformats.org/officeDocument/2006/relationships/image" Target="../media/image9.png"/><Relationship Id="rId10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2.png"/><Relationship Id="rId5" Type="http://schemas.openxmlformats.org/officeDocument/2006/relationships/image" Target="../media/image9.png"/><Relationship Id="rId10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cid:image005.png@01D5E7E8.59AB38C0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>
          <a:blip r:embed="rId2"/>
          <a:srcRect l="10614" t="23718" r="7451" b="35266"/>
          <a:stretch>
            <a:fillRect/>
          </a:stretch>
        </p:blipFill>
        <p:spPr bwMode="auto">
          <a:xfrm>
            <a:off x="4263241" y="807523"/>
            <a:ext cx="3405901" cy="109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31917" y="2909455"/>
            <a:ext cx="5388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Portal de </a:t>
            </a:r>
            <a:r>
              <a:rPr lang="en-US" b="1" dirty="0" err="1"/>
              <a:t>Clientes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Creación</a:t>
            </a:r>
            <a:r>
              <a:rPr lang="en-US" b="1" dirty="0"/>
              <a:t> de </a:t>
            </a:r>
            <a:r>
              <a:rPr lang="en-US" b="1" dirty="0" err="1"/>
              <a:t>Pedidos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Creación</a:t>
            </a:r>
            <a:r>
              <a:rPr lang="en-US" b="1" dirty="0"/>
              <a:t> de </a:t>
            </a:r>
            <a:r>
              <a:rPr lang="en-US" b="1" dirty="0" err="1"/>
              <a:t>Pedido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un </a:t>
            </a:r>
            <a:r>
              <a:rPr lang="en-US" b="1" dirty="0" err="1"/>
              <a:t>pedido</a:t>
            </a:r>
            <a:r>
              <a:rPr lang="en-US" b="1" dirty="0"/>
              <a:t> </a:t>
            </a:r>
            <a:r>
              <a:rPr lang="en-US" b="1" dirty="0" err="1"/>
              <a:t>existante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Cancelación</a:t>
            </a:r>
            <a:r>
              <a:rPr lang="en-US" b="1" dirty="0"/>
              <a:t> de </a:t>
            </a:r>
            <a:r>
              <a:rPr lang="en-US" b="1" dirty="0" err="1"/>
              <a:t>Pedidos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Fletes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34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" y="1674421"/>
            <a:ext cx="7000875" cy="41338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374577" y="172515"/>
            <a:ext cx="4631376" cy="2273802"/>
          </a:xfrm>
          <a:prstGeom prst="wedgeRoundRectCallout">
            <a:avLst>
              <a:gd name="adj1" fmla="val -39038"/>
              <a:gd name="adj2" fmla="val 61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Condiciones</a:t>
            </a:r>
            <a:r>
              <a:rPr lang="en-US" sz="1400" b="1" dirty="0"/>
              <a:t> para </a:t>
            </a:r>
            <a:r>
              <a:rPr lang="en-US" sz="1400" b="1" dirty="0" err="1"/>
              <a:t>asignar</a:t>
            </a:r>
            <a:r>
              <a:rPr lang="en-US" sz="1400" b="1" dirty="0"/>
              <a:t> el </a:t>
            </a:r>
            <a:r>
              <a:rPr lang="en-US" sz="1400" b="1" dirty="0" err="1"/>
              <a:t>Segmento</a:t>
            </a:r>
            <a:r>
              <a:rPr lang="en-US" sz="1400" b="1" dirty="0"/>
              <a:t>.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Si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toma</a:t>
            </a:r>
            <a:r>
              <a:rPr lang="en-US" sz="1400" dirty="0"/>
              <a:t> </a:t>
            </a:r>
            <a:r>
              <a:rPr lang="en-US" sz="1400" dirty="0" err="1"/>
              <a:t>materiales</a:t>
            </a:r>
            <a:r>
              <a:rPr lang="en-US" sz="1400" dirty="0"/>
              <a:t> del “Catalago Industria”</a:t>
            </a:r>
          </a:p>
          <a:p>
            <a:pPr algn="ctr"/>
            <a:r>
              <a:rPr lang="en-US" sz="1400" dirty="0"/>
              <a:t>Antes de </a:t>
            </a:r>
            <a:r>
              <a:rPr lang="en-US" sz="1400" dirty="0" err="1"/>
              <a:t>mostrar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materiales</a:t>
            </a:r>
            <a:r>
              <a:rPr lang="en-US" sz="1400" dirty="0"/>
              <a:t> se le </a:t>
            </a:r>
            <a:r>
              <a:rPr lang="en-US" sz="1400" dirty="0" err="1"/>
              <a:t>preguntará</a:t>
            </a:r>
            <a:endParaRPr lang="en-US" sz="1400" dirty="0"/>
          </a:p>
          <a:p>
            <a:pPr algn="ctr"/>
            <a:r>
              <a:rPr lang="en-US" sz="1400" b="1" dirty="0"/>
              <a:t>El </a:t>
            </a:r>
            <a:r>
              <a:rPr lang="en-US" sz="1400" b="1" dirty="0" err="1"/>
              <a:t>Segmento</a:t>
            </a:r>
            <a:r>
              <a:rPr lang="en-US" sz="1400" b="1" dirty="0"/>
              <a:t> </a:t>
            </a:r>
            <a:r>
              <a:rPr lang="en-US" sz="1400" b="1" dirty="0" err="1"/>
              <a:t>será</a:t>
            </a:r>
            <a:r>
              <a:rPr lang="en-US" sz="1400" b="1" dirty="0"/>
              <a:t> 10 General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Si </a:t>
            </a:r>
            <a:r>
              <a:rPr lang="en-US" sz="1400" dirty="0" err="1"/>
              <a:t>toma</a:t>
            </a:r>
            <a:r>
              <a:rPr lang="en-US" sz="1400" dirty="0"/>
              <a:t> del </a:t>
            </a:r>
            <a:r>
              <a:rPr lang="en-US" sz="1400" dirty="0" err="1"/>
              <a:t>catalago</a:t>
            </a:r>
            <a:r>
              <a:rPr lang="en-US" sz="1400" dirty="0"/>
              <a:t> </a:t>
            </a:r>
            <a:r>
              <a:rPr lang="en-US" sz="1400" dirty="0" err="1"/>
              <a:t>Industria</a:t>
            </a:r>
            <a:r>
              <a:rPr lang="en-US" sz="1400" dirty="0"/>
              <a:t> </a:t>
            </a:r>
            <a:r>
              <a:rPr lang="en-US" sz="1400" dirty="0" err="1"/>
              <a:t>dependerá</a:t>
            </a:r>
            <a:r>
              <a:rPr lang="en-US" sz="1400" dirty="0"/>
              <a:t> de la </a:t>
            </a:r>
            <a:r>
              <a:rPr lang="en-US" sz="1400" dirty="0" err="1"/>
              <a:t>pregunta</a:t>
            </a:r>
            <a:r>
              <a:rPr lang="en-US" sz="1400" dirty="0"/>
              <a:t>  </a:t>
            </a:r>
          </a:p>
          <a:p>
            <a:pPr algn="ctr"/>
            <a:r>
              <a:rPr lang="en-US" sz="1400" b="1" dirty="0"/>
              <a:t>Industria = </a:t>
            </a:r>
            <a:r>
              <a:rPr lang="en-US" sz="1400" b="1" dirty="0" err="1"/>
              <a:t>Segmento</a:t>
            </a:r>
            <a:r>
              <a:rPr lang="en-US" sz="1400" b="1" dirty="0"/>
              <a:t> 14 Industria</a:t>
            </a:r>
          </a:p>
          <a:p>
            <a:pPr algn="ctr"/>
            <a:r>
              <a:rPr lang="en-US" sz="1400" b="1" dirty="0"/>
              <a:t>Agricola = </a:t>
            </a:r>
            <a:r>
              <a:rPr lang="en-US" sz="1400" b="1" dirty="0" err="1"/>
              <a:t>Segmento</a:t>
            </a:r>
            <a:r>
              <a:rPr lang="en-US" sz="1400" b="1" dirty="0"/>
              <a:t> 13 Agro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451527" y="407502"/>
            <a:ext cx="5172294" cy="993357"/>
          </a:xfrm>
          <a:prstGeom prst="wedgeRoundRectCallout">
            <a:avLst>
              <a:gd name="adj1" fmla="val -36447"/>
              <a:gd name="adj2" fmla="val 68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 el portal tendremos los siguinentes Catalagos de materiales:</a:t>
            </a:r>
          </a:p>
          <a:p>
            <a:pPr algn="ctr"/>
            <a:r>
              <a:rPr lang="en-US" sz="1400" dirty="0"/>
              <a:t>A) Almacenamiento Mejoramiento Conduccion</a:t>
            </a:r>
          </a:p>
          <a:p>
            <a:pPr algn="ctr"/>
            <a:r>
              <a:rPr lang="en-US" sz="1400" dirty="0"/>
              <a:t>B) Industria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37770" y="4865467"/>
            <a:ext cx="2384377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Los materiales </a:t>
            </a:r>
            <a:r>
              <a:rPr lang="en-US" sz="1200" b="1" dirty="0" err="1">
                <a:solidFill>
                  <a:srgbClr val="FF0000"/>
                </a:solidFill>
              </a:rPr>
              <a:t>serán</a:t>
            </a:r>
            <a:r>
              <a:rPr lang="en-US" sz="1200" b="1" dirty="0">
                <a:solidFill>
                  <a:srgbClr val="FF0000"/>
                </a:solidFill>
              </a:rPr>
              <a:t> para </a:t>
            </a:r>
            <a:r>
              <a:rPr lang="en-US" sz="1200" b="1" dirty="0" err="1">
                <a:solidFill>
                  <a:srgbClr val="FF0000"/>
                </a:solidFill>
              </a:rPr>
              <a:t>uso</a:t>
            </a:r>
            <a:r>
              <a:rPr lang="en-US" sz="1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53506" y="5304763"/>
            <a:ext cx="1458888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Industrial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299" y="5274362"/>
            <a:ext cx="2114887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13" y="5378715"/>
            <a:ext cx="1124793" cy="21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5456" y="53146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Seleccione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149187" y="5694307"/>
            <a:ext cx="1463208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Agricola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440883" y="3591775"/>
            <a:ext cx="565799" cy="79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0032" y="6081833"/>
            <a:ext cx="339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b="1" dirty="0">
                <a:solidFill>
                  <a:srgbClr val="FF0000"/>
                </a:solidFill>
              </a:rPr>
              <a:t>Esta pantalla solo se mostrará una sola vez.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326137-0918-41D8-9156-F6D26FC10093}"/>
              </a:ext>
            </a:extLst>
          </p:cNvPr>
          <p:cNvSpPr txBox="1"/>
          <p:nvPr/>
        </p:nvSpPr>
        <p:spPr>
          <a:xfrm>
            <a:off x="3609474" y="1997242"/>
            <a:ext cx="2025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Verificar más adelante si los términos los conocen de esta forma.</a:t>
            </a:r>
          </a:p>
          <a:p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highlight>
                  <a:srgbClr val="FFFF00"/>
                </a:highlight>
              </a:rPr>
              <a:t>Si se puede poner iconografía que haga referencia a los productos de cada categoría.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345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91921"/>
              </p:ext>
            </p:extLst>
          </p:nvPr>
        </p:nvGraphicFramePr>
        <p:xfrm>
          <a:off x="4786915" y="1915416"/>
          <a:ext cx="520192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39600520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442099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28368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31718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de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U.Medida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VALVULA DE ESFERA DESMONTABLE 63 x 63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HEMBRA </a:t>
                      </a:r>
                      <a:r>
                        <a:rPr lang="en-US" sz="1100" b="1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x 3"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12564783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MACHO 75 x 2 1/2"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8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12533782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VALVULA DE ESFERA DESMONTABLE 32 x 32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4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 90Âº DE 110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DE 110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 110 x 90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764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8307"/>
              </p:ext>
            </p:extLst>
          </p:nvPr>
        </p:nvGraphicFramePr>
        <p:xfrm>
          <a:off x="4329715" y="1915416"/>
          <a:ext cx="365211" cy="403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11">
                  <a:extLst>
                    <a:ext uri="{9D8B030D-6E8A-4147-A177-3AD203B41FA5}">
                      <a16:colId xmlns:a16="http://schemas.microsoft.com/office/drawing/2014/main" val="4173055850"/>
                    </a:ext>
                  </a:extLst>
                </a:gridCol>
              </a:tblGrid>
              <a:tr h="46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64855"/>
                  </a:ext>
                </a:extLst>
              </a:tr>
              <a:tr h="67092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82731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38735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71145"/>
                  </a:ext>
                </a:extLst>
              </a:tr>
              <a:tr h="790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08189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80160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73167"/>
                  </a:ext>
                </a:extLst>
              </a:tr>
              <a:tr h="46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06586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157679" y="207037"/>
            <a:ext cx="3346463" cy="731114"/>
          </a:xfrm>
          <a:prstGeom prst="wedgeRoundRectCallout">
            <a:avLst>
              <a:gd name="adj1" fmla="val 43373"/>
              <a:gd name="adj2" fmla="val 147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 </a:t>
            </a:r>
            <a:r>
              <a:rPr lang="en-US" sz="1400" dirty="0" err="1"/>
              <a:t>muestra</a:t>
            </a:r>
            <a:r>
              <a:rPr lang="en-US" sz="1400" dirty="0"/>
              <a:t> el </a:t>
            </a:r>
            <a:r>
              <a:rPr lang="en-US" sz="1400" dirty="0" err="1"/>
              <a:t>catalago</a:t>
            </a:r>
            <a:r>
              <a:rPr lang="en-US" sz="1400" dirty="0"/>
              <a:t> </a:t>
            </a:r>
            <a:r>
              <a:rPr lang="en-US" sz="1400" dirty="0" err="1"/>
              <a:t>ofreciendo</a:t>
            </a:r>
            <a:r>
              <a:rPr lang="en-US" sz="1400" dirty="0"/>
              <a:t> la </a:t>
            </a:r>
            <a:r>
              <a:rPr lang="en-US" sz="1400" dirty="0" err="1"/>
              <a:t>opción</a:t>
            </a:r>
            <a:r>
              <a:rPr lang="en-US" sz="1400" dirty="0"/>
              <a:t> de </a:t>
            </a:r>
            <a:r>
              <a:rPr lang="en-US" sz="1400" dirty="0" err="1"/>
              <a:t>busqueda</a:t>
            </a:r>
            <a:r>
              <a:rPr lang="en-US" sz="1400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22639" y="5906645"/>
            <a:ext cx="1462654" cy="365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Agregar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26565"/>
              </p:ext>
            </p:extLst>
          </p:nvPr>
        </p:nvGraphicFramePr>
        <p:xfrm>
          <a:off x="4694926" y="1294097"/>
          <a:ext cx="35130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08">
                  <a:extLst>
                    <a:ext uri="{9D8B030D-6E8A-4147-A177-3AD203B41FA5}">
                      <a16:colId xmlns:a16="http://schemas.microsoft.com/office/drawing/2014/main" val="1452707984"/>
                    </a:ext>
                  </a:extLst>
                </a:gridCol>
                <a:gridCol w="1756508">
                  <a:extLst>
                    <a:ext uri="{9D8B030D-6E8A-4147-A177-3AD203B41FA5}">
                      <a16:colId xmlns:a16="http://schemas.microsoft.com/office/drawing/2014/main" val="3498172635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r>
                        <a:rPr lang="en-US" dirty="0"/>
                        <a:t>Buscar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83904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157679" y="2615748"/>
            <a:ext cx="3346463" cy="780595"/>
          </a:xfrm>
          <a:prstGeom prst="wedgeRoundRectCallout">
            <a:avLst>
              <a:gd name="adj1" fmla="val 43373"/>
              <a:gd name="adj2" fmla="val 147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selecciona el material y agrega una cantidad Por último le da Agregar.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85FF40-00C3-4702-B1E7-43AE929D44C9}"/>
              </a:ext>
            </a:extLst>
          </p:cNvPr>
          <p:cNvSpPr txBox="1"/>
          <p:nvPr/>
        </p:nvSpPr>
        <p:spPr>
          <a:xfrm>
            <a:off x="7844589" y="409074"/>
            <a:ext cx="3681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Cambiar las columnas en el siguiente orden:</a:t>
            </a:r>
          </a:p>
          <a:p>
            <a:r>
              <a:rPr lang="es-MX" dirty="0">
                <a:highlight>
                  <a:srgbClr val="FFFF00"/>
                </a:highlight>
              </a:rPr>
              <a:t>Cantidad</a:t>
            </a:r>
          </a:p>
          <a:p>
            <a:r>
              <a:rPr lang="es-MX" dirty="0">
                <a:highlight>
                  <a:srgbClr val="FFFF00"/>
                </a:highlight>
              </a:rPr>
              <a:t>Descripción</a:t>
            </a:r>
          </a:p>
          <a:p>
            <a:r>
              <a:rPr lang="es-MX" dirty="0">
                <a:highlight>
                  <a:srgbClr val="FFFF00"/>
                </a:highlight>
              </a:rPr>
              <a:t>U. Medida</a:t>
            </a:r>
          </a:p>
          <a:p>
            <a:r>
              <a:rPr lang="es-MX" dirty="0">
                <a:highlight>
                  <a:srgbClr val="FFFF00"/>
                </a:highlight>
              </a:rPr>
              <a:t>No. De SKU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886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6" y="1901325"/>
            <a:ext cx="10009238" cy="375489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74522" y="3778770"/>
            <a:ext cx="3750183" cy="1726841"/>
          </a:xfrm>
          <a:prstGeom prst="wedgeRoundRectCallout">
            <a:avLst>
              <a:gd name="adj1" fmla="val -123991"/>
              <a:gd name="adj2" fmla="val 35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 campo Motivo de Pedido se creará uno Nuevo que indica que son Pedidos del Portal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21046" y="724087"/>
            <a:ext cx="3568185" cy="741298"/>
          </a:xfrm>
          <a:prstGeom prst="wedgeRoundRectCallout">
            <a:avLst>
              <a:gd name="adj1" fmla="val -47008"/>
              <a:gd name="adj2" fmla="val 90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 seleccionar al menos un material se tendrá toda la información para llenar la siguiente información en SAP</a:t>
            </a:r>
          </a:p>
        </p:txBody>
      </p:sp>
    </p:spTree>
    <p:extLst>
      <p:ext uri="{BB962C8B-B14F-4D97-AF65-F5344CB8AC3E}">
        <p14:creationId xmlns:p14="http://schemas.microsoft.com/office/powerpoint/2010/main" val="300458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6" y="927270"/>
            <a:ext cx="7065876" cy="3175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2348169"/>
            <a:ext cx="889173" cy="333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295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3" y="3419088"/>
            <a:ext cx="83820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28" y="3530306"/>
            <a:ext cx="1166075" cy="201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29" y="3530306"/>
            <a:ext cx="1626804" cy="201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68" y="3510174"/>
            <a:ext cx="1500559" cy="16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06" y="3903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297" y="3906143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</a:rPr>
              <a:t>VALVULA DE ESFERA DESMONTABLE 63 x 63 mm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518" y="3906143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12537890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926" y="39031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200" y="349698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5668" y="353803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Cant.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8954" y="351017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0267" y="391599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1626" y="349698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0109" y="351017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Precio </a:t>
            </a:r>
            <a:r>
              <a:rPr lang="en-US" sz="1100" b="1" dirty="0" err="1">
                <a:solidFill>
                  <a:schemeClr val="accent1"/>
                </a:solidFill>
              </a:rPr>
              <a:t>Neto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36" y="1171651"/>
            <a:ext cx="5143032" cy="124261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364039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Agregar</a:t>
            </a:r>
            <a:r>
              <a:rPr lang="en-US" b="1" dirty="0">
                <a:highlight>
                  <a:srgbClr val="FFFF00"/>
                </a:highlight>
              </a:rPr>
              <a:t> Productos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9814" y="4225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2005" y="422836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CODO 90Âº DE 110 mm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18226" y="422836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12590032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2634" y="42253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8975" y="423821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117530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662" y="3939252"/>
            <a:ext cx="185428" cy="1893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077" y="4269019"/>
            <a:ext cx="185428" cy="18934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353242-9792-40AC-BB10-3E68B2E8DE4B}"/>
              </a:ext>
            </a:extLst>
          </p:cNvPr>
          <p:cNvSpPr txBox="1"/>
          <p:nvPr/>
        </p:nvSpPr>
        <p:spPr>
          <a:xfrm>
            <a:off x="6509084" y="927270"/>
            <a:ext cx="416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Buscar que vayan apareciendo los precios sin tener que dar </a:t>
            </a:r>
            <a:r>
              <a:rPr lang="es-MX" dirty="0" err="1">
                <a:highlight>
                  <a:srgbClr val="FFFF00"/>
                </a:highlight>
              </a:rPr>
              <a:t>click</a:t>
            </a:r>
            <a:r>
              <a:rPr lang="es-MX" dirty="0">
                <a:highlight>
                  <a:srgbClr val="FFFF00"/>
                </a:highlight>
              </a:rPr>
              <a:t> a Cotizar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804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6" y="927270"/>
            <a:ext cx="7065876" cy="317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2348169"/>
            <a:ext cx="889173" cy="333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295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3" y="3419088"/>
            <a:ext cx="83820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28" y="3530306"/>
            <a:ext cx="1166075" cy="201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29" y="3530306"/>
            <a:ext cx="1626804" cy="201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68" y="3510174"/>
            <a:ext cx="1500559" cy="16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06" y="3903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297" y="3906143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</a:rPr>
              <a:t>VALVULA DE ESFERA DESMONTABLE 63 x 63 mm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518" y="3906143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12537890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926" y="39031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200" y="349698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668" y="353803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Cant.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8954" y="351017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0267" y="391599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1626" y="349698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0109" y="351017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Precio </a:t>
            </a:r>
            <a:r>
              <a:rPr lang="en-US" sz="1100" b="1" dirty="0" err="1">
                <a:solidFill>
                  <a:schemeClr val="accent1"/>
                </a:solidFill>
              </a:rPr>
              <a:t>Neto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36" y="1171651"/>
            <a:ext cx="5143032" cy="12426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64039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Agregar</a:t>
            </a:r>
            <a:r>
              <a:rPr lang="en-US" b="1" dirty="0">
                <a:highlight>
                  <a:srgbClr val="FFFF00"/>
                </a:highlight>
              </a:rPr>
              <a:t> Productos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9814" y="4225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2005" y="422836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CODO 90Âº DE 110 mm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8226" y="422836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12590032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2634" y="42253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8975" y="423821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43230" y="9486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2746" y="39116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23604" y="389421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8,125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2144" y="39006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48390" y="423385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7535" y="421601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07788" y="422291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34657" y="3887639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34657" y="418440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6085" y="349256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Fecha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952" y="3923771"/>
            <a:ext cx="185428" cy="18934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678" y="4269988"/>
            <a:ext cx="185428" cy="189345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7535" y="5538216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hlinkClick r:id="rId8" action="ppaction://hlinksldjump"/>
              </a:rPr>
              <a:t>Siguiente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393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65876"/>
              </p:ext>
            </p:extLst>
          </p:nvPr>
        </p:nvGraphicFramePr>
        <p:xfrm>
          <a:off x="2032000" y="719666"/>
          <a:ext cx="520192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39600520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442099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28368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31718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de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U.Medida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VALVULA DE ESFERA DESMONTABLE 63 x 63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HEMBRA 90 x 3"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12564783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MACHO 75 x 2 1/2"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8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12533782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VALVULA DE ESFERA DESMONTABLE 32 x 32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4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 90Âº DE 110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DE 110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 110 x 90 mm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Pza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7646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42627"/>
              </p:ext>
            </p:extLst>
          </p:nvPr>
        </p:nvGraphicFramePr>
        <p:xfrm>
          <a:off x="1574800" y="719666"/>
          <a:ext cx="365211" cy="403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11">
                  <a:extLst>
                    <a:ext uri="{9D8B030D-6E8A-4147-A177-3AD203B41FA5}">
                      <a16:colId xmlns:a16="http://schemas.microsoft.com/office/drawing/2014/main" val="4173055850"/>
                    </a:ext>
                  </a:extLst>
                </a:gridCol>
              </a:tblGrid>
              <a:tr h="46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64855"/>
                  </a:ext>
                </a:extLst>
              </a:tr>
              <a:tr h="67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82731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38735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71145"/>
                  </a:ext>
                </a:extLst>
              </a:tr>
              <a:tr h="790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08189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80160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73167"/>
                  </a:ext>
                </a:extLst>
              </a:tr>
              <a:tr h="46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0658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405525" y="5294066"/>
            <a:ext cx="1689992" cy="893957"/>
            <a:chOff x="5881686" y="3276599"/>
            <a:chExt cx="1802791" cy="981873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686" y="3276599"/>
              <a:ext cx="1802791" cy="98187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76036" y="3566151"/>
              <a:ext cx="1214089" cy="405654"/>
              <a:chOff x="6017558" y="4246423"/>
              <a:chExt cx="1214089" cy="40565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7558" y="4324389"/>
                <a:ext cx="1214089" cy="281157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017558" y="4246423"/>
                <a:ext cx="1046723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Agregar </a:t>
                </a:r>
              </a:p>
            </p:txBody>
          </p:sp>
        </p:grpSp>
      </p:grpSp>
      <p:sp>
        <p:nvSpPr>
          <p:cNvPr id="2" name="Rounded Rectangle 1"/>
          <p:cNvSpPr/>
          <p:nvPr/>
        </p:nvSpPr>
        <p:spPr>
          <a:xfrm>
            <a:off x="1681458" y="166255"/>
            <a:ext cx="2284900" cy="320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Texto a </a:t>
            </a:r>
            <a:r>
              <a:rPr lang="en-US" dirty="0" err="1"/>
              <a:t>buscar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6" y="927270"/>
            <a:ext cx="7065876" cy="317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2348169"/>
            <a:ext cx="889173" cy="333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295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3" y="3419088"/>
            <a:ext cx="83820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28" y="3530306"/>
            <a:ext cx="1166075" cy="201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29" y="3530306"/>
            <a:ext cx="1626804" cy="201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68" y="3510174"/>
            <a:ext cx="1500559" cy="16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06" y="3903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297" y="3906143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</a:rPr>
              <a:t>VALVULA DE ESFERA DESMONTABLE 63 x 63 mm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518" y="3906143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12537890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926" y="39031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200" y="349698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668" y="353803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Cant.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8954" y="351017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0267" y="391599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1626" y="349698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0109" y="351017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Precio </a:t>
            </a:r>
            <a:r>
              <a:rPr lang="en-US" sz="1100" b="1" dirty="0" err="1">
                <a:solidFill>
                  <a:schemeClr val="accent1"/>
                </a:solidFill>
              </a:rPr>
              <a:t>Neto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36" y="1171651"/>
            <a:ext cx="5143032" cy="12426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64039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Agregar</a:t>
            </a:r>
            <a:r>
              <a:rPr lang="en-US" b="1" dirty="0">
                <a:highlight>
                  <a:srgbClr val="FFFF00"/>
                </a:highlight>
              </a:rPr>
              <a:t> Productos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9814" y="4225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2005" y="422836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CODO 90Âº DE 110 mm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8226" y="422836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12590032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2634" y="42253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8975" y="423821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43230" y="9486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2746" y="39116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23604" y="389421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8,125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2144" y="39006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48390" y="423385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7535" y="421601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07788" y="422291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18521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80712" y="4550579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CONECTOR HEMBRA 90 x 3"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26933" y="455057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12598305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26060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7682" y="456042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87469" y="5831045"/>
            <a:ext cx="3295339" cy="479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Todas las posiciones deben de tener precio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26085" y="349256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Fecha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34657" y="3887639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34657" y="418440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3947769"/>
            <a:ext cx="185428" cy="1893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765" y="4233856"/>
            <a:ext cx="185428" cy="1893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4596560"/>
            <a:ext cx="185428" cy="1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7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6" y="927270"/>
            <a:ext cx="7065876" cy="317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2348169"/>
            <a:ext cx="889173" cy="333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295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3" y="3419088"/>
            <a:ext cx="83820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28" y="3530306"/>
            <a:ext cx="1166075" cy="201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29" y="3530306"/>
            <a:ext cx="1626804" cy="201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68" y="3510174"/>
            <a:ext cx="1500559" cy="16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06" y="3903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297" y="3906143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</a:rPr>
              <a:t>VALVULA DE ESFERA DESMONTABLE 63 x 63 mm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518" y="3906143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12537890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926" y="39031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200" y="349698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668" y="353803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Cant.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8954" y="351017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0267" y="391599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1626" y="349698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0109" y="351017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Precio </a:t>
            </a:r>
            <a:r>
              <a:rPr lang="en-US" sz="1100" b="1" dirty="0" err="1">
                <a:solidFill>
                  <a:schemeClr val="accent1"/>
                </a:solidFill>
              </a:rPr>
              <a:t>Neto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36" y="1171651"/>
            <a:ext cx="5143032" cy="12426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64039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Agregar</a:t>
            </a:r>
            <a:r>
              <a:rPr lang="en-US" b="1" dirty="0">
                <a:highlight>
                  <a:srgbClr val="FFFF00"/>
                </a:highlight>
              </a:rPr>
              <a:t> Productos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9814" y="4225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2005" y="422836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CODO 90Âº DE 110 mm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8226" y="422836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12590032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2634" y="42253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8975" y="423821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43230" y="9486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2746" y="39116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23604" y="389421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8,125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2144" y="39006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48390" y="423385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7535" y="421601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07788" y="422291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18521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80712" y="4550579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CONECTOR HEMBRA 90 x 3"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26933" y="455057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12598305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26060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7682" y="456042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3349" y="4556075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120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16242" y="45382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16495" y="454513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6085" y="349256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Fecha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34657" y="3887639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34657" y="418440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4657" y="456042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3947769"/>
            <a:ext cx="185428" cy="18934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765" y="4233856"/>
            <a:ext cx="185428" cy="18934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4596560"/>
            <a:ext cx="185428" cy="189345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8107535" y="5538216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Confirmar pedido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854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6" y="927270"/>
            <a:ext cx="7065876" cy="3175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86" y="2348169"/>
            <a:ext cx="889173" cy="333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148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566" y="1171651"/>
            <a:ext cx="5143032" cy="124261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820928" y="3738140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Uso CFDI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46" y="4674461"/>
            <a:ext cx="2299068" cy="510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227" y="3738140"/>
            <a:ext cx="2114887" cy="54292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820928" y="4677070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Método de Pago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227" y="4677070"/>
            <a:ext cx="2114887" cy="5429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114" y="2054857"/>
            <a:ext cx="3752850" cy="21812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470530" y="454894"/>
            <a:ext cx="1625600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Facturación</a:t>
            </a:r>
          </a:p>
        </p:txBody>
      </p:sp>
    </p:spTree>
    <p:extLst>
      <p:ext uri="{BB962C8B-B14F-4D97-AF65-F5344CB8AC3E}">
        <p14:creationId xmlns:p14="http://schemas.microsoft.com/office/powerpoint/2010/main" val="10805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5" y="2471552"/>
            <a:ext cx="5124450" cy="20574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58065" y="709079"/>
            <a:ext cx="3787830" cy="1330385"/>
          </a:xfrm>
          <a:prstGeom prst="wedgeRoundRectCallout">
            <a:avLst>
              <a:gd name="adj1" fmla="val -7696"/>
              <a:gd name="adj2" fmla="val 86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Forma de Pago lo leemos directamente de XD03=&gt;No cliente=&gt;Sociedad se toma de la referencia No Cliente-Sociedad=Canal de Distribucion=20=&gt;Sector=02=&gt;Pestaña Sociedad=&gt;Valor del campo Vías de Pago y este campo </a:t>
            </a:r>
            <a:r>
              <a:rPr lang="en-US" sz="1400" b="1" dirty="0"/>
              <a:t>No</a:t>
            </a:r>
            <a:r>
              <a:rPr lang="en-US" sz="1400" dirty="0"/>
              <a:t> es seleccionable por el cliente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83691" y="2620291"/>
            <a:ext cx="3750183" cy="1225254"/>
          </a:xfrm>
          <a:prstGeom prst="wedgeRoundRectCallout">
            <a:avLst>
              <a:gd name="adj1" fmla="val -75932"/>
              <a:gd name="adj2" fmla="val 266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Uso de CFDI se muestra lo que viene en SAP, este campo es seleccionable por el cliente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83691" y="4077690"/>
            <a:ext cx="3864714" cy="1313708"/>
          </a:xfrm>
          <a:prstGeom prst="wedgeRoundRectCallout">
            <a:avLst>
              <a:gd name="adj1" fmla="val -85087"/>
              <a:gd name="adj2" fmla="val -58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Leemos</a:t>
            </a:r>
            <a:r>
              <a:rPr lang="en-US" sz="1400" dirty="0"/>
              <a:t> </a:t>
            </a:r>
            <a:r>
              <a:rPr lang="en-US" sz="1400" dirty="0" err="1"/>
              <a:t>Metodo</a:t>
            </a:r>
            <a:r>
              <a:rPr lang="en-US" sz="1400" dirty="0"/>
              <a:t> de Pago lo leemos directamente de XD03=&gt;No cliente=&gt;Sociedad=Canal de Distribucion=20=&gt;Sector=02=&gt;Pestaña Marketing=&gt;Valor del campo </a:t>
            </a:r>
            <a:r>
              <a:rPr lang="en-US" sz="1400" dirty="0" err="1"/>
              <a:t>Ramo</a:t>
            </a:r>
            <a:r>
              <a:rPr lang="en-US" sz="1400" dirty="0"/>
              <a:t> y este campo </a:t>
            </a:r>
            <a:r>
              <a:rPr lang="en-US" sz="1400" b="1" dirty="0"/>
              <a:t>Si</a:t>
            </a:r>
            <a:r>
              <a:rPr lang="en-US" sz="1400" dirty="0"/>
              <a:t> es seleccionable por el cliente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83691" y="6061903"/>
            <a:ext cx="3750183" cy="368666"/>
          </a:xfrm>
          <a:prstGeom prst="wedgeRoundRectCallout">
            <a:avLst>
              <a:gd name="adj1" fmla="val -83215"/>
              <a:gd name="adj2" fmla="val -620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</a:t>
            </a:r>
            <a:r>
              <a:rPr lang="en-US" sz="1400" dirty="0" err="1"/>
              <a:t>podra</a:t>
            </a:r>
            <a:r>
              <a:rPr lang="en-US" sz="1400" dirty="0"/>
              <a:t> </a:t>
            </a:r>
            <a:r>
              <a:rPr lang="en-US" sz="1400" dirty="0" err="1"/>
              <a:t>cambiar</a:t>
            </a:r>
            <a:r>
              <a:rPr lang="en-US" sz="1400" dirty="0"/>
              <a:t> el </a:t>
            </a:r>
            <a:r>
              <a:rPr lang="en-US" sz="1400" dirty="0" err="1"/>
              <a:t>metodo</a:t>
            </a:r>
            <a:r>
              <a:rPr lang="en-US" sz="1400" dirty="0"/>
              <a:t> PPD o PUE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3017"/>
              </p:ext>
            </p:extLst>
          </p:nvPr>
        </p:nvGraphicFramePr>
        <p:xfrm>
          <a:off x="7579165" y="284611"/>
          <a:ext cx="4253865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985">
                  <a:extLst>
                    <a:ext uri="{9D8B030D-6E8A-4147-A177-3AD203B41FA5}">
                      <a16:colId xmlns:a16="http://schemas.microsoft.com/office/drawing/2014/main" val="22705237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1020482018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852121567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841489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numero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Sociedad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11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Argentina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0002000000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0002099999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13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</a:t>
                      </a:r>
                      <a:r>
                        <a:rPr lang="en-US" sz="1100" dirty="0" err="1">
                          <a:effectLst/>
                        </a:rPr>
                        <a:t>Brasil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0003000000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0003099999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57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Costa Rica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0007000000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0007099999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70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Guatemala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0005000000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0005099999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64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Honduras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0006000000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0006099999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75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Nicaragua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0008000000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0008099999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77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</a:t>
                      </a:r>
                      <a:r>
                        <a:rPr lang="en-US" sz="1100" dirty="0" err="1">
                          <a:effectLst/>
                        </a:rPr>
                        <a:t>Perú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0004000000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0004099999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75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 El Salvador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0009000000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0009099999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6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 Nacional USA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0100999999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59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Clientes Nacional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0001099999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SM02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61712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45895" y="292068"/>
            <a:ext cx="1336620" cy="592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Comentarios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7295" y="112557"/>
            <a:ext cx="1625600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Facturación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46306" y="-72109"/>
            <a:ext cx="8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3" y="1516359"/>
            <a:ext cx="8208634" cy="382528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743568" y="4413921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entra con su usuario y contraseña</a:t>
            </a:r>
          </a:p>
        </p:txBody>
      </p:sp>
    </p:spTree>
    <p:extLst>
      <p:ext uri="{BB962C8B-B14F-4D97-AF65-F5344CB8AC3E}">
        <p14:creationId xmlns:p14="http://schemas.microsoft.com/office/powerpoint/2010/main" val="268797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31" y="-19652"/>
            <a:ext cx="7065876" cy="3175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1386267"/>
            <a:ext cx="889173" cy="333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2956" y="1450409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036" y="209749"/>
            <a:ext cx="5143032" cy="124261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382398" y="3635846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Uso CFDI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7" y="3635846"/>
            <a:ext cx="2114887" cy="54292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59270" y="2884058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Método de Pago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69" y="2884058"/>
            <a:ext cx="2114887" cy="5429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28184" y="2886036"/>
            <a:ext cx="1657656" cy="4389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PUE Pago una Exhibición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1202" y="3607110"/>
            <a:ext cx="1841494" cy="4389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Adquisición de </a:t>
            </a:r>
            <a:r>
              <a:rPr lang="en-US" sz="1200" dirty="0" err="1">
                <a:solidFill>
                  <a:schemeClr val="accent1"/>
                </a:solidFill>
              </a:rPr>
              <a:t>mercancias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82398" y="4595675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Ag. Comp.Bancario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202" y="4650639"/>
            <a:ext cx="1808351" cy="416081"/>
          </a:xfrm>
          <a:prstGeom prst="rect">
            <a:avLst/>
          </a:prstGeom>
        </p:spPr>
      </p:pic>
      <p:sp>
        <p:nvSpPr>
          <p:cNvPr id="34" name="Rounded Rectangular Callout 33"/>
          <p:cNvSpPr/>
          <p:nvPr/>
        </p:nvSpPr>
        <p:spPr>
          <a:xfrm>
            <a:off x="7846335" y="639092"/>
            <a:ext cx="3750183" cy="122525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Solo cuando el metodo de pago sea </a:t>
            </a:r>
            <a:r>
              <a:rPr lang="es-MX" sz="1400" dirty="0"/>
              <a:t>PUE (Pago Una Exhibición) se solicitará al cliente agregar un recibo de pago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853831" y="472033"/>
            <a:ext cx="1625600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Facturación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07535" y="5538216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Siguiente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90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92977"/>
              </p:ext>
            </p:extLst>
          </p:nvPr>
        </p:nvGraphicFramePr>
        <p:xfrm>
          <a:off x="2032000" y="1420314"/>
          <a:ext cx="812800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15005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74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Datos</a:t>
                      </a:r>
                      <a:r>
                        <a:rPr lang="en-US" baseline="0" dirty="0"/>
                        <a:t> de 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dirty="0"/>
                        <a:t>Nombre del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dirty="0"/>
                        <a:t>Apellido del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1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dirty="0"/>
                        <a:t>Teléfono del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Teléfono fijo</a:t>
                      </a:r>
                      <a:r>
                        <a:rPr lang="en-US" sz="1400" baseline="0" dirty="0"/>
                        <a:t> del contacto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Horario</a:t>
                      </a:r>
                      <a:r>
                        <a:rPr lang="en-US" sz="1400" dirty="0"/>
                        <a:t> de Recepción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8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dirty="0"/>
                        <a:t>Referencia Fisica de ubicación (corquis)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01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Tipo de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producto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 almacenar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  <a:p>
                      <a:r>
                        <a:rPr lang="en-US" sz="1200" baseline="0" dirty="0">
                          <a:highlight>
                            <a:srgbClr val="FFFF00"/>
                          </a:highlight>
                        </a:rPr>
                        <a:t>Especifico por contenido del producto, concentración en %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Opciones.***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3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Capacidades de transporte especiales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8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Equipo</a:t>
                      </a:r>
                      <a:r>
                        <a:rPr lang="en-US" sz="1400" dirty="0"/>
                        <a:t> especial de protección personal</a:t>
                      </a:r>
                      <a:r>
                        <a:rPr lang="en-US" sz="1400" baseline="0" dirty="0"/>
                        <a:t> (EPP)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736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533906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Obligatorio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881961" y="179760"/>
            <a:ext cx="3750183" cy="95220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Solo en el caso que sean productos de Catalagos de </a:t>
            </a:r>
            <a:r>
              <a:rPr lang="en-US" sz="1400" b="1" dirty="0"/>
              <a:t>AGR</a:t>
            </a:r>
            <a:r>
              <a:rPr lang="en-US" sz="1400" dirty="0"/>
              <a:t> e </a:t>
            </a:r>
            <a:r>
              <a:rPr lang="en-US" sz="1400" b="1" dirty="0"/>
              <a:t>Ind</a:t>
            </a:r>
            <a:r>
              <a:rPr lang="en-US" sz="1400" dirty="0"/>
              <a:t> se solicita inforación de Entrega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32000" y="424096"/>
            <a:ext cx="1864139" cy="677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highlight>
                  <a:srgbClr val="FFFF00"/>
                </a:highlight>
              </a:rPr>
              <a:t>Especificaciones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 de </a:t>
            </a:r>
            <a:r>
              <a:rPr lang="en-US" dirty="0" err="1">
                <a:solidFill>
                  <a:schemeClr val="accent1"/>
                </a:solidFill>
                <a:highlight>
                  <a:srgbClr val="FFFF00"/>
                </a:highlight>
              </a:rPr>
              <a:t>Entrega</a:t>
            </a:r>
            <a:endParaRPr lang="en-US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88781" y="5903238"/>
            <a:ext cx="2171219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Resumen del pedido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248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57539"/>
            <a:ext cx="19050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0" y="771098"/>
            <a:ext cx="9902479" cy="2944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95" y="864846"/>
            <a:ext cx="8341546" cy="144628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29767" y="2528580"/>
            <a:ext cx="894303" cy="200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Facturación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03178" y="2518532"/>
            <a:ext cx="932823" cy="200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Comentarios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4193" y="3179657"/>
            <a:ext cx="843095" cy="186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En Captura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18898" y="1441321"/>
            <a:ext cx="1796231" cy="293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Resumen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63856" y="4240184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Ordenar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209100" y="864846"/>
            <a:ext cx="3750183" cy="95220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 esta sección se podrá navegar a todas las pestañas donde se capturó información y se podrá modificar según las necesidades </a:t>
            </a:r>
          </a:p>
        </p:txBody>
      </p:sp>
    </p:spTree>
    <p:extLst>
      <p:ext uri="{BB962C8B-B14F-4D97-AF65-F5344CB8AC3E}">
        <p14:creationId xmlns:p14="http://schemas.microsoft.com/office/powerpoint/2010/main" val="256299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9" y="1422407"/>
            <a:ext cx="9902479" cy="294440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412346" y="1599126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highlight>
                  <a:srgbClr val="FFFF00"/>
                </a:highlight>
              </a:rPr>
              <a:t>C</a:t>
            </a:r>
            <a:r>
              <a:rPr lang="en-US" sz="1200" b="1" dirty="0" err="1">
                <a:highlight>
                  <a:srgbClr val="FFFF00"/>
                </a:highlight>
              </a:rPr>
              <a:t>opiar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en-US" sz="1200" b="1" dirty="0" err="1">
                <a:highlight>
                  <a:srgbClr val="FFFF00"/>
                </a:highlight>
              </a:rPr>
              <a:t>Pedido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36097" y="4684731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Cancelar Pedido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49879A-AF1D-4B37-B74F-848AF67C04FA}"/>
              </a:ext>
            </a:extLst>
          </p:cNvPr>
          <p:cNvSpPr txBox="1"/>
          <p:nvPr/>
        </p:nvSpPr>
        <p:spPr>
          <a:xfrm>
            <a:off x="1337676" y="5060318"/>
            <a:ext cx="281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highlight>
                  <a:srgbClr val="FFFF00"/>
                </a:highlight>
              </a:rPr>
              <a:t>Leyenda: </a:t>
            </a:r>
          </a:p>
          <a:p>
            <a:r>
              <a:rPr lang="es-MX" sz="1000" i="1" dirty="0">
                <a:highlight>
                  <a:srgbClr val="FFFF00"/>
                </a:highlight>
              </a:rPr>
              <a:t>Aclarar hasta que momento pueden cancelar.</a:t>
            </a:r>
          </a:p>
          <a:p>
            <a:r>
              <a:rPr lang="es-MX" sz="1000" i="1" dirty="0">
                <a:highlight>
                  <a:srgbClr val="FFFF00"/>
                </a:highlight>
              </a:rPr>
              <a:t>A partir del estatus de </a:t>
            </a:r>
            <a:r>
              <a:rPr lang="es-MX" sz="1000" i="1" dirty="0">
                <a:solidFill>
                  <a:srgbClr val="FFC000"/>
                </a:solidFill>
                <a:highlight>
                  <a:srgbClr val="FFFF00"/>
                </a:highlight>
              </a:rPr>
              <a:t>Liberado </a:t>
            </a:r>
            <a:r>
              <a:rPr lang="es-MX" sz="10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llamar al 800 ROTOPLAS.</a:t>
            </a:r>
            <a:endParaRPr lang="en-US" sz="10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07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8" y="23864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Creación de Pedidos desde un Pedido existente</a:t>
            </a:r>
          </a:p>
        </p:txBody>
      </p:sp>
    </p:spTree>
    <p:extLst>
      <p:ext uri="{BB962C8B-B14F-4D97-AF65-F5344CB8AC3E}">
        <p14:creationId xmlns:p14="http://schemas.microsoft.com/office/powerpoint/2010/main" val="415707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93" y="2426426"/>
            <a:ext cx="8244408" cy="33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024812" y="781534"/>
            <a:ext cx="4943530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Crear desde Pedidos </a:t>
            </a:r>
            <a:r>
              <a:rPr lang="en-US" b="1" dirty="0" err="1"/>
              <a:t>Anteriores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09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6" y="478046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7" y="602463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85" y="1321777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641273" y="602461"/>
            <a:ext cx="2706216" cy="4551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00463" y="549427"/>
            <a:ext cx="1152128" cy="554121"/>
            <a:chOff x="3707904" y="620001"/>
            <a:chExt cx="1152128" cy="5541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82291" y="81574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Crear Pedido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302" y="640938"/>
            <a:ext cx="2206554" cy="469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444" y="366357"/>
            <a:ext cx="1433130" cy="955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322" y="2850731"/>
            <a:ext cx="5676501" cy="40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82" y="1467421"/>
            <a:ext cx="9707035" cy="39231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12346" y="1599126"/>
            <a:ext cx="1547422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highlight>
                  <a:srgbClr val="FFFF00"/>
                </a:highlight>
              </a:rPr>
              <a:t>Copiar Pedido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747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82" y="1467421"/>
            <a:ext cx="9707035" cy="3923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95" y="4435290"/>
            <a:ext cx="185428" cy="189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95" y="4624635"/>
            <a:ext cx="185428" cy="189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88" y="1430488"/>
            <a:ext cx="7956467" cy="1537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21823" y="1467421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Agregar</a:t>
            </a:r>
            <a:r>
              <a:rPr lang="en-US" b="1" dirty="0">
                <a:highlight>
                  <a:srgbClr val="FFFF00"/>
                </a:highlight>
              </a:rPr>
              <a:t> Productos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75314" y="1467421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274" y="4382309"/>
            <a:ext cx="4331896" cy="735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37" y="2531968"/>
            <a:ext cx="3609975" cy="50482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097432" y="5304270"/>
            <a:ext cx="3326630" cy="1228780"/>
          </a:xfrm>
          <a:prstGeom prst="wedgeRoundRectCallout">
            <a:avLst>
              <a:gd name="adj1" fmla="val -77515"/>
              <a:gd name="adj2" fmla="val -41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de aquí se continua con el resto de la captura descrita en  Creación de Pedidos</a:t>
            </a:r>
          </a:p>
        </p:txBody>
      </p:sp>
    </p:spTree>
    <p:extLst>
      <p:ext uri="{BB962C8B-B14F-4D97-AF65-F5344CB8AC3E}">
        <p14:creationId xmlns:p14="http://schemas.microsoft.com/office/powerpoint/2010/main" val="2693654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8" y="23864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Cancelación de Pedido</a:t>
            </a:r>
          </a:p>
        </p:txBody>
      </p:sp>
    </p:spTree>
    <p:extLst>
      <p:ext uri="{BB962C8B-B14F-4D97-AF65-F5344CB8AC3E}">
        <p14:creationId xmlns:p14="http://schemas.microsoft.com/office/powerpoint/2010/main" val="8512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2BA74-0C36-4203-ADDF-8EF57487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DD9B8D-16E7-451C-AFFD-75A0B1EBA771}"/>
              </a:ext>
            </a:extLst>
          </p:cNvPr>
          <p:cNvSpPr txBox="1"/>
          <p:nvPr/>
        </p:nvSpPr>
        <p:spPr>
          <a:xfrm>
            <a:off x="926432" y="2743200"/>
            <a:ext cx="366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Quitar números 1,2,3</a:t>
            </a:r>
          </a:p>
          <a:p>
            <a:r>
              <a:rPr lang="es-MX" dirty="0">
                <a:highlight>
                  <a:srgbClr val="FFFF00"/>
                </a:highlight>
              </a:rPr>
              <a:t>Dejar las opciones </a:t>
            </a:r>
            <a:r>
              <a:rPr lang="es-MX" dirty="0" err="1">
                <a:highlight>
                  <a:srgbClr val="FFFF00"/>
                </a:highlight>
              </a:rPr>
              <a:t>clickeables</a:t>
            </a:r>
            <a:r>
              <a:rPr lang="es-MX" dirty="0">
                <a:highlight>
                  <a:srgbClr val="FFFF00"/>
                </a:highlight>
              </a:rPr>
              <a:t> debajo de cada título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084140-AFC3-47E1-9FC1-85B0A3416815}"/>
              </a:ext>
            </a:extLst>
          </p:cNvPr>
          <p:cNvSpPr txBox="1"/>
          <p:nvPr/>
        </p:nvSpPr>
        <p:spPr>
          <a:xfrm>
            <a:off x="729917" y="5049253"/>
            <a:ext cx="366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Quitar Ligas de interés, poner estado de cuenta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2366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93" y="2426426"/>
            <a:ext cx="8244408" cy="33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024812" y="781534"/>
            <a:ext cx="4943530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Cancelación de Pedidos</a:t>
            </a:r>
          </a:p>
        </p:txBody>
      </p:sp>
    </p:spTree>
    <p:extLst>
      <p:ext uri="{BB962C8B-B14F-4D97-AF65-F5344CB8AC3E}">
        <p14:creationId xmlns:p14="http://schemas.microsoft.com/office/powerpoint/2010/main" val="1246163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6" y="478046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7" y="602463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85" y="1321777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641273" y="602461"/>
            <a:ext cx="2706216" cy="4551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00463" y="549427"/>
            <a:ext cx="1152128" cy="554121"/>
            <a:chOff x="3707904" y="620001"/>
            <a:chExt cx="1152128" cy="5541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82291" y="81574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Crear Pedido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302" y="640938"/>
            <a:ext cx="2206554" cy="469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444" y="366357"/>
            <a:ext cx="1433130" cy="955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322" y="2850731"/>
            <a:ext cx="5676501" cy="40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77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9" y="1422407"/>
            <a:ext cx="9902479" cy="29444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12346" y="1599126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highlight>
                  <a:srgbClr val="FFFF00"/>
                </a:highlight>
              </a:rPr>
              <a:t>Copiar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en-US" sz="1200" b="1" dirty="0" err="1">
                <a:highlight>
                  <a:srgbClr val="FFFF00"/>
                </a:highlight>
              </a:rPr>
              <a:t>Pedido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36097" y="4684731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Cancelar Pedido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964819" y="4841131"/>
            <a:ext cx="3750183" cy="1726841"/>
          </a:xfrm>
          <a:prstGeom prst="wedgeRoundRectCallout">
            <a:avLst>
              <a:gd name="adj1" fmla="val -77515"/>
              <a:gd name="adj2" fmla="val -41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 botón estará activo hasta  el estatus Liberado, </a:t>
            </a:r>
            <a:r>
              <a:rPr lang="en-US" dirty="0" err="1"/>
              <a:t>luego</a:t>
            </a:r>
            <a:r>
              <a:rPr lang="en-US" dirty="0"/>
              <a:t> el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Estara</a:t>
            </a:r>
            <a:r>
              <a:rPr lang="en-US" dirty="0"/>
              <a:t> </a:t>
            </a:r>
            <a:r>
              <a:rPr lang="en-US" dirty="0" err="1"/>
              <a:t>inactivo</a:t>
            </a:r>
            <a:r>
              <a:rPr lang="en-US" dirty="0"/>
              <a:t> y se </a:t>
            </a:r>
            <a:r>
              <a:rPr lang="en-US" dirty="0" err="1"/>
              <a:t>agregará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leyenda</a:t>
            </a:r>
            <a:r>
              <a:rPr lang="en-US" dirty="0"/>
              <a:t> </a:t>
            </a:r>
            <a:r>
              <a:rPr lang="en-US" dirty="0" err="1"/>
              <a:t>Cancelación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llame</a:t>
            </a:r>
            <a:r>
              <a:rPr lang="en-US" dirty="0"/>
              <a:t> al 01800.</a:t>
            </a:r>
          </a:p>
        </p:txBody>
      </p:sp>
    </p:spTree>
    <p:extLst>
      <p:ext uri="{BB962C8B-B14F-4D97-AF65-F5344CB8AC3E}">
        <p14:creationId xmlns:p14="http://schemas.microsoft.com/office/powerpoint/2010/main" val="166015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7433953" y="791646"/>
            <a:ext cx="4330535" cy="2159288"/>
          </a:xfrm>
          <a:prstGeom prst="wedgeRoundRectCallout">
            <a:avLst>
              <a:gd name="adj1" fmla="val -77515"/>
              <a:gd name="adj2" fmla="val -41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 SAP Vamos a Tx VA02=&gt;No Pedido=&gt;Y en el campo No.Pedido Cliente se agrega la palabra Cancelado=&gt; Luego en la pestaña Motivo de Rechazo Tomo la opción SAC-CLIENTE CANCELO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3444981"/>
            <a:ext cx="7405750" cy="29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19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8" y="238643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Fletes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4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16" y="2468487"/>
            <a:ext cx="7483619" cy="47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37" y="2396174"/>
            <a:ext cx="2114887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351" y="2500527"/>
            <a:ext cx="1124793" cy="210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894" y="2436447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Seleccione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49" y="2029487"/>
            <a:ext cx="2466975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649" y="877765"/>
            <a:ext cx="8382938" cy="92354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51412" y="2965059"/>
          <a:ext cx="704362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43625">
                  <a:extLst>
                    <a:ext uri="{9D8B030D-6E8A-4147-A177-3AD203B41FA5}">
                      <a16:colId xmlns:a16="http://schemas.microsoft.com/office/drawing/2014/main" val="1785916681"/>
                    </a:ext>
                  </a:extLst>
                </a:gridCol>
              </a:tblGrid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SUC. Tecnica Tectonica </a:t>
                      </a:r>
                      <a:r>
                        <a:rPr lang="en-US" dirty="0" err="1"/>
                        <a:t>Aplicada</a:t>
                      </a:r>
                      <a:r>
                        <a:rPr lang="en-US" dirty="0"/>
                        <a:t>/Av. Adolfo Lopez Mateos 18 Col el Toreo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32500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Fis</a:t>
                      </a:r>
                      <a:r>
                        <a:rPr lang="en-US" dirty="0"/>
                        <a:t>. Todo Gas </a:t>
                      </a:r>
                      <a:r>
                        <a:rPr lang="en-US" dirty="0" err="1"/>
                        <a:t>Plomeria</a:t>
                      </a:r>
                      <a:r>
                        <a:rPr lang="en-US" dirty="0"/>
                        <a:t> /Universidad 3214 Col Centro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59584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Agr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Polimar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Narvarte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Carr</a:t>
                      </a:r>
                      <a:r>
                        <a:rPr lang="en-US" dirty="0"/>
                        <a:t>. a San Benito 902 Col El </a:t>
                      </a:r>
                      <a:r>
                        <a:rPr lang="en-US" dirty="0" err="1"/>
                        <a:t>Barrial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3374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Ind. Total Home /Miguel de la </a:t>
                      </a:r>
                      <a:r>
                        <a:rPr lang="en-US" dirty="0" err="1"/>
                        <a:t>Madrir</a:t>
                      </a:r>
                      <a:r>
                        <a:rPr lang="en-US" dirty="0"/>
                        <a:t> 7643 Col </a:t>
                      </a:r>
                      <a:r>
                        <a:rPr lang="en-US" dirty="0" err="1"/>
                        <a:t>Unidad</a:t>
                      </a:r>
                      <a:r>
                        <a:rPr lang="en-US" dirty="0"/>
                        <a:t> 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7976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31416" y="2073195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Seleccione Dirección de Entrega</a:t>
            </a:r>
          </a:p>
        </p:txBody>
      </p:sp>
    </p:spTree>
    <p:extLst>
      <p:ext uri="{BB962C8B-B14F-4D97-AF65-F5344CB8AC3E}">
        <p14:creationId xmlns:p14="http://schemas.microsoft.com/office/powerpoint/2010/main" val="3730014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60" y="1956797"/>
            <a:ext cx="9902479" cy="29444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776778" y="2524449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76" y="2078468"/>
            <a:ext cx="5868560" cy="4048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778" y="2978775"/>
            <a:ext cx="2222578" cy="5115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76778" y="2975090"/>
            <a:ext cx="2549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SUC. Tecnica Tectonica Aplicada/</a:t>
            </a:r>
          </a:p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Av. Adolfo Lopez Mateos 18 Col el Toreo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44759" y="2554387"/>
            <a:ext cx="1498685" cy="261610"/>
            <a:chOff x="4435096" y="437873"/>
            <a:chExt cx="1498685" cy="2616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5096" y="516365"/>
              <a:ext cx="1498685" cy="1509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91133" y="437873"/>
              <a:ext cx="12426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1"/>
                  </a:solidFill>
                </a:rPr>
                <a:t>No.Pedido Cliente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44759" y="2763684"/>
            <a:ext cx="1498685" cy="261610"/>
            <a:chOff x="4435096" y="437873"/>
            <a:chExt cx="1498685" cy="26161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5096" y="516365"/>
              <a:ext cx="1498685" cy="1509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691133" y="437873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1"/>
                  </a:solidFill>
                </a:rPr>
                <a:t>Fecha 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39" y="2823147"/>
            <a:ext cx="3273349" cy="1699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39" y="2609219"/>
            <a:ext cx="3433213" cy="5858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78" y="3557920"/>
            <a:ext cx="9356356" cy="159645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144759" y="503777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Buscar Productos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121046" y="724087"/>
            <a:ext cx="2560331" cy="573864"/>
          </a:xfrm>
          <a:prstGeom prst="wedgeRoundRectCallout">
            <a:avLst>
              <a:gd name="adj1" fmla="val -47008"/>
              <a:gd name="adj2" fmla="val 90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busca los materiales</a:t>
            </a:r>
          </a:p>
        </p:txBody>
      </p:sp>
    </p:spTree>
    <p:extLst>
      <p:ext uri="{BB962C8B-B14F-4D97-AF65-F5344CB8AC3E}">
        <p14:creationId xmlns:p14="http://schemas.microsoft.com/office/powerpoint/2010/main" val="2575871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6" y="927270"/>
            <a:ext cx="7065876" cy="317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2348169"/>
            <a:ext cx="889173" cy="333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2956" y="2412311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3" y="3419088"/>
            <a:ext cx="83820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28" y="3530306"/>
            <a:ext cx="1166075" cy="201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29" y="3530306"/>
            <a:ext cx="1626804" cy="201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68" y="3510174"/>
            <a:ext cx="1500559" cy="16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06" y="3903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297" y="3906143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</a:rPr>
              <a:t>VALVULA DE ESFERA DESMONTABLE 63 x 63 mm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518" y="3906143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12537890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926" y="39031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200" y="349698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668" y="353803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Cant.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8954" y="351017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0267" y="391599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1626" y="349698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Monto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0109" y="351017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Precio </a:t>
            </a:r>
            <a:r>
              <a:rPr lang="en-US" sz="1100" b="1" dirty="0" err="1">
                <a:solidFill>
                  <a:schemeClr val="accent1"/>
                </a:solidFill>
              </a:rPr>
              <a:t>Neto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36" y="1171651"/>
            <a:ext cx="5143032" cy="12426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64039" y="9712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Buscar Productos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9814" y="4225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2005" y="422836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CODO 90Âº DE 110 mm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8226" y="422836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12590032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2634" y="42253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8975" y="423821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43230" y="94863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2746" y="39116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23604" y="389421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8,125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2144" y="39006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48390" y="423385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7535" y="421601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07788" y="422291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18521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80712" y="4550579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CONECTOR HEMBRA 90 x 3"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26933" y="455057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12598305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26060" y="4547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7682" y="456042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PZA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3349" y="4556075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120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16242" y="453823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16495" y="454513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6085" y="349256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Fecha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34657" y="3887639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34657" y="418440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4657" y="456042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25.02.2020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3947769"/>
            <a:ext cx="185428" cy="18934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765" y="4233856"/>
            <a:ext cx="185428" cy="18934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344" y="4596560"/>
            <a:ext cx="185428" cy="189345"/>
          </a:xfrm>
          <a:prstGeom prst="rect">
            <a:avLst/>
          </a:prstGeom>
        </p:spPr>
      </p:pic>
      <p:sp>
        <p:nvSpPr>
          <p:cNvPr id="53" name="Rounded Rectangular Callout 52"/>
          <p:cNvSpPr/>
          <p:nvPr/>
        </p:nvSpPr>
        <p:spPr>
          <a:xfrm>
            <a:off x="7266525" y="1475890"/>
            <a:ext cx="3273349" cy="1192383"/>
          </a:xfrm>
          <a:prstGeom prst="wedgeRoundRectCallout">
            <a:avLst>
              <a:gd name="adj1" fmla="val -47008"/>
              <a:gd name="adj2" fmla="val 90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 se </a:t>
            </a:r>
            <a:r>
              <a:rPr lang="en-US" sz="1400" dirty="0" err="1"/>
              <a:t>tomarón</a:t>
            </a:r>
            <a:r>
              <a:rPr lang="en-US" sz="1400" dirty="0"/>
              <a:t> materiales del </a:t>
            </a:r>
            <a:r>
              <a:rPr lang="en-US" sz="1400" dirty="0" err="1"/>
              <a:t>catalago</a:t>
            </a:r>
            <a:r>
              <a:rPr lang="en-US" sz="1400" dirty="0"/>
              <a:t> </a:t>
            </a:r>
            <a:r>
              <a:rPr lang="en-US" sz="1400" b="1" dirty="0"/>
              <a:t>Industria</a:t>
            </a:r>
            <a:r>
              <a:rPr lang="en-US" sz="1400" dirty="0"/>
              <a:t> se </a:t>
            </a:r>
            <a:r>
              <a:rPr lang="en-US" sz="1400" dirty="0" err="1"/>
              <a:t>preguntará</a:t>
            </a:r>
            <a:r>
              <a:rPr lang="en-US" sz="1400" dirty="0"/>
              <a:t> al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uso</a:t>
            </a:r>
            <a:r>
              <a:rPr lang="en-US" sz="1400" dirty="0"/>
              <a:t>.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26331" y="5318811"/>
            <a:ext cx="2384377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Los materiales </a:t>
            </a:r>
            <a:r>
              <a:rPr lang="en-US" sz="1200" b="1" dirty="0" err="1">
                <a:solidFill>
                  <a:srgbClr val="FF0000"/>
                </a:solidFill>
              </a:rPr>
              <a:t>serán</a:t>
            </a:r>
            <a:r>
              <a:rPr lang="en-US" sz="1200" b="1" dirty="0">
                <a:solidFill>
                  <a:srgbClr val="FF0000"/>
                </a:solidFill>
              </a:rPr>
              <a:t> para </a:t>
            </a:r>
            <a:r>
              <a:rPr lang="en-US" sz="1200" b="1" dirty="0" err="1">
                <a:solidFill>
                  <a:srgbClr val="FF0000"/>
                </a:solidFill>
              </a:rPr>
              <a:t>uso</a:t>
            </a:r>
            <a:r>
              <a:rPr lang="en-US" sz="1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242067" y="5758107"/>
            <a:ext cx="1458888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Industrial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860" y="5727706"/>
            <a:ext cx="2114887" cy="54292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74" y="5832059"/>
            <a:ext cx="1124793" cy="2103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394017" y="5767979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Seleccione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237748" y="6147651"/>
            <a:ext cx="1463208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Agricola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56F9BD-D3A4-442C-B4B2-BFDB367FF919}"/>
              </a:ext>
            </a:extLst>
          </p:cNvPr>
          <p:cNvSpPr txBox="1"/>
          <p:nvPr/>
        </p:nvSpPr>
        <p:spPr>
          <a:xfrm>
            <a:off x="4714715" y="5730583"/>
            <a:ext cx="23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i="1" dirty="0">
                <a:solidFill>
                  <a:srgbClr val="FF0000"/>
                </a:solidFill>
                <a:highlight>
                  <a:srgbClr val="FFFF00"/>
                </a:highlight>
              </a:rPr>
              <a:t>Leyenda: Algunos de los materiales que has seleccionado requieren flete…</a:t>
            </a:r>
            <a:endParaRPr lang="en-US" sz="1000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3954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31" y="-19652"/>
            <a:ext cx="7065876" cy="3175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56" y="1386267"/>
            <a:ext cx="889173" cy="333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2956" y="1450409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1668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036" y="209749"/>
            <a:ext cx="5143032" cy="124261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382398" y="3635846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Uso CFDI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7" y="3635846"/>
            <a:ext cx="2114887" cy="54292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59270" y="2884058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Método de Pago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69" y="2884058"/>
            <a:ext cx="2114887" cy="5429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28184" y="2886036"/>
            <a:ext cx="1657656" cy="4389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PUE Pago una Exhibición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1202" y="3607110"/>
            <a:ext cx="1841494" cy="4389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G03 Gastos en General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82398" y="4595675"/>
            <a:ext cx="2040673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Ag. Comp.Bancario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202" y="4650639"/>
            <a:ext cx="1808351" cy="416081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331202" y="5743614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Continuar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7846335" y="639092"/>
            <a:ext cx="3750183" cy="122525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Solo cuando el metodo de pago sea </a:t>
            </a:r>
            <a:r>
              <a:rPr lang="es-MX" sz="1400" dirty="0"/>
              <a:t>PUE (Pago Una Exhibición) se solicitará al cliente agregar un recibo de pago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853831" y="472033"/>
            <a:ext cx="1625600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Facturación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8114082" y="2463540"/>
            <a:ext cx="3582584" cy="135072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 el </a:t>
            </a:r>
            <a:r>
              <a:rPr lang="en-US" sz="1400" dirty="0" err="1"/>
              <a:t>caso</a:t>
            </a:r>
            <a:r>
              <a:rPr lang="en-US" sz="1400" dirty="0"/>
              <a:t> que al </a:t>
            </a:r>
            <a:r>
              <a:rPr lang="en-US" sz="1400" dirty="0" err="1"/>
              <a:t>menos</a:t>
            </a:r>
            <a:r>
              <a:rPr lang="en-US" sz="1400" dirty="0"/>
              <a:t> una </a:t>
            </a:r>
            <a:r>
              <a:rPr lang="en-US" sz="1400" dirty="0" err="1"/>
              <a:t>partida</a:t>
            </a:r>
            <a:r>
              <a:rPr lang="en-US" sz="1400" dirty="0"/>
              <a:t>  </a:t>
            </a:r>
            <a:r>
              <a:rPr lang="en-US" sz="1400" dirty="0" err="1"/>
              <a:t>requiera</a:t>
            </a:r>
            <a:r>
              <a:rPr lang="en-US" sz="1400" dirty="0"/>
              <a:t> flete por default en Uso de CFDI agregará la </a:t>
            </a:r>
            <a:r>
              <a:rPr lang="en-US" sz="1400" dirty="0" err="1"/>
              <a:t>opción</a:t>
            </a:r>
            <a:r>
              <a:rPr lang="en-US" sz="1400" dirty="0"/>
              <a:t> </a:t>
            </a:r>
            <a:r>
              <a:rPr lang="en-US" sz="1400" b="1" dirty="0"/>
              <a:t>G03 Gastos en General </a:t>
            </a:r>
            <a:r>
              <a:rPr lang="en-US" sz="1400" dirty="0"/>
              <a:t>y no podrá ser editable</a:t>
            </a:r>
          </a:p>
        </p:txBody>
      </p:sp>
    </p:spTree>
    <p:extLst>
      <p:ext uri="{BB962C8B-B14F-4D97-AF65-F5344CB8AC3E}">
        <p14:creationId xmlns:p14="http://schemas.microsoft.com/office/powerpoint/2010/main" val="2582477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57539"/>
            <a:ext cx="19050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0" y="771098"/>
            <a:ext cx="9902479" cy="2944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95" y="864846"/>
            <a:ext cx="8341546" cy="144628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29767" y="2528580"/>
            <a:ext cx="894303" cy="200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Facturación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03178" y="2518532"/>
            <a:ext cx="932823" cy="200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Comentarios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4193" y="3179657"/>
            <a:ext cx="843095" cy="186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En Captura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18898" y="1441321"/>
            <a:ext cx="1796231" cy="293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Resumen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485403" y="5448143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 Flete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47324" y="4221074"/>
            <a:ext cx="4757533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Indique un correo a donde enviar su cotización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07315" y="4229781"/>
            <a:ext cx="4757533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adquisiciones@gmail.com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31881" y="5582583"/>
            <a:ext cx="4015776" cy="345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Los materiales de esta cotización requieren un flete</a:t>
            </a:r>
          </a:p>
        </p:txBody>
      </p:sp>
    </p:spTree>
    <p:extLst>
      <p:ext uri="{BB962C8B-B14F-4D97-AF65-F5344CB8AC3E}">
        <p14:creationId xmlns:p14="http://schemas.microsoft.com/office/powerpoint/2010/main" val="229684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FE7226-A4C7-4F7B-A209-A955FF26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8B5D5C-1AF0-428A-A01B-86A3A3A558A6}"/>
              </a:ext>
            </a:extLst>
          </p:cNvPr>
          <p:cNvSpPr txBox="1"/>
          <p:nvPr/>
        </p:nvSpPr>
        <p:spPr>
          <a:xfrm>
            <a:off x="3741820" y="1636295"/>
            <a:ext cx="3284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Orden del menú</a:t>
            </a:r>
          </a:p>
          <a:p>
            <a:r>
              <a:rPr lang="es-MX" dirty="0">
                <a:highlight>
                  <a:srgbClr val="FFFF00"/>
                </a:highlight>
              </a:rPr>
              <a:t>Mis Pedidos</a:t>
            </a:r>
          </a:p>
          <a:p>
            <a:r>
              <a:rPr lang="es-MX" dirty="0">
                <a:highlight>
                  <a:srgbClr val="FFFF00"/>
                </a:highlight>
              </a:rPr>
              <a:t>Estado de Cuenta</a:t>
            </a:r>
          </a:p>
          <a:p>
            <a:r>
              <a:rPr lang="es-MX" dirty="0">
                <a:highlight>
                  <a:srgbClr val="FFFF00"/>
                </a:highlight>
              </a:rPr>
              <a:t>Consulta Existencia</a:t>
            </a:r>
          </a:p>
          <a:p>
            <a:r>
              <a:rPr lang="es-MX" dirty="0">
                <a:highlight>
                  <a:srgbClr val="FFFF00"/>
                </a:highlight>
              </a:rPr>
              <a:t>Ayuda</a:t>
            </a:r>
          </a:p>
          <a:p>
            <a:r>
              <a:rPr lang="es-MX" dirty="0">
                <a:highlight>
                  <a:srgbClr val="FFFF00"/>
                </a:highlight>
              </a:rPr>
              <a:t>Contáctanos</a:t>
            </a:r>
          </a:p>
          <a:p>
            <a:r>
              <a:rPr lang="es-MX" dirty="0">
                <a:highlight>
                  <a:srgbClr val="FFFF00"/>
                </a:highlight>
              </a:rPr>
              <a:t>Ligas de Interés</a:t>
            </a:r>
          </a:p>
          <a:p>
            <a:endParaRPr lang="es-MX" dirty="0">
              <a:highlight>
                <a:srgbClr val="FFFF00"/>
              </a:highlight>
            </a:endParaRPr>
          </a:p>
          <a:p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highlight>
                  <a:srgbClr val="FFFF00"/>
                </a:highlight>
              </a:rPr>
              <a:t>*Poner portal de facturas dentro de estado de cuenta.</a:t>
            </a:r>
          </a:p>
          <a:p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highlight>
                  <a:srgbClr val="FFFF00"/>
                </a:highlight>
              </a:rPr>
              <a:t>*Desplegar el mismo menú de la página anterior en estos títulos como se hace en ligas de interés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6745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46" y="2807117"/>
            <a:ext cx="10277308" cy="16765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19144" y="1438685"/>
            <a:ext cx="2059187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Cotización70429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9653" y="1452644"/>
            <a:ext cx="4015776" cy="484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Durante las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siguientes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24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hrs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le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estaremos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enviando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la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cotización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con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flete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incluido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584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8" y="23864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Cotización de </a:t>
            </a:r>
            <a:r>
              <a:rPr lang="en-US" dirty="0" err="1">
                <a:solidFill>
                  <a:schemeClr val="accent1"/>
                </a:solidFill>
              </a:rPr>
              <a:t>Fletes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33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3" y="1516359"/>
            <a:ext cx="8208634" cy="382528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743568" y="4413921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Admininstrador de Rotoplas entra con su usuario y contraseña</a:t>
            </a:r>
          </a:p>
        </p:txBody>
      </p:sp>
    </p:spTree>
    <p:extLst>
      <p:ext uri="{BB962C8B-B14F-4D97-AF65-F5344CB8AC3E}">
        <p14:creationId xmlns:p14="http://schemas.microsoft.com/office/powerpoint/2010/main" val="4175124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50" y="3806702"/>
            <a:ext cx="1721337" cy="638175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6" y="2081213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7" y="2205630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85" y="2924944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696244" y="2205627"/>
            <a:ext cx="3651245" cy="455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444" y="1969524"/>
            <a:ext cx="1433130" cy="9554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41273" y="2205628"/>
            <a:ext cx="1152128" cy="554121"/>
            <a:chOff x="3707904" y="620001"/>
            <a:chExt cx="1152128" cy="5541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82291" y="815740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Cotizaciones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944" y="3637694"/>
            <a:ext cx="2019300" cy="23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4687" y="2981325"/>
            <a:ext cx="942975" cy="20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2037" y="292494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Cotizaciones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2939" y="3875819"/>
            <a:ext cx="3269061" cy="3905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56216" y="40124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No. Cotización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2748" y="3883533"/>
            <a:ext cx="15621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2289" y="4291741"/>
            <a:ext cx="1238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6" y="2081213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7" y="2205630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85" y="2924944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96244" y="2179365"/>
            <a:ext cx="3618956" cy="524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444" y="1969524"/>
            <a:ext cx="1433130" cy="9554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41273" y="2205628"/>
            <a:ext cx="1152128" cy="554121"/>
            <a:chOff x="3707904" y="620001"/>
            <a:chExt cx="1152128" cy="5541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82291" y="815740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Cotizaciones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944" y="3637694"/>
            <a:ext cx="2019300" cy="23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687" y="2981325"/>
            <a:ext cx="942975" cy="20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2037" y="292494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Cotizaciones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2939" y="3875819"/>
            <a:ext cx="3269061" cy="3905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56216" y="40124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No. Cotización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2748" y="3883533"/>
            <a:ext cx="15621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4115" y="5904059"/>
            <a:ext cx="5715000" cy="695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7000" y="5201506"/>
            <a:ext cx="57150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2553" y="4510089"/>
            <a:ext cx="485775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2553" y="5201506"/>
            <a:ext cx="485775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2554" y="5892923"/>
            <a:ext cx="485775" cy="428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5905" y="4453918"/>
            <a:ext cx="6162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8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50" y="2843212"/>
            <a:ext cx="10277308" cy="16765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89253" y="2140805"/>
            <a:ext cx="2040673" cy="47950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Cotizar Flete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49802" y="2259914"/>
            <a:ext cx="3346463" cy="1077052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Admininstrador identifica la información necesaria para investigar el costo del flete y cuando tenga la información da click en el boton de Cotizar Flete</a:t>
            </a:r>
          </a:p>
        </p:txBody>
      </p:sp>
    </p:spTree>
    <p:extLst>
      <p:ext uri="{BB962C8B-B14F-4D97-AF65-F5344CB8AC3E}">
        <p14:creationId xmlns:p14="http://schemas.microsoft.com/office/powerpoint/2010/main" val="2850131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9144" y="1438685"/>
            <a:ext cx="2059187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Cotización70429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44" y="2601730"/>
            <a:ext cx="5715000" cy="6953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19144" y="3648485"/>
            <a:ext cx="976331" cy="35902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7900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5378" y="364333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MXN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75138" y="4668330"/>
            <a:ext cx="2040673" cy="47950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Grabar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743568" y="4413921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Admininstrador Entra el costo del Flete y le da Grabar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9144" y="4158407"/>
            <a:ext cx="976331" cy="35902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5378" y="415325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562100"/>
            <a:ext cx="652462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38387"/>
            <a:ext cx="9315450" cy="349567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743568" y="4413921"/>
            <a:ext cx="3346463" cy="1309985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 cliente le enviamos un correo, informado los </a:t>
            </a:r>
            <a:r>
              <a:rPr lang="en-US" sz="1400" dirty="0" err="1"/>
              <a:t>detalles</a:t>
            </a:r>
            <a:r>
              <a:rPr lang="en-US" sz="1400" dirty="0"/>
              <a:t> de la </a:t>
            </a:r>
            <a:r>
              <a:rPr lang="en-US" sz="1400" dirty="0" err="1"/>
              <a:t>cotización</a:t>
            </a:r>
            <a:r>
              <a:rPr lang="en-US" sz="1400" dirty="0"/>
              <a:t> y le informamos el costo del flete, adicional le indicamos una fecha de </a:t>
            </a:r>
            <a:r>
              <a:rPr lang="en-US" sz="1400" dirty="0" err="1"/>
              <a:t>vigencia</a:t>
            </a:r>
            <a:r>
              <a:rPr lang="en-US" sz="1400" dirty="0"/>
              <a:t> y le agregamos la liga para entrar al Portal de Clientes</a:t>
            </a:r>
          </a:p>
        </p:txBody>
      </p:sp>
    </p:spTree>
    <p:extLst>
      <p:ext uri="{BB962C8B-B14F-4D97-AF65-F5344CB8AC3E}">
        <p14:creationId xmlns:p14="http://schemas.microsoft.com/office/powerpoint/2010/main" val="27566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3" y="1516359"/>
            <a:ext cx="8208634" cy="382528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743568" y="4413921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entra con su usuario y contraseña</a:t>
            </a:r>
          </a:p>
        </p:txBody>
      </p:sp>
    </p:spTree>
    <p:extLst>
      <p:ext uri="{BB962C8B-B14F-4D97-AF65-F5344CB8AC3E}">
        <p14:creationId xmlns:p14="http://schemas.microsoft.com/office/powerpoint/2010/main" val="292311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6" y="2081213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7" y="2205630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85" y="2924944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552950" y="2179365"/>
            <a:ext cx="2762250" cy="524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444" y="1969524"/>
            <a:ext cx="1433130" cy="9554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41273" y="2205628"/>
            <a:ext cx="1152128" cy="554121"/>
            <a:chOff x="3707904" y="620001"/>
            <a:chExt cx="1152128" cy="5541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82291" y="815740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Cotizaciones 1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944" y="3637694"/>
            <a:ext cx="2019300" cy="23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687" y="2981325"/>
            <a:ext cx="942975" cy="20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2037" y="292494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Cotizaciones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2939" y="3875819"/>
            <a:ext cx="3269061" cy="3905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56216" y="40124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No. Cotización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2748" y="3883533"/>
            <a:ext cx="15621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6594" y="4554355"/>
            <a:ext cx="57150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2556" y="4473392"/>
            <a:ext cx="485775" cy="428625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7419497" y="823517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entra en la sección de Cotizaciónes, identifica la cotización  y le da click al boton VER</a:t>
            </a:r>
          </a:p>
        </p:txBody>
      </p:sp>
    </p:spTree>
    <p:extLst>
      <p:ext uri="{BB962C8B-B14F-4D97-AF65-F5344CB8AC3E}">
        <p14:creationId xmlns:p14="http://schemas.microsoft.com/office/powerpoint/2010/main" val="96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7" y="1583278"/>
            <a:ext cx="8244408" cy="33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416384" y="4731357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Selecciona la opción Mis Pedidos</a:t>
            </a:r>
          </a:p>
        </p:txBody>
      </p:sp>
    </p:spTree>
    <p:extLst>
      <p:ext uri="{BB962C8B-B14F-4D97-AF65-F5344CB8AC3E}">
        <p14:creationId xmlns:p14="http://schemas.microsoft.com/office/powerpoint/2010/main" val="4016794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50" y="1798184"/>
            <a:ext cx="10277308" cy="16765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47359" y="980667"/>
            <a:ext cx="2059187" cy="35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Cotización70429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54" y="3561298"/>
            <a:ext cx="9221045" cy="678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729" y="3551758"/>
            <a:ext cx="6756875" cy="687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174" y="3618625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400068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9370" y="3618625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7550" y="361862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2017" y="3618625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0053" y="3634467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$ 7900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08238" y="3618625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$ 7900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24145" y="5803375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Ordenar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9604" y="4500749"/>
            <a:ext cx="7248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Total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Impuesto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1756" y="4505585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$ 27,900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01756" y="4843150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  4,600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01756" y="5185552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 32,364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7419497" y="823517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revisa la información y si todo esta correcto le da click al boton Ordenar</a:t>
            </a:r>
          </a:p>
        </p:txBody>
      </p:sp>
    </p:spTree>
    <p:extLst>
      <p:ext uri="{BB962C8B-B14F-4D97-AF65-F5344CB8AC3E}">
        <p14:creationId xmlns:p14="http://schemas.microsoft.com/office/powerpoint/2010/main" val="913426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9" y="1422407"/>
            <a:ext cx="9902479" cy="294440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412346" y="1599126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Tomar Modelo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36097" y="4684731"/>
            <a:ext cx="1307104" cy="3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Cancelar Pedido</a:t>
            </a:r>
          </a:p>
        </p:txBody>
      </p:sp>
    </p:spTree>
    <p:extLst>
      <p:ext uri="{BB962C8B-B14F-4D97-AF65-F5344CB8AC3E}">
        <p14:creationId xmlns:p14="http://schemas.microsoft.com/office/powerpoint/2010/main" val="3884708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7" y="1583278"/>
            <a:ext cx="8244408" cy="33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52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6" y="1570571"/>
            <a:ext cx="8715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37" y="1694988"/>
            <a:ext cx="864096" cy="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25" y="2414302"/>
            <a:ext cx="4320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151913" y="1694986"/>
            <a:ext cx="2706216" cy="45515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11103" y="1641952"/>
            <a:ext cx="1152128" cy="554121"/>
            <a:chOff x="3707904" y="620001"/>
            <a:chExt cx="1152128" cy="5541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707904" y="718967"/>
              <a:ext cx="1152128" cy="4551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782291" y="81574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Crear Pedido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7170" y="620001"/>
              <a:ext cx="304800" cy="25241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942" y="1733463"/>
            <a:ext cx="2206554" cy="469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084" y="1458882"/>
            <a:ext cx="1433130" cy="955420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6929500" y="5063863"/>
            <a:ext cx="3346463" cy="720787"/>
          </a:xfrm>
          <a:prstGeom prst="wedgeRoundRectCallout">
            <a:avLst>
              <a:gd name="adj1" fmla="val -74682"/>
              <a:gd name="adj2" fmla="val -5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Selecciona la opción Crear Pedido</a:t>
            </a:r>
          </a:p>
        </p:txBody>
      </p:sp>
    </p:spTree>
    <p:extLst>
      <p:ext uri="{BB962C8B-B14F-4D97-AF65-F5344CB8AC3E}">
        <p14:creationId xmlns:p14="http://schemas.microsoft.com/office/powerpoint/2010/main" val="166531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16" y="2468487"/>
            <a:ext cx="7483619" cy="47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37" y="2396174"/>
            <a:ext cx="2114887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351" y="2500527"/>
            <a:ext cx="1124793" cy="210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894" y="2436447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Seleccione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49" y="2029487"/>
            <a:ext cx="2466975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1416" y="2073195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Seleccione Dirección de Entrega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649" y="877765"/>
            <a:ext cx="8382938" cy="92354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80342"/>
              </p:ext>
            </p:extLst>
          </p:nvPr>
        </p:nvGraphicFramePr>
        <p:xfrm>
          <a:off x="1851412" y="2965059"/>
          <a:ext cx="704362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43625">
                  <a:extLst>
                    <a:ext uri="{9D8B030D-6E8A-4147-A177-3AD203B41FA5}">
                      <a16:colId xmlns:a16="http://schemas.microsoft.com/office/drawing/2014/main" val="1785916681"/>
                    </a:ext>
                  </a:extLst>
                </a:gridCol>
              </a:tblGrid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SUC. Tecnica Tectonica </a:t>
                      </a:r>
                      <a:r>
                        <a:rPr lang="en-US" dirty="0" err="1"/>
                        <a:t>Aplicada</a:t>
                      </a:r>
                      <a:r>
                        <a:rPr lang="en-US" dirty="0"/>
                        <a:t>/Av. Adolfo Lopez Mateos 18 Col el Toreo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32500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Fis</a:t>
                      </a:r>
                      <a:r>
                        <a:rPr lang="en-US" dirty="0"/>
                        <a:t>. Todo Gas </a:t>
                      </a:r>
                      <a:r>
                        <a:rPr lang="en-US" dirty="0" err="1"/>
                        <a:t>Plomeria</a:t>
                      </a:r>
                      <a:r>
                        <a:rPr lang="en-US" dirty="0"/>
                        <a:t> /Universidad 3214 Col Centro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59584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Agr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Polimar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Narvarte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Carr</a:t>
                      </a:r>
                      <a:r>
                        <a:rPr lang="en-US" dirty="0"/>
                        <a:t>. a San Benito 902 Col El </a:t>
                      </a:r>
                      <a:r>
                        <a:rPr lang="en-US" dirty="0" err="1"/>
                        <a:t>Barrial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3374"/>
                  </a:ext>
                </a:extLst>
              </a:tr>
              <a:tr h="31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Ind. Total Home /Miguel de la </a:t>
                      </a:r>
                      <a:r>
                        <a:rPr lang="en-US" dirty="0" err="1"/>
                        <a:t>Madrir</a:t>
                      </a:r>
                      <a:r>
                        <a:rPr lang="en-US" dirty="0"/>
                        <a:t> 7643 Col </a:t>
                      </a:r>
                      <a:r>
                        <a:rPr lang="en-US" dirty="0" err="1"/>
                        <a:t>Unidad</a:t>
                      </a:r>
                      <a:r>
                        <a:rPr lang="en-US" dirty="0"/>
                        <a:t> 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79762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557289" y="5834934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3719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2438" y="1166813"/>
            <a:ext cx="8715375" cy="2695575"/>
            <a:chOff x="1045586" y="2081213"/>
            <a:chExt cx="8715375" cy="26955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586" y="2081213"/>
              <a:ext cx="8715375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831" y="3963176"/>
              <a:ext cx="7670846" cy="4706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152" y="3890863"/>
              <a:ext cx="2114887" cy="5429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766" y="3995216"/>
              <a:ext cx="1124793" cy="21039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74309" y="3931136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Seleccione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1064" y="3524176"/>
              <a:ext cx="2466975" cy="381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13831" y="3567884"/>
              <a:ext cx="274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Destinatario de Mercancias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3" y="1066417"/>
            <a:ext cx="8164604" cy="867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266" y="1166813"/>
            <a:ext cx="793455" cy="793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3534" y="2696998"/>
            <a:ext cx="4835098" cy="342205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701372" y="170657"/>
            <a:ext cx="4362994" cy="270401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La clase de Pedido</a:t>
            </a:r>
          </a:p>
          <a:p>
            <a:pPr algn="ctr"/>
            <a:r>
              <a:rPr lang="en-US" sz="1400" dirty="0"/>
              <a:t>De la tabla </a:t>
            </a:r>
            <a:r>
              <a:rPr lang="es-MX" sz="1400" dirty="0"/>
              <a:t>ZSDT_DCLIENTES</a:t>
            </a:r>
            <a:r>
              <a:rPr lang="en-US" sz="1400" dirty="0"/>
              <a:t> con el C.P. del destinatario se buscará el Centro Suministrador este dato se tendrá una referencia cruzada “Datos 1” y con ese dato se obtendrá la clave de la Clase de Pedido.</a:t>
            </a:r>
          </a:p>
          <a:p>
            <a:pPr algn="ctr"/>
            <a:r>
              <a:rPr lang="en-US" sz="1600" b="1" dirty="0"/>
              <a:t>Organización de Ventas </a:t>
            </a:r>
            <a:r>
              <a:rPr lang="en-US" sz="1400" dirty="0"/>
              <a:t>se saca también de la  referencia cruzada “Datos 1” </a:t>
            </a:r>
          </a:p>
          <a:p>
            <a:pPr algn="ctr"/>
            <a:r>
              <a:rPr lang="en-US" sz="1600" b="1" dirty="0"/>
              <a:t>Canal </a:t>
            </a:r>
            <a:r>
              <a:rPr lang="en-US" sz="1600" b="1" dirty="0" err="1"/>
              <a:t>distribución</a:t>
            </a:r>
            <a:r>
              <a:rPr lang="en-US" sz="1600" b="1" dirty="0"/>
              <a:t> </a:t>
            </a:r>
            <a:r>
              <a:rPr lang="en-US" sz="1400" dirty="0" err="1"/>
              <a:t>siempre</a:t>
            </a:r>
            <a:r>
              <a:rPr lang="en-US" sz="1400" dirty="0"/>
              <a:t> </a:t>
            </a:r>
            <a:r>
              <a:rPr lang="en-US" sz="1400" dirty="0" err="1"/>
              <a:t>será</a:t>
            </a:r>
            <a:r>
              <a:rPr lang="en-US" sz="1400" dirty="0"/>
              <a:t> 20</a:t>
            </a:r>
          </a:p>
          <a:p>
            <a:pPr algn="ctr"/>
            <a:r>
              <a:rPr lang="en-US" sz="1600" b="1" dirty="0"/>
              <a:t>Sector</a:t>
            </a:r>
            <a:r>
              <a:rPr lang="en-US" sz="1400" dirty="0"/>
              <a:t> </a:t>
            </a:r>
            <a:r>
              <a:rPr lang="en-US" sz="1400" dirty="0" err="1"/>
              <a:t>siempre</a:t>
            </a:r>
            <a:r>
              <a:rPr lang="en-US" sz="1400" dirty="0"/>
              <a:t> </a:t>
            </a:r>
            <a:r>
              <a:rPr lang="en-US" sz="1400" dirty="0" err="1"/>
              <a:t>será</a:t>
            </a:r>
            <a:r>
              <a:rPr lang="en-US" sz="1400" dirty="0"/>
              <a:t> 02</a:t>
            </a:r>
          </a:p>
        </p:txBody>
      </p:sp>
      <p:pic>
        <p:nvPicPr>
          <p:cNvPr id="16" name="Picture 15" descr="cid:image005.png@01D5E7E8.59AB38C0"/>
          <p:cNvPicPr/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377" y="3452057"/>
            <a:ext cx="25431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045070" y="3139926"/>
            <a:ext cx="8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9" y="1943865"/>
            <a:ext cx="9902479" cy="294440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144759" y="2443622"/>
            <a:ext cx="1863484" cy="507752"/>
            <a:chOff x="4435096" y="373869"/>
            <a:chExt cx="1498685" cy="29339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096" y="516365"/>
              <a:ext cx="1498685" cy="1509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06192" y="373869"/>
              <a:ext cx="1155378" cy="248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>
                  <a:solidFill>
                    <a:srgbClr val="FF0000"/>
                  </a:solidFill>
                </a:rPr>
                <a:t>No.Pedido</a:t>
              </a:r>
              <a:r>
                <a:rPr 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sz="1100" b="1" dirty="0" err="1">
                  <a:solidFill>
                    <a:srgbClr val="FF0000"/>
                  </a:solidFill>
                </a:rPr>
                <a:t>Cliente</a:t>
              </a:r>
              <a:r>
                <a:rPr lang="en-US" sz="1100" b="1" dirty="0">
                  <a:solidFill>
                    <a:srgbClr val="FF0000"/>
                  </a:solidFill>
                </a:rPr>
                <a:t> vs.</a:t>
              </a:r>
            </a:p>
            <a:p>
              <a:r>
                <a:rPr lang="en-US" sz="11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Orden de </a:t>
              </a:r>
              <a:r>
                <a:rPr lang="en-US" sz="1100" b="1" dirty="0" err="1">
                  <a:solidFill>
                    <a:srgbClr val="FF0000"/>
                  </a:solidFill>
                  <a:highlight>
                    <a:srgbClr val="FFFF00"/>
                  </a:highlight>
                </a:rPr>
                <a:t>Compra</a:t>
              </a:r>
              <a:endParaRPr lang="en-US" sz="11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76778" y="2524449"/>
            <a:ext cx="860611" cy="26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19" y="2089009"/>
            <a:ext cx="5868560" cy="4048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78" y="2978775"/>
            <a:ext cx="2222578" cy="5115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76778" y="2975090"/>
            <a:ext cx="2549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SUC. Tecnica Tectonica Aplicada/</a:t>
            </a:r>
          </a:p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Av. Adolfo Lopez Mateos 18 Col el Toreo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39" y="2609219"/>
            <a:ext cx="3433213" cy="5858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178" y="3557920"/>
            <a:ext cx="9356356" cy="159645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144759" y="5037770"/>
            <a:ext cx="2040673" cy="479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Buscar Productos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361914" y="4281022"/>
            <a:ext cx="2560331" cy="573864"/>
          </a:xfrm>
          <a:prstGeom prst="wedgeRoundRectCallout">
            <a:avLst>
              <a:gd name="adj1" fmla="val -47008"/>
              <a:gd name="adj2" fmla="val 90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 cliente busca los materiales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4815833" y="1354473"/>
            <a:ext cx="2560331" cy="734536"/>
          </a:xfrm>
          <a:prstGeom prst="wedgeRoundRectCallout">
            <a:avLst>
              <a:gd name="adj1" fmla="val -47008"/>
              <a:gd name="adj2" fmla="val 90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caso</a:t>
            </a:r>
            <a:r>
              <a:rPr lang="en-US" sz="1400" dirty="0"/>
              <a:t> </a:t>
            </a:r>
            <a:r>
              <a:rPr lang="en-US" sz="1400" dirty="0" err="1"/>
              <a:t>necesario</a:t>
            </a:r>
            <a:r>
              <a:rPr lang="en-US" sz="1400" dirty="0"/>
              <a:t> el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alimenta</a:t>
            </a:r>
            <a:r>
              <a:rPr lang="en-US" sz="1400" dirty="0"/>
              <a:t> el </a:t>
            </a:r>
            <a:r>
              <a:rPr lang="en-US" sz="1400" dirty="0" err="1"/>
              <a:t>número</a:t>
            </a:r>
            <a:r>
              <a:rPr lang="en-US" sz="1400" dirty="0"/>
              <a:t> de </a:t>
            </a:r>
            <a:r>
              <a:rPr lang="en-US" sz="1400" dirty="0" err="1"/>
              <a:t>Otden</a:t>
            </a:r>
            <a:r>
              <a:rPr lang="en-US" sz="1400" dirty="0"/>
              <a:t> de </a:t>
            </a:r>
            <a:r>
              <a:rPr lang="en-US" sz="1400" dirty="0" err="1"/>
              <a:t>Compra</a:t>
            </a:r>
            <a:r>
              <a:rPr lang="en-US" sz="1400" dirty="0"/>
              <a:t> de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compañía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46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111F7406BA348B4B9E5B6BD35A0B1" ma:contentTypeVersion="11" ma:contentTypeDescription="Create a new document." ma:contentTypeScope="" ma:versionID="ca72dba8dbbebe0501589162eb20779f">
  <xsd:schema xmlns:xsd="http://www.w3.org/2001/XMLSchema" xmlns:xs="http://www.w3.org/2001/XMLSchema" xmlns:p="http://schemas.microsoft.com/office/2006/metadata/properties" xmlns:ns3="2b3db2d6-2274-4979-a828-11dba9c5f417" xmlns:ns4="a96a7d41-f869-4d9f-821f-dee18a5f04f1" targetNamespace="http://schemas.microsoft.com/office/2006/metadata/properties" ma:root="true" ma:fieldsID="d3caa624a238604deebce1a3f2ca19d0" ns3:_="" ns4:_="">
    <xsd:import namespace="2b3db2d6-2274-4979-a828-11dba9c5f417"/>
    <xsd:import namespace="a96a7d41-f869-4d9f-821f-dee18a5f04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db2d6-2274-4979-a828-11dba9c5f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a7d41-f869-4d9f-821f-dee18a5f04f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191B3-B9AB-4C3B-9403-D4BD79854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3db2d6-2274-4979-a828-11dba9c5f417"/>
    <ds:schemaRef ds:uri="a96a7d41-f869-4d9f-821f-dee18a5f04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F40BC-28B9-4D2F-AFE1-173A5453EE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AE425-4F55-4269-8393-4DB6D5DE85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1771</Words>
  <Application>Microsoft Office PowerPoint</Application>
  <PresentationFormat>Panorámica</PresentationFormat>
  <Paragraphs>475</Paragraphs>
  <Slides>52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Creación de Pedidos desde un Pedido existente</vt:lpstr>
      <vt:lpstr>Presentación de PowerPoint</vt:lpstr>
      <vt:lpstr>Presentación de PowerPoint</vt:lpstr>
      <vt:lpstr>Presentación de PowerPoint</vt:lpstr>
      <vt:lpstr>Presentación de PowerPoint</vt:lpstr>
      <vt:lpstr>Cancelación de Pedido</vt:lpstr>
      <vt:lpstr>Presentación de PowerPoint</vt:lpstr>
      <vt:lpstr>Presentación de PowerPoint</vt:lpstr>
      <vt:lpstr>Presentación de PowerPoint</vt:lpstr>
      <vt:lpstr>Presentación de PowerPoint</vt:lpstr>
      <vt:lpstr>Fletes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Cotización de Fletes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Jasso López, Felipe</dc:creator>
  <cp:lastModifiedBy>Valeria Adriana Loera Solis</cp:lastModifiedBy>
  <cp:revision>154</cp:revision>
  <dcterms:created xsi:type="dcterms:W3CDTF">2020-02-07T16:27:22Z</dcterms:created>
  <dcterms:modified xsi:type="dcterms:W3CDTF">2020-03-19T16:35:49Z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0x010100583111F7406BA348B4B9E5B6BD35A0B1</vt:lpwstr>
  </property>
</Properties>
</file>