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75" r:id="rId2"/>
    <p:sldId id="277" r:id="rId3"/>
    <p:sldId id="278" r:id="rId4"/>
    <p:sldId id="279" r:id="rId5"/>
    <p:sldId id="280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8997E-101F-4382-9E6D-8A3DCBA1E3E2}" v="5" dt="2021-11-24T04:31:35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8" autoAdjust="0"/>
    <p:restoredTop sz="96327"/>
  </p:normalViewPr>
  <p:slideViewPr>
    <p:cSldViewPr snapToGrid="0" snapToObjects="1">
      <p:cViewPr>
        <p:scale>
          <a:sx n="65" d="100"/>
          <a:sy n="65" d="100"/>
        </p:scale>
        <p:origin x="2060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upchurch" userId="6ec3cb28b0e6902a" providerId="LiveId" clId="{25E8997E-101F-4382-9E6D-8A3DCBA1E3E2}"/>
    <pc:docChg chg="undo custSel modSld modMainMaster">
      <pc:chgData name="aaron upchurch" userId="6ec3cb28b0e6902a" providerId="LiveId" clId="{25E8997E-101F-4382-9E6D-8A3DCBA1E3E2}" dt="2021-11-24T04:36:46.885" v="9319" actId="20577"/>
      <pc:docMkLst>
        <pc:docMk/>
      </pc:docMkLst>
      <pc:sldChg chg="addSp delSp modSp mod">
        <pc:chgData name="aaron upchurch" userId="6ec3cb28b0e6902a" providerId="LiveId" clId="{25E8997E-101F-4382-9E6D-8A3DCBA1E3E2}" dt="2021-11-24T04:17:46.875" v="8712" actId="20577"/>
        <pc:sldMkLst>
          <pc:docMk/>
          <pc:sldMk cId="1782441657" sldId="277"/>
        </pc:sldMkLst>
        <pc:spChg chg="mod">
          <ac:chgData name="aaron upchurch" userId="6ec3cb28b0e6902a" providerId="LiveId" clId="{25E8997E-101F-4382-9E6D-8A3DCBA1E3E2}" dt="2021-11-24T04:17:46.875" v="8712" actId="20577"/>
          <ac:spMkLst>
            <pc:docMk/>
            <pc:sldMk cId="1782441657" sldId="277"/>
            <ac:spMk id="4" creationId="{ED349640-9635-8B4D-A1E0-9F58CFE1A8F9}"/>
          </ac:spMkLst>
        </pc:spChg>
        <pc:picChg chg="add del mod">
          <ac:chgData name="aaron upchurch" userId="6ec3cb28b0e6902a" providerId="LiveId" clId="{25E8997E-101F-4382-9E6D-8A3DCBA1E3E2}" dt="2021-11-24T00:21:55.948" v="1253" actId="478"/>
          <ac:picMkLst>
            <pc:docMk/>
            <pc:sldMk cId="1782441657" sldId="277"/>
            <ac:picMk id="5" creationId="{E9102581-0337-405E-B362-ED45011326B5}"/>
          </ac:picMkLst>
        </pc:picChg>
        <pc:picChg chg="add mod modCrop">
          <ac:chgData name="aaron upchurch" userId="6ec3cb28b0e6902a" providerId="LiveId" clId="{25E8997E-101F-4382-9E6D-8A3DCBA1E3E2}" dt="2021-11-24T04:06:03.140" v="8379" actId="1076"/>
          <ac:picMkLst>
            <pc:docMk/>
            <pc:sldMk cId="1782441657" sldId="277"/>
            <ac:picMk id="8" creationId="{79B01984-E02F-479D-9F02-88BAF4F23F72}"/>
          </ac:picMkLst>
        </pc:picChg>
        <pc:picChg chg="add del mod">
          <ac:chgData name="aaron upchurch" userId="6ec3cb28b0e6902a" providerId="LiveId" clId="{25E8997E-101F-4382-9E6D-8A3DCBA1E3E2}" dt="2021-11-24T02:18:16.147" v="4721" actId="22"/>
          <ac:picMkLst>
            <pc:docMk/>
            <pc:sldMk cId="1782441657" sldId="277"/>
            <ac:picMk id="10" creationId="{26AA4BEC-BA81-4635-AE15-6FC5EAA8785D}"/>
          </ac:picMkLst>
        </pc:picChg>
      </pc:sldChg>
      <pc:sldChg chg="modSp mod">
        <pc:chgData name="aaron upchurch" userId="6ec3cb28b0e6902a" providerId="LiveId" clId="{25E8997E-101F-4382-9E6D-8A3DCBA1E3E2}" dt="2021-11-24T04:36:46.885" v="9319" actId="20577"/>
        <pc:sldMkLst>
          <pc:docMk/>
          <pc:sldMk cId="3329302107" sldId="278"/>
        </pc:sldMkLst>
        <pc:spChg chg="mod">
          <ac:chgData name="aaron upchurch" userId="6ec3cb28b0e6902a" providerId="LiveId" clId="{25E8997E-101F-4382-9E6D-8A3DCBA1E3E2}" dt="2021-11-24T04:36:46.885" v="9319" actId="20577"/>
          <ac:spMkLst>
            <pc:docMk/>
            <pc:sldMk cId="3329302107" sldId="278"/>
            <ac:spMk id="4" creationId="{ED349640-9635-8B4D-A1E0-9F58CFE1A8F9}"/>
          </ac:spMkLst>
        </pc:spChg>
      </pc:sldChg>
      <pc:sldChg chg="addSp delSp modSp mod">
        <pc:chgData name="aaron upchurch" userId="6ec3cb28b0e6902a" providerId="LiveId" clId="{25E8997E-101F-4382-9E6D-8A3DCBA1E3E2}" dt="2021-11-24T04:12:08.682" v="8529" actId="1076"/>
        <pc:sldMkLst>
          <pc:docMk/>
          <pc:sldMk cId="2243961839" sldId="279"/>
        </pc:sldMkLst>
        <pc:spChg chg="mod">
          <ac:chgData name="aaron upchurch" userId="6ec3cb28b0e6902a" providerId="LiveId" clId="{25E8997E-101F-4382-9E6D-8A3DCBA1E3E2}" dt="2021-11-24T04:10:48.292" v="8514" actId="12"/>
          <ac:spMkLst>
            <pc:docMk/>
            <pc:sldMk cId="2243961839" sldId="279"/>
            <ac:spMk id="4" creationId="{ED349640-9635-8B4D-A1E0-9F58CFE1A8F9}"/>
          </ac:spMkLst>
        </pc:spChg>
        <pc:picChg chg="add del mod modCrop">
          <ac:chgData name="aaron upchurch" userId="6ec3cb28b0e6902a" providerId="LiveId" clId="{25E8997E-101F-4382-9E6D-8A3DCBA1E3E2}" dt="2021-11-24T04:11:34.568" v="8520" actId="478"/>
          <ac:picMkLst>
            <pc:docMk/>
            <pc:sldMk cId="2243961839" sldId="279"/>
            <ac:picMk id="5" creationId="{30C46BCC-6CBE-4C44-96FE-F17206CA365F}"/>
          </ac:picMkLst>
        </pc:picChg>
        <pc:picChg chg="add mod modCrop">
          <ac:chgData name="aaron upchurch" userId="6ec3cb28b0e6902a" providerId="LiveId" clId="{25E8997E-101F-4382-9E6D-8A3DCBA1E3E2}" dt="2021-11-24T04:12:08.682" v="8529" actId="1076"/>
          <ac:picMkLst>
            <pc:docMk/>
            <pc:sldMk cId="2243961839" sldId="279"/>
            <ac:picMk id="8" creationId="{628D63DF-7B5C-4C8A-ABFC-B7A31BAA06AF}"/>
          </ac:picMkLst>
        </pc:picChg>
      </pc:sldChg>
      <pc:sldChg chg="addSp delSp modSp mod">
        <pc:chgData name="aaron upchurch" userId="6ec3cb28b0e6902a" providerId="LiveId" clId="{25E8997E-101F-4382-9E6D-8A3DCBA1E3E2}" dt="2021-11-24T04:22:55.266" v="8772" actId="20577"/>
        <pc:sldMkLst>
          <pc:docMk/>
          <pc:sldMk cId="2588118834" sldId="280"/>
        </pc:sldMkLst>
        <pc:spChg chg="mod">
          <ac:chgData name="aaron upchurch" userId="6ec3cb28b0e6902a" providerId="LiveId" clId="{25E8997E-101F-4382-9E6D-8A3DCBA1E3E2}" dt="2021-11-24T04:22:55.266" v="8772" actId="20577"/>
          <ac:spMkLst>
            <pc:docMk/>
            <pc:sldMk cId="2588118834" sldId="280"/>
            <ac:spMk id="4" creationId="{ED349640-9635-8B4D-A1E0-9F58CFE1A8F9}"/>
          </ac:spMkLst>
        </pc:spChg>
        <pc:picChg chg="add del mod">
          <ac:chgData name="aaron upchurch" userId="6ec3cb28b0e6902a" providerId="LiveId" clId="{25E8997E-101F-4382-9E6D-8A3DCBA1E3E2}" dt="2021-11-24T01:17:28.282" v="3145" actId="478"/>
          <ac:picMkLst>
            <pc:docMk/>
            <pc:sldMk cId="2588118834" sldId="280"/>
            <ac:picMk id="5" creationId="{8B5A4842-4FDD-4826-AF57-CCA7E44D7E00}"/>
          </ac:picMkLst>
        </pc:picChg>
        <pc:picChg chg="add mod modCrop">
          <ac:chgData name="aaron upchurch" userId="6ec3cb28b0e6902a" providerId="LiveId" clId="{25E8997E-101F-4382-9E6D-8A3DCBA1E3E2}" dt="2021-11-24T04:14:11.025" v="8556" actId="14100"/>
          <ac:picMkLst>
            <pc:docMk/>
            <pc:sldMk cId="2588118834" sldId="280"/>
            <ac:picMk id="8" creationId="{A5617A4A-C15B-4371-9511-0E219B07FC1A}"/>
          </ac:picMkLst>
        </pc:picChg>
        <pc:picChg chg="add mod">
          <ac:chgData name="aaron upchurch" userId="6ec3cb28b0e6902a" providerId="LiveId" clId="{25E8997E-101F-4382-9E6D-8A3DCBA1E3E2}" dt="2021-11-24T04:14:16.001" v="8557" actId="1076"/>
          <ac:picMkLst>
            <pc:docMk/>
            <pc:sldMk cId="2588118834" sldId="280"/>
            <ac:picMk id="10" creationId="{DB254F91-D9A2-4919-BF72-0ADBEB01A499}"/>
          </ac:picMkLst>
        </pc:picChg>
      </pc:sldChg>
      <pc:sldChg chg="addSp delSp modSp mod">
        <pc:chgData name="aaron upchurch" userId="6ec3cb28b0e6902a" providerId="LiveId" clId="{25E8997E-101F-4382-9E6D-8A3DCBA1E3E2}" dt="2021-11-24T04:36:36.613" v="9316" actId="1076"/>
        <pc:sldMkLst>
          <pc:docMk/>
          <pc:sldMk cId="2260697928" sldId="281"/>
        </pc:sldMkLst>
        <pc:spChg chg="mod">
          <ac:chgData name="aaron upchurch" userId="6ec3cb28b0e6902a" providerId="LiveId" clId="{25E8997E-101F-4382-9E6D-8A3DCBA1E3E2}" dt="2021-11-24T04:35:51.694" v="9313" actId="1076"/>
          <ac:spMkLst>
            <pc:docMk/>
            <pc:sldMk cId="2260697928" sldId="281"/>
            <ac:spMk id="3" creationId="{0B619EE4-0BEF-804E-B39A-BCE383D2A769}"/>
          </ac:spMkLst>
        </pc:spChg>
        <pc:spChg chg="mod">
          <ac:chgData name="aaron upchurch" userId="6ec3cb28b0e6902a" providerId="LiveId" clId="{25E8997E-101F-4382-9E6D-8A3DCBA1E3E2}" dt="2021-11-24T04:36:24.716" v="9314" actId="1076"/>
          <ac:spMkLst>
            <pc:docMk/>
            <pc:sldMk cId="2260697928" sldId="281"/>
            <ac:spMk id="4" creationId="{ED349640-9635-8B4D-A1E0-9F58CFE1A8F9}"/>
          </ac:spMkLst>
        </pc:spChg>
        <pc:spChg chg="add mod">
          <ac:chgData name="aaron upchurch" userId="6ec3cb28b0e6902a" providerId="LiveId" clId="{25E8997E-101F-4382-9E6D-8A3DCBA1E3E2}" dt="2021-11-24T04:36:36.613" v="9316" actId="1076"/>
          <ac:spMkLst>
            <pc:docMk/>
            <pc:sldMk cId="2260697928" sldId="281"/>
            <ac:spMk id="8" creationId="{3F4644CA-D8E9-4BEA-9191-848301121D42}"/>
          </ac:spMkLst>
        </pc:spChg>
        <pc:picChg chg="add del">
          <ac:chgData name="aaron upchurch" userId="6ec3cb28b0e6902a" providerId="LiveId" clId="{25E8997E-101F-4382-9E6D-8A3DCBA1E3E2}" dt="2021-11-24T04:31:33.417" v="9120" actId="22"/>
          <ac:picMkLst>
            <pc:docMk/>
            <pc:sldMk cId="2260697928" sldId="281"/>
            <ac:picMk id="5" creationId="{A54FFC19-1010-44FF-B2F9-C662D9ED0A13}"/>
          </ac:picMkLst>
        </pc:picChg>
      </pc:sldChg>
      <pc:sldMasterChg chg="modSldLayout">
        <pc:chgData name="aaron upchurch" userId="6ec3cb28b0e6902a" providerId="LiveId" clId="{25E8997E-101F-4382-9E6D-8A3DCBA1E3E2}" dt="2021-11-24T03:31:40.163" v="8248" actId="1076"/>
        <pc:sldMasterMkLst>
          <pc:docMk/>
          <pc:sldMasterMk cId="1304104848" sldId="2147483660"/>
        </pc:sldMasterMkLst>
        <pc:sldLayoutChg chg="modSp mod">
          <pc:chgData name="aaron upchurch" userId="6ec3cb28b0e6902a" providerId="LiveId" clId="{25E8997E-101F-4382-9E6D-8A3DCBA1E3E2}" dt="2021-11-24T03:31:40.163" v="8248" actId="1076"/>
          <pc:sldLayoutMkLst>
            <pc:docMk/>
            <pc:sldMasterMk cId="1304104848" sldId="2147483660"/>
            <pc:sldLayoutMk cId="3016805449" sldId="2147483672"/>
          </pc:sldLayoutMkLst>
          <pc:spChg chg="mod">
            <ac:chgData name="aaron upchurch" userId="6ec3cb28b0e6902a" providerId="LiveId" clId="{25E8997E-101F-4382-9E6D-8A3DCBA1E3E2}" dt="2021-11-24T03:31:40.163" v="8248" actId="1076"/>
            <ac:spMkLst>
              <pc:docMk/>
              <pc:sldMasterMk cId="1304104848" sldId="2147483660"/>
              <pc:sldLayoutMk cId="3016805449" sldId="2147483672"/>
              <ac:spMk id="7" creationId="{B8949BA5-F6D9-3040-9A5F-DB073A7FDD55}"/>
            </ac:spMkLst>
          </pc:spChg>
          <pc:cxnChg chg="mod">
            <ac:chgData name="aaron upchurch" userId="6ec3cb28b0e6902a" providerId="LiveId" clId="{25E8997E-101F-4382-9E6D-8A3DCBA1E3E2}" dt="2021-11-24T03:31:37.674" v="8247" actId="1076"/>
            <ac:cxnSpMkLst>
              <pc:docMk/>
              <pc:sldMasterMk cId="1304104848" sldId="2147483660"/>
              <pc:sldLayoutMk cId="3016805449" sldId="2147483672"/>
              <ac:cxnSpMk id="8" creationId="{0A6B1E57-E9CF-2945-BCFE-4A98A81A8164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89D3D-0554-3D47-BACE-263E4621E33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6221-7E78-274C-BFA0-DCC3C658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CD99-D899-354E-B09E-60AE4B35F8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CD99-D899-354E-B09E-60AE4B35F8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CD99-D899-354E-B09E-60AE4B35F8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CD99-D899-354E-B09E-60AE4B35F8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5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CD99-D899-354E-B09E-60AE4B35F8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4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19DC-EA9E-8043-800F-9EBA0780582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A72E-FAB7-2F4B-9658-17809024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7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19DC-EA9E-8043-800F-9EBA0780582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A72E-FAB7-2F4B-9658-17809024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7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19DC-EA9E-8043-800F-9EBA0780582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A72E-FAB7-2F4B-9658-17809024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5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8">
            <a:extLst>
              <a:ext uri="{FF2B5EF4-FFF2-40B4-BE49-F238E27FC236}">
                <a16:creationId xmlns:a16="http://schemas.microsoft.com/office/drawing/2014/main" id="{49F300AA-822B-4643-8DC2-3D205B78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04" y="492868"/>
            <a:ext cx="7886700" cy="975410"/>
          </a:xfrm>
        </p:spPr>
        <p:txBody>
          <a:bodyPr anchor="b">
            <a:normAutofit/>
          </a:bodyPr>
          <a:lstStyle>
            <a:lvl1pPr>
              <a:defRPr sz="1575" b="1" i="0">
                <a:solidFill>
                  <a:schemeClr val="accent2"/>
                </a:solidFill>
                <a:latin typeface="Gentona SemiBold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B8949BA5-F6D9-3040-9A5F-DB073A7FD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1023" y="2044971"/>
            <a:ext cx="7468200" cy="46765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342884" indent="0">
              <a:buFont typeface="Arial" panose="020B0604020202020204" pitchFamily="34" charset="0"/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2pPr>
            <a:lvl3pPr marL="685766" indent="0">
              <a:buFont typeface="Arial" panose="020B0604020202020204" pitchFamily="34" charset="0"/>
              <a:buNone/>
              <a:defRPr sz="1000">
                <a:solidFill>
                  <a:schemeClr val="accent1">
                    <a:lumMod val="75000"/>
                  </a:schemeClr>
                </a:solidFill>
              </a:defRPr>
            </a:lvl3pPr>
            <a:lvl4pPr marL="1028649" indent="0">
              <a:buFont typeface="Arial" panose="020B0604020202020204" pitchFamily="34" charset="0"/>
              <a:buNone/>
              <a:defRPr sz="900">
                <a:solidFill>
                  <a:schemeClr val="accent1">
                    <a:lumMod val="75000"/>
                  </a:schemeClr>
                </a:solidFill>
              </a:defRPr>
            </a:lvl4pPr>
            <a:lvl5pPr marL="1371532" indent="0">
              <a:buFont typeface="Arial" panose="020B0604020202020204" pitchFamily="34" charset="0"/>
              <a:buNone/>
              <a:defRPr sz="8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6B1E57-E9CF-2945-BCFE-4A98A81A8164}"/>
              </a:ext>
            </a:extLst>
          </p:cNvPr>
          <p:cNvCxnSpPr/>
          <p:nvPr userDrawn="1"/>
        </p:nvCxnSpPr>
        <p:spPr>
          <a:xfrm>
            <a:off x="0" y="1468278"/>
            <a:ext cx="3378820" cy="0"/>
          </a:xfrm>
          <a:prstGeom prst="line">
            <a:avLst/>
          </a:prstGeom>
          <a:ln w="12700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AFE1BB7D-11C8-384B-8F64-BFA9907141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76621"/>
            <a:ext cx="8142051" cy="316248"/>
          </a:xfrm>
        </p:spPr>
        <p:txBody>
          <a:bodyPr>
            <a:normAutofit/>
          </a:bodyPr>
          <a:lstStyle>
            <a:lvl1pPr algn="ctr">
              <a:defRPr sz="1050" b="1" i="0" spc="225">
                <a:solidFill>
                  <a:schemeClr val="accent5"/>
                </a:solidFill>
                <a:latin typeface="Gentona SemiBold" pitchFamily="2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47E0AD-5A17-784E-A861-59DEF2D715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720FCF-2D84-8E4C-B05E-7411062F1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4B2FE3-8318-C142-B031-245993ACDF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7143" y="1"/>
            <a:ext cx="472080" cy="4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19DC-EA9E-8043-800F-9EBA0780582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A72E-FAB7-2F4B-9658-17809024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4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19DC-EA9E-8043-800F-9EBA0780582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A72E-FAB7-2F4B-9658-17809024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5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19DC-EA9E-8043-800F-9EBA0780582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A72E-FAB7-2F4B-9658-17809024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0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19DC-EA9E-8043-800F-9EBA0780582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A72E-FAB7-2F4B-9658-17809024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2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19DC-EA9E-8043-800F-9EBA0780582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A72E-FAB7-2F4B-9658-17809024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19DC-EA9E-8043-800F-9EBA0780582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A72E-FAB7-2F4B-9658-17809024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19DC-EA9E-8043-800F-9EBA0780582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A72E-FAB7-2F4B-9658-17809024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19DC-EA9E-8043-800F-9EBA0780582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A72E-FAB7-2F4B-9658-17809024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4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19DC-EA9E-8043-800F-9EBA0780582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A72E-FAB7-2F4B-9658-17809024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NA illustration">
            <a:extLst>
              <a:ext uri="{FF2B5EF4-FFF2-40B4-BE49-F238E27FC236}">
                <a16:creationId xmlns:a16="http://schemas.microsoft.com/office/drawing/2014/main" id="{DE0B5ED8-6E56-DF4B-995E-D0AA6B051D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7282" r="71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6431305-E71F-BC42-8F03-AA860561D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 Genetic Effects of Red Meat Intervention in Inflammatory Bowel Disease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4E2523-1173-B54F-BF2E-F297130E7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Aaron Upchurch</a:t>
            </a:r>
          </a:p>
          <a:p>
            <a:r>
              <a:rPr lang="en-US" dirty="0">
                <a:solidFill>
                  <a:srgbClr val="FFFFFF"/>
                </a:solidFill>
              </a:rPr>
              <a:t>Team #7</a:t>
            </a:r>
          </a:p>
          <a:p>
            <a:r>
              <a:rPr lang="en-US" dirty="0">
                <a:solidFill>
                  <a:srgbClr val="FFFFFF"/>
                </a:solidFill>
              </a:rPr>
              <a:t>11/20/2021</a:t>
            </a:r>
          </a:p>
        </p:txBody>
      </p:sp>
    </p:spTree>
    <p:extLst>
      <p:ext uri="{BB962C8B-B14F-4D97-AF65-F5344CB8AC3E}">
        <p14:creationId xmlns:p14="http://schemas.microsoft.com/office/powerpoint/2010/main" val="2588470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9EE4-0BEF-804E-B39A-BCE383D2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49640-9635-8B4D-A1E0-9F58CFE1A8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356" y="1679846"/>
            <a:ext cx="8689881" cy="46765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Inflammatory bowel disease</a:t>
            </a:r>
          </a:p>
          <a:p>
            <a:pPr marL="628634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An umbrella diagnosis of diseases that feature the chronic inflammation of the digestive track</a:t>
            </a:r>
          </a:p>
          <a:p>
            <a:pPr marL="628634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Despite extensive research, the cause of the disease is still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This study used array-based gene expression profiling data from colon tissue samples of diagnosed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dataset included 44 samples with 41,094 gene expression counts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42AF0-4669-E443-8057-9D2075FA84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B01984-E02F-479D-9F02-88BAF4F23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147" y="3641185"/>
            <a:ext cx="6855497" cy="31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4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9EE4-0BEF-804E-B39A-BCE383D2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49640-9635-8B4D-A1E0-9F58CFE1A8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619" y="1679846"/>
            <a:ext cx="8231731" cy="4676505"/>
          </a:xfrm>
        </p:spPr>
        <p:txBody>
          <a:bodyPr>
            <a:normAutofit/>
          </a:bodyPr>
          <a:lstStyle/>
          <a:p>
            <a:r>
              <a:rPr lang="en-US" sz="1800" u="sng" dirty="0">
                <a:solidFill>
                  <a:schemeClr val="tx1"/>
                </a:solidFill>
              </a:rPr>
              <a:t>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are the effects of red meat intervention diets on inflammatory bowel disease?</a:t>
            </a:r>
          </a:p>
          <a:p>
            <a:pPr marL="971516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If the diet has a significantly positive effect on a patient’s symptoms, doctors can replace expensive medication with diet recommendations</a:t>
            </a:r>
          </a:p>
          <a:p>
            <a:pPr marL="971516" lvl="2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800" u="sng" dirty="0">
                <a:solidFill>
                  <a:schemeClr val="tx1"/>
                </a:solidFill>
              </a:rPr>
              <a:t>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Red meat intervention diets produce genetically visible effects on patients with inflammatory bowel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u="sng" dirty="0">
                <a:solidFill>
                  <a:schemeClr val="tx1"/>
                </a:solidFill>
              </a:rPr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tissue samples were grouped together by their intervention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gene expression levels were then analyzed to identify any statistically significant differences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42AF0-4669-E443-8057-9D2075FA84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2930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9EE4-0BEF-804E-B39A-BCE383D2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Differential Expression and Enrichment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49640-9635-8B4D-A1E0-9F58CFE1A8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942" y="1679846"/>
            <a:ext cx="7468200" cy="46765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Differential expression analysis was performed between the samples collected before and after the intervention</a:t>
            </a:r>
          </a:p>
          <a:p>
            <a:pPr marL="628634" lvl="1" indent="-285750">
              <a:buFont typeface="Courier New" panose="02070309020205020404" pitchFamily="49" charset="0"/>
              <a:buChar char="o"/>
            </a:pPr>
            <a:r>
              <a:rPr lang="en-US" sz="1650" dirty="0">
                <a:solidFill>
                  <a:schemeClr val="tx1"/>
                </a:solidFill>
              </a:rPr>
              <a:t>550 genes were determined to be differentially expressed between the two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Using the gProfiler2 library, enrichment analysis was performed on the differentially expressed genes</a:t>
            </a:r>
          </a:p>
          <a:p>
            <a:pPr marL="628634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</a:rPr>
              <a:t>The produced pathways included</a:t>
            </a:r>
          </a:p>
          <a:p>
            <a:pPr marL="857216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Neuroactive ligand receptor interactions</a:t>
            </a:r>
          </a:p>
          <a:p>
            <a:pPr marL="857216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 alpha signaling events</a:t>
            </a:r>
          </a:p>
          <a:p>
            <a:pPr marL="857216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 protein coupled receptor ligand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Both neuroactive ligand and G protein coupled receptors have been found to play a role in several colon related illnesses including colon cancer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existence of many differentially expressed genes and their colon disease related pathways suggests that the dietary intervention may have some effect on inflammatory bowel disease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42AF0-4669-E443-8057-9D2075FA84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D63DF-7B5C-4C8A-ABFC-B7A31BAA0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6" t="7054" r="6970" b="12941"/>
          <a:stretch/>
        </p:blipFill>
        <p:spPr>
          <a:xfrm>
            <a:off x="4845108" y="3348939"/>
            <a:ext cx="4044950" cy="9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6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9EE4-0BEF-804E-B39A-BCE383D2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&amp; Enrichment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49640-9635-8B4D-A1E0-9F58CFE1A8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60" y="1607583"/>
            <a:ext cx="4001990" cy="46765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Hierarchical clustering was performed based on the gene expression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Using the 10 most variable genes produced clusters that were somewhat similar to the original intervention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Clustering performed with 10 genes was the only method to not produce significantly different group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Most hierarchical clustering methods were unable to create clusters that reflected the original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performed clustering methods do not support the presence of a genetically visible affect of the red meat intervention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42AF0-4669-E443-8057-9D2075FA84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17A4A-C15B-4371-9511-0E219B07FC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3" t="2995"/>
          <a:stretch/>
        </p:blipFill>
        <p:spPr>
          <a:xfrm>
            <a:off x="4572000" y="1312748"/>
            <a:ext cx="4533545" cy="2979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254F91-D9A2-4919-BF72-0ADBEB01A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02" y="4347541"/>
            <a:ext cx="3882009" cy="20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1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9EE4-0BEF-804E-B39A-BCE383D2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49640-9635-8B4D-A1E0-9F58CFE1A8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154" y="1715381"/>
            <a:ext cx="7468200" cy="28250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Based on the differential expression analysis and hieratical clustering, there is not enough evidence to support the idea that the intervention had a significant effect on the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we could redo the study, we would have performed more clustering algorithms to compare the results</a:t>
            </a:r>
            <a:endParaRPr lang="en-US" sz="15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One new question that arose during the project was how gender and age affected the expression data</a:t>
            </a:r>
          </a:p>
          <a:p>
            <a:pPr marL="628634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</a:rPr>
              <a:t>If the project were continued, we would have rerun hierarchical clustering with the samples grouped by age and gender</a:t>
            </a:r>
          </a:p>
          <a:p>
            <a:pPr marL="628634" lvl="1" indent="-285750">
              <a:buFont typeface="Arial" panose="020B0604020202020204" pitchFamily="34" charset="0"/>
              <a:buChar char="•"/>
            </a:pPr>
            <a:endParaRPr lang="en-US" sz="1650" dirty="0">
              <a:solidFill>
                <a:schemeClr val="tx1"/>
              </a:solidFill>
            </a:endParaRPr>
          </a:p>
          <a:p>
            <a:pPr lvl="1"/>
            <a:endParaRPr lang="en-US" sz="165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42AF0-4669-E443-8057-9D2075FA84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4644CA-D8E9-4BEA-9191-848301121D42}"/>
              </a:ext>
            </a:extLst>
          </p:cNvPr>
          <p:cNvSpPr txBox="1">
            <a:spLocks/>
          </p:cNvSpPr>
          <p:nvPr/>
        </p:nvSpPr>
        <p:spPr>
          <a:xfrm>
            <a:off x="-88647" y="4165803"/>
            <a:ext cx="9566943" cy="282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8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4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34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628634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also wonder if genetically visible differences may become visible if the patients were grouped based on their type of inflammatory bowel disease</a:t>
            </a:r>
          </a:p>
          <a:p>
            <a:pPr marL="628634" lvl="1" indent="-285750">
              <a:buFont typeface="Arial" panose="020B0604020202020204" pitchFamily="34" charset="0"/>
              <a:buChar char="•"/>
            </a:pPr>
            <a:endParaRPr lang="en-US" sz="16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69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2170</TotalTime>
  <Words>461</Words>
  <Application>Microsoft Office PowerPoint</Application>
  <PresentationFormat>On-screen Show (4:3)</PresentationFormat>
  <Paragraphs>54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Gentona SemiBold</vt:lpstr>
      <vt:lpstr>Office Theme</vt:lpstr>
      <vt:lpstr>The Genetic Effects of Red Meat Intervention in Inflammatory Bowel Disease</vt:lpstr>
      <vt:lpstr>Introduction</vt:lpstr>
      <vt:lpstr>Hypothesis</vt:lpstr>
      <vt:lpstr>Differential Expression and Enrichment Analysis</vt:lpstr>
      <vt:lpstr>Clustering &amp; Enrichment Analysis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And Second Line</dc:title>
  <dc:creator>Graim, Kiley</dc:creator>
  <cp:lastModifiedBy>aaron upchurch</cp:lastModifiedBy>
  <cp:revision>22</cp:revision>
  <dcterms:created xsi:type="dcterms:W3CDTF">2021-07-30T13:34:41Z</dcterms:created>
  <dcterms:modified xsi:type="dcterms:W3CDTF">2021-11-24T04:36:51Z</dcterms:modified>
</cp:coreProperties>
</file>