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9" r:id="rId4"/>
    <p:sldId id="260" r:id="rId5"/>
    <p:sldId id="28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89" r:id="rId25"/>
    <p:sldId id="299" r:id="rId26"/>
    <p:sldId id="300" r:id="rId27"/>
    <p:sldId id="288" r:id="rId28"/>
    <p:sldId id="290" r:id="rId29"/>
    <p:sldId id="292" r:id="rId30"/>
    <p:sldId id="294" r:id="rId31"/>
    <p:sldId id="291" r:id="rId32"/>
    <p:sldId id="298" r:id="rId3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82" autoAdjust="0"/>
  </p:normalViewPr>
  <p:slideViewPr>
    <p:cSldViewPr snapToGrid="0">
      <p:cViewPr varScale="1">
        <p:scale>
          <a:sx n="96" d="100"/>
          <a:sy n="96" d="100"/>
        </p:scale>
        <p:origin x="-4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6" tIns="49523" rIns="99046" bIns="49523" rtlCol="0"/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6" tIns="49523" rIns="99046" bIns="49523" rtlCol="0"/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80A4035D-2C2E-4063-808C-1391E39C1F49}" type="datetimeFigureOut">
              <a:rPr lang="en-GB"/>
              <a:pPr>
                <a:defRPr/>
              </a:pPr>
              <a:t>02/02/2017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6" tIns="49523" rIns="99046" bIns="49523" rtlCol="0" anchor="b"/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932BE5-2492-4F75-A7CE-12C5510692E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92997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6" tIns="49523" rIns="99046" bIns="495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6" tIns="49523" rIns="99046" bIns="495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fld id="{F7A5F73B-BEA3-4456-8888-D6DC316879B1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6" tIns="49523" rIns="99046" bIns="49523" rtlCol="0" anchor="ctr"/>
          <a:lstStyle/>
          <a:p>
            <a:pPr lvl="0"/>
            <a:endParaRPr lang="en-US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6" tIns="49523" rIns="99046" bIns="49523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US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6" tIns="49523" rIns="99046" bIns="495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anose="020F0502020204030204" pitchFamily="34" charset="0"/>
              </a:defRPr>
            </a:lvl1pPr>
          </a:lstStyle>
          <a:p>
            <a:fld id="{1834974C-DF6C-411E-93F3-A83ECC465E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640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1536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1AECA4-0F73-48A6-8AD2-0347A2A851CA}" type="slidenum">
              <a:rPr 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3045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D61C8A-52F2-4994-9F6B-5C59C2DCA2A4}" type="slidenum">
              <a:rPr 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1530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4198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4CA807-6905-4328-ABA5-74BEB9E50041}" type="slidenum">
              <a:rPr 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961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4403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B6FFD6-663A-447C-BE58-1C6ED9D0D300}" type="slidenum">
              <a:rPr 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18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4608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0A2FE7-89DA-479C-BD34-FE3920E719D5}" type="slidenum">
              <a:rPr 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4437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481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BB05A2-051F-4342-918A-E678AAF883AC}" type="slidenum">
              <a:rPr 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310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249E84-1219-4C20-BF49-FF51CEEB9937}" type="slidenum">
              <a:rPr 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061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5222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ABC79F-C5BB-4358-AD64-08752E0A20E6}" type="slidenum">
              <a:rPr 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7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5427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5D13DA-6E0A-427E-AE01-0076E1BF6E16}" type="slidenum">
              <a:rPr 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1243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5632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310FF7-BED8-421C-86A1-0E15EBECC746}" type="slidenum">
              <a:rPr 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3805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5837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3C3D6A-2ABA-4EFF-8576-2E8D321493B0}" type="slidenum">
              <a:rPr 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34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2355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89BCD2-B669-4186-8610-00A512FAF9E8}" type="slidenum">
              <a:rPr 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266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6041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77654C-6D35-4DB4-8196-0FACAED05B14}" type="slidenum">
              <a:rPr 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1471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6246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9A539A-C589-4AF2-A32B-F9AEA0FD1B6E}" type="slidenum">
              <a:rPr 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7565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6451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36BE08-4D5D-4DE0-A833-CFB12157B4BB}" type="slidenum">
              <a:rPr 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5952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6656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CA98D8-D30B-4BC3-831B-DB758F6B226C}" type="slidenum">
              <a:rPr 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8946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E745E0-0C44-4376-8A46-5DD6F68277E4}" type="slidenum">
              <a:rPr 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1022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E28FE7-63AC-456B-8ACA-DAD8DA4AAE42}" type="slidenum">
              <a:rPr 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4506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E28FE7-63AC-456B-8ACA-DAD8DA4AAE42}" type="slidenum">
              <a:rPr 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7026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47FF08-EEA4-4F19-8DA8-4A082D2D913E}" type="slidenum">
              <a:rPr 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762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10902B-66EA-45A6-B5D2-16ABA84872D0}" type="slidenum">
              <a:rPr 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5835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6983DB-1F5C-4F6F-952B-F27EFF461E59}" type="slidenum">
              <a:rPr 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3858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25603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3B4F89-D15E-4F8E-BD27-6A0A38D897FE}" type="slidenum">
              <a:rPr 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899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0DC684-3BED-4128-B1A0-75F93390330F}" type="slidenum">
              <a:rPr 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2232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92FE84-1058-411F-9FAB-1C1DEEA9BD2B}" type="slidenum">
              <a:rPr 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57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92FE84-1058-411F-9FAB-1C1DEEA9BD2B}" type="slidenum">
              <a:rPr 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650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276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E428A7-3371-4768-9DB6-744873256FA4}" type="slidenum">
              <a:rPr 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090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2969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DA139B-D05E-4D6C-A114-C8EF87F745FC}" type="slidenum">
              <a:rPr 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327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1747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1CA4A7-19C6-424B-AFE7-AA3E257AB035}" type="slidenum">
              <a:rPr 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63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3795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9D9959-31B4-4482-AFA8-4270135E3410}" type="slidenum">
              <a:rPr 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518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2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D2BBBF-8917-4EEB-8AD3-4D0900BF4E1C}" type="slidenum">
              <a:rPr 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68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smtClean="0"/>
          </a:p>
        </p:txBody>
      </p:sp>
      <p:sp>
        <p:nvSpPr>
          <p:cNvPr id="3789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729AA1-9C65-45B0-AA3A-D1122563B973}" type="slidenum">
              <a:rPr 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425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B3945-EFAB-4ABA-B704-4B325012DB33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2DA30-E000-405A-A9F4-B1215F79C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260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A7830-208F-4A69-AB2C-A46C2B122CAB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A2901-2491-490F-AF87-38F893BDC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633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72484-62B5-429A-B659-6E937FE63978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C3DD0-33D1-4CFD-9638-110759263C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666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58A1A-39C2-458F-B454-2067B831C654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4FD7A-8DE4-4389-849C-5D0F4191E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355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721CE-1ACA-4F95-A429-CE194CBD8B3A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010EA-07FF-4092-8916-8AB616239F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57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CDE7F-164A-471C-BF33-A5ECD2C439F7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3CFE3-D144-4056-B9E5-0215A1DE87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82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E60D2-0A39-4F2A-ACDC-3F92A901845E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330E4-224E-48BA-9469-3DB2CC965C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224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DD965-E4AA-46AB-96EA-A4ED8A1925A7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ED8D4-5E3E-4F24-BEE9-424BA2FBEE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13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12449-CF04-4F19-B319-F281A8EB771C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D1386-2E09-444F-A727-07F9BFA57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8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823E5-09E5-4D5F-AA5D-72134A32F877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DEAA2-565F-48BB-88D4-72FE15775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73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89FA4-9375-4358-A388-6040FFAE1C79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FB65557-45AA-4B6E-9DFA-35F873E804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652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D88BF8E-204F-40F7-ABA1-2C4FF7DD328E}" type="datetimeFigureOut">
              <a:rPr lang="en-US"/>
              <a:pPr>
                <a:defRPr/>
              </a:pPr>
              <a:t>2/2/2017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D1EAEE"/>
                </a:solidFill>
              </a:defRPr>
            </a:lvl1pPr>
          </a:lstStyle>
          <a:p>
            <a:fld id="{15902DE5-1DA2-48B1-941C-E0FBBB4F8CC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4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28604"/>
            <a:ext cx="7851648" cy="2071702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Compiler Construction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500063" y="2857500"/>
            <a:ext cx="7854950" cy="3357563"/>
          </a:xfrm>
        </p:spPr>
        <p:txBody>
          <a:bodyPr/>
          <a:lstStyle/>
          <a:p>
            <a:pPr marR="0" algn="ctr" eaLnBrk="1" hangingPunct="1">
              <a:lnSpc>
                <a:spcPct val="80000"/>
              </a:lnSpc>
            </a:pPr>
            <a:r>
              <a:rPr lang="en-US" sz="2400" dirty="0" err="1" smtClean="0"/>
              <a:t>Rinus</a:t>
            </a:r>
            <a:r>
              <a:rPr lang="en-US" sz="2400" dirty="0" smtClean="0"/>
              <a:t> </a:t>
            </a:r>
            <a:r>
              <a:rPr lang="en-US" sz="2400" dirty="0" err="1" smtClean="0"/>
              <a:t>Plasmeijer</a:t>
            </a:r>
            <a:endParaRPr lang="en-US" sz="2400" dirty="0" smtClean="0"/>
          </a:p>
          <a:p>
            <a:pPr marR="0" algn="ctr" eaLnBrk="1" hangingPunct="1">
              <a:lnSpc>
                <a:spcPct val="80000"/>
              </a:lnSpc>
            </a:pPr>
            <a:r>
              <a:rPr lang="en-US" sz="2400" dirty="0" smtClean="0"/>
              <a:t>Markus </a:t>
            </a:r>
            <a:r>
              <a:rPr lang="en-US" sz="2400" dirty="0" err="1" smtClean="0"/>
              <a:t>Klinik</a:t>
            </a:r>
            <a:endParaRPr lang="en-US" sz="2400" dirty="0" smtClean="0"/>
          </a:p>
          <a:p>
            <a:pPr marR="0" algn="ctr" eaLnBrk="1" hangingPunct="1">
              <a:lnSpc>
                <a:spcPct val="80000"/>
              </a:lnSpc>
            </a:pPr>
            <a:endParaRPr lang="en-US" sz="2400" dirty="0" smtClean="0"/>
          </a:p>
          <a:p>
            <a:pPr marR="0" algn="ctr" eaLnBrk="1" hangingPunct="1">
              <a:lnSpc>
                <a:spcPct val="80000"/>
              </a:lnSpc>
            </a:pPr>
            <a:r>
              <a:rPr lang="en-US" sz="2400" dirty="0" smtClean="0"/>
              <a:t>-</a:t>
            </a:r>
          </a:p>
          <a:p>
            <a:pPr marR="0" algn="ctr" eaLnBrk="1" hangingPunct="1">
              <a:lnSpc>
                <a:spcPct val="80000"/>
              </a:lnSpc>
            </a:pPr>
            <a:r>
              <a:rPr lang="en-US" sz="2400" dirty="0" smtClean="0"/>
              <a:t>February 2017</a:t>
            </a:r>
          </a:p>
          <a:p>
            <a:pPr marR="0" algn="ctr"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dirty="0" smtClean="0"/>
              <a:t>a key issue is </a:t>
            </a:r>
            <a:r>
              <a:rPr lang="en-US" sz="1600" i="1" dirty="0" smtClean="0"/>
              <a:t>speed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ym typeface="Symbol" panose="05050102010706020507" pitchFamily="18" charset="2"/>
              </a:rPr>
              <a:t></a:t>
            </a:r>
            <a:r>
              <a:rPr lang="en-US" sz="1600" dirty="0" smtClean="0"/>
              <a:t> use a scanner or tokenizer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>
              <a:solidFill>
                <a:srgbClr val="FFFF00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Scanner</a:t>
            </a:r>
            <a:r>
              <a:rPr lang="en-US" sz="1600" dirty="0" smtClean="0"/>
              <a:t> or </a:t>
            </a:r>
            <a:r>
              <a:rPr lang="en-US" sz="1600" dirty="0" smtClean="0">
                <a:solidFill>
                  <a:srgbClr val="FFFF00"/>
                </a:solidFill>
              </a:rPr>
              <a:t>tokenizer </a:t>
            </a:r>
            <a:r>
              <a:rPr lang="en-US" sz="1600" dirty="0" smtClean="0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/>
            <a:r>
              <a:rPr lang="en-US" sz="1600" dirty="0" smtClean="0"/>
              <a:t>maps </a:t>
            </a:r>
            <a:r>
              <a:rPr lang="en-US" sz="1600" dirty="0" smtClean="0">
                <a:solidFill>
                  <a:srgbClr val="FFFF00"/>
                </a:solidFill>
              </a:rPr>
              <a:t>characters</a:t>
            </a:r>
            <a:r>
              <a:rPr lang="en-US" sz="1600" dirty="0" smtClean="0"/>
              <a:t> into </a:t>
            </a:r>
            <a:r>
              <a:rPr lang="en-US" sz="1600" dirty="0" smtClean="0">
                <a:solidFill>
                  <a:srgbClr val="FFFF00"/>
                </a:solidFill>
              </a:rPr>
              <a:t>tokens</a:t>
            </a:r>
            <a:r>
              <a:rPr lang="en-US" sz="1600" dirty="0" smtClean="0"/>
              <a:t> – the basic units in the syntax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sz="1400" dirty="0" smtClean="0"/>
              <a:t>x = x + y;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sz="1400" dirty="0" smtClean="0"/>
              <a:t>becomes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sz="1400" dirty="0" smtClean="0"/>
              <a:t>&lt;</a:t>
            </a:r>
            <a:r>
              <a:rPr lang="en-US" sz="1400" dirty="0" err="1" smtClean="0"/>
              <a:t>id,x</a:t>
            </a:r>
            <a:r>
              <a:rPr lang="en-US" sz="1400" dirty="0" smtClean="0"/>
              <a:t>&gt; = &lt;id, x&gt; + &lt;id, y&gt; ; </a:t>
            </a:r>
          </a:p>
          <a:p>
            <a:pPr eaLnBrk="1" hangingPunct="1"/>
            <a:r>
              <a:rPr lang="en-US" sz="1600" dirty="0" smtClean="0"/>
              <a:t>character string value for a </a:t>
            </a:r>
            <a:r>
              <a:rPr lang="en-US" sz="1600" dirty="0" smtClean="0">
                <a:solidFill>
                  <a:srgbClr val="FFFF00"/>
                </a:solidFill>
              </a:rPr>
              <a:t>token</a:t>
            </a:r>
            <a:r>
              <a:rPr lang="en-US" sz="1600" dirty="0" smtClean="0"/>
              <a:t> is a </a:t>
            </a:r>
            <a:r>
              <a:rPr lang="en-US" sz="1600" dirty="0" smtClean="0">
                <a:solidFill>
                  <a:srgbClr val="FFFF00"/>
                </a:solidFill>
              </a:rPr>
              <a:t>lexeme </a:t>
            </a:r>
          </a:p>
          <a:p>
            <a:pPr eaLnBrk="1" hangingPunct="1"/>
            <a:r>
              <a:rPr lang="en-US" sz="1600" dirty="0" smtClean="0"/>
              <a:t>typical tokens: </a:t>
            </a:r>
            <a:r>
              <a:rPr lang="en-US" sz="1600" i="1" dirty="0" smtClean="0"/>
              <a:t>number</a:t>
            </a:r>
            <a:r>
              <a:rPr lang="en-US" sz="1600" dirty="0" smtClean="0"/>
              <a:t>, </a:t>
            </a:r>
            <a:r>
              <a:rPr lang="en-US" sz="1600" i="1" dirty="0" smtClean="0"/>
              <a:t>id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 smtClean="0"/>
              <a:t>, </a:t>
            </a:r>
          </a:p>
          <a:p>
            <a:pPr eaLnBrk="1" hangingPunct="1"/>
            <a:r>
              <a:rPr lang="en-US" sz="1600" dirty="0" smtClean="0"/>
              <a:t>eliminates white space (</a:t>
            </a:r>
            <a:r>
              <a:rPr lang="en-US" sz="1600" i="1" dirty="0" smtClean="0"/>
              <a:t>tabs</a:t>
            </a:r>
            <a:r>
              <a:rPr lang="en-US" sz="1600" dirty="0" smtClean="0"/>
              <a:t>, </a:t>
            </a:r>
            <a:r>
              <a:rPr lang="en-US" sz="1600" i="1" dirty="0" smtClean="0"/>
              <a:t>blanks</a:t>
            </a:r>
            <a:r>
              <a:rPr lang="en-US" sz="1600" dirty="0" smtClean="0"/>
              <a:t>, </a:t>
            </a:r>
            <a:r>
              <a:rPr lang="en-US" sz="1600" i="1" dirty="0" smtClean="0"/>
              <a:t>comments, lay-out</a:t>
            </a:r>
            <a:r>
              <a:rPr lang="en-US" sz="1600" dirty="0" smtClean="0"/>
              <a:t>)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Documents and Settings\rinus\Desktop\SVN papers + code\cc-solutions\slides in Latex\01-intro\scanner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498600"/>
            <a:ext cx="3276600" cy="78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Parser</a:t>
            </a:r>
            <a:r>
              <a:rPr lang="en-US" sz="1600" dirty="0" smtClean="0">
                <a:latin typeface="+mj-lt"/>
              </a:rPr>
              <a:t>: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recognize context-free syntax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performs context-sensitive analysis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construct IR(s)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produce meaningful error messages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performs error correction where possible to check as much as possible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i="1" dirty="0" smtClean="0">
                <a:latin typeface="+mj-lt"/>
              </a:rPr>
              <a:t>Parser generators mechanize much of the work </a:t>
            </a:r>
            <a:endParaRPr lang="en-US" sz="1600" i="1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Documents and Settings\rinus\Desktop\SVN papers + code\cc-solutions\slides in Latex\01-intro\parser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571625"/>
            <a:ext cx="3276600" cy="78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i="1" dirty="0" smtClean="0">
                <a:solidFill>
                  <a:srgbClr val="FFFF00"/>
                </a:solidFill>
                <a:latin typeface="+mj-lt"/>
              </a:rPr>
              <a:t>Context-free syntax</a:t>
            </a:r>
            <a:r>
              <a:rPr lang="en-US" sz="1600" dirty="0" smtClean="0">
                <a:latin typeface="+mj-lt"/>
              </a:rPr>
              <a:t> is specified with a </a:t>
            </a:r>
            <a:r>
              <a:rPr lang="en-US" sz="1600" i="1" dirty="0" smtClean="0">
                <a:solidFill>
                  <a:srgbClr val="FFFF00"/>
                </a:solidFill>
                <a:latin typeface="+mj-lt"/>
              </a:rPr>
              <a:t>grammar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	&lt;list&gt; 	::= 	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nil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		|	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cons</a:t>
            </a:r>
            <a:r>
              <a:rPr lang="en-US" sz="1600" dirty="0" smtClean="0">
                <a:latin typeface="+mj-lt"/>
              </a:rPr>
              <a:t> &lt;</a:t>
            </a:r>
            <a:r>
              <a:rPr lang="en-US" sz="1600" dirty="0" err="1" smtClean="0">
                <a:latin typeface="+mj-lt"/>
              </a:rPr>
              <a:t>elem</a:t>
            </a:r>
            <a:r>
              <a:rPr lang="en-US" sz="1600" dirty="0" smtClean="0">
                <a:latin typeface="+mj-lt"/>
              </a:rPr>
              <a:t>&gt; &lt;list&gt;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The format is called </a:t>
            </a:r>
            <a:r>
              <a:rPr lang="en-US" sz="1600" i="1" dirty="0" smtClean="0">
                <a:solidFill>
                  <a:srgbClr val="FFFF00"/>
                </a:solidFill>
                <a:latin typeface="+mj-lt"/>
              </a:rPr>
              <a:t>Backus-Naur form</a:t>
            </a:r>
            <a:r>
              <a:rPr lang="en-US" sz="1600" dirty="0" smtClean="0">
                <a:latin typeface="+mj-lt"/>
              </a:rPr>
              <a:t> (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BNF</a:t>
            </a:r>
            <a:r>
              <a:rPr lang="en-US" sz="1600" dirty="0" smtClean="0">
                <a:latin typeface="+mj-lt"/>
              </a:rPr>
              <a:t>)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Formally, a grammar </a:t>
            </a:r>
            <a:r>
              <a:rPr lang="en-US" sz="1600" i="1" dirty="0" smtClean="0">
                <a:latin typeface="+mj-lt"/>
              </a:rPr>
              <a:t>G</a:t>
            </a:r>
            <a:r>
              <a:rPr lang="en-US" sz="1600" dirty="0" smtClean="0">
                <a:latin typeface="+mj-lt"/>
              </a:rPr>
              <a:t> = (</a:t>
            </a:r>
            <a:r>
              <a:rPr lang="en-US" sz="1600" i="1" dirty="0" smtClean="0">
                <a:latin typeface="+mj-lt"/>
              </a:rPr>
              <a:t>S,N,T,P</a:t>
            </a:r>
            <a:r>
              <a:rPr lang="en-US" sz="1600" dirty="0" smtClean="0">
                <a:latin typeface="+mj-lt"/>
              </a:rPr>
              <a:t>)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400" i="1" dirty="0" smtClean="0">
                <a:latin typeface="+mj-lt"/>
              </a:rPr>
              <a:t>S</a:t>
            </a:r>
            <a:r>
              <a:rPr lang="en-US" sz="1400" dirty="0" smtClean="0">
                <a:latin typeface="+mj-lt"/>
              </a:rPr>
              <a:t> is the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start symbol</a:t>
            </a:r>
            <a:r>
              <a:rPr lang="en-US" sz="1400" dirty="0" smtClean="0">
                <a:latin typeface="+mj-lt"/>
              </a:rPr>
              <a:t>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400" dirty="0" smtClean="0">
              <a:latin typeface="+mj-lt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400" i="1" dirty="0" smtClean="0">
                <a:latin typeface="+mj-lt"/>
              </a:rPr>
              <a:t>N</a:t>
            </a:r>
            <a:r>
              <a:rPr lang="en-US" sz="1400" dirty="0" smtClean="0">
                <a:latin typeface="+mj-lt"/>
              </a:rPr>
              <a:t> is a set of </a:t>
            </a:r>
            <a:r>
              <a:rPr lang="en-US" sz="1400" i="1" dirty="0" smtClean="0">
                <a:solidFill>
                  <a:srgbClr val="FFFF00"/>
                </a:solidFill>
                <a:latin typeface="+mj-lt"/>
              </a:rPr>
              <a:t>non-terminal symbols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400" dirty="0" smtClean="0">
              <a:latin typeface="+mj-lt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400" i="1" dirty="0" smtClean="0">
                <a:latin typeface="+mj-lt"/>
              </a:rPr>
              <a:t>T</a:t>
            </a:r>
            <a:r>
              <a:rPr lang="en-US" sz="1400" dirty="0" smtClean="0">
                <a:latin typeface="+mj-lt"/>
              </a:rPr>
              <a:t> is a set of</a:t>
            </a:r>
            <a:r>
              <a:rPr lang="en-US" sz="1400" i="1" dirty="0" smtClean="0">
                <a:solidFill>
                  <a:srgbClr val="FFFF00"/>
                </a:solidFill>
                <a:latin typeface="+mj-lt"/>
              </a:rPr>
              <a:t> terminal symbols</a:t>
            </a:r>
            <a:r>
              <a:rPr lang="en-US" sz="1400" dirty="0" smtClean="0">
                <a:latin typeface="+mj-lt"/>
              </a:rPr>
              <a:t>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400" dirty="0" smtClean="0">
              <a:latin typeface="+mj-lt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400" i="1" dirty="0" smtClean="0">
                <a:latin typeface="+mj-lt"/>
              </a:rPr>
              <a:t>P</a:t>
            </a:r>
            <a:r>
              <a:rPr lang="en-US" sz="1400" dirty="0" smtClean="0">
                <a:latin typeface="+mj-lt"/>
              </a:rPr>
              <a:t> is a set of </a:t>
            </a:r>
            <a:r>
              <a:rPr lang="en-US" sz="1400" i="1" dirty="0" smtClean="0">
                <a:solidFill>
                  <a:srgbClr val="FFFF00"/>
                </a:solidFill>
                <a:latin typeface="+mj-lt"/>
              </a:rPr>
              <a:t>productions</a:t>
            </a:r>
            <a:r>
              <a:rPr lang="en-US" sz="1400" dirty="0" smtClean="0">
                <a:latin typeface="+mj-lt"/>
              </a:rPr>
              <a:t> or </a:t>
            </a:r>
            <a:r>
              <a:rPr lang="en-US" sz="1400" i="1" dirty="0" smtClean="0">
                <a:solidFill>
                  <a:srgbClr val="FFFF00"/>
                </a:solidFill>
                <a:latin typeface="+mj-lt"/>
              </a:rPr>
              <a:t>rewrite rules</a:t>
            </a:r>
            <a:r>
              <a:rPr lang="en-US" sz="1400" dirty="0" smtClean="0">
                <a:latin typeface="+mj-lt"/>
              </a:rPr>
              <a:t> (P : N </a:t>
            </a:r>
            <a:r>
              <a:rPr lang="en-US" sz="1400" dirty="0" smtClean="0">
                <a:latin typeface="+mj-lt"/>
                <a:sym typeface="Symbol"/>
              </a:rPr>
              <a:t></a:t>
            </a:r>
            <a:r>
              <a:rPr lang="en-US" sz="1400" dirty="0" smtClean="0">
                <a:latin typeface="+mj-lt"/>
              </a:rPr>
              <a:t> N </a:t>
            </a:r>
            <a:r>
              <a:rPr lang="en-US" sz="1400" dirty="0" smtClean="0">
                <a:sym typeface="Symbol"/>
              </a:rPr>
              <a:t></a:t>
            </a:r>
            <a:r>
              <a:rPr lang="en-US" sz="1400" dirty="0" smtClean="0">
                <a:latin typeface="+mj-lt"/>
              </a:rPr>
              <a:t> T)</a:t>
            </a:r>
            <a:endParaRPr lang="en-US" sz="1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i="1" dirty="0" smtClean="0">
                <a:latin typeface="+mj-lt"/>
              </a:rPr>
              <a:t>Context free syntax</a:t>
            </a:r>
            <a:r>
              <a:rPr lang="en-US" sz="1600" dirty="0" smtClean="0">
                <a:latin typeface="+mj-lt"/>
              </a:rPr>
              <a:t> can be put to better use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1 	&lt;goal&gt; 	::= 	&lt;</a:t>
            </a:r>
            <a:r>
              <a:rPr lang="en-US" sz="1600" dirty="0" err="1" smtClean="0">
                <a:latin typeface="+mj-lt"/>
              </a:rPr>
              <a:t>expr</a:t>
            </a:r>
            <a:r>
              <a:rPr lang="en-US" sz="1600" dirty="0" smtClean="0">
                <a:latin typeface="+mj-lt"/>
              </a:rPr>
              <a:t> 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2 	&lt;</a:t>
            </a:r>
            <a:r>
              <a:rPr lang="en-US" sz="1600" dirty="0" err="1" smtClean="0">
                <a:latin typeface="+mj-lt"/>
              </a:rPr>
              <a:t>expr</a:t>
            </a:r>
            <a:r>
              <a:rPr lang="en-US" sz="1600" dirty="0" smtClean="0">
                <a:latin typeface="+mj-lt"/>
              </a:rPr>
              <a:t>&gt;		::= 	&lt;</a:t>
            </a:r>
            <a:r>
              <a:rPr lang="en-US" sz="1600" dirty="0" err="1" smtClean="0">
                <a:latin typeface="+mj-lt"/>
              </a:rPr>
              <a:t>expr</a:t>
            </a:r>
            <a:r>
              <a:rPr lang="en-US" sz="1600" dirty="0" smtClean="0">
                <a:latin typeface="+mj-lt"/>
              </a:rPr>
              <a:t>&gt; &lt;op&gt; &lt;term&gt;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3 			|	&lt;term&gt;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4 	&lt;term&gt;	::= 	</a:t>
            </a:r>
            <a:r>
              <a:rPr lang="en-US" sz="1600" dirty="0" smtClean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rPr>
              <a:t>number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5 			|	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6 	&lt;op&gt;		::= 	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7 			|	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This grammar defines simple expressions with addition and subtraction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over the tokens 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600" dirty="0" smtClean="0">
                <a:latin typeface="+mj-lt"/>
              </a:rPr>
              <a:t> and 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number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400" i="1" dirty="0" smtClean="0">
                <a:latin typeface="+mj-lt"/>
              </a:rPr>
              <a:t>S</a:t>
            </a:r>
            <a:r>
              <a:rPr lang="en-US" sz="1400" dirty="0" smtClean="0">
                <a:latin typeface="+mj-lt"/>
              </a:rPr>
              <a:t> = &lt;goal&gt;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400" i="1" dirty="0" smtClean="0">
                <a:latin typeface="+mj-lt"/>
              </a:rPr>
              <a:t>T</a:t>
            </a:r>
            <a:r>
              <a:rPr lang="en-US" sz="1400" dirty="0" smtClean="0">
                <a:latin typeface="+mj-lt"/>
              </a:rPr>
              <a:t> = </a:t>
            </a:r>
            <a:r>
              <a:rPr lang="en-US" sz="1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 smtClean="0">
                <a:latin typeface="+mj-lt"/>
              </a:rPr>
              <a:t>,</a:t>
            </a:r>
            <a:r>
              <a:rPr lang="en-US" sz="1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endParaRPr lang="en-US" sz="1400" dirty="0" smtClean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400" i="1" dirty="0" smtClean="0">
                <a:latin typeface="+mj-lt"/>
              </a:rPr>
              <a:t>N</a:t>
            </a:r>
            <a:r>
              <a:rPr lang="en-US" sz="1400" dirty="0" smtClean="0">
                <a:latin typeface="+mj-lt"/>
              </a:rPr>
              <a:t> = &lt;goal&gt; , &lt;</a:t>
            </a:r>
            <a:r>
              <a:rPr lang="en-US" sz="1400" dirty="0" err="1" smtClean="0">
                <a:latin typeface="+mj-lt"/>
              </a:rPr>
              <a:t>expr</a:t>
            </a:r>
            <a:r>
              <a:rPr lang="en-US" sz="1400" dirty="0" smtClean="0">
                <a:latin typeface="+mj-lt"/>
              </a:rPr>
              <a:t>&gt; , &lt;term&gt; , &lt;op&gt;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400" i="1" dirty="0" smtClean="0">
                <a:latin typeface="+mj-lt"/>
              </a:rPr>
              <a:t>P</a:t>
            </a:r>
            <a:r>
              <a:rPr lang="en-US" sz="1400" dirty="0" smtClean="0">
                <a:latin typeface="+mj-lt"/>
              </a:rPr>
              <a:t> = 1, 2, 3, 4, 5, 6, 7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7018338" cy="7207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smtClean="0"/>
              <a:t>Given a grammar, valid sentences can be derived by repeated substitution.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smtClean="0"/>
              <a:t>Rule used:	Result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562600" y="1481138"/>
            <a:ext cx="3411538" cy="218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sz="1600" dirty="0"/>
              <a:t>&lt;goal&gt; ::= &lt;expr &gt;</a:t>
            </a:r>
          </a:p>
          <a:p>
            <a:pPr eaLnBrk="1" hangingPunct="1">
              <a:buFontTx/>
              <a:buAutoNum type="arabicPeriod"/>
            </a:pPr>
            <a:r>
              <a:rPr lang="en-US" sz="1600" dirty="0"/>
              <a:t>&lt;expr&gt; ::= &lt;expr&gt; &lt;op&gt; &lt;term&gt; </a:t>
            </a:r>
          </a:p>
          <a:p>
            <a:pPr eaLnBrk="1" hangingPunct="1">
              <a:buFontTx/>
              <a:buAutoNum type="arabicPeriod"/>
            </a:pPr>
            <a:r>
              <a:rPr lang="en-US" sz="1600" dirty="0"/>
              <a:t>	  |    &lt;term&gt; </a:t>
            </a:r>
          </a:p>
          <a:p>
            <a:pPr eaLnBrk="1" hangingPunct="1">
              <a:buFontTx/>
              <a:buAutoNum type="arabicPeriod"/>
            </a:pPr>
            <a:r>
              <a:rPr lang="en-US" sz="1600" dirty="0"/>
              <a:t>&lt;term&gt; ::=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pPr eaLnBrk="1" hangingPunct="1">
              <a:buFontTx/>
              <a:buAutoNum type="arabicPeriod"/>
            </a:pPr>
            <a:r>
              <a:rPr lang="en-US" sz="1600" dirty="0"/>
              <a:t>	  |     </a:t>
            </a:r>
            <a:r>
              <a:rPr lang="en-US" sz="1600" dirty="0">
                <a:solidFill>
                  <a:srgbClr val="B5EDFD"/>
                </a:solidFill>
                <a:latin typeface="Courier New" panose="02070309020205020404" pitchFamily="49" charset="0"/>
              </a:rPr>
              <a:t>id</a:t>
            </a:r>
          </a:p>
          <a:p>
            <a:pPr eaLnBrk="1" hangingPunct="1">
              <a:buFontTx/>
              <a:buAutoNum type="arabicPeriod"/>
            </a:pPr>
            <a:r>
              <a:rPr lang="en-US" sz="1600" dirty="0"/>
              <a:t>&lt;op&gt;	  ::= </a:t>
            </a:r>
            <a:r>
              <a:rPr lang="en-US" sz="1600" dirty="0">
                <a:solidFill>
                  <a:srgbClr val="B5EDFD"/>
                </a:solidFill>
                <a:latin typeface="Courier New" panose="02070309020205020404" pitchFamily="49" charset="0"/>
              </a:rPr>
              <a:t>+</a:t>
            </a:r>
          </a:p>
          <a:p>
            <a:pPr eaLnBrk="1" hangingPunct="1">
              <a:buFontTx/>
              <a:buAutoNum type="arabicPeriod"/>
            </a:pPr>
            <a:r>
              <a:rPr lang="en-US" sz="1600" dirty="0"/>
              <a:t>	  |    </a:t>
            </a:r>
            <a:r>
              <a:rPr lang="en-US" sz="1600" dirty="0">
                <a:solidFill>
                  <a:srgbClr val="B5EDFD"/>
                </a:solidFill>
                <a:latin typeface="Courier New" panose="02070309020205020404" pitchFamily="49" charset="0"/>
              </a:rPr>
              <a:t>-</a:t>
            </a:r>
            <a:endParaRPr lang="en-US" sz="1600" dirty="0">
              <a:latin typeface="Courier New" panose="02070309020205020404" pitchFamily="49" charset="0"/>
            </a:endParaRPr>
          </a:p>
        </p:txBody>
      </p:sp>
      <p:sp>
        <p:nvSpPr>
          <p:cNvPr id="2" name="Content Placeholder 2"/>
          <p:cNvSpPr>
            <a:spLocks/>
          </p:cNvSpPr>
          <p:nvPr/>
        </p:nvSpPr>
        <p:spPr bwMode="auto">
          <a:xfrm>
            <a:off x="457200" y="1771650"/>
            <a:ext cx="7018338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1			</a:t>
            </a:r>
            <a:r>
              <a:rPr lang="en-US" sz="1600" u="sng" dirty="0"/>
              <a:t>&lt;goal&gt;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2 			</a:t>
            </a:r>
            <a:r>
              <a:rPr lang="en-US" sz="1600" u="sng" dirty="0"/>
              <a:t>&lt;expr &gt;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5 			&lt;expr&gt; &lt;op&gt; </a:t>
            </a:r>
            <a:r>
              <a:rPr lang="en-US" sz="1600" u="sng" dirty="0"/>
              <a:t>&lt;term&gt;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7 			&lt;expr&gt; </a:t>
            </a:r>
            <a:r>
              <a:rPr lang="en-US" sz="1600" u="sng" dirty="0"/>
              <a:t>&lt;op&gt;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B5ED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id(y) </a:t>
            </a:r>
            <a:r>
              <a:rPr lang="en-US" sz="1600" dirty="0" smtClean="0"/>
              <a:t> 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2 			</a:t>
            </a:r>
            <a:r>
              <a:rPr lang="en-US" sz="1600" u="sng" dirty="0"/>
              <a:t>&lt;expr&gt;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B5ED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 smtClean="0">
                <a:solidFill>
                  <a:srgbClr val="B5ED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 smtClean="0"/>
              <a:t> 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4 			&lt;expr&gt; &lt;op&gt; </a:t>
            </a:r>
            <a:r>
              <a:rPr lang="en-US" sz="1600" u="sng" dirty="0"/>
              <a:t>&lt;term&gt;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B5ED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y</a:t>
            </a:r>
            <a:r>
              <a:rPr lang="en-US" sz="1600" dirty="0" smtClean="0"/>
              <a:t>  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6 			&lt;expr&gt; </a:t>
            </a:r>
            <a:r>
              <a:rPr lang="en-US" sz="1600" u="sng" dirty="0"/>
              <a:t>&lt;op&gt;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B5ED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number(2) </a:t>
            </a:r>
            <a:r>
              <a:rPr lang="en-US" sz="1600" dirty="0">
                <a:solidFill>
                  <a:srgbClr val="B5ED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y</a:t>
            </a:r>
            <a:r>
              <a:rPr lang="en-US" sz="1600" dirty="0" smtClean="0"/>
              <a:t> 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3 			</a:t>
            </a:r>
            <a:r>
              <a:rPr lang="en-US" sz="1600" u="sng" dirty="0"/>
              <a:t>&lt;expr&gt;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B5ED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+ 2 - y</a:t>
            </a:r>
            <a:endParaRPr lang="en-US" sz="1600" dirty="0">
              <a:solidFill>
                <a:srgbClr val="B5EDFD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5 			</a:t>
            </a:r>
            <a:r>
              <a:rPr lang="en-US" sz="1600" u="sng" dirty="0"/>
              <a:t>&lt;term&gt;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B5ED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+ 2 - y</a:t>
            </a:r>
            <a:endParaRPr lang="en-US" sz="1600" dirty="0">
              <a:solidFill>
                <a:srgbClr val="B5EDFD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			</a:t>
            </a:r>
            <a:r>
              <a:rPr lang="en-US" sz="1600" dirty="0">
                <a:solidFill>
                  <a:srgbClr val="B5EDF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+ 2 - y</a:t>
            </a:r>
            <a:endParaRPr lang="en-US" sz="1600" dirty="0">
              <a:solidFill>
                <a:srgbClr val="B5EDFD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To recognize a valid sentence in some Context Free Grammar, </a:t>
            </a:r>
            <a:br>
              <a:rPr lang="en-US" sz="1600" dirty="0"/>
            </a:br>
            <a:r>
              <a:rPr lang="en-US" sz="1600" dirty="0"/>
              <a:t>we reverse this process and build up a </a:t>
            </a:r>
            <a:r>
              <a:rPr lang="en-US" sz="1600" i="1" dirty="0">
                <a:solidFill>
                  <a:srgbClr val="FFFF00"/>
                </a:solidFill>
              </a:rPr>
              <a:t>parse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A parse can be represented by a tree called a </a:t>
            </a:r>
            <a:r>
              <a:rPr lang="en-US" sz="1600" i="1" dirty="0" smtClean="0">
                <a:solidFill>
                  <a:srgbClr val="FFFF00"/>
                </a:solidFill>
                <a:latin typeface="+mj-lt"/>
              </a:rPr>
              <a:t>parse tree</a:t>
            </a:r>
            <a:r>
              <a:rPr lang="en-US" sz="1600" dirty="0" smtClean="0">
                <a:latin typeface="+mj-lt"/>
              </a:rPr>
              <a:t> or </a:t>
            </a:r>
            <a:r>
              <a:rPr lang="en-US" sz="1600" i="1" dirty="0" smtClean="0">
                <a:solidFill>
                  <a:srgbClr val="FFFF00"/>
                </a:solidFill>
                <a:latin typeface="+mj-lt"/>
              </a:rPr>
              <a:t>syntax tree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Obviously, this contains a lot of unnecessary information</a:t>
            </a:r>
            <a:endParaRPr lang="en-US" sz="16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 descr="C:\Documents and Settings\rinus\Desktop\SVN papers + code\cc-solutions\slides in Latex\01-intro\parse-tree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75" y="1714500"/>
            <a:ext cx="2654300" cy="36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So, compilers often use an </a:t>
            </a:r>
            <a:r>
              <a:rPr lang="en-US" sz="1600" i="1" dirty="0" smtClean="0">
                <a:solidFill>
                  <a:srgbClr val="FFFF00"/>
                </a:solidFill>
                <a:latin typeface="+mj-lt"/>
              </a:rPr>
              <a:t>abstract syntax tree</a:t>
            </a:r>
            <a:r>
              <a:rPr lang="en-US" sz="1600" dirty="0" smtClean="0">
                <a:latin typeface="+mj-lt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This is much more concise 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A</a:t>
            </a:r>
            <a:r>
              <a:rPr lang="en-US" sz="1600" dirty="0" smtClean="0">
                <a:latin typeface="+mj-lt"/>
              </a:rPr>
              <a:t>bstract 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1600" dirty="0" smtClean="0">
                <a:latin typeface="+mj-lt"/>
              </a:rPr>
              <a:t>yntax 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T</a:t>
            </a:r>
            <a:r>
              <a:rPr lang="en-US" sz="1600" dirty="0" smtClean="0">
                <a:latin typeface="+mj-lt"/>
              </a:rPr>
              <a:t>rees (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AST</a:t>
            </a:r>
            <a:r>
              <a:rPr lang="en-US" sz="1600" dirty="0" smtClean="0">
                <a:latin typeface="+mj-lt"/>
              </a:rPr>
              <a:t>s) are often used as an IR </a:t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>between front end and back end.</a:t>
            </a:r>
            <a:endParaRPr lang="en-US" sz="16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Documents and Settings\rinus\Desktop\SVN papers + code\cc-solutions\slides in Latex\01-intro\ast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2286000"/>
            <a:ext cx="1968500" cy="1079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Back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Responsibilities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translate IR into target machine code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choose instructions for each IR operation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decide what to keep in registers at each point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ensure conformance with system interfaces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i="1" dirty="0" smtClean="0">
                <a:latin typeface="+mj-lt"/>
              </a:rPr>
              <a:t>Automation has been less successful here </a:t>
            </a:r>
            <a:endParaRPr lang="en-US" sz="1600" i="1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Documents and Settings\rinus\Desktop\SVN papers + code\cc-solutions\slides in Latex\01-intro\back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2000250"/>
            <a:ext cx="3492500" cy="78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Back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Instruction selection</a:t>
            </a:r>
            <a:r>
              <a:rPr lang="en-US" sz="1600" dirty="0" smtClean="0">
                <a:latin typeface="+mj-lt"/>
              </a:rPr>
              <a:t>: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produce compact, fast code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use available addressing modes of the machine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Uses memory for stack(s) to handle functions calls and heap(s) to store global data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Special memory: registers – fastest access, but there are only few (8-16-32)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C:\Documents and Settings\rinus\Desktop\SVN papers + code\cc-solutions\slides in Latex\01-intro\instr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050" y="1636713"/>
            <a:ext cx="3492500" cy="78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Back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Register Allocation: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when a memory location is often used, use a register as memory location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Registers are limited: move content from stack or heap to a register and back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Effects instruction choices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Effects movements of data, efficiency of the implementation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optimal allocation is difficult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C:\Documents and Settings\rinus\Desktop\SVN papers + code\cc-solutions\slides in Latex\01-intro\regs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63" y="1714500"/>
            <a:ext cx="3492500" cy="78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00125"/>
            <a:ext cx="8769927" cy="55721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dirty="0" smtClean="0"/>
              <a:t>What is a </a:t>
            </a:r>
            <a:r>
              <a:rPr lang="en-US" sz="1600" dirty="0" smtClean="0">
                <a:solidFill>
                  <a:srgbClr val="FFFF00"/>
                </a:solidFill>
              </a:rPr>
              <a:t>compiler</a:t>
            </a:r>
            <a:r>
              <a:rPr lang="en-US" sz="1600" dirty="0" smtClean="0"/>
              <a:t> ? </a:t>
            </a:r>
          </a:p>
          <a:p>
            <a:pPr lvl="1" eaLnBrk="1" hangingPunct="1"/>
            <a:r>
              <a:rPr lang="en-US" sz="1500" dirty="0" smtClean="0"/>
              <a:t>A program that translates text written in one language (</a:t>
            </a:r>
            <a:r>
              <a:rPr lang="en-US" sz="1500" dirty="0" smtClean="0">
                <a:solidFill>
                  <a:srgbClr val="FFFF00"/>
                </a:solidFill>
              </a:rPr>
              <a:t>source code</a:t>
            </a:r>
            <a:r>
              <a:rPr lang="en-US" sz="1500" dirty="0" smtClean="0"/>
              <a:t>) into text written in another language (</a:t>
            </a:r>
            <a:r>
              <a:rPr lang="en-US" sz="1500" dirty="0" smtClean="0">
                <a:solidFill>
                  <a:srgbClr val="FFFF00"/>
                </a:solidFill>
              </a:rPr>
              <a:t>target code</a:t>
            </a:r>
            <a:r>
              <a:rPr lang="en-US" sz="1500" dirty="0" smtClean="0"/>
              <a:t> or </a:t>
            </a:r>
            <a:r>
              <a:rPr lang="en-US" sz="1500" dirty="0" smtClean="0">
                <a:solidFill>
                  <a:srgbClr val="FFFF00"/>
                </a:solidFill>
              </a:rPr>
              <a:t>object code</a:t>
            </a:r>
            <a:r>
              <a:rPr lang="en-US" sz="1500" dirty="0" smtClean="0"/>
              <a:t>).</a:t>
            </a:r>
          </a:p>
          <a:p>
            <a:pPr marL="1143000" lvl="2" indent="-228600" eaLnBrk="1" hangingPunct="1"/>
            <a:r>
              <a:rPr lang="en-US" sz="1300" dirty="0" smtClean="0"/>
              <a:t>General purpose language (C, Haskell), Domain specific (HTML), standard exchange formats (JSON)</a:t>
            </a:r>
            <a:endParaRPr lang="en-US" sz="1300" dirty="0"/>
          </a:p>
          <a:p>
            <a:pPr lvl="1" eaLnBrk="1" hangingPunct="1"/>
            <a:r>
              <a:rPr lang="en-US" sz="1500" dirty="0" smtClean="0"/>
              <a:t>The translation is done for some reason:</a:t>
            </a:r>
          </a:p>
          <a:p>
            <a:pPr marL="1143000" lvl="2" indent="-228600" eaLnBrk="1" hangingPunct="1"/>
            <a:r>
              <a:rPr lang="en-US" sz="1300" dirty="0" smtClean="0"/>
              <a:t>Source code in a high level language =&gt; Easy to read, program, maintain, to reason about…</a:t>
            </a:r>
          </a:p>
          <a:p>
            <a:pPr marL="1143000" lvl="2" indent="-228600" eaLnBrk="1" hangingPunct="1"/>
            <a:r>
              <a:rPr lang="en-US" sz="1300" dirty="0" smtClean="0"/>
              <a:t>Target code in machine language =&gt; Can be executed by a computer</a:t>
            </a:r>
          </a:p>
          <a:p>
            <a:pPr marL="1143000" lvl="2" indent="-228600" eaLnBrk="1" hangingPunct="1"/>
            <a:r>
              <a:rPr lang="en-US" sz="1300" dirty="0" smtClean="0"/>
              <a:t>Transformation needed to some common standard e.g. for information exchange </a:t>
            </a:r>
            <a:endParaRPr lang="en-US" sz="1300" dirty="0"/>
          </a:p>
          <a:p>
            <a:pPr marL="1143000" lvl="2" indent="-228600" eaLnBrk="1" hangingPunct="1"/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dirty="0" smtClean="0"/>
              <a:t>What is an </a:t>
            </a:r>
            <a:r>
              <a:rPr lang="en-US" sz="1600" dirty="0" smtClean="0">
                <a:solidFill>
                  <a:srgbClr val="FFFF00"/>
                </a:solidFill>
              </a:rPr>
              <a:t>interpreter</a:t>
            </a:r>
            <a:r>
              <a:rPr lang="en-US" sz="1600" dirty="0" smtClean="0"/>
              <a:t> ? </a:t>
            </a:r>
          </a:p>
          <a:p>
            <a:pPr lvl="1" eaLnBrk="1" hangingPunct="1"/>
            <a:r>
              <a:rPr lang="en-US" sz="1500" dirty="0" smtClean="0"/>
              <a:t>A program that translates a program written in one language (</a:t>
            </a:r>
            <a:r>
              <a:rPr lang="en-US" sz="1500" dirty="0" smtClean="0">
                <a:solidFill>
                  <a:srgbClr val="FFFF00"/>
                </a:solidFill>
              </a:rPr>
              <a:t>source code</a:t>
            </a:r>
            <a:r>
              <a:rPr lang="en-US" sz="1500" dirty="0" smtClean="0"/>
              <a:t>) into another language (</a:t>
            </a:r>
            <a:r>
              <a:rPr lang="en-US" sz="1500" dirty="0" smtClean="0">
                <a:solidFill>
                  <a:srgbClr val="FFFF00"/>
                </a:solidFill>
              </a:rPr>
              <a:t>target code</a:t>
            </a:r>
            <a:r>
              <a:rPr lang="en-US" sz="1500" dirty="0" smtClean="0"/>
              <a:t> or </a:t>
            </a:r>
            <a:r>
              <a:rPr lang="en-US" sz="1500" dirty="0" smtClean="0">
                <a:solidFill>
                  <a:srgbClr val="FFFF00"/>
                </a:solidFill>
              </a:rPr>
              <a:t>object code</a:t>
            </a:r>
            <a:r>
              <a:rPr lang="en-US" sz="1500" dirty="0" smtClean="0"/>
              <a:t>) while it also can produce the results by evaluating (interpreting) the target code.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dirty="0" smtClean="0"/>
              <a:t>Most issues are applicable for both compilers as well as interpreters</a:t>
            </a:r>
          </a:p>
          <a:p>
            <a:pPr lvl="1" eaLnBrk="1" hangingPunct="1"/>
            <a:r>
              <a:rPr lang="en-US" sz="1500" dirty="0" smtClean="0"/>
              <a:t>Generating code for modern hardware (cash, multi-core) is commonly much harder than generating code for an interpreter.</a:t>
            </a:r>
          </a:p>
          <a:p>
            <a:pPr lvl="1" eaLnBrk="1" hangingPunct="1"/>
            <a:r>
              <a:rPr lang="en-US" sz="1500" dirty="0" smtClean="0"/>
              <a:t>It is much easier to debug an interpreter than an executable.</a:t>
            </a:r>
          </a:p>
          <a:p>
            <a:pPr lvl="1" eaLnBrk="1" hangingPunct="1"/>
            <a:r>
              <a:rPr lang="en-US" sz="1500" dirty="0" smtClean="0"/>
              <a:t>Compiled code is commonly one order of magnitude faster than interpreted code.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Traditional three pass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Code Improvement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analyzes and changes IR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goal is to optimize time and space behavior at runtime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must preserve meaning</a:t>
            </a:r>
            <a:endParaRPr lang="en-US" sz="16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 descr="C:\Documents and Settings\rinus\Desktop\SVN papers + code\cc-solutions\slides in Latex\01-intro\3-pass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813" y="1928813"/>
            <a:ext cx="4394200" cy="78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Optimizer (middle end)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i="1" dirty="0" smtClean="0">
                <a:latin typeface="+mj-lt"/>
              </a:rPr>
              <a:t>Modern optimizers are usually built as a set of passes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Typical passes: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semantic analysis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static analysis (e.g. typing, data flow analysis, control flow analysis)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/>
              <a:t>constant propagation and folding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common sub-expression elimination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redundant store elimination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dead code elimination </a:t>
            </a:r>
            <a:endParaRPr lang="en-US" sz="16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C:\Documents and Settings\rinus\Desktop\SVN papers + code\cc-solutions\slides in Latex\01-intro\opt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450" y="1412875"/>
            <a:ext cx="3632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Compiler 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 descr="C:\Documents and Settings\rinus\Desktop\SVN papers + code\cc-solutions\slides in Latex\01-intro\tiger-phases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3" y="1898650"/>
            <a:ext cx="7696200" cy="4102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75" y="857250"/>
          <a:ext cx="8929688" cy="5967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15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144"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Phase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Action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Lex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Break source file into individual words, or tokens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Parse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Analyze the phrase structure of program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15"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Semantic</a:t>
                      </a:r>
                      <a:r>
                        <a:rPr kumimoji="0" lang="en-US" sz="14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Actions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Build a piece of abstract syntax tree for each phrase</a:t>
                      </a: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03"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Semantic Analysis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Determine what each phrase means, relate uses of variables to their definitions, check types of expressions, request translation of each phrase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03"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Frame  Layout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Place variables, function parameters, etc., into activation records (stack</a:t>
                      </a:r>
                      <a:r>
                        <a:rPr kumimoji="0" lang="en-US" sz="14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frames) in a machine-independent way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03"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Translate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Produce intermediate representation trees (IR trees), a notation that is not tied to any particular source language or target machine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03">
                <a:tc>
                  <a:txBody>
                    <a:bodyPr/>
                    <a:lstStyle/>
                    <a:p>
                      <a:r>
                        <a:rPr kumimoji="0" lang="en-US" sz="14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Canonicalize</a:t>
                      </a: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Hoist side effects out of expressions, and clean up conditional branches, for convenience of later phases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03"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Instruction Selection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Group IR-tree nodes into clumps that correspond to actions of target</a:t>
                      </a:r>
                      <a:r>
                        <a:rPr kumimoji="0" lang="en-US" sz="14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machine instructions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03"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Control Flow Analysis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Analyze sequence of instructions into control flow graph showing all possible flows of control program might follow when it runs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95188"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Flow Analysis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Gather information about flow of data through variables of program; e.g., </a:t>
                      </a:r>
                    </a:p>
                    <a:p>
                      <a:pPr>
                        <a:buNone/>
                      </a:pPr>
                      <a:r>
                        <a:rPr kumimoji="0" lang="en-US" sz="14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liveness</a:t>
                      </a: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analysis calculates places where each variable holds a still</a:t>
                      </a:r>
                      <a:r>
                        <a:rPr kumimoji="0" lang="en-US" sz="14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needed (live) value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18203"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Register Allocation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Choose registers for variables and temporary values; variables not simultaneously live can share same register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8415">
                <a:tc>
                  <a:txBody>
                    <a:bodyPr/>
                    <a:lstStyle/>
                    <a:p>
                      <a:r>
                        <a:rPr kumimoji="0"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Code  Emission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Replace temporary names in each machine instruction with registers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45724" marB="45724"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5646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Compiler phases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/>
          </p:cNvSpPr>
          <p:nvPr/>
        </p:nvSpPr>
        <p:spPr bwMode="auto">
          <a:xfrm>
            <a:off x="428625" y="214313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FF00"/>
                </a:solidFill>
              </a:rPr>
              <a:t>In this course </a:t>
            </a:r>
          </a:p>
        </p:txBody>
      </p:sp>
      <p:sp>
        <p:nvSpPr>
          <p:cNvPr id="26627" name="Content Placeholder 2"/>
          <p:cNvSpPr>
            <a:spLocks/>
          </p:cNvSpPr>
          <p:nvPr/>
        </p:nvSpPr>
        <p:spPr bwMode="auto">
          <a:xfrm>
            <a:off x="457200" y="1000125"/>
            <a:ext cx="8229600" cy="464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/>
              <a:t>You build compiler for the </a:t>
            </a:r>
            <a:r>
              <a:rPr lang="en-US" sz="1600" b="1" dirty="0">
                <a:solidFill>
                  <a:schemeClr val="hlink"/>
                </a:solidFill>
              </a:rPr>
              <a:t>SL</a:t>
            </a:r>
            <a:r>
              <a:rPr lang="en-US" sz="1600" dirty="0"/>
              <a:t> programming language (</a:t>
            </a:r>
            <a:r>
              <a:rPr lang="en-US" sz="1600" b="1" dirty="0">
                <a:solidFill>
                  <a:schemeClr val="hlink"/>
                </a:solidFill>
              </a:rPr>
              <a:t>S</a:t>
            </a:r>
            <a:r>
              <a:rPr lang="en-US" sz="1600" dirty="0"/>
              <a:t>imple </a:t>
            </a:r>
            <a:r>
              <a:rPr lang="en-US" sz="1600" b="1" dirty="0">
                <a:solidFill>
                  <a:schemeClr val="hlink"/>
                </a:solidFill>
              </a:rPr>
              <a:t>L</a:t>
            </a:r>
            <a:r>
              <a:rPr lang="en-US" sz="1600" dirty="0"/>
              <a:t>anguage)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/>
              <a:t>The compiler is a three-pass compiler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/>
              <a:t>The back-end is a </a:t>
            </a:r>
            <a:r>
              <a:rPr lang="en-US" sz="1600" b="1" dirty="0">
                <a:solidFill>
                  <a:schemeClr val="hlink"/>
                </a:solidFill>
              </a:rPr>
              <a:t>SSM </a:t>
            </a:r>
            <a:r>
              <a:rPr lang="en-US" sz="1600" dirty="0"/>
              <a:t>machine code simulator (</a:t>
            </a:r>
            <a:r>
              <a:rPr lang="en-US" sz="1600" b="1" dirty="0">
                <a:solidFill>
                  <a:schemeClr val="hlink"/>
                </a:solidFill>
              </a:rPr>
              <a:t>S</a:t>
            </a:r>
            <a:r>
              <a:rPr lang="en-US" sz="1600" dirty="0"/>
              <a:t>imple </a:t>
            </a:r>
            <a:r>
              <a:rPr lang="en-US" sz="1600" b="1" dirty="0">
                <a:solidFill>
                  <a:schemeClr val="hlink"/>
                </a:solidFill>
              </a:rPr>
              <a:t>S</a:t>
            </a:r>
            <a:r>
              <a:rPr lang="en-US" sz="1600" dirty="0"/>
              <a:t>tack </a:t>
            </a:r>
            <a:r>
              <a:rPr lang="en-US" sz="1600" b="1" dirty="0">
                <a:solidFill>
                  <a:schemeClr val="hlink"/>
                </a:solidFill>
              </a:rPr>
              <a:t>M</a:t>
            </a:r>
            <a:r>
              <a:rPr lang="en-US" sz="1600" dirty="0"/>
              <a:t>achine)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/>
              <a:t>Interfaces (grammar, IR, type rules, target machine) are provided by us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/>
              <a:t>Your passes must pass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/>
              <a:t>Advanced topic for investigation; presentation, implementation not required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/>
              <a:t>Oral exam if all </a:t>
            </a:r>
            <a:r>
              <a:rPr lang="en-US" sz="1600" dirty="0" smtClean="0"/>
              <a:t>pass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endParaRPr lang="en-US" sz="1600" dirty="0"/>
          </a:p>
          <a:p>
            <a:pPr marL="0" indent="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800" dirty="0" smtClean="0">
                <a:solidFill>
                  <a:srgbClr val="FFFF00"/>
                </a:solidFill>
              </a:rPr>
              <a:t>Deadlines 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 smtClean="0"/>
              <a:t>9-3-2017	Presentation + Report Pass 1: </a:t>
            </a:r>
            <a:r>
              <a:rPr lang="en-US" sz="1600" dirty="0" smtClean="0">
                <a:solidFill>
                  <a:srgbClr val="FFFF00"/>
                </a:solidFill>
              </a:rPr>
              <a:t>Parsers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 smtClean="0"/>
              <a:t>13-4-2017	Presentation + Report Pass 2: </a:t>
            </a:r>
            <a:r>
              <a:rPr lang="en-US" sz="1600" dirty="0" smtClean="0">
                <a:solidFill>
                  <a:srgbClr val="FFFF00"/>
                </a:solidFill>
              </a:rPr>
              <a:t>Analysis &amp; Typing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 smtClean="0"/>
              <a:t>11-5-2017	Presentation + Report Pass 3: </a:t>
            </a:r>
            <a:r>
              <a:rPr lang="en-US" sz="1600" dirty="0" smtClean="0">
                <a:solidFill>
                  <a:srgbClr val="FFFF00"/>
                </a:solidFill>
              </a:rPr>
              <a:t>Standard Compiler for SSM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 smtClean="0"/>
              <a:t>8-6-2017	Final Presentation + Final Report  : </a:t>
            </a:r>
            <a:r>
              <a:rPr lang="en-US" sz="1600" dirty="0" smtClean="0">
                <a:solidFill>
                  <a:srgbClr val="FFFF00"/>
                </a:solidFill>
              </a:rPr>
              <a:t>Extended Compiler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 smtClean="0"/>
              <a:t>15-6-2017 	</a:t>
            </a:r>
            <a:r>
              <a:rPr lang="en-US" sz="1600" dirty="0" smtClean="0">
                <a:solidFill>
                  <a:srgbClr val="FFFF00"/>
                </a:solidFill>
              </a:rPr>
              <a:t>Oral Exams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/>
          </p:cNvSpPr>
          <p:nvPr/>
        </p:nvSpPr>
        <p:spPr bwMode="auto">
          <a:xfrm>
            <a:off x="428625" y="214313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FF00"/>
                </a:solidFill>
              </a:rPr>
              <a:t>Grammar </a:t>
            </a:r>
            <a:r>
              <a:rPr lang="en-US" sz="2800" dirty="0" smtClean="0">
                <a:solidFill>
                  <a:srgbClr val="FFFF00"/>
                </a:solidFill>
              </a:rPr>
              <a:t>SPL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2771" name="Content Placeholder 2"/>
          <p:cNvSpPr>
            <a:spLocks/>
          </p:cNvSpPr>
          <p:nvPr/>
        </p:nvSpPr>
        <p:spPr bwMode="auto">
          <a:xfrm>
            <a:off x="457200" y="1000125"/>
            <a:ext cx="8229600" cy="566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SPL       =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Decl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Decl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VarDecl</a:t>
            </a:r>
            <a:endParaRPr lang="de-D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FunDecl</a:t>
            </a:r>
            <a:endParaRPr lang="de-D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VarDecl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Type)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FunDecl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FArgs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]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FunType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]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VarDecl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RetType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Type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FunType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[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FTypes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]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RetType</a:t>
            </a:r>
            <a:endParaRPr lang="de-D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FTypes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Type [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FTypes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Type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BasicType</a:t>
            </a:r>
            <a:endParaRPr lang="de-D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Type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Type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Type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id</a:t>
            </a:r>
            <a:endParaRPr lang="de-D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BasicType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FArgs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[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FArgs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id</a:t>
            </a:r>
            <a:endParaRPr lang="de-D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]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Stmt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Field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FunCall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]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pt-BR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90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/>
          </p:cNvSpPr>
          <p:nvPr/>
        </p:nvSpPr>
        <p:spPr bwMode="auto">
          <a:xfrm>
            <a:off x="428625" y="214313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FF00"/>
                </a:solidFill>
              </a:rPr>
              <a:t>Grammar </a:t>
            </a:r>
            <a:r>
              <a:rPr lang="en-US" sz="2800" dirty="0" smtClean="0">
                <a:solidFill>
                  <a:srgbClr val="FFFF00"/>
                </a:solidFill>
              </a:rPr>
              <a:t>SPL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2771" name="Content Placeholder 2"/>
          <p:cNvSpPr>
            <a:spLocks/>
          </p:cNvSpPr>
          <p:nvPr/>
        </p:nvSpPr>
        <p:spPr bwMode="auto">
          <a:xfrm>
            <a:off x="457200" y="1000125"/>
            <a:ext cx="8229600" cy="566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Field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Op2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Exp</a:t>
            </a:r>
            <a:endParaRPr lang="de-D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Op1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Exp</a:t>
            </a:r>
            <a:endParaRPr lang="de-D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endParaRPr lang="de-D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char</a:t>
            </a:r>
            <a:endParaRPr lang="de-D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FunCall</a:t>
            </a:r>
            <a:endParaRPr lang="de-D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[]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Field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[ Field (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hd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tl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fst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'</a:t>
            </a:r>
            <a:r>
              <a:rPr lang="de-DE" sz="1400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snd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FunCall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ActArgs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]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ActArgs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[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ActArgs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Op2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&gt;=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!=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||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Op1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!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[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digit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alpha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( 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de-DE" sz="1400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|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alphaNum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)*</a:t>
            </a:r>
            <a:endParaRPr lang="pt-BR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0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/>
          </p:cNvSpPr>
          <p:nvPr/>
        </p:nvSpPr>
        <p:spPr bwMode="auto">
          <a:xfrm>
            <a:off x="428625" y="214313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FF00"/>
                </a:solidFill>
              </a:rPr>
              <a:t>Example SL</a:t>
            </a:r>
          </a:p>
        </p:txBody>
      </p:sp>
      <p:sp>
        <p:nvSpPr>
          <p:cNvPr id="27651" name="Content Placeholder 2"/>
          <p:cNvSpPr>
            <a:spLocks/>
          </p:cNvSpPr>
          <p:nvPr/>
        </p:nvSpPr>
        <p:spPr bwMode="auto">
          <a:xfrm>
            <a:off x="457200" y="1000125"/>
            <a:ext cx="82296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 err="1" smtClean="0"/>
              <a:t>facR</a:t>
            </a:r>
            <a:r>
              <a:rPr lang="en-US" sz="1600" dirty="0" smtClean="0"/>
              <a:t> ( n ) :: </a:t>
            </a:r>
            <a:r>
              <a:rPr lang="en-US" sz="1600" dirty="0" err="1" smtClean="0"/>
              <a:t>Int</a:t>
            </a:r>
            <a:r>
              <a:rPr lang="en-US" sz="1600" dirty="0" smtClean="0"/>
              <a:t> -&gt; </a:t>
            </a:r>
            <a:r>
              <a:rPr lang="en-US" sz="1600" dirty="0" err="1" smtClean="0"/>
              <a:t>Int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{    if ( n &lt; 2 </a:t>
            </a:r>
            <a:r>
              <a:rPr lang="en-US" sz="1600" dirty="0" smtClean="0"/>
              <a:t>) {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        return 1;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    </a:t>
            </a:r>
            <a:r>
              <a:rPr lang="en-US" sz="1600" dirty="0" smtClean="0"/>
              <a:t>} else {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        return n * </a:t>
            </a:r>
            <a:r>
              <a:rPr lang="en-US" sz="1600" dirty="0" err="1"/>
              <a:t>facR</a:t>
            </a:r>
            <a:r>
              <a:rPr lang="en-US" sz="1600" dirty="0"/>
              <a:t> ( n - 1 </a:t>
            </a:r>
            <a:r>
              <a:rPr lang="en-US" sz="1600" dirty="0" smtClean="0"/>
              <a:t>);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 smtClean="0"/>
              <a:t>    }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/>
          </p:cNvSpPr>
          <p:nvPr/>
        </p:nvSpPr>
        <p:spPr bwMode="auto">
          <a:xfrm>
            <a:off x="428625" y="214313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FF00"/>
                </a:solidFill>
              </a:rPr>
              <a:t>Example SL</a:t>
            </a:r>
          </a:p>
        </p:txBody>
      </p:sp>
      <p:sp>
        <p:nvSpPr>
          <p:cNvPr id="28675" name="Content Placeholder 2"/>
          <p:cNvSpPr>
            <a:spLocks/>
          </p:cNvSpPr>
          <p:nvPr/>
        </p:nvSpPr>
        <p:spPr bwMode="auto">
          <a:xfrm>
            <a:off x="457200" y="1000125"/>
            <a:ext cx="82296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 smtClean="0"/>
              <a:t>facI ( n ) :: Int -&gt; Int</a:t>
            </a:r>
            <a:endParaRPr lang="pt-BR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{   </a:t>
            </a:r>
            <a:r>
              <a:rPr lang="pt-BR" sz="1600" dirty="0" smtClean="0"/>
              <a:t>var r </a:t>
            </a:r>
            <a:r>
              <a:rPr lang="pt-BR" sz="1600" dirty="0"/>
              <a:t>= 1;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    </a:t>
            </a:r>
            <a:r>
              <a:rPr lang="pt-BR" sz="1600" dirty="0" err="1"/>
              <a:t>while</a:t>
            </a:r>
            <a:r>
              <a:rPr lang="pt-BR" sz="1600" dirty="0"/>
              <a:t> ( </a:t>
            </a:r>
            <a:r>
              <a:rPr lang="pt-BR" sz="1600" dirty="0" err="1"/>
              <a:t>n</a:t>
            </a:r>
            <a:r>
              <a:rPr lang="pt-BR" sz="1600" dirty="0"/>
              <a:t> &gt; 1 )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    {   </a:t>
            </a:r>
            <a:r>
              <a:rPr lang="pt-BR" sz="1600" dirty="0" err="1"/>
              <a:t>r</a:t>
            </a:r>
            <a:r>
              <a:rPr lang="pt-BR" sz="1600" dirty="0"/>
              <a:t> = </a:t>
            </a:r>
            <a:r>
              <a:rPr lang="pt-BR" sz="1600" dirty="0" err="1"/>
              <a:t>r</a:t>
            </a:r>
            <a:r>
              <a:rPr lang="pt-BR" sz="1600" dirty="0"/>
              <a:t> * </a:t>
            </a:r>
            <a:r>
              <a:rPr lang="pt-BR" sz="1600" dirty="0" err="1"/>
              <a:t>n</a:t>
            </a:r>
            <a:r>
              <a:rPr lang="pt-BR" sz="1600" dirty="0"/>
              <a:t>;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        </a:t>
            </a:r>
            <a:r>
              <a:rPr lang="pt-BR" sz="1600" dirty="0" err="1"/>
              <a:t>n</a:t>
            </a:r>
            <a:r>
              <a:rPr lang="pt-BR" sz="1600" dirty="0"/>
              <a:t> = </a:t>
            </a:r>
            <a:r>
              <a:rPr lang="pt-BR" sz="1600" dirty="0" err="1"/>
              <a:t>n</a:t>
            </a:r>
            <a:r>
              <a:rPr lang="pt-BR" sz="1600" dirty="0"/>
              <a:t> - 1;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    }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    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r</a:t>
            </a:r>
            <a:r>
              <a:rPr lang="pt-BR" sz="1600" dirty="0"/>
              <a:t>;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/>
          </p:cNvSpPr>
          <p:nvPr/>
        </p:nvSpPr>
        <p:spPr bwMode="auto">
          <a:xfrm>
            <a:off x="428625" y="214313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FF00"/>
                </a:solidFill>
              </a:rPr>
              <a:t>Example SL</a:t>
            </a:r>
          </a:p>
        </p:txBody>
      </p:sp>
      <p:sp>
        <p:nvSpPr>
          <p:cNvPr id="29699" name="Content Placeholder 2"/>
          <p:cNvSpPr>
            <a:spLocks/>
          </p:cNvSpPr>
          <p:nvPr/>
        </p:nvSpPr>
        <p:spPr bwMode="auto">
          <a:xfrm>
            <a:off x="457200" y="1000125"/>
            <a:ext cx="82296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 smtClean="0"/>
              <a:t>product </a:t>
            </a:r>
            <a:r>
              <a:rPr lang="en-US" sz="1600" dirty="0"/>
              <a:t>( </a:t>
            </a:r>
            <a:r>
              <a:rPr lang="en-US" sz="1600" dirty="0" smtClean="0"/>
              <a:t>list ) :: [</a:t>
            </a:r>
            <a:r>
              <a:rPr lang="en-US" sz="1600" dirty="0" err="1" smtClean="0"/>
              <a:t>Int</a:t>
            </a:r>
            <a:r>
              <a:rPr lang="en-US" sz="1600" dirty="0" smtClean="0"/>
              <a:t>] -&gt; </a:t>
            </a:r>
            <a:r>
              <a:rPr lang="en-US" sz="1600" dirty="0" err="1" smtClean="0"/>
              <a:t>Int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{   if ( </a:t>
            </a:r>
            <a:r>
              <a:rPr lang="en-US" sz="1600" dirty="0" err="1"/>
              <a:t>isEmpty</a:t>
            </a:r>
            <a:r>
              <a:rPr lang="en-US" sz="1600" dirty="0"/>
              <a:t> ( list </a:t>
            </a:r>
            <a:r>
              <a:rPr lang="en-US" sz="1600" dirty="0" smtClean="0"/>
              <a:t>)) {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        return 1;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   </a:t>
            </a:r>
            <a:r>
              <a:rPr lang="en-US" sz="1600" dirty="0" smtClean="0"/>
              <a:t> } else {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        return </a:t>
            </a:r>
            <a:r>
              <a:rPr lang="en-US" sz="1600" dirty="0" err="1" smtClean="0"/>
              <a:t>list.hd</a:t>
            </a:r>
            <a:r>
              <a:rPr lang="en-US" sz="1600" dirty="0" smtClean="0"/>
              <a:t> </a:t>
            </a:r>
            <a:r>
              <a:rPr lang="en-US" sz="1600" dirty="0"/>
              <a:t>* product ( </a:t>
            </a:r>
            <a:r>
              <a:rPr lang="en-US" sz="1600" dirty="0" err="1" smtClean="0"/>
              <a:t>list.tl</a:t>
            </a:r>
            <a:r>
              <a:rPr lang="en-US" sz="1600" dirty="0" smtClean="0"/>
              <a:t> );</a:t>
            </a:r>
            <a:endParaRPr lang="en-US" sz="1600" dirty="0" smtClean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 smtClean="0"/>
              <a:t>    }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Why study Compiler Construction 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dirty="0" smtClean="0"/>
              <a:t>Isn't it a solved problem?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1600" i="1" dirty="0" smtClean="0"/>
              <a:t>Machines are constantly changing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sz="1400" i="1" dirty="0" smtClean="0"/>
              <a:t>one core </a:t>
            </a:r>
            <a:r>
              <a:rPr lang="en-US" sz="1400" dirty="0" smtClean="0">
                <a:sym typeface="Symbol" panose="05050102010706020507" pitchFamily="18" charset="2"/>
              </a:rPr>
              <a:t></a:t>
            </a:r>
            <a:r>
              <a:rPr lang="en-US" sz="1400" i="1" dirty="0" smtClean="0"/>
              <a:t> multi-core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sz="1400" i="1" dirty="0" smtClean="0"/>
              <a:t>Speed (Intel) versus Space / Energy consumption (ARM, THUMB, THUMB-2)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sz="1600" i="1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dirty="0" smtClean="0"/>
              <a:t>Changes in computer architectures force changes in compilers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i="1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i="1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1600" i="1" dirty="0" smtClean="0"/>
              <a:t>New languages (dependently typed)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1600" i="1" dirty="0" smtClean="0"/>
              <a:t>New language constructs (type constructs, generic programming)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1600" i="1" dirty="0" smtClean="0"/>
              <a:t>Domain specific languages getting popular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dirty="0" smtClean="0"/>
              <a:t> New languages / language features pose new compilation techniques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1600" i="1" dirty="0" smtClean="0"/>
              <a:t>New way of working (browser/tablet/mobile phone/gadgets/</a:t>
            </a:r>
            <a:r>
              <a:rPr lang="en-US" sz="1600" i="1" dirty="0" err="1" smtClean="0"/>
              <a:t>IoT</a:t>
            </a:r>
            <a:r>
              <a:rPr lang="en-US" sz="1600" i="1" dirty="0" smtClean="0"/>
              <a:t> instead of desktop)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dirty="0" smtClean="0"/>
              <a:t>Old solutions need re-engineering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/>
          </p:cNvSpPr>
          <p:nvPr/>
        </p:nvSpPr>
        <p:spPr bwMode="auto">
          <a:xfrm>
            <a:off x="428625" y="214313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FF00"/>
                </a:solidFill>
              </a:rPr>
              <a:t>Example SL</a:t>
            </a:r>
          </a:p>
        </p:txBody>
      </p:sp>
      <p:sp>
        <p:nvSpPr>
          <p:cNvPr id="30723" name="Content Placeholder 2"/>
          <p:cNvSpPr>
            <a:spLocks/>
          </p:cNvSpPr>
          <p:nvPr/>
        </p:nvSpPr>
        <p:spPr bwMode="auto">
          <a:xfrm>
            <a:off x="457200" y="1000125"/>
            <a:ext cx="82296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 err="1" smtClean="0"/>
              <a:t>fromTo</a:t>
            </a:r>
            <a:r>
              <a:rPr lang="en-US" sz="1600" dirty="0" smtClean="0"/>
              <a:t> (from</a:t>
            </a:r>
            <a:r>
              <a:rPr lang="en-US" sz="1600" dirty="0"/>
              <a:t>, </a:t>
            </a:r>
            <a:r>
              <a:rPr lang="en-US" sz="1600" dirty="0" smtClean="0"/>
              <a:t>to) ::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-&gt; [</a:t>
            </a:r>
            <a:r>
              <a:rPr lang="en-US" sz="1600" dirty="0" err="1" smtClean="0"/>
              <a:t>Int</a:t>
            </a:r>
            <a:r>
              <a:rPr lang="en-US" sz="1600" dirty="0" smtClean="0"/>
              <a:t>]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{   if ( from &lt;= to </a:t>
            </a:r>
            <a:r>
              <a:rPr lang="en-US" sz="1600" dirty="0" smtClean="0"/>
              <a:t>) {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        return from : </a:t>
            </a:r>
            <a:r>
              <a:rPr lang="en-US" sz="1600" dirty="0" err="1"/>
              <a:t>fromTo</a:t>
            </a:r>
            <a:r>
              <a:rPr lang="en-US" sz="1600" dirty="0"/>
              <a:t> ( from + 1, to );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    </a:t>
            </a:r>
            <a:r>
              <a:rPr lang="en-US" sz="1600" dirty="0" smtClean="0"/>
              <a:t>} else {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        return </a:t>
            </a:r>
            <a:r>
              <a:rPr lang="en-US" sz="1600" dirty="0" smtClean="0"/>
              <a:t>[];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 smtClean="0"/>
              <a:t>    }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/>
          </p:cNvSpPr>
          <p:nvPr/>
        </p:nvSpPr>
        <p:spPr bwMode="auto">
          <a:xfrm>
            <a:off x="428625" y="214313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FF00"/>
                </a:solidFill>
              </a:rPr>
              <a:t>Example SL</a:t>
            </a:r>
          </a:p>
        </p:txBody>
      </p:sp>
      <p:sp>
        <p:nvSpPr>
          <p:cNvPr id="31747" name="Content Placeholder 2"/>
          <p:cNvSpPr>
            <a:spLocks/>
          </p:cNvSpPr>
          <p:nvPr/>
        </p:nvSpPr>
        <p:spPr bwMode="auto">
          <a:xfrm>
            <a:off x="457200" y="1000125"/>
            <a:ext cx="82296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 smtClean="0"/>
              <a:t>reverse </a:t>
            </a:r>
            <a:r>
              <a:rPr lang="pt-BR" sz="1600" dirty="0"/>
              <a:t>( </a:t>
            </a:r>
            <a:r>
              <a:rPr lang="pt-BR" sz="1600" dirty="0" err="1" smtClean="0"/>
              <a:t>list</a:t>
            </a:r>
            <a:r>
              <a:rPr lang="pt-BR" sz="1600" dirty="0" smtClean="0"/>
              <a:t> ) :: [</a:t>
            </a:r>
            <a:r>
              <a:rPr lang="pt-BR" sz="1600" dirty="0" err="1" smtClean="0"/>
              <a:t>t</a:t>
            </a:r>
            <a:r>
              <a:rPr lang="pt-BR" sz="1600" dirty="0" smtClean="0"/>
              <a:t>] -&gt; [</a:t>
            </a:r>
            <a:r>
              <a:rPr lang="pt-BR" sz="1600" dirty="0" err="1"/>
              <a:t>t</a:t>
            </a:r>
            <a:r>
              <a:rPr lang="pt-BR" sz="1600" dirty="0" smtClean="0"/>
              <a:t>]</a:t>
            </a:r>
            <a:endParaRPr lang="pt-BR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{   </a:t>
            </a:r>
            <a:r>
              <a:rPr lang="pt-BR" sz="1600" dirty="0" smtClean="0"/>
              <a:t>var </a:t>
            </a:r>
            <a:r>
              <a:rPr lang="pt-BR" sz="1600" dirty="0" err="1"/>
              <a:t>accu</a:t>
            </a:r>
            <a:r>
              <a:rPr lang="pt-BR" sz="1600" dirty="0"/>
              <a:t> = [];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    </a:t>
            </a:r>
            <a:r>
              <a:rPr lang="pt-BR" sz="1600" dirty="0" err="1"/>
              <a:t>while</a:t>
            </a:r>
            <a:r>
              <a:rPr lang="pt-BR" sz="1600" dirty="0"/>
              <a:t> ( ! </a:t>
            </a:r>
            <a:r>
              <a:rPr lang="pt-BR" sz="1600" dirty="0" err="1"/>
              <a:t>isEmpty</a:t>
            </a:r>
            <a:r>
              <a:rPr lang="pt-BR" sz="1600" dirty="0"/>
              <a:t> ( </a:t>
            </a:r>
            <a:r>
              <a:rPr lang="pt-BR" sz="1600" dirty="0" err="1"/>
              <a:t>list</a:t>
            </a:r>
            <a:r>
              <a:rPr lang="pt-BR" sz="1600" dirty="0"/>
              <a:t> ))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    {   accu = </a:t>
            </a:r>
            <a:r>
              <a:rPr lang="pt-BR" sz="1600" dirty="0" smtClean="0"/>
              <a:t>list</a:t>
            </a:r>
            <a:r>
              <a:rPr lang="pt-BR" sz="1600" dirty="0" smtClean="0"/>
              <a:t>.hd</a:t>
            </a:r>
            <a:r>
              <a:rPr lang="pt-BR" sz="1600" dirty="0" smtClean="0"/>
              <a:t> </a:t>
            </a:r>
            <a:r>
              <a:rPr lang="pt-BR" sz="1600" dirty="0"/>
              <a:t>: accu ;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        list = </a:t>
            </a:r>
            <a:r>
              <a:rPr lang="pt-BR" sz="1600" dirty="0" smtClean="0"/>
              <a:t>list</a:t>
            </a:r>
            <a:r>
              <a:rPr lang="pt-BR" sz="1600" dirty="0" smtClean="0"/>
              <a:t>.tl</a:t>
            </a:r>
            <a:r>
              <a:rPr lang="pt-BR" sz="1600" dirty="0" smtClean="0"/>
              <a:t>;</a:t>
            </a:r>
            <a:endParaRPr lang="pt-BR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    }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    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accu</a:t>
            </a:r>
            <a:r>
              <a:rPr lang="pt-BR" sz="1600" dirty="0"/>
              <a:t> ;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pt-BR" sz="1600" dirty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/>
          </p:cNvSpPr>
          <p:nvPr/>
        </p:nvSpPr>
        <p:spPr bwMode="auto">
          <a:xfrm>
            <a:off x="428625" y="214313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FFF00"/>
                </a:solidFill>
              </a:rPr>
              <a:t>Planning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1747" name="Content Placeholder 2"/>
          <p:cNvSpPr>
            <a:spLocks/>
          </p:cNvSpPr>
          <p:nvPr/>
        </p:nvSpPr>
        <p:spPr bwMode="auto">
          <a:xfrm>
            <a:off x="457200" y="1000125"/>
            <a:ext cx="82296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16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44" y="836240"/>
            <a:ext cx="8338856" cy="58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19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Intrinsic Merit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i="1" dirty="0" smtClean="0"/>
              <a:t>Programming languages have a big impact on how computers are used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i="1" dirty="0" smtClean="0"/>
          </a:p>
          <a:p>
            <a:pPr eaLnBrk="1" hangingPunct="1"/>
            <a:r>
              <a:rPr lang="en-US" sz="1600" dirty="0" smtClean="0"/>
              <a:t>huge difference between high level language </a:t>
            </a:r>
            <a:r>
              <a:rPr lang="en-US" sz="1600" dirty="0" smtClean="0">
                <a:sym typeface="Symbol" panose="05050102010706020507" pitchFamily="18" charset="2"/>
              </a:rPr>
              <a:t></a:t>
            </a:r>
            <a:r>
              <a:rPr lang="en-US" sz="1600" dirty="0" smtClean="0"/>
              <a:t> low level machine instructions</a:t>
            </a:r>
          </a:p>
          <a:p>
            <a:pPr eaLnBrk="1" hangingPunct="1"/>
            <a:r>
              <a:rPr lang="en-US" sz="1600" dirty="0" smtClean="0"/>
              <a:t>Declarative : </a:t>
            </a:r>
            <a:r>
              <a:rPr lang="en-US" sz="1600" i="1" dirty="0" smtClean="0"/>
              <a:t>What</a:t>
            </a:r>
            <a:r>
              <a:rPr lang="en-US" sz="1600" dirty="0" smtClean="0"/>
              <a:t> should be done </a:t>
            </a:r>
            <a:r>
              <a:rPr lang="en-US" sz="1600" dirty="0" smtClean="0">
                <a:sym typeface="Symbol" panose="05050102010706020507" pitchFamily="18" charset="2"/>
              </a:rPr>
              <a:t> </a:t>
            </a:r>
            <a:r>
              <a:rPr lang="en-US" sz="1600" i="1" dirty="0" smtClean="0">
                <a:sym typeface="Symbol" panose="05050102010706020507" pitchFamily="18" charset="2"/>
              </a:rPr>
              <a:t>How</a:t>
            </a:r>
            <a:r>
              <a:rPr lang="en-US" sz="1600" dirty="0" smtClean="0">
                <a:sym typeface="Symbol" panose="05050102010706020507" pitchFamily="18" charset="2"/>
              </a:rPr>
              <a:t> to realize it</a:t>
            </a: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i="1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i="1" dirty="0" smtClean="0"/>
              <a:t>Compiler construction is challenging and fun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/>
            <a:r>
              <a:rPr lang="en-US" sz="1600" dirty="0" smtClean="0"/>
              <a:t>many complex compilation steps</a:t>
            </a:r>
          </a:p>
          <a:p>
            <a:pPr eaLnBrk="1" hangingPunct="1"/>
            <a:r>
              <a:rPr lang="en-US" sz="1600" dirty="0" smtClean="0"/>
              <a:t>interesting conversion and analysis problems </a:t>
            </a:r>
          </a:p>
          <a:p>
            <a:pPr eaLnBrk="1" hangingPunct="1"/>
            <a:r>
              <a:rPr lang="en-US" sz="1600" dirty="0" smtClean="0"/>
              <a:t>primary responsibility for performance  </a:t>
            </a:r>
          </a:p>
          <a:p>
            <a:pPr eaLnBrk="1" hangingPunct="1"/>
            <a:r>
              <a:rPr lang="en-US" sz="1600" dirty="0" smtClean="0"/>
              <a:t>new architectures, new languages </a:t>
            </a:r>
            <a:r>
              <a:rPr lang="en-US" sz="1600" dirty="0" smtClean="0">
                <a:sym typeface="Symbol" panose="05050102010706020507" pitchFamily="18" charset="2"/>
              </a:rPr>
              <a:t></a:t>
            </a:r>
            <a:r>
              <a:rPr lang="en-US" sz="1600" dirty="0" smtClean="0"/>
              <a:t> new challenges </a:t>
            </a:r>
          </a:p>
          <a:p>
            <a:pPr eaLnBrk="1" hangingPunct="1"/>
            <a:r>
              <a:rPr lang="en-US" sz="1600" dirty="0" smtClean="0"/>
              <a:t>real results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Knowledge not only useful for making compilers: </a:t>
            </a:r>
            <a:br>
              <a:rPr lang="en-US" sz="1600" dirty="0" smtClean="0"/>
            </a:br>
            <a:r>
              <a:rPr lang="en-US" sz="1600" dirty="0" smtClean="0"/>
              <a:t>	 many applications (also) convert a source language to a target language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i="1" dirty="0" smtClean="0"/>
              <a:t>Compiler construction poses some of the most interesting problems in computing</a:t>
            </a:r>
            <a:r>
              <a:rPr lang="en-US" sz="1600" dirty="0" smtClean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Experience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1204913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i="1" smtClean="0"/>
              <a:t>You have used several compilers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i="1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i="1" smtClean="0"/>
              <a:t>What qualities are important in a compiler?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7" name="Content Placeholder 2"/>
          <p:cNvSpPr>
            <a:spLocks/>
          </p:cNvSpPr>
          <p:nvPr/>
        </p:nvSpPr>
        <p:spPr bwMode="auto">
          <a:xfrm>
            <a:off x="446088" y="2203450"/>
            <a:ext cx="822960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1. 	Correct code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2. 	</a:t>
            </a:r>
            <a:r>
              <a:rPr lang="en-US" sz="1600" dirty="0" smtClean="0"/>
              <a:t>Generated application </a:t>
            </a:r>
            <a:r>
              <a:rPr lang="en-US" sz="1600" dirty="0"/>
              <a:t>runs fast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3. 	Compiler runs fast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4. 	Compile time proportional to program size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5. 	Support for separate compilation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6. 	Good diagnostics for syntax errors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7. 	Works well with </a:t>
            </a:r>
            <a:r>
              <a:rPr lang="en-US" sz="1600" dirty="0" smtClean="0"/>
              <a:t>a </a:t>
            </a:r>
            <a:r>
              <a:rPr lang="en-US" sz="1600" dirty="0"/>
              <a:t>debugger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8. 	</a:t>
            </a:r>
            <a:r>
              <a:rPr lang="en-US" sz="1600" dirty="0" smtClean="0"/>
              <a:t>Precise and flexible type system preventing run-time errors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9. 	Cross language calls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10. Consistent, predictable </a:t>
            </a:r>
            <a:r>
              <a:rPr lang="en-US" sz="1600" dirty="0" smtClean="0"/>
              <a:t>optimization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 smtClean="0"/>
              <a:t>11. …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Abstract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/>
              <a:t>Big step up from higher level languages – machine code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recognize legal (and illegal) programs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produce understandable error messages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generate correct code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manage storage of all data and code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Documents and Settings\rinus\Desktop\SVN papers + code\cc-solutions\slides in Latex\01-intro\abstract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2000250"/>
            <a:ext cx="2400300" cy="78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Traditional two pass compiler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5721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dirty="0" smtClean="0"/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dirty="0" smtClean="0"/>
              <a:t>Compilation can be very complex: split the problem up in manageable steps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dirty="0" smtClean="0"/>
              <a:t>Two pass compiler: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1600" dirty="0" smtClean="0"/>
          </a:p>
          <a:p>
            <a:pPr eaLnBrk="1" hangingPunct="1"/>
            <a:r>
              <a:rPr lang="en-US" sz="1600" dirty="0" smtClean="0"/>
              <a:t>intermediate representation (IR), commonly a tree structure, machine independent </a:t>
            </a:r>
          </a:p>
          <a:p>
            <a:pPr eaLnBrk="1" hangingPunct="1"/>
            <a:r>
              <a:rPr lang="en-US" sz="1600" dirty="0" smtClean="0"/>
              <a:t>front end maps code onto IR</a:t>
            </a:r>
          </a:p>
          <a:p>
            <a:pPr eaLnBrk="1" hangingPunct="1"/>
            <a:r>
              <a:rPr lang="en-US" sz="1600" dirty="0"/>
              <a:t>a</a:t>
            </a:r>
            <a:r>
              <a:rPr lang="en-US" sz="1600" dirty="0" smtClean="0"/>
              <a:t>llows static analysis (syntactic checks, semantic checks) on the IR </a:t>
            </a:r>
          </a:p>
          <a:p>
            <a:pPr eaLnBrk="1" hangingPunct="1"/>
            <a:r>
              <a:rPr lang="en-US" sz="1600" dirty="0" smtClean="0"/>
              <a:t>back end maps IR onto concrete target machine </a:t>
            </a:r>
          </a:p>
          <a:p>
            <a:pPr eaLnBrk="1" hangingPunct="1"/>
            <a:r>
              <a:rPr lang="en-US" sz="1600" dirty="0" smtClean="0"/>
              <a:t>simplify retargeting to another target machine </a:t>
            </a:r>
          </a:p>
          <a:p>
            <a:pPr eaLnBrk="1" hangingPunct="1"/>
            <a:r>
              <a:rPr lang="en-US" sz="1600" dirty="0" smtClean="0"/>
              <a:t>allows multiple front ends </a:t>
            </a:r>
          </a:p>
          <a:p>
            <a:pPr eaLnBrk="1" hangingPunct="1"/>
            <a:r>
              <a:rPr lang="en-US" sz="1600" dirty="0" smtClean="0"/>
              <a:t>trade off: more passes </a:t>
            </a:r>
            <a:r>
              <a:rPr lang="en-US" sz="1600" dirty="0" smtClean="0">
                <a:sym typeface="Symbol" panose="05050102010706020507" pitchFamily="18" charset="2"/>
              </a:rPr>
              <a:t></a:t>
            </a:r>
            <a:r>
              <a:rPr lang="en-US" sz="1600" dirty="0" smtClean="0"/>
              <a:t> easier to understand and maintain </a:t>
            </a:r>
            <a:r>
              <a:rPr lang="en-US" sz="1600" dirty="0">
                <a:sym typeface="Symbol" panose="05050102010706020507" pitchFamily="18" charset="2"/>
              </a:rPr>
              <a:t></a:t>
            </a:r>
            <a:r>
              <a:rPr lang="en-US" sz="1600" dirty="0" smtClean="0"/>
              <a:t> increased compilation time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dirty="0" smtClean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C:\Documents and Settings\rinus\Desktop\SVN papers + code\cc-solutions\slides in Latex\01-intro\2-pass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813" y="1857375"/>
            <a:ext cx="3429000" cy="78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40125"/>
            <a:ext cx="8229600" cy="398463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1600" smtClean="0"/>
              <a:t>Can we build n x m compilers with n + m components?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Documents and Settings\rinus\Desktop\SVN papers + code\cc-solutions\slides in Latex\01-intro\portable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1428750"/>
            <a:ext cx="3670300" cy="175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sp>
        <p:nvSpPr>
          <p:cNvPr id="2" name="Content Placeholder 2"/>
          <p:cNvSpPr>
            <a:spLocks/>
          </p:cNvSpPr>
          <p:nvPr/>
        </p:nvSpPr>
        <p:spPr bwMode="auto">
          <a:xfrm>
            <a:off x="458788" y="3970338"/>
            <a:ext cx="82296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i="1" dirty="0">
                <a:solidFill>
                  <a:srgbClr val="FFFF00"/>
                </a:solidFill>
              </a:rPr>
              <a:t>One</a:t>
            </a:r>
            <a:r>
              <a:rPr lang="en-US" sz="1600" dirty="0"/>
              <a:t> IR for </a:t>
            </a:r>
            <a:r>
              <a:rPr lang="en-US" sz="1600" i="1" dirty="0">
                <a:solidFill>
                  <a:srgbClr val="FFFF00"/>
                </a:solidFill>
              </a:rPr>
              <a:t>all</a:t>
            </a:r>
            <a:r>
              <a:rPr lang="en-US" sz="1600" dirty="0"/>
              <a:t> languages and </a:t>
            </a:r>
            <a:r>
              <a:rPr lang="en-US" sz="1600" i="1" dirty="0">
                <a:solidFill>
                  <a:srgbClr val="FFFF00"/>
                </a:solidFill>
              </a:rPr>
              <a:t>all</a:t>
            </a:r>
            <a:r>
              <a:rPr lang="en-US" sz="1600" dirty="0"/>
              <a:t> machine architectures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/>
              <a:t>must represent </a:t>
            </a:r>
            <a:r>
              <a:rPr lang="en-US" sz="1600" i="1" dirty="0"/>
              <a:t>all</a:t>
            </a:r>
            <a:r>
              <a:rPr lang="en-US" sz="1600" dirty="0"/>
              <a:t> the features </a:t>
            </a:r>
            <a:r>
              <a:rPr lang="en-US" sz="1600" dirty="0" smtClean="0"/>
              <a:t>of all languages in </a:t>
            </a:r>
            <a:r>
              <a:rPr lang="en-US" sz="1600" dirty="0"/>
              <a:t>one IR 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1600" dirty="0"/>
              <a:t>must handle </a:t>
            </a:r>
            <a:r>
              <a:rPr lang="en-US" sz="1600" i="1" dirty="0"/>
              <a:t>all</a:t>
            </a:r>
            <a:r>
              <a:rPr lang="en-US" sz="1600" dirty="0"/>
              <a:t> the features in each back end 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sz="1600" dirty="0"/>
              <a:t>Practice: this only works for languages which are </a:t>
            </a:r>
            <a:r>
              <a:rPr lang="en-US" sz="1600" dirty="0" smtClean="0"/>
              <a:t>semantically closely </a:t>
            </a:r>
            <a:r>
              <a:rPr lang="en-US" sz="1600" dirty="0"/>
              <a:t>related…</a:t>
            </a:r>
          </a:p>
        </p:txBody>
      </p:sp>
      <p:grpSp>
        <p:nvGrpSpPr>
          <p:cNvPr id="10247" name="Group 49"/>
          <p:cNvGrpSpPr>
            <a:grpSpLocks/>
          </p:cNvGrpSpPr>
          <p:nvPr/>
        </p:nvGrpSpPr>
        <p:grpSpPr bwMode="auto">
          <a:xfrm>
            <a:off x="3505200" y="1484313"/>
            <a:ext cx="406400" cy="1655762"/>
            <a:chOff x="2208" y="935"/>
            <a:chExt cx="256" cy="1043"/>
          </a:xfrm>
        </p:grpSpPr>
        <p:grpSp>
          <p:nvGrpSpPr>
            <p:cNvPr id="10263" name="Group 45"/>
            <p:cNvGrpSpPr>
              <a:grpSpLocks/>
            </p:cNvGrpSpPr>
            <p:nvPr/>
          </p:nvGrpSpPr>
          <p:grpSpPr bwMode="auto">
            <a:xfrm>
              <a:off x="2208" y="935"/>
              <a:ext cx="256" cy="1043"/>
              <a:chOff x="2208" y="935"/>
              <a:chExt cx="256" cy="1043"/>
            </a:xfrm>
          </p:grpSpPr>
          <p:grpSp>
            <p:nvGrpSpPr>
              <p:cNvPr id="10267" name="Group 44"/>
              <p:cNvGrpSpPr>
                <a:grpSpLocks/>
              </p:cNvGrpSpPr>
              <p:nvPr/>
            </p:nvGrpSpPr>
            <p:grpSpPr bwMode="auto">
              <a:xfrm>
                <a:off x="2217" y="935"/>
                <a:ext cx="247" cy="1043"/>
                <a:chOff x="2217" y="935"/>
                <a:chExt cx="247" cy="1043"/>
              </a:xfrm>
            </p:grpSpPr>
            <p:sp>
              <p:nvSpPr>
                <p:cNvPr id="10272" name="Rectangle 24"/>
                <p:cNvSpPr>
                  <a:spLocks noChangeArrowheads="1"/>
                </p:cNvSpPr>
                <p:nvPr/>
              </p:nvSpPr>
              <p:spPr bwMode="auto">
                <a:xfrm>
                  <a:off x="2217" y="935"/>
                  <a:ext cx="247" cy="1043"/>
                </a:xfrm>
                <a:prstGeom prst="rect">
                  <a:avLst/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/>
                </a:p>
              </p:txBody>
            </p:sp>
            <p:sp>
              <p:nvSpPr>
                <p:cNvPr id="10273" name="Rectangle 37"/>
                <p:cNvSpPr>
                  <a:spLocks noChangeArrowheads="1"/>
                </p:cNvSpPr>
                <p:nvPr/>
              </p:nvSpPr>
              <p:spPr bwMode="auto">
                <a:xfrm>
                  <a:off x="2308" y="988"/>
                  <a:ext cx="72" cy="8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nl-NL"/>
                </a:p>
              </p:txBody>
            </p:sp>
          </p:grpSp>
          <p:sp>
            <p:nvSpPr>
              <p:cNvPr id="10268" name="Line 39"/>
              <p:cNvSpPr>
                <a:spLocks noChangeShapeType="1"/>
              </p:cNvSpPr>
              <p:nvPr/>
            </p:nvSpPr>
            <p:spPr bwMode="auto">
              <a:xfrm>
                <a:off x="2208" y="1020"/>
                <a:ext cx="10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9" name="Line 41"/>
              <p:cNvSpPr>
                <a:spLocks noChangeShapeType="1"/>
              </p:cNvSpPr>
              <p:nvPr/>
            </p:nvSpPr>
            <p:spPr bwMode="auto">
              <a:xfrm>
                <a:off x="2212" y="1296"/>
                <a:ext cx="10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0" name="Line 42"/>
              <p:cNvSpPr>
                <a:spLocks noChangeShapeType="1"/>
              </p:cNvSpPr>
              <p:nvPr/>
            </p:nvSpPr>
            <p:spPr bwMode="auto">
              <a:xfrm flipV="1">
                <a:off x="2212" y="1496"/>
                <a:ext cx="104" cy="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1" name="Line 43"/>
              <p:cNvSpPr>
                <a:spLocks noChangeShapeType="1"/>
              </p:cNvSpPr>
              <p:nvPr/>
            </p:nvSpPr>
            <p:spPr bwMode="auto">
              <a:xfrm flipV="1">
                <a:off x="2208" y="1724"/>
                <a:ext cx="96" cy="14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64" name="Line 46"/>
            <p:cNvSpPr>
              <a:spLocks noChangeShapeType="1"/>
            </p:cNvSpPr>
            <p:nvPr/>
          </p:nvSpPr>
          <p:spPr bwMode="auto">
            <a:xfrm>
              <a:off x="2376" y="1224"/>
              <a:ext cx="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47"/>
            <p:cNvSpPr>
              <a:spLocks noChangeShapeType="1"/>
            </p:cNvSpPr>
            <p:nvPr/>
          </p:nvSpPr>
          <p:spPr bwMode="auto">
            <a:xfrm>
              <a:off x="2376" y="1488"/>
              <a:ext cx="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48"/>
            <p:cNvSpPr>
              <a:spLocks noChangeShapeType="1"/>
            </p:cNvSpPr>
            <p:nvPr/>
          </p:nvSpPr>
          <p:spPr bwMode="auto">
            <a:xfrm>
              <a:off x="2376" y="1736"/>
              <a:ext cx="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498850" y="1485900"/>
            <a:ext cx="412750" cy="1655763"/>
            <a:chOff x="2204" y="936"/>
            <a:chExt cx="260" cy="1043"/>
          </a:xfrm>
        </p:grpSpPr>
        <p:sp>
          <p:nvSpPr>
            <p:cNvPr id="6" name="Rectangle 5"/>
            <p:cNvSpPr/>
            <p:nvPr/>
          </p:nvSpPr>
          <p:spPr>
            <a:xfrm>
              <a:off x="2295" y="990"/>
              <a:ext cx="90" cy="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50" name="Rectangle 7"/>
            <p:cNvSpPr>
              <a:spLocks noChangeArrowheads="1"/>
            </p:cNvSpPr>
            <p:nvPr/>
          </p:nvSpPr>
          <p:spPr bwMode="auto">
            <a:xfrm>
              <a:off x="2217" y="936"/>
              <a:ext cx="247" cy="104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/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>
              <a:off x="2204" y="1016"/>
              <a:ext cx="252" cy="1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>
              <a:off x="2208" y="1020"/>
              <a:ext cx="248" cy="41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>
              <a:off x="2204" y="1016"/>
              <a:ext cx="256" cy="66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2"/>
            <p:cNvSpPr>
              <a:spLocks noChangeShapeType="1"/>
            </p:cNvSpPr>
            <p:nvPr/>
          </p:nvSpPr>
          <p:spPr bwMode="auto">
            <a:xfrm flipV="1">
              <a:off x="2204" y="1232"/>
              <a:ext cx="252" cy="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3"/>
            <p:cNvSpPr>
              <a:spLocks noChangeShapeType="1"/>
            </p:cNvSpPr>
            <p:nvPr/>
          </p:nvSpPr>
          <p:spPr bwMode="auto">
            <a:xfrm>
              <a:off x="2208" y="1304"/>
              <a:ext cx="252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>
              <a:off x="2212" y="1304"/>
              <a:ext cx="248" cy="4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 flipV="1">
              <a:off x="2212" y="1272"/>
              <a:ext cx="240" cy="3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 flipV="1">
              <a:off x="2212" y="1520"/>
              <a:ext cx="252" cy="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7"/>
            <p:cNvSpPr>
              <a:spLocks noChangeShapeType="1"/>
            </p:cNvSpPr>
            <p:nvPr/>
          </p:nvSpPr>
          <p:spPr bwMode="auto">
            <a:xfrm>
              <a:off x="2208" y="1596"/>
              <a:ext cx="252" cy="1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8"/>
            <p:cNvSpPr>
              <a:spLocks noChangeShapeType="1"/>
            </p:cNvSpPr>
            <p:nvPr/>
          </p:nvSpPr>
          <p:spPr bwMode="auto">
            <a:xfrm flipV="1">
              <a:off x="2212" y="1796"/>
              <a:ext cx="252" cy="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19"/>
            <p:cNvSpPr>
              <a:spLocks noChangeShapeType="1"/>
            </p:cNvSpPr>
            <p:nvPr/>
          </p:nvSpPr>
          <p:spPr bwMode="auto">
            <a:xfrm flipV="1">
              <a:off x="2212" y="1564"/>
              <a:ext cx="248" cy="3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 flipV="1">
              <a:off x="2212" y="1320"/>
              <a:ext cx="236" cy="5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5000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</a:rPr>
              <a:t>Front end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721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Responsibilities: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recognize sentences of the source language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report errors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600" dirty="0" smtClean="0">
                <a:latin typeface="+mj-lt"/>
              </a:rPr>
              <a:t>produce IR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dirty="0" smtClean="0">
                <a:latin typeface="+mj-lt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600" dirty="0" smtClean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i="1" dirty="0" smtClean="0">
                <a:latin typeface="+mj-lt"/>
              </a:rPr>
              <a:t>Much of front end construction can be automated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600" i="1" dirty="0" smtClean="0">
                <a:latin typeface="+mj-lt"/>
              </a:rPr>
              <a:t>given the </a:t>
            </a:r>
            <a:r>
              <a:rPr lang="en-US" sz="1600" i="1" dirty="0" smtClean="0">
                <a:solidFill>
                  <a:srgbClr val="FFFF00"/>
                </a:solidFill>
                <a:latin typeface="+mj-lt"/>
              </a:rPr>
              <a:t>grammar</a:t>
            </a:r>
            <a:r>
              <a:rPr lang="en-US" sz="1600" i="1" dirty="0" smtClean="0">
                <a:latin typeface="+mj-lt"/>
              </a:rPr>
              <a:t> of the source language </a:t>
            </a:r>
            <a:endParaRPr lang="en-US" sz="1600" i="1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Documents and Settings\rinus\Desktop\SVN papers + code\cc-solutions\slides in Latex\01-intro\front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5" y="1571625"/>
            <a:ext cx="3276600" cy="78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</TotalTime>
  <Words>1784</Words>
  <Application>Microsoft Office PowerPoint</Application>
  <PresentationFormat>On-screen Show (4:3)</PresentationFormat>
  <Paragraphs>511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Compiler Construction</vt:lpstr>
      <vt:lpstr>Compilers</vt:lpstr>
      <vt:lpstr>Why study Compiler Construction ?</vt:lpstr>
      <vt:lpstr>Intrinsic Merit</vt:lpstr>
      <vt:lpstr>Experience</vt:lpstr>
      <vt:lpstr>Abstract view</vt:lpstr>
      <vt:lpstr>Traditional two pass compiler </vt:lpstr>
      <vt:lpstr>Question</vt:lpstr>
      <vt:lpstr>Front end </vt:lpstr>
      <vt:lpstr>Front end</vt:lpstr>
      <vt:lpstr>Front end</vt:lpstr>
      <vt:lpstr>Front end</vt:lpstr>
      <vt:lpstr>Front end</vt:lpstr>
      <vt:lpstr>Front end</vt:lpstr>
      <vt:lpstr>Front end</vt:lpstr>
      <vt:lpstr>Front end</vt:lpstr>
      <vt:lpstr>Back end</vt:lpstr>
      <vt:lpstr>Back end</vt:lpstr>
      <vt:lpstr>Back end</vt:lpstr>
      <vt:lpstr>Traditional three pass compiler</vt:lpstr>
      <vt:lpstr>Optimizer (middle end) </vt:lpstr>
      <vt:lpstr>Compiler example</vt:lpstr>
      <vt:lpstr>Compiler phases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Construction: Introduction</dc:title>
  <dc:creator>Rinus Plasmeijer;Pieter Koopman;Peter Achten</dc:creator>
  <cp:lastModifiedBy>Administrator</cp:lastModifiedBy>
  <cp:revision>171</cp:revision>
  <cp:lastPrinted>2015-02-10T07:49:23Z</cp:lastPrinted>
  <dcterms:created xsi:type="dcterms:W3CDTF">2009-01-19T08:48:25Z</dcterms:created>
  <dcterms:modified xsi:type="dcterms:W3CDTF">2017-02-02T17:22:27Z</dcterms:modified>
</cp:coreProperties>
</file>