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71" r:id="rId4"/>
    <p:sldId id="292" r:id="rId5"/>
    <p:sldId id="276" r:id="rId6"/>
    <p:sldId id="303" r:id="rId7"/>
    <p:sldId id="306" r:id="rId8"/>
    <p:sldId id="307" r:id="rId9"/>
    <p:sldId id="308" r:id="rId10"/>
    <p:sldId id="278" r:id="rId11"/>
    <p:sldId id="279" r:id="rId12"/>
    <p:sldId id="288" r:id="rId13"/>
    <p:sldId id="280" r:id="rId14"/>
    <p:sldId id="281" r:id="rId15"/>
    <p:sldId id="293" r:id="rId16"/>
    <p:sldId id="282" r:id="rId17"/>
    <p:sldId id="284" r:id="rId18"/>
    <p:sldId id="285" r:id="rId19"/>
    <p:sldId id="286" r:id="rId20"/>
    <p:sldId id="287" r:id="rId21"/>
    <p:sldId id="309" r:id="rId22"/>
    <p:sldId id="289" r:id="rId23"/>
    <p:sldId id="283" r:id="rId24"/>
    <p:sldId id="294" r:id="rId25"/>
    <p:sldId id="305" r:id="rId26"/>
    <p:sldId id="295" r:id="rId27"/>
    <p:sldId id="296" r:id="rId28"/>
    <p:sldId id="298" r:id="rId29"/>
    <p:sldId id="299" r:id="rId30"/>
    <p:sldId id="290" r:id="rId31"/>
    <p:sldId id="277" r:id="rId32"/>
    <p:sldId id="301" r:id="rId33"/>
  </p:sldIdLst>
  <p:sldSz cx="9144000" cy="6858000" type="screen4x3"/>
  <p:notesSz cx="7099300" cy="102346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3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-25586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937" y="1"/>
            <a:ext cx="3076363" cy="29277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0344FB1-8B25-4AB5-ABDB-F5091525D90F}" type="datetimeFigureOut">
              <a:rPr lang="nl-NL" smtClean="0"/>
              <a:pPr/>
              <a:t>23-2-2017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941842"/>
            <a:ext cx="3076363" cy="2904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705" y="9941842"/>
            <a:ext cx="3076363" cy="2904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4AE6AA0-C6A7-4F43-A6AD-10D3C6E49EA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54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7733BB-A566-4C7C-A5A5-9C114926F0B4}" type="datetimeFigureOut">
              <a:rPr lang="nl-NL"/>
              <a:pPr>
                <a:defRPr/>
              </a:pPr>
              <a:t>23-2-2017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881321D-D21D-4A32-8629-AA8552748AF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66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 anchor="ctr"/>
          <a:lstStyle>
            <a:lvl1pPr marL="0" marR="45720" indent="0" algn="ctr">
              <a:buNone/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20014-1B0E-40AA-9C8F-62C7EF93E226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A1087-BB25-4F3E-8E90-374B8EA2855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5C402-9EFF-4327-9447-AEAD7CA9B0D6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D8A2E-73E4-453F-82F2-38F6163E1C2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A99C1-C97E-4EC3-AEB9-48D96D06A9D0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FA835-4187-4F35-B1B5-85583063A66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472518" cy="11430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472518" cy="4714908"/>
          </a:xfrm>
        </p:spPr>
        <p:txBody>
          <a:bodyPr/>
          <a:lstStyle>
            <a:lvl1pPr>
              <a:spcBef>
                <a:spcPts val="0"/>
              </a:spcBef>
              <a:buNone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271463" indent="-271463">
              <a:buClr>
                <a:schemeClr val="accent3"/>
              </a:buClr>
              <a:buSzPct val="95000"/>
              <a:defRPr sz="2400">
                <a:latin typeface="Comic Sans MS" pitchFamily="66" charset="0"/>
              </a:defRPr>
            </a:lvl2pPr>
            <a:lvl3pPr marL="542925" indent="-271463">
              <a:buClr>
                <a:schemeClr val="accent2">
                  <a:lumMod val="40000"/>
                  <a:lumOff val="60000"/>
                </a:schemeClr>
              </a:buClr>
              <a:defRPr sz="2200">
                <a:latin typeface="Comic Sans MS" pitchFamily="66" charset="0"/>
              </a:defRPr>
            </a:lvl3pPr>
            <a:lvl4pPr marL="803275" indent="-260350">
              <a:defRPr>
                <a:latin typeface="Comic Sans MS" pitchFamily="66" charset="0"/>
              </a:defRPr>
            </a:lvl4pPr>
            <a:lvl5pPr marL="1074738" indent="-271463">
              <a:defRPr sz="1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75" y="6643688"/>
            <a:ext cx="1357313" cy="214312"/>
          </a:xfrm>
        </p:spPr>
        <p:txBody>
          <a:bodyPr/>
          <a:lstStyle>
            <a:lvl1pPr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62898F-F915-47A5-830D-22E640C85FDF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63" y="6643688"/>
            <a:ext cx="6143625" cy="214312"/>
          </a:xfrm>
        </p:spPr>
        <p:txBody>
          <a:bodyPr/>
          <a:lstStyle>
            <a:lvl1pPr>
              <a:defRPr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637338"/>
            <a:ext cx="762000" cy="220662"/>
          </a:xfrm>
        </p:spPr>
        <p:txBody>
          <a:bodyPr/>
          <a:lstStyle>
            <a:lvl1pPr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F6332DB-A96D-4C04-93F0-8FFB16C69E09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E5185-6115-43EF-AC00-62575E7D30C3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734B6-4370-470B-ACB1-3A5BA0CB859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658CB-FDF5-4356-8C1D-EB90885BB9F0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D09E8-675B-403A-B33A-C3CB4582E2E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C92B1-C5C9-492F-9943-FFB39413AB48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A4742-9235-4083-910E-C9FE9D957E0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D22A-D536-462F-B5FB-4A83B1CAA557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5A9F4-44EA-4687-9D50-3A1AF706BB4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5B857-1103-4FCF-8E89-D3A0970A1635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D2DD-AAA3-45C8-924B-8FAE7AA4F3F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B0979-32BA-4957-9523-C5A7FA33A3CF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730AB-725C-4293-9612-349A5614CE3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AA4C-84D3-4B15-963F-450FB5EC1BB8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0509F-62F0-4A04-BB82-66D9DE26FDF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573B28-437A-4371-8A5D-12B65D40C070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44F068-1552-4299-89D7-E6640B1F43A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0" r:id="rId6"/>
    <p:sldLayoutId id="2147483691" r:id="rId7"/>
    <p:sldLayoutId id="2147483692" r:id="rId8"/>
    <p:sldLayoutId id="2147483700" r:id="rId9"/>
    <p:sldLayoutId id="2147483693" r:id="rId10"/>
    <p:sldLayoutId id="2147483694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633464"/>
          </a:xfrm>
        </p:spPr>
        <p:txBody>
          <a:bodyPr>
            <a:normAutofit/>
          </a:bodyPr>
          <a:lstStyle/>
          <a:p>
            <a:pPr marR="0"/>
            <a:r>
              <a:rPr lang="en-GB" noProof="0" dirty="0" smtClean="0"/>
              <a:t>compiler construction 4:</a:t>
            </a:r>
            <a:br>
              <a:rPr lang="en-GB" noProof="0" dirty="0" smtClean="0"/>
            </a:br>
            <a:r>
              <a:rPr lang="en-GB" noProof="0" dirty="0" smtClean="0"/>
              <a:t>parsers </a:t>
            </a:r>
            <a:r>
              <a:rPr lang="en-GB" dirty="0" smtClean="0"/>
              <a:t>2:</a:t>
            </a:r>
            <a:br>
              <a:rPr lang="en-GB" dirty="0" smtClean="0"/>
            </a:br>
            <a:r>
              <a:rPr lang="en-GB" sz="3600" dirty="0" smtClean="0"/>
              <a:t>Bottom-up Parsers</a:t>
            </a:r>
            <a:endParaRPr lang="en-GB" noProof="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533400" y="3980656"/>
            <a:ext cx="7854950" cy="1752600"/>
          </a:xfrm>
        </p:spPr>
        <p:txBody>
          <a:bodyPr/>
          <a:lstStyle/>
          <a:p>
            <a:pPr marR="0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Pieter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Koopman,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Rinus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Plasmeijer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R="0">
              <a:lnSpc>
                <a:spcPct val="8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R="0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Feb 19, 2017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54" y="-25369"/>
            <a:ext cx="8472518" cy="1143000"/>
          </a:xfrm>
        </p:spPr>
        <p:txBody>
          <a:bodyPr/>
          <a:lstStyle/>
          <a:p>
            <a:r>
              <a:rPr lang="en-GB" dirty="0" smtClean="0"/>
              <a:t>shift -reduce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048750" cy="4714908"/>
          </a:xfrm>
        </p:spPr>
        <p:txBody>
          <a:bodyPr/>
          <a:lstStyle/>
          <a:p>
            <a:pPr lvl="1"/>
            <a:r>
              <a:rPr lang="en-GB" sz="2000" dirty="0" smtClean="0"/>
              <a:t>use a </a:t>
            </a:r>
            <a:r>
              <a:rPr lang="en-GB" sz="2000" dirty="0" smtClean="0">
                <a:solidFill>
                  <a:srgbClr val="FFFF00"/>
                </a:solidFill>
              </a:rPr>
              <a:t>state</a:t>
            </a:r>
            <a:r>
              <a:rPr lang="en-GB" sz="2000" dirty="0" smtClean="0"/>
              <a:t> to determine the allowed input</a:t>
            </a:r>
          </a:p>
          <a:p>
            <a:pPr lvl="2"/>
            <a:r>
              <a:rPr lang="en-GB" sz="2000" dirty="0" smtClean="0"/>
              <a:t>store </a:t>
            </a:r>
            <a:r>
              <a:rPr lang="en-GB" sz="2000" dirty="0" smtClean="0"/>
              <a:t>the state </a:t>
            </a:r>
            <a:r>
              <a:rPr lang="en-GB" sz="2000" dirty="0" smtClean="0"/>
              <a:t>in a </a:t>
            </a:r>
            <a:r>
              <a:rPr lang="en-GB" sz="2000" dirty="0" smtClean="0">
                <a:solidFill>
                  <a:srgbClr val="FFFF00"/>
                </a:solidFill>
              </a:rPr>
              <a:t>table</a:t>
            </a:r>
            <a:r>
              <a:rPr lang="en-GB" sz="2000" dirty="0" smtClean="0"/>
              <a:t> to make it general applicable</a:t>
            </a:r>
          </a:p>
          <a:p>
            <a:pPr lvl="1"/>
            <a:r>
              <a:rPr lang="en-GB" sz="2000" dirty="0" smtClean="0"/>
              <a:t>use a </a:t>
            </a:r>
            <a:r>
              <a:rPr lang="en-GB" sz="2000" dirty="0" smtClean="0">
                <a:solidFill>
                  <a:srgbClr val="FFFF00"/>
                </a:solidFill>
              </a:rPr>
              <a:t>stack</a:t>
            </a:r>
            <a:r>
              <a:rPr lang="en-GB" sz="2000" dirty="0" smtClean="0"/>
              <a:t> to store </a:t>
            </a:r>
            <a:r>
              <a:rPr lang="en-GB" sz="2000" dirty="0"/>
              <a:t>pairs of </a:t>
            </a:r>
            <a:r>
              <a:rPr lang="en-GB" sz="2000" dirty="0" smtClean="0"/>
              <a:t>tokens </a:t>
            </a:r>
            <a:r>
              <a:rPr lang="en-GB" sz="2000" dirty="0"/>
              <a:t>and state </a:t>
            </a:r>
            <a:r>
              <a:rPr lang="en-GB" sz="2000" dirty="0" smtClean="0"/>
              <a:t>number</a:t>
            </a:r>
          </a:p>
          <a:p>
            <a:pPr marL="0" lvl="1" indent="0">
              <a:buNone/>
            </a:pPr>
            <a:endPara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 </a:t>
            </a:r>
            <a:r>
              <a:rPr lang="en-GB" sz="1800" dirty="0" err="1">
                <a:solidFill>
                  <a:schemeClr val="tx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LRStack</a:t>
            </a:r>
            <a:r>
              <a:rPr lang="en-GB" sz="1800" dirty="0">
                <a:solidFill>
                  <a:schemeClr val="tx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:== [(Item, State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)]</a:t>
            </a: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 State		:== </a:t>
            </a:r>
            <a:r>
              <a:rPr lang="en-GB" sz="1800" dirty="0" err="1" smtClean="0">
                <a:solidFill>
                  <a:schemeClr val="tx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endParaRPr lang="en-GB" sz="1800" dirty="0" smtClean="0">
              <a:solidFill>
                <a:schemeClr val="tx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>
              <a:buNone/>
            </a:pPr>
            <a:endParaRPr lang="en-GB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GB" sz="2000" dirty="0" smtClean="0"/>
              <a:t>basic operations of the </a:t>
            </a:r>
            <a:r>
              <a:rPr lang="en-GB" sz="2000" dirty="0" smtClean="0"/>
              <a:t>parser given a state and an input:</a:t>
            </a:r>
            <a:endParaRPr lang="en-GB" sz="2000" dirty="0" smtClean="0"/>
          </a:p>
          <a:p>
            <a:pPr marL="0" lvl="1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 Action = Shift State 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GoTo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State | 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Reduce Name Arity | Accept | Error</a:t>
            </a:r>
          </a:p>
          <a:p>
            <a:pPr lvl="1"/>
            <a:endPara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Shift n</a:t>
            </a:r>
            <a:r>
              <a:rPr lang="en-GB" sz="1800" dirty="0" smtClean="0"/>
              <a:t>: 			move 1 token from the input to stack, state becomes 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</a:p>
          <a:p>
            <a:pPr marL="0" lvl="1" indent="0">
              <a:buNone/>
            </a:pPr>
            <a:r>
              <a:rPr lang="en-GB" sz="18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Goto</a:t>
            </a:r>
            <a:r>
              <a:rPr lang="en-GB" sz="18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</a:t>
            </a:r>
            <a:r>
              <a:rPr lang="en-GB" sz="1800" dirty="0"/>
              <a:t>: 			identical to shift, token is non-terminal</a:t>
            </a:r>
          </a:p>
          <a:p>
            <a:pPr marL="0" lvl="1" indent="0">
              <a:buNone/>
            </a:pPr>
            <a:r>
              <a:rPr lang="en-GB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Reduce name arity</a:t>
            </a:r>
            <a:r>
              <a:rPr lang="en-GB" sz="1800" dirty="0" smtClean="0"/>
              <a:t>: 	pop 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arity</a:t>
            </a:r>
            <a:r>
              <a:rPr lang="en-GB" sz="1800" dirty="0" smtClean="0"/>
              <a:t> items from stack and </a:t>
            </a:r>
          </a:p>
          <a:p>
            <a:pPr marL="0" lvl="1" indent="0">
              <a:buNone/>
            </a:pPr>
            <a:r>
              <a:rPr lang="en-GB" sz="1800" dirty="0"/>
              <a:t>	</a:t>
            </a:r>
            <a:r>
              <a:rPr lang="en-GB" sz="1800" dirty="0" smtClean="0"/>
              <a:t>		</a:t>
            </a:r>
            <a:r>
              <a:rPr lang="en-GB" sz="1800" dirty="0" smtClean="0"/>
              <a:t>reduce </a:t>
            </a:r>
            <a:r>
              <a:rPr lang="en-GB" sz="1800" dirty="0" smtClean="0"/>
              <a:t>it to </a:t>
            </a:r>
            <a:r>
              <a:rPr lang="en-GB" sz="1800" dirty="0" smtClean="0"/>
              <a:t>the </a:t>
            </a:r>
            <a:r>
              <a:rPr lang="en-GB" sz="1800" dirty="0" smtClean="0"/>
              <a:t>non-terminal with the given 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</a:p>
          <a:p>
            <a:pPr marL="0" lvl="1" indent="0">
              <a:buNone/>
            </a:pPr>
            <a:r>
              <a:rPr lang="en-GB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Accept</a:t>
            </a:r>
            <a:r>
              <a:rPr lang="en-GB" sz="1800" dirty="0" smtClean="0"/>
              <a:t>: 			parsing was successful </a:t>
            </a:r>
          </a:p>
          <a:p>
            <a:pPr marL="0" lvl="1" indent="0">
              <a:buNone/>
            </a:pPr>
            <a:r>
              <a:rPr lang="en-GB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</a:t>
            </a:r>
            <a:r>
              <a:rPr lang="en-GB" sz="1800" dirty="0" smtClean="0"/>
              <a:t>:			parsing failed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08013"/>
              </p:ext>
            </p:extLst>
          </p:nvPr>
        </p:nvGraphicFramePr>
        <p:xfrm>
          <a:off x="5580112" y="3861051"/>
          <a:ext cx="3421014" cy="259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351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5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5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Acc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5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4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 1</a:t>
                      </a:r>
                      <a:endParaRPr lang="en-GB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5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6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5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T 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T 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5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E 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" y="170952"/>
            <a:ext cx="8472518" cy="1143000"/>
          </a:xfrm>
        </p:spPr>
        <p:txBody>
          <a:bodyPr/>
          <a:lstStyle/>
          <a:p>
            <a:pPr lvl="1"/>
            <a:r>
              <a:rPr lang="en-GB" sz="4400" dirty="0" smtClean="0"/>
              <a:t>driving the shift-reduce parser:</a:t>
            </a:r>
            <a:br>
              <a:rPr lang="en-GB" sz="4400" dirty="0" smtClean="0"/>
            </a:br>
            <a:r>
              <a:rPr lang="en-GB" sz="4400" dirty="0" smtClean="0"/>
              <a:t>table to make it grammar specific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428628" cy="571504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215074" y="1714488"/>
            <a:ext cx="2571768" cy="15716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0: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 ::= E End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1: </a:t>
            </a:r>
            <a:r>
              <a:rPr lang="en-GB" sz="24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::= T + E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2: </a:t>
            </a:r>
            <a:r>
              <a:rPr lang="en-GB" sz="24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::=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3: </a:t>
            </a:r>
            <a:r>
              <a:rPr lang="en-GB" sz="24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::= Id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500166" y="2500306"/>
            <a:ext cx="1785950" cy="442674"/>
          </a:xfrm>
          <a:prstGeom prst="wedgeRoundRectCallout">
            <a:avLst>
              <a:gd name="adj1" fmla="val 214905"/>
              <a:gd name="adj2" fmla="val 355931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Comic Sans MS" pitchFamily="66" charset="0"/>
                <a:cs typeface="+mn-cs"/>
              </a:rPr>
              <a:t>shift, </a:t>
            </a:r>
            <a:r>
              <a:rPr lang="en-GB" sz="2000" dirty="0" err="1" smtClean="0">
                <a:latin typeface="Comic Sans MS" pitchFamily="66" charset="0"/>
                <a:cs typeface="+mn-cs"/>
              </a:rPr>
              <a:t>goto</a:t>
            </a:r>
            <a:r>
              <a:rPr lang="en-GB" sz="2000" dirty="0" smtClean="0">
                <a:latin typeface="Comic Sans MS" pitchFamily="66" charset="0"/>
                <a:cs typeface="+mn-cs"/>
              </a:rPr>
              <a:t> 5</a:t>
            </a:r>
            <a:endParaRPr lang="en-GB" sz="2000" b="1" dirty="0">
              <a:latin typeface="Comic Sans MS" pitchFamily="66" charset="0"/>
              <a:cs typeface="+mn-cs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500166" y="3343516"/>
            <a:ext cx="1785950" cy="442674"/>
          </a:xfrm>
          <a:prstGeom prst="wedgeRoundRectCallout">
            <a:avLst>
              <a:gd name="adj1" fmla="val 272644"/>
              <a:gd name="adj2" fmla="val 263585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Comic Sans MS" pitchFamily="66" charset="0"/>
                <a:cs typeface="+mn-cs"/>
              </a:rPr>
              <a:t>accept</a:t>
            </a:r>
            <a:endParaRPr lang="en-GB" sz="2000" b="1" dirty="0">
              <a:latin typeface="Comic Sans MS" pitchFamily="66" charset="0"/>
              <a:cs typeface="+mn-cs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500166" y="4186726"/>
            <a:ext cx="3429024" cy="442674"/>
          </a:xfrm>
          <a:prstGeom prst="wedgeRoundRectCallout">
            <a:avLst>
              <a:gd name="adj1" fmla="val 119281"/>
              <a:gd name="adj2" fmla="val 134526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Comic Sans MS" pitchFamily="66" charset="0"/>
                <a:cs typeface="+mn-cs"/>
              </a:rPr>
              <a:t>Rule 2, recognized E, pop 1</a:t>
            </a:r>
            <a:endParaRPr lang="en-GB" sz="2000" b="1" dirty="0">
              <a:latin typeface="Comic Sans MS" pitchFamily="66" charset="0"/>
              <a:cs typeface="+mn-cs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500166" y="5058028"/>
            <a:ext cx="1928826" cy="442674"/>
          </a:xfrm>
          <a:prstGeom prst="wedgeRoundRectCallout">
            <a:avLst>
              <a:gd name="adj1" fmla="val 199230"/>
              <a:gd name="adj2" fmla="val 127844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smtClean="0">
                <a:latin typeface="Comic Sans MS" pitchFamily="66" charset="0"/>
                <a:cs typeface="+mn-cs"/>
              </a:rPr>
              <a:t>empty = error</a:t>
            </a:r>
            <a:endParaRPr lang="en-GB" sz="2000" b="1">
              <a:latin typeface="Comic Sans MS" pitchFamily="66" charset="0"/>
              <a:cs typeface="+mn-cs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500166" y="1714488"/>
            <a:ext cx="3000396" cy="442674"/>
          </a:xfrm>
          <a:prstGeom prst="wedgeRoundRectCallout">
            <a:avLst>
              <a:gd name="adj1" fmla="val 99890"/>
              <a:gd name="adj2" fmla="val 535166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Comic Sans MS" pitchFamily="66" charset="0"/>
                <a:cs typeface="+mn-cs"/>
              </a:rPr>
              <a:t>always start in state 1</a:t>
            </a:r>
            <a:endParaRPr lang="en-GB" sz="2000" b="1" dirty="0"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15" y="265787"/>
            <a:ext cx="8472518" cy="1143000"/>
          </a:xfrm>
        </p:spPr>
        <p:txBody>
          <a:bodyPr/>
          <a:lstStyle/>
          <a:p>
            <a:pPr lvl="1"/>
            <a:r>
              <a:rPr lang="en-GB" sz="4400" dirty="0" smtClean="0"/>
              <a:t>driving the shift-reduce parser:</a:t>
            </a:r>
            <a:br>
              <a:rPr lang="en-GB" sz="4400" dirty="0" smtClean="0"/>
            </a:br>
            <a:r>
              <a:rPr lang="en-GB" sz="4400" dirty="0" smtClean="0"/>
              <a:t>table to make it grammar specific 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58573"/>
            <a:ext cx="8215370" cy="5000636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:: </a:t>
            </a:r>
            <a:r>
              <a:rPr lang="en-GB" sz="1800" dirty="0" err="1" smtClean="0">
                <a:solidFill>
                  <a:schemeClr val="tx1">
                    <a:lumMod val="85000"/>
                  </a:schemeClr>
                </a:solidFill>
              </a:rPr>
              <a:t>SRTable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	:== State Item -&gt; Action</a:t>
            </a:r>
          </a:p>
          <a:p>
            <a:endParaRPr lang="en-GB" sz="1800" dirty="0" smtClean="0"/>
          </a:p>
          <a:p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table325 :: State Item -&gt; Action</a:t>
            </a:r>
          </a:p>
          <a:p>
            <a:r>
              <a:rPr lang="en-GB" sz="1800" dirty="0" smtClean="0"/>
              <a:t>table325 1 (Id x)	 = Shift 5</a:t>
            </a:r>
          </a:p>
          <a:p>
            <a:r>
              <a:rPr lang="en-GB" sz="1800" dirty="0" smtClean="0"/>
              <a:t>table325 1 (NT "E" _) 	 = </a:t>
            </a:r>
            <a:r>
              <a:rPr lang="en-GB" sz="1800" dirty="0" err="1" smtClean="0"/>
              <a:t>GoTo</a:t>
            </a:r>
            <a:r>
              <a:rPr lang="en-GB" sz="1800" dirty="0" smtClean="0"/>
              <a:t> 2</a:t>
            </a:r>
          </a:p>
          <a:p>
            <a:r>
              <a:rPr lang="en-GB" sz="1800" dirty="0" smtClean="0"/>
              <a:t>table325 1 (NT "T" _) 	 = </a:t>
            </a:r>
            <a:r>
              <a:rPr lang="en-GB" sz="1800" dirty="0" err="1" smtClean="0"/>
              <a:t>GoTo</a:t>
            </a:r>
            <a:r>
              <a:rPr lang="en-GB" sz="1800" dirty="0" smtClean="0"/>
              <a:t> 3</a:t>
            </a:r>
          </a:p>
          <a:p>
            <a:r>
              <a:rPr lang="en-GB" sz="1800" dirty="0" smtClean="0"/>
              <a:t>table325 2 End	 	 = Accept</a:t>
            </a:r>
          </a:p>
          <a:p>
            <a:r>
              <a:rPr lang="en-GB" sz="1800" dirty="0" smtClean="0"/>
              <a:t>table325 3 (T "+")	 = Shift 4</a:t>
            </a:r>
          </a:p>
          <a:p>
            <a:r>
              <a:rPr lang="en-GB" sz="1800" dirty="0" smtClean="0"/>
              <a:t>table325 3 End	 	 = Reduce "E" 1</a:t>
            </a:r>
          </a:p>
          <a:p>
            <a:r>
              <a:rPr lang="en-GB" sz="1800" dirty="0" smtClean="0"/>
              <a:t>table325 4 (Id x)	 = Shift 5</a:t>
            </a:r>
          </a:p>
          <a:p>
            <a:r>
              <a:rPr lang="en-GB" sz="1800" dirty="0" smtClean="0"/>
              <a:t>table325 4 (NT "E" _) 	 = </a:t>
            </a:r>
            <a:r>
              <a:rPr lang="en-GB" sz="1800" dirty="0" err="1" smtClean="0"/>
              <a:t>GoTo</a:t>
            </a:r>
            <a:r>
              <a:rPr lang="en-GB" sz="1800" dirty="0" smtClean="0"/>
              <a:t> 6</a:t>
            </a:r>
          </a:p>
          <a:p>
            <a:r>
              <a:rPr lang="en-GB" sz="1800" dirty="0" smtClean="0"/>
              <a:t>table325 4 (NT "T" _) 	 = </a:t>
            </a:r>
            <a:r>
              <a:rPr lang="en-GB" sz="1800" dirty="0" err="1" smtClean="0"/>
              <a:t>GoTo</a:t>
            </a:r>
            <a:r>
              <a:rPr lang="en-GB" sz="1800" dirty="0" smtClean="0"/>
              <a:t> 3</a:t>
            </a:r>
          </a:p>
          <a:p>
            <a:r>
              <a:rPr lang="en-GB" sz="1800" dirty="0" smtClean="0"/>
              <a:t>table325 5 (T "+")	 = Reduce "T" 1</a:t>
            </a:r>
          </a:p>
          <a:p>
            <a:r>
              <a:rPr lang="en-GB" sz="1800" dirty="0" smtClean="0"/>
              <a:t>table325 5 End	 	 = Reduce "T" 1</a:t>
            </a:r>
          </a:p>
          <a:p>
            <a:r>
              <a:rPr lang="en-GB" sz="1800" dirty="0" smtClean="0"/>
              <a:t>table325 6 End	 	 = Reduce "E" 3</a:t>
            </a:r>
          </a:p>
          <a:p>
            <a:r>
              <a:rPr lang="en-GB" sz="1800" dirty="0" smtClean="0"/>
              <a:t>table325 _ _		 = Error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62140"/>
              </p:ext>
            </p:extLst>
          </p:nvPr>
        </p:nvGraphicFramePr>
        <p:xfrm>
          <a:off x="5572132" y="3857628"/>
          <a:ext cx="34289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Acc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4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 1</a:t>
                      </a:r>
                      <a:endParaRPr lang="en-GB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6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T 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T 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E 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215074" y="1714488"/>
            <a:ext cx="2571768" cy="15716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0: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 ::= E End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1: </a:t>
            </a:r>
            <a:r>
              <a:rPr lang="en-GB" sz="24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::= T + E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2: </a:t>
            </a:r>
            <a:r>
              <a:rPr lang="en-GB" sz="24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::=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3: </a:t>
            </a:r>
            <a:r>
              <a:rPr lang="en-GB" sz="24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::=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32" y="214294"/>
            <a:ext cx="8472518" cy="1143000"/>
          </a:xfrm>
        </p:spPr>
        <p:txBody>
          <a:bodyPr/>
          <a:lstStyle/>
          <a:p>
            <a:r>
              <a:rPr lang="en-GB" dirty="0" smtClean="0"/>
              <a:t>one step of the LR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" y="1614405"/>
            <a:ext cx="9001125" cy="471490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1800" dirty="0" err="1" smtClean="0">
                <a:solidFill>
                  <a:schemeClr val="tx1">
                    <a:lumMod val="85000"/>
                  </a:schemeClr>
                </a:solidFill>
              </a:rPr>
              <a:t>LRstep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 :: </a:t>
            </a:r>
            <a:r>
              <a:rPr lang="en-GB" sz="1800" dirty="0" err="1" smtClean="0">
                <a:solidFill>
                  <a:schemeClr val="tx1">
                    <a:lumMod val="85000"/>
                  </a:schemeClr>
                </a:solidFill>
              </a:rPr>
              <a:t>SRTable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sz="1800" dirty="0" err="1" smtClean="0">
                <a:solidFill>
                  <a:schemeClr val="tx1">
                    <a:lumMod val="85000"/>
                  </a:schemeClr>
                </a:solidFill>
              </a:rPr>
              <a:t>LRStack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 Input -&gt; ( </a:t>
            </a:r>
            <a:r>
              <a:rPr lang="en-GB" sz="1800" dirty="0" err="1" smtClean="0">
                <a:solidFill>
                  <a:schemeClr val="tx1">
                    <a:lumMod val="85000"/>
                  </a:schemeClr>
                </a:solidFill>
              </a:rPr>
              <a:t>LRStack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, Input, Action )</a:t>
            </a:r>
          </a:p>
          <a:p>
            <a:pPr>
              <a:spcBef>
                <a:spcPts val="600"/>
              </a:spcBef>
            </a:pPr>
            <a:r>
              <a:rPr lang="en-GB" sz="1800" dirty="0" err="1" smtClean="0"/>
              <a:t>LRstep</a:t>
            </a:r>
            <a:r>
              <a:rPr lang="en-GB" sz="1800" dirty="0" smtClean="0"/>
              <a:t> table stack=:[(_,state):_] input</a:t>
            </a:r>
            <a:r>
              <a:rPr lang="en-GB" sz="1800" dirty="0" smtClean="0"/>
              <a:t>=:[</a:t>
            </a:r>
            <a:r>
              <a:rPr lang="en-GB" sz="1800" dirty="0" err="1" smtClean="0"/>
              <a:t>sym</a:t>
            </a:r>
            <a:r>
              <a:rPr lang="en-GB" sz="1800" dirty="0" smtClean="0"/>
              <a:t>: </a:t>
            </a:r>
            <a:r>
              <a:rPr lang="en-GB" sz="1800" dirty="0" smtClean="0"/>
              <a:t>rest]</a:t>
            </a:r>
          </a:p>
          <a:p>
            <a:pPr>
              <a:spcBef>
                <a:spcPts val="600"/>
              </a:spcBef>
            </a:pPr>
            <a:r>
              <a:rPr lang="en-GB" sz="1800" dirty="0" smtClean="0"/>
              <a:t> = 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case</a:t>
            </a:r>
            <a:r>
              <a:rPr lang="en-GB" sz="1800" dirty="0" smtClean="0"/>
              <a:t> table state sym 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of</a:t>
            </a:r>
          </a:p>
          <a:p>
            <a:pPr>
              <a:spcBef>
                <a:spcPts val="600"/>
              </a:spcBef>
            </a:pPr>
            <a:r>
              <a:rPr lang="en-GB" sz="1800" dirty="0" smtClean="0"/>
              <a:t>	  action=:(Shift n)		= ([(sym, n): stack], rest, action)</a:t>
            </a:r>
          </a:p>
          <a:p>
            <a:pPr>
              <a:spcBef>
                <a:spcPts val="600"/>
              </a:spcBef>
            </a:pPr>
            <a:r>
              <a:rPr lang="en-GB" sz="1800" dirty="0" smtClean="0"/>
              <a:t>	  action=:(</a:t>
            </a:r>
            <a:r>
              <a:rPr lang="en-GB" sz="1800" dirty="0" err="1" smtClean="0"/>
              <a:t>GoTo</a:t>
            </a:r>
            <a:r>
              <a:rPr lang="en-GB" sz="1800" dirty="0" smtClean="0"/>
              <a:t> n)		= ([(sym, n): stack], rest, action)</a:t>
            </a:r>
            <a:endParaRPr lang="en-GB" sz="18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GB" sz="1800" dirty="0" smtClean="0"/>
              <a:t>	  action=:Accept		= (stack, input, action)</a:t>
            </a:r>
          </a:p>
          <a:p>
            <a:pPr>
              <a:spcBef>
                <a:spcPts val="600"/>
              </a:spcBef>
            </a:pPr>
            <a:r>
              <a:rPr lang="en-GB" sz="1800" dirty="0" smtClean="0"/>
              <a:t>	  action=:Error		= (stack, input, action)</a:t>
            </a:r>
          </a:p>
          <a:p>
            <a:pPr>
              <a:spcBef>
                <a:spcPts val="600"/>
              </a:spcBef>
            </a:pPr>
            <a:r>
              <a:rPr lang="en-GB" sz="1800" dirty="0" smtClean="0"/>
              <a:t>	  action=:(Reduce n a)	= (drop a stack, [item: input], action)</a:t>
            </a:r>
          </a:p>
          <a:p>
            <a:pPr>
              <a:spcBef>
                <a:spcPts val="600"/>
              </a:spcBef>
            </a:pPr>
            <a:r>
              <a:rPr lang="en-GB" sz="1800" dirty="0" smtClean="0"/>
              <a:t>     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where</a:t>
            </a:r>
            <a:r>
              <a:rPr lang="en-GB" sz="1800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en-GB" sz="1800" dirty="0"/>
              <a:t>	</a:t>
            </a:r>
            <a:r>
              <a:rPr lang="en-GB" sz="1800" dirty="0" smtClean="0"/>
              <a:t>	item = NT n (reverse (map </a:t>
            </a:r>
            <a:r>
              <a:rPr lang="en-GB" sz="1800" dirty="0" err="1" smtClean="0"/>
              <a:t>fst</a:t>
            </a:r>
            <a:r>
              <a:rPr lang="en-GB" sz="1800" dirty="0" smtClean="0"/>
              <a:t> (take a stack)))</a:t>
            </a:r>
          </a:p>
          <a:p>
            <a:pPr>
              <a:spcBef>
                <a:spcPts val="600"/>
              </a:spcBef>
            </a:pPr>
            <a:endParaRPr lang="en-GB" sz="1800" dirty="0" smtClean="0"/>
          </a:p>
          <a:p>
            <a:pPr lvl="1">
              <a:spcBef>
                <a:spcPts val="600"/>
              </a:spcBef>
            </a:pPr>
            <a:r>
              <a:rPr lang="en-GB" sz="1800" dirty="0" smtClean="0"/>
              <a:t>parser repeats this until 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</a:t>
            </a:r>
            <a:r>
              <a:rPr lang="en-GB" sz="1800" dirty="0" smtClean="0"/>
              <a:t> or 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28067"/>
              </p:ext>
            </p:extLst>
          </p:nvPr>
        </p:nvGraphicFramePr>
        <p:xfrm>
          <a:off x="6000244" y="201807"/>
          <a:ext cx="3061572" cy="275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183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</a:t>
                      </a:r>
                      <a:endParaRPr lang="en-GB" sz="16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8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5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8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Acc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</a:t>
                      </a:r>
                      <a:r>
                        <a:rPr lang="en-GB" sz="14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 1</a:t>
                      </a:r>
                      <a:endParaRPr lang="en-GB" sz="14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8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5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</a:t>
                      </a:r>
                      <a:r>
                        <a:rPr lang="en-GB" sz="14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6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T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T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E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472518" cy="1143000"/>
          </a:xfrm>
        </p:spPr>
        <p:txBody>
          <a:bodyPr/>
          <a:lstStyle/>
          <a:p>
            <a:r>
              <a:rPr lang="en-GB" dirty="0" smtClean="0"/>
              <a:t>example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33" y="1142984"/>
            <a:ext cx="8472518" cy="5715016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GB" sz="1600" dirty="0" err="1" smtClean="0"/>
              <a:t>LRtrace</a:t>
            </a:r>
            <a:r>
              <a:rPr lang="en-GB" sz="1600" dirty="0" smtClean="0"/>
              <a:t> table325 [Id "</a:t>
            </a:r>
            <a:r>
              <a:rPr lang="en-GB" sz="1600" dirty="0" err="1" smtClean="0"/>
              <a:t>a",T</a:t>
            </a:r>
            <a:r>
              <a:rPr lang="en-GB" sz="1600" dirty="0" smtClean="0"/>
              <a:t> "+",Id "</a:t>
            </a:r>
            <a:r>
              <a:rPr lang="en-GB" sz="1600" dirty="0" err="1" smtClean="0"/>
              <a:t>b",T</a:t>
            </a:r>
            <a:r>
              <a:rPr lang="en-GB" sz="1600" dirty="0" smtClean="0"/>
              <a:t> "+",Id "</a:t>
            </a:r>
            <a:r>
              <a:rPr lang="en-GB" sz="1600" dirty="0" err="1" smtClean="0"/>
              <a:t>c",End</a:t>
            </a:r>
            <a:r>
              <a:rPr lang="en-GB" sz="1600" dirty="0" smtClean="0"/>
              <a:t>] -&gt;</a:t>
            </a:r>
          </a:p>
          <a:p>
            <a:pPr>
              <a:spcBef>
                <a:spcPts val="100"/>
              </a:spcBef>
            </a:pPr>
            <a:endParaRPr lang="en-GB" sz="1600" dirty="0" smtClean="0"/>
          </a:p>
          <a:p>
            <a:pPr>
              <a:spcBef>
                <a:spcPts val="100"/>
              </a:spcBef>
            </a:pPr>
            <a:r>
              <a:rPr lang="en-GB" sz="1600" dirty="0" smtClean="0"/>
              <a:t>[(End,1)]  		[a,+,b,+,</a:t>
            </a:r>
            <a:r>
              <a:rPr lang="en-GB" sz="1600" dirty="0" err="1" smtClean="0"/>
              <a:t>c,End</a:t>
            </a:r>
            <a:r>
              <a:rPr lang="en-GB" sz="1600" dirty="0" smtClean="0"/>
              <a:t>]	: S 5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[(End,1),(a,5)]  		[+,b,+,</a:t>
            </a:r>
            <a:r>
              <a:rPr lang="en-GB" sz="1600" dirty="0" err="1" smtClean="0"/>
              <a:t>c,End</a:t>
            </a:r>
            <a:r>
              <a:rPr lang="en-GB" sz="1600" dirty="0" smtClean="0"/>
              <a:t>]	: R T 1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[(End,1)]  		[T,+,b,+,</a:t>
            </a:r>
            <a:r>
              <a:rPr lang="en-GB" sz="1600" dirty="0" err="1" smtClean="0"/>
              <a:t>c,End</a:t>
            </a:r>
            <a:r>
              <a:rPr lang="en-GB" sz="1600" dirty="0" smtClean="0"/>
              <a:t>]	: G 3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[(End,1),(T,3)]  		[+,b,+,</a:t>
            </a:r>
            <a:r>
              <a:rPr lang="en-GB" sz="1600" dirty="0" err="1" smtClean="0"/>
              <a:t>c,End</a:t>
            </a:r>
            <a:r>
              <a:rPr lang="en-GB" sz="1600" dirty="0" smtClean="0"/>
              <a:t>]	: S 4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[(End,1),(T,3),(+,4)]  	[b,+,</a:t>
            </a:r>
            <a:r>
              <a:rPr lang="en-GB" sz="1600" dirty="0" err="1" smtClean="0"/>
              <a:t>c,End</a:t>
            </a:r>
            <a:r>
              <a:rPr lang="en-GB" sz="1600" dirty="0" smtClean="0"/>
              <a:t>]	: S 5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[(End,1),(T,3),(+,4),(b,5)] 		[+,</a:t>
            </a:r>
            <a:r>
              <a:rPr lang="en-GB" sz="1600" dirty="0" err="1" smtClean="0"/>
              <a:t>c,End</a:t>
            </a:r>
            <a:r>
              <a:rPr lang="en-GB" sz="1600" dirty="0" smtClean="0"/>
              <a:t>]   : R T </a:t>
            </a:r>
            <a:r>
              <a:rPr lang="en-GB" sz="1600" dirty="0"/>
              <a:t>1</a:t>
            </a:r>
            <a:endParaRPr lang="en-GB" sz="1600" dirty="0" smtClean="0"/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[(End,1),(T,3),(+,4)] 			[T,+,</a:t>
            </a:r>
            <a:r>
              <a:rPr lang="en-GB" sz="1600" dirty="0" err="1" smtClean="0"/>
              <a:t>c,End</a:t>
            </a:r>
            <a:r>
              <a:rPr lang="en-GB" sz="1600" dirty="0" smtClean="0"/>
              <a:t>] : G 3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[(End,1),(T,3),(+,4),(T,3)] 		[+,</a:t>
            </a:r>
            <a:r>
              <a:rPr lang="en-GB" sz="1600" dirty="0" err="1" smtClean="0"/>
              <a:t>c,End</a:t>
            </a:r>
            <a:r>
              <a:rPr lang="en-GB" sz="1600" dirty="0" smtClean="0"/>
              <a:t>]   : S 4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[(End,1),(T,3),(+,4),(T,3),(+,4)] 		[</a:t>
            </a:r>
            <a:r>
              <a:rPr lang="en-GB" sz="1600" dirty="0" err="1" smtClean="0"/>
              <a:t>c,End</a:t>
            </a:r>
            <a:r>
              <a:rPr lang="en-GB" sz="1600" dirty="0" smtClean="0"/>
              <a:t>]	: S 5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[(End,1),(T,3),(+,4),(T,3),(+,4),(c,5)] 	[End]	: R T </a:t>
            </a:r>
            <a:r>
              <a:rPr lang="en-GB" sz="1600" dirty="0"/>
              <a:t>1</a:t>
            </a:r>
            <a:endParaRPr lang="en-GB" sz="1600" dirty="0" smtClean="0"/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[(End,1),(T,3),(+,4),(T,3),(+,4)] 		[</a:t>
            </a:r>
            <a:r>
              <a:rPr lang="en-GB" sz="1600" dirty="0" err="1" smtClean="0"/>
              <a:t>T,End</a:t>
            </a:r>
            <a:r>
              <a:rPr lang="en-GB" sz="1600" dirty="0" smtClean="0"/>
              <a:t>]	: G 3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[(End,1),(T,3),(+,4),(T,3),(+,4),(T,3)] 	[End]	: R E 1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[(End,1),(T,3),(+,4),(T,3),(+,4)] 		[</a:t>
            </a:r>
            <a:r>
              <a:rPr lang="en-GB" sz="1600" dirty="0" err="1" smtClean="0"/>
              <a:t>E,End</a:t>
            </a:r>
            <a:r>
              <a:rPr lang="en-GB" sz="1600" dirty="0" smtClean="0"/>
              <a:t>]	: G 6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[(End,1),(T,3),(+,4),(T,3),(+,4),(E,6)] 	[End]	: R E 3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[(End,1),(T,3),(+,4)] 			[</a:t>
            </a:r>
            <a:r>
              <a:rPr lang="en-GB" sz="1600" dirty="0" err="1" smtClean="0"/>
              <a:t>E,End</a:t>
            </a:r>
            <a:r>
              <a:rPr lang="en-GB" sz="1600" dirty="0" smtClean="0"/>
              <a:t>]	: G 6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[(End,1),(T,3),(+,4),(E,6)] 		[End]	: R E 3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[(End,1)] 				[</a:t>
            </a:r>
            <a:r>
              <a:rPr lang="en-GB" sz="1600" dirty="0" err="1" smtClean="0"/>
              <a:t>E,End</a:t>
            </a:r>
            <a:r>
              <a:rPr lang="en-GB" sz="1600" dirty="0" smtClean="0"/>
              <a:t>]	: G 2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[(End,1),(E,2)] 				[End]	: Accept </a:t>
            </a:r>
          </a:p>
          <a:p>
            <a:pPr>
              <a:spcBef>
                <a:spcPts val="100"/>
              </a:spcBef>
            </a:pPr>
            <a:r>
              <a:rPr lang="en-GB" sz="1600" dirty="0" smtClean="0"/>
              <a:t>			E [T [a],+,E [T [b],+,E [T [c]]]]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929454" y="4650817"/>
            <a:ext cx="2000264" cy="135732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0: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 ::= E End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::= T + E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::=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::= Id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24312" y="545225"/>
            <a:ext cx="504056" cy="360040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Rounded Rectangle 11"/>
          <p:cNvSpPr/>
          <p:nvPr/>
        </p:nvSpPr>
        <p:spPr>
          <a:xfrm>
            <a:off x="7035670" y="2032861"/>
            <a:ext cx="495360" cy="326825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929454" y="5597212"/>
            <a:ext cx="1512168" cy="360040"/>
          </a:xfrm>
          <a:prstGeom prst="roundRect">
            <a:avLst>
              <a:gd name="adj" fmla="val 0"/>
            </a:avLst>
          </a:prstGeom>
          <a:solidFill>
            <a:srgbClr val="FFFF00">
              <a:alpha val="50196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9612"/>
              </p:ext>
            </p:extLst>
          </p:nvPr>
        </p:nvGraphicFramePr>
        <p:xfrm>
          <a:off x="6014874" y="1340768"/>
          <a:ext cx="3162924" cy="246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219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</a:t>
                      </a:r>
                      <a:endParaRPr lang="en-GB" sz="16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5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1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Acc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1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</a:t>
                      </a:r>
                      <a:r>
                        <a:rPr lang="en-GB" sz="14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 1</a:t>
                      </a:r>
                      <a:endParaRPr lang="en-GB" sz="14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1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 5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</a:t>
                      </a:r>
                      <a:r>
                        <a:rPr lang="en-GB" sz="14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6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1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T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T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1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E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472518" cy="1143000"/>
          </a:xfrm>
        </p:spPr>
        <p:txBody>
          <a:bodyPr/>
          <a:lstStyle/>
          <a:p>
            <a:r>
              <a:rPr lang="en-GB" dirty="0" smtClean="0"/>
              <a:t>example failing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2" y="1484784"/>
            <a:ext cx="6949405" cy="571501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GB" sz="1800" dirty="0" err="1" smtClean="0"/>
              <a:t>LRtrace</a:t>
            </a:r>
            <a:r>
              <a:rPr lang="en-GB" sz="1800" dirty="0" smtClean="0"/>
              <a:t> table325 [Id "</a:t>
            </a:r>
            <a:r>
              <a:rPr lang="en-GB" sz="1800" dirty="0" err="1" smtClean="0"/>
              <a:t>a",T</a:t>
            </a:r>
            <a:r>
              <a:rPr lang="en-GB" sz="1800" dirty="0" smtClean="0"/>
              <a:t> "+",T "+", End] -&gt;</a:t>
            </a:r>
          </a:p>
          <a:p>
            <a:pPr>
              <a:spcBef>
                <a:spcPts val="300"/>
              </a:spcBef>
            </a:pPr>
            <a:endParaRPr lang="en-GB" sz="1800" dirty="0" smtClean="0"/>
          </a:p>
          <a:p>
            <a:pPr>
              <a:spcBef>
                <a:spcPts val="300"/>
              </a:spcBef>
            </a:pPr>
            <a:r>
              <a:rPr lang="en-GB" sz="1800" dirty="0" smtClean="0"/>
              <a:t>[(End,1)]		[a,+,+,End]	: S 5</a:t>
            </a:r>
          </a:p>
          <a:p>
            <a:pPr>
              <a:spcBef>
                <a:spcPts val="300"/>
              </a:spcBef>
            </a:pPr>
            <a:r>
              <a:rPr lang="en-GB" sz="1800" dirty="0" smtClean="0"/>
              <a:t>[(End,1),(a,5)]		[+,+,End]	: R T </a:t>
            </a:r>
            <a:r>
              <a:rPr lang="en-GB" sz="1800" dirty="0"/>
              <a:t>1</a:t>
            </a:r>
            <a:endParaRPr lang="en-GB" sz="1800" dirty="0" smtClean="0"/>
          </a:p>
          <a:p>
            <a:pPr>
              <a:spcBef>
                <a:spcPts val="300"/>
              </a:spcBef>
            </a:pPr>
            <a:r>
              <a:rPr lang="en-GB" sz="1800" dirty="0" smtClean="0"/>
              <a:t>[(End,1)]		[T,+,+,End]	: G 3</a:t>
            </a:r>
          </a:p>
          <a:p>
            <a:pPr>
              <a:spcBef>
                <a:spcPts val="300"/>
              </a:spcBef>
            </a:pPr>
            <a:r>
              <a:rPr lang="en-GB" sz="1800" dirty="0" smtClean="0"/>
              <a:t>[(End,1),(T,3)]		[+,+,End]	: S 4</a:t>
            </a:r>
          </a:p>
          <a:p>
            <a:pPr>
              <a:spcBef>
                <a:spcPts val="300"/>
              </a:spcBef>
            </a:pPr>
            <a:r>
              <a:rPr lang="en-GB" sz="1800" dirty="0" smtClean="0"/>
              <a:t>[(End,1),(T,3),(+,4)]	[+,End]		: Error</a:t>
            </a:r>
          </a:p>
          <a:p>
            <a:pPr lvl="1">
              <a:spcBef>
                <a:spcPts val="300"/>
              </a:spcBef>
            </a:pPr>
            <a:endParaRPr lang="en-GB" sz="2800" dirty="0" smtClean="0"/>
          </a:p>
          <a:p>
            <a:pPr lvl="1">
              <a:spcBef>
                <a:spcPts val="300"/>
              </a:spcBef>
            </a:pPr>
            <a:r>
              <a:rPr lang="en-GB" sz="2000" dirty="0" smtClean="0"/>
              <a:t>here it is harder to give an appropriate error message</a:t>
            </a:r>
          </a:p>
          <a:p>
            <a:pPr lvl="2">
              <a:spcBef>
                <a:spcPts val="300"/>
              </a:spcBef>
            </a:pPr>
            <a:r>
              <a:rPr lang="en-GB" sz="2000" dirty="0" smtClean="0"/>
              <a:t>unexpected token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'+'</a:t>
            </a:r>
            <a:r>
              <a:rPr lang="en-GB" sz="2000" dirty="0" smtClean="0"/>
              <a:t> will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929454" y="4641585"/>
            <a:ext cx="2000264" cy="135732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0: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 ::= E End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::= T + E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::=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::= Id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92280" y="2780928"/>
            <a:ext cx="504056" cy="360040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6845"/>
            <a:ext cx="8472518" cy="1143000"/>
          </a:xfrm>
        </p:spPr>
        <p:txBody>
          <a:bodyPr/>
          <a:lstStyle/>
          <a:p>
            <a:r>
              <a:rPr lang="en-GB" dirty="0" smtClean="0"/>
              <a:t>how to construct the SR-table?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24" y="1412776"/>
            <a:ext cx="8472518" cy="4714908"/>
          </a:xfrm>
        </p:spPr>
        <p:txBody>
          <a:bodyPr/>
          <a:lstStyle/>
          <a:p>
            <a:pPr lvl="1"/>
            <a:r>
              <a:rPr lang="en-GB" sz="2000" dirty="0" smtClean="0"/>
              <a:t>first consider LR(0) tables (no look-ahead)</a:t>
            </a:r>
          </a:p>
          <a:p>
            <a:pPr lvl="1"/>
            <a:r>
              <a:rPr lang="en-GB" sz="2000" dirty="0" smtClean="0"/>
              <a:t>example grammar</a:t>
            </a:r>
          </a:p>
          <a:p>
            <a:pPr lvl="1"/>
            <a:endParaRPr lang="en-GB" sz="2000" dirty="0" smtClean="0"/>
          </a:p>
          <a:p>
            <a:r>
              <a:rPr lang="en-GB" sz="2000" dirty="0" smtClean="0"/>
              <a:t>	</a:t>
            </a:r>
            <a:r>
              <a:rPr lang="en-GB" sz="1800" dirty="0" smtClean="0"/>
              <a:t>S' ::= S $</a:t>
            </a:r>
          </a:p>
          <a:p>
            <a:r>
              <a:rPr lang="en-GB" sz="1800" dirty="0" smtClean="0"/>
              <a:t>	S  ::= ( L ) 	| Id</a:t>
            </a:r>
          </a:p>
          <a:p>
            <a:r>
              <a:rPr lang="en-GB" sz="1800" dirty="0" smtClean="0"/>
              <a:t>	L  ::= S 	| L , S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use a . (dot) to indicate current position of parser</a:t>
            </a:r>
          </a:p>
          <a:p>
            <a:pPr lvl="1"/>
            <a:r>
              <a:rPr lang="en-GB" sz="2000" dirty="0" smtClean="0"/>
              <a:t>group all rules </a:t>
            </a:r>
            <a:r>
              <a:rPr lang="en-GB" sz="2000" dirty="0" smtClean="0"/>
              <a:t>of a NT with all possible reachable RHS</a:t>
            </a:r>
            <a:endParaRPr lang="en-GB" sz="2000" i="1" dirty="0" smtClean="0"/>
          </a:p>
          <a:p>
            <a:pPr lvl="1"/>
            <a:r>
              <a:rPr lang="en-GB" sz="2000" dirty="0" smtClean="0"/>
              <a:t>add a group for items that can be reached by 1 shift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85786" y="5429264"/>
            <a:ext cx="1571636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.S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.Id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57752" y="5715016"/>
            <a:ext cx="1571636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Id.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357422" y="5893611"/>
            <a:ext cx="2500330" cy="35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9033" y="557214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shift Id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2080" y="2031170"/>
            <a:ext cx="3240360" cy="783193"/>
          </a:xfrm>
          <a:prstGeom prst="wedgeRoundRectCallout">
            <a:avLst>
              <a:gd name="adj1" fmla="val -39928"/>
              <a:gd name="adj2" fmla="val -80655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Comic Sans MS" pitchFamily="66" charset="0"/>
              </a:rPr>
              <a:t>look only at current input symbol (terminal)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52320" y="5072074"/>
            <a:ext cx="1571636" cy="15716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S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4" y="303596"/>
            <a:ext cx="8472518" cy="1143000"/>
          </a:xfrm>
        </p:spPr>
        <p:txBody>
          <a:bodyPr/>
          <a:lstStyle/>
          <a:p>
            <a:r>
              <a:rPr lang="en-GB" dirty="0" smtClean="0"/>
              <a:t>LR(0) table construction,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14404" cy="500066"/>
          </a:xfrm>
        </p:spPr>
        <p:txBody>
          <a:bodyPr/>
          <a:lstStyle/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034" y="1857364"/>
            <a:ext cx="1571636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.S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.Id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43438" y="2143116"/>
            <a:ext cx="1571636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Id.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 flipV="1">
            <a:off x="2071670" y="2321711"/>
            <a:ext cx="2571768" cy="35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93281" y="20002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0" y="3357562"/>
            <a:ext cx="1714512" cy="1643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.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L , S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( L )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>
            <a:off x="2071670" y="2357430"/>
            <a:ext cx="2500330" cy="18216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7382" y="270247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endParaRPr lang="en-GB" dirty="0"/>
          </a:p>
        </p:txBody>
      </p:sp>
      <p:cxnSp>
        <p:nvCxnSpPr>
          <p:cNvPr id="21" name="Curved Connector 20"/>
          <p:cNvCxnSpPr>
            <a:stCxn id="15" idx="2"/>
            <a:endCxn id="15" idx="3"/>
          </p:cNvCxnSpPr>
          <p:nvPr/>
        </p:nvCxnSpPr>
        <p:spPr>
          <a:xfrm rot="5400000" flipH="1" flipV="1">
            <a:off x="5447115" y="4161240"/>
            <a:ext cx="821537" cy="857256"/>
          </a:xfrm>
          <a:prstGeom prst="curvedConnector4">
            <a:avLst>
              <a:gd name="adj1" fmla="val -27826"/>
              <a:gd name="adj2" fmla="val 12666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43702" y="450057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15" idx="0"/>
            <a:endCxn id="8" idx="2"/>
          </p:cNvCxnSpPr>
          <p:nvPr/>
        </p:nvCxnSpPr>
        <p:spPr>
          <a:xfrm rot="5400000" flipH="1" flipV="1">
            <a:off x="5000628" y="2928934"/>
            <a:ext cx="857256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0694" y="27146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52320" y="5072074"/>
            <a:ext cx="1571636" cy="15716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S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5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32" y="269968"/>
            <a:ext cx="8472518" cy="1143000"/>
          </a:xfrm>
        </p:spPr>
        <p:txBody>
          <a:bodyPr/>
          <a:lstStyle/>
          <a:p>
            <a:r>
              <a:rPr lang="en-GB" dirty="0" smtClean="0"/>
              <a:t>LR(0) table construction, part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6143644"/>
            <a:ext cx="6357982" cy="500066"/>
          </a:xfrm>
        </p:spPr>
        <p:txBody>
          <a:bodyPr/>
          <a:lstStyle/>
          <a:p>
            <a:pPr lvl="1"/>
            <a:r>
              <a:rPr lang="en-GB" dirty="0" smtClean="0">
                <a:solidFill>
                  <a:srgbClr val="FFFF00"/>
                </a:solidFill>
              </a:rPr>
              <a:t>add </a:t>
            </a:r>
            <a:r>
              <a:rPr lang="en-GB" dirty="0" err="1" smtClean="0">
                <a:solidFill>
                  <a:srgbClr val="FFFF00"/>
                </a:solidFill>
              </a:rPr>
              <a:t>goto</a:t>
            </a:r>
            <a:r>
              <a:rPr lang="en-GB" dirty="0" smtClean="0">
                <a:solidFill>
                  <a:srgbClr val="FFFF00"/>
                </a:solidFill>
              </a:rPr>
              <a:t> transitions: accept non-terminal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034" y="1857364"/>
            <a:ext cx="1571636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.S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.Id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43438" y="2143116"/>
            <a:ext cx="1571636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Id.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 flipV="1">
            <a:off x="2071670" y="2321711"/>
            <a:ext cx="2571768" cy="35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93281" y="20002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0" y="3357562"/>
            <a:ext cx="1714512" cy="1643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.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L , S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( L )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>
            <a:off x="2071670" y="2357430"/>
            <a:ext cx="2500330" cy="18216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7382" y="270247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endParaRPr lang="en-GB" dirty="0"/>
          </a:p>
        </p:txBody>
      </p:sp>
      <p:cxnSp>
        <p:nvCxnSpPr>
          <p:cNvPr id="21" name="Curved Connector 20"/>
          <p:cNvCxnSpPr>
            <a:stCxn id="15" idx="2"/>
            <a:endCxn id="15" idx="3"/>
          </p:cNvCxnSpPr>
          <p:nvPr/>
        </p:nvCxnSpPr>
        <p:spPr>
          <a:xfrm rot="5400000" flipH="1" flipV="1">
            <a:off x="5447115" y="4161240"/>
            <a:ext cx="821537" cy="857256"/>
          </a:xfrm>
          <a:prstGeom prst="curvedConnector4">
            <a:avLst>
              <a:gd name="adj1" fmla="val -27826"/>
              <a:gd name="adj2" fmla="val 12666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43702" y="450057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15" idx="0"/>
            <a:endCxn id="8" idx="2"/>
          </p:cNvCxnSpPr>
          <p:nvPr/>
        </p:nvCxnSpPr>
        <p:spPr>
          <a:xfrm rot="5400000" flipH="1" flipV="1">
            <a:off x="5000628" y="2928934"/>
            <a:ext cx="857256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0694" y="27146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00034" y="4000504"/>
            <a:ext cx="1571636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S`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 . $</a:t>
            </a:r>
          </a:p>
        </p:txBody>
      </p:sp>
      <p:cxnSp>
        <p:nvCxnSpPr>
          <p:cNvPr id="19" name="Straight Arrow Connector 18"/>
          <p:cNvCxnSpPr>
            <a:stCxn id="7" idx="2"/>
            <a:endCxn id="18" idx="0"/>
          </p:cNvCxnSpPr>
          <p:nvPr/>
        </p:nvCxnSpPr>
        <p:spPr>
          <a:xfrm rot="5400000">
            <a:off x="714348" y="3429000"/>
            <a:ext cx="1143008" cy="15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5852" y="31432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643438" y="5643578"/>
            <a:ext cx="1571636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 .</a:t>
            </a:r>
          </a:p>
        </p:txBody>
      </p:sp>
      <p:cxnSp>
        <p:nvCxnSpPr>
          <p:cNvPr id="26" name="Straight Arrow Connector 25"/>
          <p:cNvCxnSpPr>
            <a:stCxn id="15" idx="2"/>
            <a:endCxn id="24" idx="0"/>
          </p:cNvCxnSpPr>
          <p:nvPr/>
        </p:nvCxnSpPr>
        <p:spPr>
          <a:xfrm rot="5400000">
            <a:off x="5107785" y="5322107"/>
            <a:ext cx="642942" cy="15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29256" y="527424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7452320" y="5072074"/>
            <a:ext cx="1571636" cy="15716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S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4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32" y="282316"/>
            <a:ext cx="8472518" cy="1143000"/>
          </a:xfrm>
        </p:spPr>
        <p:txBody>
          <a:bodyPr/>
          <a:lstStyle/>
          <a:p>
            <a:r>
              <a:rPr lang="en-GB" dirty="0" smtClean="0"/>
              <a:t>LR(0) table construction, part 4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034" y="1857364"/>
            <a:ext cx="1571636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.S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.Id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14612" y="2214554"/>
            <a:ext cx="1571636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Id.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2071670" y="2357430"/>
            <a:ext cx="642942" cy="35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4546" y="20595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643174" y="3429000"/>
            <a:ext cx="1714512" cy="1643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.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L , S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( L )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>
            <a:off x="2071670" y="2357430"/>
            <a:ext cx="571504" cy="189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38688" y="284535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endParaRPr lang="en-GB" dirty="0"/>
          </a:p>
        </p:txBody>
      </p:sp>
      <p:cxnSp>
        <p:nvCxnSpPr>
          <p:cNvPr id="21" name="Curved Connector 20"/>
          <p:cNvCxnSpPr>
            <a:stCxn id="15" idx="2"/>
            <a:endCxn id="15" idx="3"/>
          </p:cNvCxnSpPr>
          <p:nvPr/>
        </p:nvCxnSpPr>
        <p:spPr>
          <a:xfrm rot="5400000" flipH="1" flipV="1">
            <a:off x="3518289" y="4232678"/>
            <a:ext cx="821537" cy="857256"/>
          </a:xfrm>
          <a:prstGeom prst="curvedConnector4">
            <a:avLst>
              <a:gd name="adj1" fmla="val -27826"/>
              <a:gd name="adj2" fmla="val 12666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0" y="45720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15" idx="0"/>
            <a:endCxn id="8" idx="2"/>
          </p:cNvCxnSpPr>
          <p:nvPr/>
        </p:nvCxnSpPr>
        <p:spPr>
          <a:xfrm rot="5400000" flipH="1" flipV="1">
            <a:off x="3071802" y="3000372"/>
            <a:ext cx="857256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53134" y="27860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452320" y="5072074"/>
            <a:ext cx="1571636" cy="15716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S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L , 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00034" y="4000504"/>
            <a:ext cx="1571636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S`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 . $</a:t>
            </a:r>
          </a:p>
        </p:txBody>
      </p:sp>
      <p:cxnSp>
        <p:nvCxnSpPr>
          <p:cNvPr id="19" name="Straight Arrow Connector 18"/>
          <p:cNvCxnSpPr>
            <a:stCxn id="7" idx="2"/>
            <a:endCxn id="18" idx="0"/>
          </p:cNvCxnSpPr>
          <p:nvPr/>
        </p:nvCxnSpPr>
        <p:spPr>
          <a:xfrm rot="5400000">
            <a:off x="714348" y="3429000"/>
            <a:ext cx="1143008" cy="15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5852" y="31432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714612" y="5589240"/>
            <a:ext cx="1571636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 .</a:t>
            </a:r>
          </a:p>
        </p:txBody>
      </p:sp>
      <p:cxnSp>
        <p:nvCxnSpPr>
          <p:cNvPr id="26" name="Straight Arrow Connector 25"/>
          <p:cNvCxnSpPr>
            <a:stCxn id="15" idx="2"/>
            <a:endCxn id="24" idx="0"/>
          </p:cNvCxnSpPr>
          <p:nvPr/>
        </p:nvCxnSpPr>
        <p:spPr>
          <a:xfrm>
            <a:off x="3500430" y="5072074"/>
            <a:ext cx="0" cy="51716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0430" y="52292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0" y="5214950"/>
            <a:ext cx="2714612" cy="1428760"/>
          </a:xfrm>
        </p:spPr>
        <p:txBody>
          <a:bodyPr/>
          <a:lstStyle/>
          <a:p>
            <a:pPr lvl="1">
              <a:buNone/>
            </a:pPr>
            <a:r>
              <a:rPr lang="en-GB" sz="2000" dirty="0" smtClean="0"/>
              <a:t>items become states</a:t>
            </a:r>
          </a:p>
          <a:p>
            <a:pPr lvl="1">
              <a:buNone/>
            </a:pPr>
            <a:r>
              <a:rPr lang="en-GB" sz="2000" dirty="0" smtClean="0"/>
              <a:t>transitions between items become transitions in DFA</a:t>
            </a:r>
            <a:endParaRPr lang="en-GB" sz="20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5072066" y="3861048"/>
            <a:ext cx="1714512" cy="782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L .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 . , S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Straight Arrow Connector 32"/>
          <p:cNvCxnSpPr>
            <a:stCxn id="15" idx="3"/>
            <a:endCxn id="30" idx="1"/>
          </p:cNvCxnSpPr>
          <p:nvPr/>
        </p:nvCxnSpPr>
        <p:spPr>
          <a:xfrm>
            <a:off x="4357686" y="4250537"/>
            <a:ext cx="714380" cy="171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000" y="385762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L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5072066" y="5143512"/>
            <a:ext cx="1714512" cy="500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L ) .</a:t>
            </a: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8" name="Straight Arrow Connector 37"/>
          <p:cNvCxnSpPr>
            <a:stCxn id="30" idx="2"/>
            <a:endCxn id="37" idx="0"/>
          </p:cNvCxnSpPr>
          <p:nvPr/>
        </p:nvCxnSpPr>
        <p:spPr>
          <a:xfrm>
            <a:off x="5929322" y="4643446"/>
            <a:ext cx="0" cy="500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72198" y="4714884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5072066" y="2143116"/>
            <a:ext cx="1714512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 , .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6" name="Straight Arrow Connector 45"/>
          <p:cNvCxnSpPr>
            <a:stCxn id="30" idx="0"/>
            <a:endCxn id="45" idx="2"/>
          </p:cNvCxnSpPr>
          <p:nvPr/>
        </p:nvCxnSpPr>
        <p:spPr>
          <a:xfrm flipV="1">
            <a:off x="5929322" y="3214686"/>
            <a:ext cx="0" cy="646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00760" y="3357562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,</a:t>
            </a:r>
            <a:endParaRPr lang="en-GB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7358082" y="2428868"/>
            <a:ext cx="1714512" cy="500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 , S .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2" name="Straight Arrow Connector 51"/>
          <p:cNvCxnSpPr>
            <a:stCxn id="45" idx="3"/>
            <a:endCxn id="51" idx="1"/>
          </p:cNvCxnSpPr>
          <p:nvPr/>
        </p:nvCxnSpPr>
        <p:spPr>
          <a:xfrm>
            <a:off x="6786578" y="2678901"/>
            <a:ext cx="571504" cy="15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29454" y="2214554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S</a:t>
            </a:r>
            <a:endParaRPr lang="en-GB" dirty="0">
              <a:solidFill>
                <a:srgbClr val="FFFF00"/>
              </a:solidFill>
            </a:endParaRPr>
          </a:p>
        </p:txBody>
      </p:sp>
      <p:cxnSp>
        <p:nvCxnSpPr>
          <p:cNvPr id="57" name="Straight Arrow Connector 56"/>
          <p:cNvCxnSpPr>
            <a:stCxn id="45" idx="1"/>
            <a:endCxn id="8" idx="3"/>
          </p:cNvCxnSpPr>
          <p:nvPr/>
        </p:nvCxnSpPr>
        <p:spPr>
          <a:xfrm rot="10800000">
            <a:off x="4286248" y="2393149"/>
            <a:ext cx="785818" cy="285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29124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cxnSp>
        <p:nvCxnSpPr>
          <p:cNvPr id="61" name="Straight Arrow Connector 60"/>
          <p:cNvCxnSpPr>
            <a:stCxn id="45" idx="1"/>
            <a:endCxn id="15" idx="0"/>
          </p:cNvCxnSpPr>
          <p:nvPr/>
        </p:nvCxnSpPr>
        <p:spPr>
          <a:xfrm rot="10800000" flipV="1">
            <a:off x="3500430" y="2678900"/>
            <a:ext cx="1571636" cy="750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43372" y="2714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6" grpId="0"/>
      <p:bldP spid="37" grpId="0" animBg="1"/>
      <p:bldP spid="39" grpId="0"/>
      <p:bldP spid="45" grpId="0" animBg="1"/>
      <p:bldP spid="47" grpId="0"/>
      <p:bldP spid="51" grpId="0" animBg="1"/>
      <p:bldP spid="53" grpId="0"/>
      <p:bldP spid="58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5262" y="240949"/>
            <a:ext cx="8472488" cy="1143000"/>
          </a:xfrm>
        </p:spPr>
        <p:txBody>
          <a:bodyPr/>
          <a:lstStyle/>
          <a:p>
            <a:r>
              <a:rPr lang="en-GB" noProof="0" dirty="0" smtClean="0"/>
              <a:t>Front-end compiler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C09FD-F154-4564-9E20-7F07BDFB7390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" name="Flowchart: Document 5"/>
          <p:cNvSpPr/>
          <p:nvPr/>
        </p:nvSpPr>
        <p:spPr>
          <a:xfrm>
            <a:off x="500063" y="1714500"/>
            <a:ext cx="1285875" cy="1143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text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286000" y="1928813"/>
            <a:ext cx="1357313" cy="714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scanner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572125" y="1928813"/>
            <a:ext cx="1357313" cy="714375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parser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4071938" y="1857375"/>
            <a:ext cx="1071562" cy="85725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token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7143750" y="1428750"/>
            <a:ext cx="1785938" cy="1714500"/>
          </a:xfrm>
          <a:prstGeom prst="triangle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AST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b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structure</a:t>
            </a:r>
            <a:endParaRPr lang="en-GB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1785938" y="2286000"/>
            <a:ext cx="500062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3643313" y="2286000"/>
            <a:ext cx="428625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5143500" y="2286000"/>
            <a:ext cx="428625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0" idx="1"/>
          </p:cNvCxnSpPr>
          <p:nvPr/>
        </p:nvCxnSpPr>
        <p:spPr>
          <a:xfrm>
            <a:off x="6929438" y="2286000"/>
            <a:ext cx="6604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86" y="233282"/>
            <a:ext cx="8305800" cy="1143000"/>
          </a:xfrm>
        </p:spPr>
        <p:txBody>
          <a:bodyPr/>
          <a:lstStyle/>
          <a:p>
            <a:r>
              <a:rPr lang="en-GB" dirty="0" smtClean="0"/>
              <a:t>LR(0) table construction, 5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034" y="1857364"/>
            <a:ext cx="1571636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.S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.Id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14612" y="2214554"/>
            <a:ext cx="1571636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Id.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2071670" y="2357430"/>
            <a:ext cx="642942" cy="35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4546" y="20595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643174" y="3429000"/>
            <a:ext cx="1714512" cy="1643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.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L , S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( L )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>
            <a:off x="2071670" y="2357430"/>
            <a:ext cx="571504" cy="189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38688" y="284535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endParaRPr lang="en-GB" dirty="0"/>
          </a:p>
        </p:txBody>
      </p:sp>
      <p:cxnSp>
        <p:nvCxnSpPr>
          <p:cNvPr id="21" name="Curved Connector 20"/>
          <p:cNvCxnSpPr>
            <a:stCxn id="15" idx="2"/>
            <a:endCxn id="15" idx="3"/>
          </p:cNvCxnSpPr>
          <p:nvPr/>
        </p:nvCxnSpPr>
        <p:spPr>
          <a:xfrm rot="5400000" flipH="1" flipV="1">
            <a:off x="3518289" y="4232678"/>
            <a:ext cx="821537" cy="857256"/>
          </a:xfrm>
          <a:prstGeom prst="curvedConnector4">
            <a:avLst>
              <a:gd name="adj1" fmla="val -27826"/>
              <a:gd name="adj2" fmla="val 12666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0" y="45720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15" idx="0"/>
            <a:endCxn id="8" idx="2"/>
          </p:cNvCxnSpPr>
          <p:nvPr/>
        </p:nvCxnSpPr>
        <p:spPr>
          <a:xfrm rot="5400000" flipH="1" flipV="1">
            <a:off x="3071802" y="3000372"/>
            <a:ext cx="857256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53134" y="27860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00034" y="4000504"/>
            <a:ext cx="1571636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S`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 . $</a:t>
            </a:r>
          </a:p>
        </p:txBody>
      </p:sp>
      <p:cxnSp>
        <p:nvCxnSpPr>
          <p:cNvPr id="19" name="Straight Arrow Connector 18"/>
          <p:cNvCxnSpPr>
            <a:stCxn id="7" idx="2"/>
            <a:endCxn id="18" idx="0"/>
          </p:cNvCxnSpPr>
          <p:nvPr/>
        </p:nvCxnSpPr>
        <p:spPr>
          <a:xfrm rot="5400000">
            <a:off x="714348" y="3429000"/>
            <a:ext cx="1143008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5852" y="3143248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714612" y="5589240"/>
            <a:ext cx="1571636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 .</a:t>
            </a:r>
          </a:p>
        </p:txBody>
      </p:sp>
      <p:cxnSp>
        <p:nvCxnSpPr>
          <p:cNvPr id="26" name="Straight Arrow Connector 25"/>
          <p:cNvCxnSpPr>
            <a:stCxn id="15" idx="2"/>
            <a:endCxn id="24" idx="0"/>
          </p:cNvCxnSpPr>
          <p:nvPr/>
        </p:nvCxnSpPr>
        <p:spPr>
          <a:xfrm>
            <a:off x="3500430" y="5072074"/>
            <a:ext cx="0" cy="517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0430" y="5229200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786314" y="3874728"/>
            <a:ext cx="1714512" cy="71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L .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 . , S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Straight Arrow Connector 32"/>
          <p:cNvCxnSpPr>
            <a:stCxn id="15" idx="3"/>
            <a:endCxn id="30" idx="1"/>
          </p:cNvCxnSpPr>
          <p:nvPr/>
        </p:nvCxnSpPr>
        <p:spPr>
          <a:xfrm flipV="1">
            <a:off x="4357686" y="4231918"/>
            <a:ext cx="428628" cy="18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29124" y="3857628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786314" y="5089174"/>
            <a:ext cx="1714512" cy="500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L ) .</a:t>
            </a: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8" name="Straight Arrow Connector 37"/>
          <p:cNvCxnSpPr>
            <a:stCxn id="30" idx="2"/>
            <a:endCxn id="37" idx="0"/>
          </p:cNvCxnSpPr>
          <p:nvPr/>
        </p:nvCxnSpPr>
        <p:spPr>
          <a:xfrm>
            <a:off x="5643570" y="4589108"/>
            <a:ext cx="0" cy="500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86446" y="464344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786314" y="2071678"/>
            <a:ext cx="1714512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 , .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6" name="Straight Arrow Connector 45"/>
          <p:cNvCxnSpPr>
            <a:stCxn id="30" idx="0"/>
            <a:endCxn id="45" idx="2"/>
          </p:cNvCxnSpPr>
          <p:nvPr/>
        </p:nvCxnSpPr>
        <p:spPr>
          <a:xfrm flipV="1">
            <a:off x="5643570" y="3143248"/>
            <a:ext cx="0" cy="73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8" y="3286124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,</a:t>
            </a:r>
            <a:endParaRPr lang="en-GB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7072330" y="2357430"/>
            <a:ext cx="1714512" cy="500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 , S .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2" name="Straight Arrow Connector 51"/>
          <p:cNvCxnSpPr>
            <a:stCxn id="45" idx="3"/>
            <a:endCxn id="51" idx="1"/>
          </p:cNvCxnSpPr>
          <p:nvPr/>
        </p:nvCxnSpPr>
        <p:spPr>
          <a:xfrm>
            <a:off x="6500826" y="2607463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43702" y="214311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cxnSp>
        <p:nvCxnSpPr>
          <p:cNvPr id="57" name="Straight Arrow Connector 56"/>
          <p:cNvCxnSpPr>
            <a:stCxn id="45" idx="1"/>
            <a:endCxn id="8" idx="3"/>
          </p:cNvCxnSpPr>
          <p:nvPr/>
        </p:nvCxnSpPr>
        <p:spPr>
          <a:xfrm rot="10800000">
            <a:off x="4286248" y="2393149"/>
            <a:ext cx="500066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29124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cxnSp>
        <p:nvCxnSpPr>
          <p:cNvPr id="61" name="Straight Arrow Connector 60"/>
          <p:cNvCxnSpPr>
            <a:stCxn id="45" idx="1"/>
            <a:endCxn id="15" idx="0"/>
          </p:cNvCxnSpPr>
          <p:nvPr/>
        </p:nvCxnSpPr>
        <p:spPr>
          <a:xfrm rot="10800000" flipV="1">
            <a:off x="3500430" y="2607462"/>
            <a:ext cx="1285884" cy="821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57620" y="2714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endParaRPr lang="en-GB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572262" y="4000504"/>
          <a:ext cx="2452664" cy="27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608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$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g7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g5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s6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s8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g9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643042" y="150017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1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364331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4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7620" y="185736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2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71934" y="31311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3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2198" y="350043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5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2198" y="473198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6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83968" y="54452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7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00760" y="171448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8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59622" y="198809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9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 bwMode="auto">
          <a:xfrm>
            <a:off x="7179678" y="404664"/>
            <a:ext cx="1928826" cy="15716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0: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S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L , S</a:t>
            </a:r>
          </a:p>
        </p:txBody>
      </p:sp>
      <p:sp>
        <p:nvSpPr>
          <p:cNvPr id="56" name="Rounded Rectangular Callout 55"/>
          <p:cNvSpPr/>
          <p:nvPr/>
        </p:nvSpPr>
        <p:spPr bwMode="auto">
          <a:xfrm>
            <a:off x="3599710" y="6085133"/>
            <a:ext cx="2775252" cy="442674"/>
          </a:xfrm>
          <a:prstGeom prst="wedgeRoundRectCallout">
            <a:avLst>
              <a:gd name="adj1" fmla="val 70702"/>
              <a:gd name="adj2" fmla="val -35870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nl-NL" sz="2000" dirty="0" err="1" smtClean="0">
                <a:latin typeface="Comic Sans MS" pitchFamily="66" charset="0"/>
                <a:cs typeface="+mn-cs"/>
              </a:rPr>
              <a:t>Rule</a:t>
            </a:r>
            <a:r>
              <a:rPr lang="nl-NL" sz="2000" dirty="0" smtClean="0">
                <a:latin typeface="Comic Sans MS" pitchFamily="66" charset="0"/>
                <a:cs typeface="+mn-cs"/>
              </a:rPr>
              <a:t> </a:t>
            </a:r>
            <a:r>
              <a:rPr lang="nl-NL" sz="2000" dirty="0" err="1" smtClean="0">
                <a:latin typeface="Comic Sans MS" pitchFamily="66" charset="0"/>
                <a:cs typeface="+mn-cs"/>
              </a:rPr>
              <a:t>number</a:t>
            </a:r>
            <a:endParaRPr lang="nl-NL" sz="2000" b="1" dirty="0">
              <a:latin typeface="Comic Sans MS" pitchFamily="66" charset="0"/>
              <a:cs typeface="+mn-cs"/>
            </a:endParaRPr>
          </a:p>
        </p:txBody>
      </p:sp>
      <p:sp>
        <p:nvSpPr>
          <p:cNvPr id="63" name="Rounded Rectangular Callout 62"/>
          <p:cNvSpPr/>
          <p:nvPr/>
        </p:nvSpPr>
        <p:spPr bwMode="auto">
          <a:xfrm>
            <a:off x="6584772" y="2996952"/>
            <a:ext cx="2559228" cy="783193"/>
          </a:xfrm>
          <a:prstGeom prst="wedgeRoundRectCallout">
            <a:avLst>
              <a:gd name="adj1" fmla="val -19931"/>
              <a:gd name="adj2" fmla="val 72659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nl-NL" sz="2000" dirty="0" smtClean="0">
                <a:latin typeface="Comic Sans MS" pitchFamily="66" charset="0"/>
                <a:cs typeface="+mn-cs"/>
              </a:rPr>
              <a:t>s</a:t>
            </a:r>
            <a:r>
              <a:rPr lang="nl-NL" sz="2000" baseline="-25000" dirty="0" smtClean="0">
                <a:latin typeface="Comic Sans MS" pitchFamily="66" charset="0"/>
                <a:cs typeface="+mn-cs"/>
              </a:rPr>
              <a:t>i</a:t>
            </a:r>
            <a:r>
              <a:rPr lang="nl-NL" sz="2000" dirty="0" smtClean="0">
                <a:latin typeface="Comic Sans MS" pitchFamily="66" charset="0"/>
                <a:cs typeface="+mn-cs"/>
              </a:rPr>
              <a:t>: </a:t>
            </a:r>
            <a:r>
              <a:rPr lang="nl-NL" sz="2000" dirty="0" err="1" smtClean="0">
                <a:latin typeface="Comic Sans MS" pitchFamily="66" charset="0"/>
                <a:cs typeface="+mn-cs"/>
              </a:rPr>
              <a:t>rule</a:t>
            </a:r>
            <a:r>
              <a:rPr lang="nl-NL" sz="2000" dirty="0" smtClean="0">
                <a:latin typeface="Comic Sans MS" pitchFamily="66" charset="0"/>
                <a:cs typeface="+mn-cs"/>
              </a:rPr>
              <a:t> </a:t>
            </a:r>
            <a:r>
              <a:rPr lang="nl-NL" sz="2000" dirty="0" err="1" smtClean="0">
                <a:latin typeface="Comic Sans MS" pitchFamily="66" charset="0"/>
                <a:cs typeface="+mn-cs"/>
              </a:rPr>
              <a:t>not</a:t>
            </a:r>
            <a:r>
              <a:rPr lang="nl-NL" sz="2000" dirty="0" smtClean="0">
                <a:latin typeface="Comic Sans MS" pitchFamily="66" charset="0"/>
                <a:cs typeface="+mn-cs"/>
              </a:rPr>
              <a:t> </a:t>
            </a:r>
            <a:r>
              <a:rPr lang="nl-NL" sz="2000" dirty="0" err="1" smtClean="0">
                <a:latin typeface="Comic Sans MS" pitchFamily="66" charset="0"/>
                <a:cs typeface="+mn-cs"/>
              </a:rPr>
              <a:t>finished</a:t>
            </a:r>
            <a:endParaRPr lang="nl-NL" sz="2000" dirty="0" smtClean="0">
              <a:latin typeface="Comic Sans MS" pitchFamily="66" charset="0"/>
              <a:cs typeface="+mn-cs"/>
            </a:endParaRPr>
          </a:p>
          <a:p>
            <a:pPr algn="ctr">
              <a:defRPr/>
            </a:pPr>
            <a:r>
              <a:rPr lang="nl-NL" sz="2000" dirty="0" err="1" smtClean="0">
                <a:latin typeface="Comic Sans MS" pitchFamily="66" charset="0"/>
                <a:cs typeface="+mn-cs"/>
              </a:rPr>
              <a:t>r</a:t>
            </a:r>
            <a:r>
              <a:rPr lang="nl-NL" sz="2000" baseline="-25000" dirty="0" err="1" smtClean="0">
                <a:latin typeface="Comic Sans MS" pitchFamily="66" charset="0"/>
                <a:cs typeface="+mn-cs"/>
              </a:rPr>
              <a:t>i</a:t>
            </a:r>
            <a:r>
              <a:rPr lang="nl-NL" sz="2000" dirty="0" smtClean="0">
                <a:latin typeface="Comic Sans MS" pitchFamily="66" charset="0"/>
                <a:cs typeface="+mn-cs"/>
              </a:rPr>
              <a:t>: </a:t>
            </a:r>
            <a:r>
              <a:rPr lang="nl-NL" sz="2000" dirty="0" err="1" smtClean="0">
                <a:latin typeface="Comic Sans MS" pitchFamily="66" charset="0"/>
                <a:cs typeface="+mn-cs"/>
              </a:rPr>
              <a:t>rule</a:t>
            </a:r>
            <a:r>
              <a:rPr lang="nl-NL" sz="2000" dirty="0" smtClean="0">
                <a:latin typeface="Comic Sans MS" pitchFamily="66" charset="0"/>
                <a:cs typeface="+mn-cs"/>
              </a:rPr>
              <a:t> </a:t>
            </a:r>
            <a:r>
              <a:rPr lang="nl-NL" sz="2000" dirty="0" err="1" smtClean="0">
                <a:latin typeface="Comic Sans MS" pitchFamily="66" charset="0"/>
                <a:cs typeface="+mn-cs"/>
              </a:rPr>
              <a:t>finished</a:t>
            </a:r>
            <a:endParaRPr lang="nl-NL" sz="2000" dirty="0">
              <a:latin typeface="Comic Sans MS" pitchFamily="66" charset="0"/>
              <a:cs typeface="+mn-cs"/>
            </a:endParaRPr>
          </a:p>
        </p:txBody>
      </p:sp>
      <p:sp>
        <p:nvSpPr>
          <p:cNvPr id="64" name="Content Placeholder 28"/>
          <p:cNvSpPr txBox="1">
            <a:spLocks/>
          </p:cNvSpPr>
          <p:nvPr/>
        </p:nvSpPr>
        <p:spPr>
          <a:xfrm>
            <a:off x="0" y="5214950"/>
            <a:ext cx="2714612" cy="1428760"/>
          </a:xfrm>
          <a:prstGeom prst="rect">
            <a:avLst/>
          </a:prstGeom>
        </p:spPr>
        <p:txBody>
          <a:bodyPr/>
          <a:lstStyle/>
          <a:p>
            <a:pPr marL="180975" marR="0" lvl="1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GB" dirty="0" smtClean="0">
                <a:latin typeface="Comic Sans MS" pitchFamily="66" charset="0"/>
                <a:cs typeface="+mn-cs"/>
              </a:rPr>
              <a:t>items become states</a:t>
            </a:r>
          </a:p>
          <a:p>
            <a:pPr marL="180975" marR="0" lvl="1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GB" dirty="0" smtClean="0">
                <a:latin typeface="Comic Sans MS" pitchFamily="66" charset="0"/>
                <a:cs typeface="+mn-cs"/>
              </a:rPr>
              <a:t>transitions between items become transitions in DFA</a:t>
            </a:r>
            <a:endParaRPr lang="en-GB" dirty="0"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8" grpId="0"/>
      <p:bldP spid="49" grpId="0"/>
      <p:bldP spid="50" grpId="0"/>
      <p:bldP spid="54" grpId="0"/>
      <p:bldP spid="55" grpId="0"/>
      <p:bldP spid="56" grpId="0" animBg="1"/>
      <p:bldP spid="63" grpId="0" animBg="1"/>
      <p:bldP spid="6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0D22A-D536-462F-B5FB-4A83B1CAA557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5A9F4-44EA-4687-9D50-3A1AF706BB49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graphicFrame>
        <p:nvGraphicFramePr>
          <p:cNvPr id="5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35757"/>
              </p:ext>
            </p:extLst>
          </p:nvPr>
        </p:nvGraphicFramePr>
        <p:xfrm>
          <a:off x="539552" y="2852936"/>
          <a:ext cx="2452664" cy="27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5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608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$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g7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g5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s6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s8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g9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64632"/>
              </p:ext>
            </p:extLst>
          </p:nvPr>
        </p:nvGraphicFramePr>
        <p:xfrm>
          <a:off x="4283968" y="2852936"/>
          <a:ext cx="4248472" cy="27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608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$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S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S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S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S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S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g7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g5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s6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s8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S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S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S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S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S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L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L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L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L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L 1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s2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g9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L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L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L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L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L 3</a:t>
                      </a:r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71800" y="1052736"/>
            <a:ext cx="1928826" cy="15716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0: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S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 L )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L , S</a:t>
            </a:r>
          </a:p>
        </p:txBody>
      </p:sp>
      <p:sp>
        <p:nvSpPr>
          <p:cNvPr id="8" name="Rounded Rectangular Callout 55"/>
          <p:cNvSpPr/>
          <p:nvPr/>
        </p:nvSpPr>
        <p:spPr bwMode="auto">
          <a:xfrm>
            <a:off x="473284" y="1503784"/>
            <a:ext cx="2117516" cy="442674"/>
          </a:xfrm>
          <a:prstGeom prst="wedgeRoundRectCallout">
            <a:avLst>
              <a:gd name="adj1" fmla="val -179"/>
              <a:gd name="adj2" fmla="val 400122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nl-NL" sz="2000" dirty="0" err="1" smtClean="0">
                <a:latin typeface="Comic Sans MS" pitchFamily="66" charset="0"/>
                <a:cs typeface="+mn-cs"/>
              </a:rPr>
              <a:t>Rule</a:t>
            </a:r>
            <a:r>
              <a:rPr lang="nl-NL" sz="2000" dirty="0" smtClean="0">
                <a:latin typeface="Comic Sans MS" pitchFamily="66" charset="0"/>
                <a:cs typeface="+mn-cs"/>
              </a:rPr>
              <a:t> </a:t>
            </a:r>
            <a:r>
              <a:rPr lang="nl-NL" sz="2000" dirty="0" err="1" smtClean="0">
                <a:latin typeface="Comic Sans MS" pitchFamily="66" charset="0"/>
                <a:cs typeface="+mn-cs"/>
              </a:rPr>
              <a:t>number</a:t>
            </a:r>
            <a:r>
              <a:rPr lang="nl-NL" sz="2000" dirty="0" smtClean="0">
                <a:latin typeface="Comic Sans MS" pitchFamily="66" charset="0"/>
                <a:cs typeface="+mn-cs"/>
              </a:rPr>
              <a:t> 2</a:t>
            </a:r>
            <a:endParaRPr lang="nl-NL" sz="2000" b="1" dirty="0">
              <a:latin typeface="Comic Sans MS" pitchFamily="66" charset="0"/>
              <a:cs typeface="+mn-cs"/>
            </a:endParaRPr>
          </a:p>
        </p:txBody>
      </p:sp>
      <p:sp>
        <p:nvSpPr>
          <p:cNvPr id="9" name="Rounded Rectangular Callout 55"/>
          <p:cNvSpPr/>
          <p:nvPr/>
        </p:nvSpPr>
        <p:spPr bwMode="auto">
          <a:xfrm>
            <a:off x="5580112" y="1503784"/>
            <a:ext cx="2117516" cy="442674"/>
          </a:xfrm>
          <a:prstGeom prst="wedgeRoundRectCallout">
            <a:avLst>
              <a:gd name="adj1" fmla="val -179"/>
              <a:gd name="adj2" fmla="val 400122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nl-NL" sz="2000" dirty="0" err="1" smtClean="0">
                <a:latin typeface="Comic Sans MS" pitchFamily="66" charset="0"/>
                <a:cs typeface="+mn-cs"/>
              </a:rPr>
              <a:t>Reduce</a:t>
            </a:r>
            <a:r>
              <a:rPr lang="nl-NL" sz="2000" dirty="0" smtClean="0">
                <a:latin typeface="Comic Sans MS" pitchFamily="66" charset="0"/>
                <a:cs typeface="+mn-cs"/>
              </a:rPr>
              <a:t> </a:t>
            </a:r>
            <a:r>
              <a:rPr lang="en-GB" sz="2000" dirty="0"/>
              <a:t>"</a:t>
            </a:r>
            <a:r>
              <a:rPr lang="nl-NL" sz="2000" dirty="0" smtClean="0">
                <a:latin typeface="Comic Sans MS" pitchFamily="66" charset="0"/>
                <a:cs typeface="+mn-cs"/>
              </a:rPr>
              <a:t>S</a:t>
            </a:r>
            <a:r>
              <a:rPr lang="en-GB" sz="2000" dirty="0"/>
              <a:t>"</a:t>
            </a:r>
            <a:r>
              <a:rPr lang="nl-NL" sz="2000" dirty="0" smtClean="0">
                <a:latin typeface="Comic Sans MS" pitchFamily="66" charset="0"/>
                <a:cs typeface="+mn-cs"/>
              </a:rPr>
              <a:t> 1</a:t>
            </a:r>
            <a:endParaRPr lang="nl-NL" sz="2000" b="1" dirty="0">
              <a:latin typeface="Comic Sans MS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56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348" y="250021"/>
            <a:ext cx="8305800" cy="1143000"/>
          </a:xfrm>
        </p:spPr>
        <p:txBody>
          <a:bodyPr/>
          <a:lstStyle/>
          <a:p>
            <a:r>
              <a:rPr lang="en-GB" dirty="0" smtClean="0"/>
              <a:t>LR(0) is not always sufficient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0D22A-D536-462F-B5FB-4A83B1CAA557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5A9F4-44EA-4687-9D50-3A1AF706BB49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143768" y="1643050"/>
            <a:ext cx="1857388" cy="135732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0: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E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T + E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Id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2071678"/>
            <a:ext cx="1714512" cy="1285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 E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 T + E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T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71736" y="2071678"/>
            <a:ext cx="1714512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.$</a:t>
            </a: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 flipV="1">
            <a:off x="2000232" y="2250273"/>
            <a:ext cx="571504" cy="464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1670" y="21309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687326" y="171448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01904" y="171448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571736" y="2928934"/>
            <a:ext cx="1714512" cy="71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 . + E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 .</a:t>
            </a:r>
          </a:p>
        </p:txBody>
      </p:sp>
      <p:cxnSp>
        <p:nvCxnSpPr>
          <p:cNvPr id="18" name="Straight Arrow Connector 17"/>
          <p:cNvCxnSpPr>
            <a:stCxn id="8" idx="3"/>
            <a:endCxn id="17" idx="1"/>
          </p:cNvCxnSpPr>
          <p:nvPr/>
        </p:nvCxnSpPr>
        <p:spPr>
          <a:xfrm>
            <a:off x="2000232" y="2714620"/>
            <a:ext cx="571504" cy="57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43108" y="26431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973342" y="25717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571736" y="4214818"/>
            <a:ext cx="1714512" cy="1357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 + . E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T + E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T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Id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2500298" y="3929066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86050" y="37147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973342" y="385762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323988" y="3928272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09740" y="37139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285720" y="4714884"/>
            <a:ext cx="1714512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 .</a:t>
            </a:r>
          </a:p>
        </p:txBody>
      </p:sp>
      <p:cxnSp>
        <p:nvCxnSpPr>
          <p:cNvPr id="36" name="Straight Arrow Connector 35"/>
          <p:cNvCxnSpPr>
            <a:stCxn id="8" idx="2"/>
            <a:endCxn id="35" idx="0"/>
          </p:cNvCxnSpPr>
          <p:nvPr/>
        </p:nvCxnSpPr>
        <p:spPr>
          <a:xfrm rot="5400000">
            <a:off x="464315" y="4036223"/>
            <a:ext cx="1357322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2976" y="37147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615888" y="435769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26" idx="1"/>
            <a:endCxn id="35" idx="3"/>
          </p:cNvCxnSpPr>
          <p:nvPr/>
        </p:nvCxnSpPr>
        <p:spPr>
          <a:xfrm rot="10800000">
            <a:off x="2000232" y="4893479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71670" y="457200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571736" y="6143644"/>
            <a:ext cx="1714512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 + E .</a:t>
            </a:r>
          </a:p>
        </p:txBody>
      </p:sp>
      <p:cxnSp>
        <p:nvCxnSpPr>
          <p:cNvPr id="46" name="Straight Arrow Connector 45"/>
          <p:cNvCxnSpPr>
            <a:stCxn id="26" idx="2"/>
            <a:endCxn id="45" idx="0"/>
          </p:cNvCxnSpPr>
          <p:nvPr/>
        </p:nvCxnSpPr>
        <p:spPr>
          <a:xfrm rot="5400000">
            <a:off x="3143240" y="5857892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28992" y="57028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3901904" y="578645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4786312" y="4075640"/>
          <a:ext cx="4071936" cy="221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LR(0)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</a:t>
                      </a:r>
                      <a:endParaRPr lang="en-GB" sz="16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acc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S4,R2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Rounded Rectangular Callout 50"/>
          <p:cNvSpPr/>
          <p:nvPr/>
        </p:nvSpPr>
        <p:spPr bwMode="auto">
          <a:xfrm>
            <a:off x="5286380" y="3214686"/>
            <a:ext cx="3429024" cy="442674"/>
          </a:xfrm>
          <a:prstGeom prst="wedgeRoundRectCallout">
            <a:avLst>
              <a:gd name="adj1" fmla="val -77511"/>
              <a:gd name="adj2" fmla="val -40660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smtClean="0">
                <a:latin typeface="Comic Sans MS" pitchFamily="66" charset="0"/>
                <a:cs typeface="+mn-cs"/>
              </a:rPr>
              <a:t>shift/reduce conflict</a:t>
            </a:r>
            <a:endParaRPr lang="en-GB" sz="2000" b="1">
              <a:latin typeface="Comic Sans MS" pitchFamily="66" charset="0"/>
              <a:cs typeface="+mn-cs"/>
            </a:endParaRPr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4857752" y="1785926"/>
            <a:ext cx="2071702" cy="1123712"/>
          </a:xfrm>
          <a:prstGeom prst="wedgeRoundRectCallout">
            <a:avLst>
              <a:gd name="adj1" fmla="val -75370"/>
              <a:gd name="adj2" fmla="val 70188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Comic Sans MS" pitchFamily="66" charset="0"/>
                <a:cs typeface="+mn-cs"/>
              </a:rPr>
              <a:t>use look-ahead to resolve this conflict</a:t>
            </a:r>
            <a:endParaRPr lang="en-GB" sz="2000" b="1" dirty="0"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/>
      <p:bldP spid="17" grpId="0" build="allAtOnce" animBg="1"/>
      <p:bldP spid="17" grpId="1" build="allAtOnce" animBg="1"/>
      <p:bldP spid="19" grpId="0"/>
      <p:bldP spid="20" grpId="0"/>
      <p:bldP spid="26" grpId="0" animBg="1"/>
      <p:bldP spid="28" grpId="0"/>
      <p:bldP spid="29" grpId="0"/>
      <p:bldP spid="34" grpId="0"/>
      <p:bldP spid="35" grpId="0" animBg="1"/>
      <p:bldP spid="37" grpId="0"/>
      <p:bldP spid="38" grpId="0"/>
      <p:bldP spid="42" grpId="0"/>
      <p:bldP spid="45" grpId="0" animBg="1"/>
      <p:bldP spid="47" grpId="0"/>
      <p:bldP spid="48" grpId="0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260648"/>
            <a:ext cx="8472518" cy="1143000"/>
          </a:xfrm>
        </p:spPr>
        <p:txBody>
          <a:bodyPr/>
          <a:lstStyle/>
          <a:p>
            <a:r>
              <a:rPr lang="en-GB" dirty="0" smtClean="0"/>
              <a:t>simple LR (SLR(1))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3434"/>
            <a:ext cx="9361040" cy="4714908"/>
          </a:xfrm>
        </p:spPr>
        <p:txBody>
          <a:bodyPr/>
          <a:lstStyle/>
          <a:p>
            <a:pPr lvl="1"/>
            <a:r>
              <a:rPr lang="en-GB" sz="2000" dirty="0" smtClean="0"/>
              <a:t>construction of table is almost identical to LR(0)</a:t>
            </a:r>
          </a:p>
          <a:p>
            <a:pPr lvl="1"/>
            <a:endParaRPr lang="en-GB" sz="2000" dirty="0" smtClean="0"/>
          </a:p>
          <a:p>
            <a:pPr marL="457200" lvl="1" indent="-457200">
              <a:buFont typeface="+mj-lt"/>
              <a:buAutoNum type="arabicPeriod"/>
            </a:pPr>
            <a:r>
              <a:rPr lang="en-GB" sz="2000" dirty="0" smtClean="0"/>
              <a:t>create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FSA</a:t>
            </a:r>
            <a:r>
              <a:rPr lang="en-GB" sz="2000" dirty="0" smtClean="0"/>
              <a:t> as in LR(0)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sz="2000" dirty="0" smtClean="0"/>
              <a:t>transforming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FSA</a:t>
            </a:r>
            <a:r>
              <a:rPr lang="en-GB" sz="2000" dirty="0" smtClean="0"/>
              <a:t> to table </a:t>
            </a:r>
            <a:br>
              <a:rPr lang="en-GB" sz="2000" dirty="0" smtClean="0"/>
            </a:br>
            <a:r>
              <a:rPr lang="en-GB" sz="2000" dirty="0" smtClean="0"/>
              <a:t>(A is Non-Terminal, a is Terminal, follow (A) is set of </a:t>
            </a:r>
            <a:r>
              <a:rPr lang="en-GB" sz="2000" dirty="0" smtClean="0"/>
              <a:t>terminals that can follow after A):</a:t>
            </a:r>
            <a:endParaRPr lang="en-GB" sz="2000" dirty="0" smtClean="0"/>
          </a:p>
          <a:p>
            <a:pPr marL="457200" lvl="1" indent="-457200">
              <a:buFont typeface="+mj-lt"/>
              <a:buAutoNum type="arabicPeriod"/>
            </a:pPr>
            <a:endParaRPr lang="en-GB" sz="2000" dirty="0" smtClean="0"/>
          </a:p>
          <a:p>
            <a:pPr lvl="2"/>
            <a:r>
              <a:rPr lang="en-GB" sz="2000" dirty="0" smtClean="0"/>
              <a:t>if in state S</a:t>
            </a:r>
            <a:r>
              <a:rPr lang="en-GB" sz="2000" baseline="-25000" dirty="0" smtClean="0"/>
              <a:t>i</a:t>
            </a:r>
            <a:r>
              <a:rPr lang="en-GB" sz="2000" dirty="0" smtClean="0"/>
              <a:t>: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GB" sz="2000" dirty="0" smtClean="0"/>
              <a:t> </a:t>
            </a:r>
            <a:r>
              <a:rPr lang="en-GB" sz="2000" dirty="0" smtClean="0">
                <a:sym typeface="Symbol"/>
              </a:rPr>
              <a:t> .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a</a:t>
            </a:r>
            <a:r>
              <a:rPr lang="en-GB" sz="2000" dirty="0" smtClean="0">
                <a:sym typeface="Symbol"/>
              </a:rPr>
              <a:t> and </a:t>
            </a:r>
            <a:r>
              <a:rPr lang="en-GB" sz="200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GoTo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</a:t>
            </a:r>
            <a:r>
              <a:rPr lang="en-GB" sz="2000" dirty="0"/>
              <a:t>S</a:t>
            </a:r>
            <a:r>
              <a:rPr lang="en-GB" sz="2000" baseline="-25000" dirty="0"/>
              <a:t>i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, a) = </a:t>
            </a:r>
            <a:r>
              <a:rPr lang="en-GB" sz="2000" dirty="0" err="1" smtClean="0"/>
              <a:t>S</a:t>
            </a:r>
            <a:r>
              <a:rPr lang="en-GB" sz="2000" baseline="-25000" dirty="0" err="1" smtClean="0"/>
              <a:t>j</a:t>
            </a:r>
            <a:r>
              <a:rPr lang="en-GB" sz="2000" baseline="-25000" dirty="0" smtClean="0"/>
              <a:t> </a:t>
            </a:r>
            <a:r>
              <a:rPr lang="en-GB" sz="2000" dirty="0" smtClean="0">
                <a:sym typeface="Symbol"/>
              </a:rPr>
              <a:t>: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action(</a:t>
            </a:r>
            <a:r>
              <a:rPr lang="en-GB" sz="2000" dirty="0"/>
              <a:t>S</a:t>
            </a:r>
            <a:r>
              <a:rPr lang="en-GB" sz="2000" baseline="-25000" dirty="0"/>
              <a:t>i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, a) = shift j</a:t>
            </a: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GB" sz="2000" dirty="0"/>
              <a:t>if in state S</a:t>
            </a:r>
            <a:r>
              <a:rPr lang="en-GB" sz="2000" baseline="-25000" dirty="0"/>
              <a:t>i</a:t>
            </a:r>
            <a:r>
              <a:rPr lang="en-GB" sz="2000" dirty="0"/>
              <a:t>:  </a:t>
            </a:r>
            <a:r>
              <a:rPr lang="en-GB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ym typeface="Symbol"/>
              </a:rPr>
              <a:t> </a:t>
            </a:r>
            <a:r>
              <a:rPr lang="en-GB" sz="2000" dirty="0" smtClean="0">
                <a:sym typeface="Symbol"/>
              </a:rPr>
              <a:t>. : </a:t>
            </a:r>
            <a:r>
              <a:rPr lang="en-GB" sz="2000" b="1" dirty="0" smtClean="0">
                <a:sym typeface="Symbol" panose="05050102010706020507" pitchFamily="18" charset="2"/>
              </a:rPr>
              <a:t></a:t>
            </a:r>
            <a:r>
              <a:rPr lang="en-GB" sz="2000" dirty="0" err="1" smtClean="0">
                <a:sym typeface="Symbol"/>
              </a:rPr>
              <a:t>a</a:t>
            </a:r>
            <a:r>
              <a:rPr lang="en-GB" sz="2000" b="1" dirty="0" err="1" smtClean="0">
                <a:sym typeface="Symbol" panose="05050102010706020507" pitchFamily="18" charset="2"/>
              </a:rPr>
              <a:t></a:t>
            </a:r>
            <a:r>
              <a:rPr lang="en-GB" sz="2000" dirty="0" err="1" smtClean="0">
                <a:sym typeface="Symbol"/>
              </a:rPr>
              <a:t>follow</a:t>
            </a:r>
            <a:r>
              <a:rPr lang="en-GB" sz="2000" dirty="0" smtClean="0">
                <a:sym typeface="Symbol"/>
              </a:rPr>
              <a:t> (A</a:t>
            </a:r>
            <a:r>
              <a:rPr lang="en-GB" sz="2000" dirty="0" smtClean="0">
                <a:sym typeface="Symbol"/>
              </a:rPr>
              <a:t>)	    :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action(</a:t>
            </a:r>
            <a:r>
              <a:rPr lang="en-GB" sz="2000" dirty="0" smtClean="0"/>
              <a:t>S</a:t>
            </a:r>
            <a:r>
              <a:rPr lang="en-GB" sz="2000" baseline="-25000" dirty="0" smtClean="0"/>
              <a:t>i</a:t>
            </a:r>
            <a:r>
              <a:rPr lang="en-GB" sz="20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, a) =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reduce A</a:t>
            </a: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GB" sz="2000" dirty="0"/>
              <a:t>if in state S</a:t>
            </a:r>
            <a:r>
              <a:rPr lang="en-GB" sz="2000" baseline="-25000" dirty="0"/>
              <a:t>i</a:t>
            </a:r>
            <a:r>
              <a:rPr lang="en-GB" sz="2000" dirty="0" smtClean="0"/>
              <a:t>: 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GB" sz="2000" dirty="0" smtClean="0"/>
              <a:t> </a:t>
            </a:r>
            <a:r>
              <a:rPr lang="en-GB" sz="2000" dirty="0" smtClean="0">
                <a:sym typeface="Symbol"/>
              </a:rPr>
              <a:t>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S</a:t>
            </a:r>
            <a:r>
              <a:rPr lang="en-GB" sz="2000" dirty="0" smtClean="0">
                <a:sym typeface="Symbol"/>
              </a:rPr>
              <a:t>. where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S</a:t>
            </a:r>
            <a:r>
              <a:rPr lang="en-GB" sz="2000" dirty="0" smtClean="0">
                <a:sym typeface="Symbol"/>
              </a:rPr>
              <a:t> is the start rule: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action(</a:t>
            </a:r>
            <a:r>
              <a:rPr lang="en-GB" sz="2000" dirty="0"/>
              <a:t>S</a:t>
            </a:r>
            <a:r>
              <a:rPr lang="en-GB" sz="2000" baseline="-25000" dirty="0"/>
              <a:t>i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, $) = accept</a:t>
            </a:r>
          </a:p>
          <a:p>
            <a:pPr lvl="2"/>
            <a:r>
              <a:rPr lang="en-GB" sz="2000" dirty="0" smtClean="0">
                <a:sym typeface="Symbol"/>
              </a:rPr>
              <a:t>otherwise: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error</a:t>
            </a:r>
            <a:endParaRPr lang="en-GB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348" y="212449"/>
            <a:ext cx="8305800" cy="1143000"/>
          </a:xfrm>
        </p:spPr>
        <p:txBody>
          <a:bodyPr/>
          <a:lstStyle/>
          <a:p>
            <a:r>
              <a:rPr lang="en-GB" dirty="0" smtClean="0"/>
              <a:t>SLR example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0D22A-D536-462F-B5FB-4A83B1CAA557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5A9F4-44EA-4687-9D50-3A1AF706BB49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143768" y="142852"/>
            <a:ext cx="1857388" cy="135732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0: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E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T + E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3: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Id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2071678"/>
            <a:ext cx="1714512" cy="1285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 E $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. T + E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T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Id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endPara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71736" y="2071678"/>
            <a:ext cx="1714512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.$</a:t>
            </a: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 flipV="1">
            <a:off x="2000232" y="2250273"/>
            <a:ext cx="571504" cy="464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1670" y="21309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687326" y="171448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01904" y="171448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571736" y="2928934"/>
            <a:ext cx="1714512" cy="71438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 . + E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 .</a:t>
            </a:r>
          </a:p>
        </p:txBody>
      </p:sp>
      <p:cxnSp>
        <p:nvCxnSpPr>
          <p:cNvPr id="18" name="Straight Arrow Connector 17"/>
          <p:cNvCxnSpPr>
            <a:stCxn id="8" idx="3"/>
            <a:endCxn id="17" idx="1"/>
          </p:cNvCxnSpPr>
          <p:nvPr/>
        </p:nvCxnSpPr>
        <p:spPr>
          <a:xfrm>
            <a:off x="2000232" y="2714620"/>
            <a:ext cx="571504" cy="57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43108" y="26431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973342" y="25717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571736" y="4214818"/>
            <a:ext cx="1714512" cy="1357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 + . E</a:t>
            </a:r>
          </a:p>
          <a:p>
            <a:pPr marL="27305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T + E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T</a:t>
            </a:r>
          </a:p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Id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2500298" y="3929066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86050" y="37147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973342" y="385762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323988" y="3928272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09740" y="37139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285720" y="4714884"/>
            <a:ext cx="1714512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 .</a:t>
            </a:r>
          </a:p>
        </p:txBody>
      </p:sp>
      <p:cxnSp>
        <p:nvCxnSpPr>
          <p:cNvPr id="36" name="Straight Arrow Connector 35"/>
          <p:cNvCxnSpPr>
            <a:stCxn id="8" idx="2"/>
            <a:endCxn id="35" idx="0"/>
          </p:cNvCxnSpPr>
          <p:nvPr/>
        </p:nvCxnSpPr>
        <p:spPr>
          <a:xfrm rot="5400000">
            <a:off x="464315" y="4036223"/>
            <a:ext cx="1357322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2976" y="37147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615888" y="435769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26" idx="1"/>
            <a:endCxn id="35" idx="3"/>
          </p:cNvCxnSpPr>
          <p:nvPr/>
        </p:nvCxnSpPr>
        <p:spPr>
          <a:xfrm rot="10800000">
            <a:off x="2000232" y="4893479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71670" y="457200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571736" y="6143644"/>
            <a:ext cx="1714512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 + E .</a:t>
            </a:r>
          </a:p>
        </p:txBody>
      </p:sp>
      <p:cxnSp>
        <p:nvCxnSpPr>
          <p:cNvPr id="46" name="Straight Arrow Connector 45"/>
          <p:cNvCxnSpPr>
            <a:stCxn id="26" idx="2"/>
            <a:endCxn id="45" idx="0"/>
          </p:cNvCxnSpPr>
          <p:nvPr/>
        </p:nvCxnSpPr>
        <p:spPr>
          <a:xfrm rot="5400000">
            <a:off x="3143240" y="5857892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28992" y="57028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3901904" y="578645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4786312" y="1643050"/>
          <a:ext cx="4071936" cy="221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LR(0)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</a:t>
                      </a:r>
                      <a:endParaRPr lang="en-GB" sz="16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acc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S4,R2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786344" y="4218516"/>
          <a:ext cx="4071936" cy="221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SLR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</a:t>
                      </a:r>
                      <a:endParaRPr lang="en-GB" sz="16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acc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S4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</a:t>
                      </a:r>
                      <a:r>
                        <a:rPr lang="en-GB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R3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R1</a:t>
                      </a:r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5" y="188640"/>
            <a:ext cx="8472518" cy="1143000"/>
          </a:xfrm>
        </p:spPr>
        <p:txBody>
          <a:bodyPr/>
          <a:lstStyle/>
          <a:p>
            <a:r>
              <a:rPr lang="en-GB" dirty="0" smtClean="0"/>
              <a:t>LR(0), SLR(1), LR(1)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84" y="1357543"/>
            <a:ext cx="8686800" cy="5085184"/>
          </a:xfrm>
        </p:spPr>
        <p:txBody>
          <a:bodyPr>
            <a:normAutofit lnSpcReduction="10000"/>
          </a:bodyPr>
          <a:lstStyle/>
          <a:p>
            <a:pPr marL="341313" lvl="1" indent="-342900">
              <a:buFont typeface="Arial"/>
              <a:buChar char="•"/>
            </a:pPr>
            <a:r>
              <a:rPr lang="en-GB" sz="1800" dirty="0" smtClean="0">
                <a:solidFill>
                  <a:srgbClr val="FFFF00"/>
                </a:solidFill>
              </a:rPr>
              <a:t>LR(0)</a:t>
            </a:r>
            <a:r>
              <a:rPr lang="en-GB" sz="1800" dirty="0" smtClean="0"/>
              <a:t>: 0 tokens look ahead (current token for terminals)</a:t>
            </a:r>
          </a:p>
          <a:p>
            <a:pPr marL="341313" lvl="1" indent="-342900">
              <a:buFont typeface="Arial"/>
              <a:buChar char="•"/>
            </a:pPr>
            <a:endParaRPr lang="en-GB" sz="1800" dirty="0" smtClean="0"/>
          </a:p>
          <a:p>
            <a:pPr marL="341313" lvl="1" indent="-342900">
              <a:buFont typeface="Arial"/>
              <a:buChar char="•"/>
            </a:pPr>
            <a:r>
              <a:rPr lang="en-GB" sz="1800" dirty="0" smtClean="0">
                <a:solidFill>
                  <a:srgbClr val="FFFF00"/>
                </a:solidFill>
              </a:rPr>
              <a:t>SLR(1)</a:t>
            </a:r>
            <a:r>
              <a:rPr lang="en-GB" sz="1800" dirty="0" smtClean="0"/>
              <a:t>: Simple LR(1)</a:t>
            </a:r>
          </a:p>
          <a:p>
            <a:pPr marL="612775" lvl="2" indent="-342900">
              <a:buFont typeface="Arial"/>
              <a:buChar char="•"/>
            </a:pPr>
            <a:r>
              <a:rPr lang="en-GB" sz="1800" dirty="0" smtClean="0"/>
              <a:t>reductions based on single look ahead</a:t>
            </a:r>
          </a:p>
          <a:p>
            <a:pPr marL="612775" lvl="2" indent="-342900">
              <a:buFont typeface="Arial"/>
              <a:buChar char="•"/>
            </a:pPr>
            <a:endParaRPr lang="en-GB" sz="1800" dirty="0" smtClean="0"/>
          </a:p>
          <a:p>
            <a:pPr marL="341313" lvl="1" indent="-342900">
              <a:buFont typeface="Arial"/>
              <a:buChar char="•"/>
            </a:pPr>
            <a:r>
              <a:rPr lang="en-GB" sz="1800" dirty="0" smtClean="0">
                <a:solidFill>
                  <a:srgbClr val="FFFF00"/>
                </a:solidFill>
              </a:rPr>
              <a:t>LALR(1)</a:t>
            </a:r>
            <a:r>
              <a:rPr lang="en-GB" sz="1800" dirty="0" smtClean="0"/>
              <a:t>: Look Ahead Left Right parser</a:t>
            </a:r>
          </a:p>
          <a:p>
            <a:pPr marL="612775" lvl="2" indent="-342900">
              <a:buFont typeface="Arial"/>
              <a:buChar char="•"/>
            </a:pPr>
            <a:r>
              <a:rPr lang="en-GB" sz="1800" dirty="0" smtClean="0"/>
              <a:t>merge </a:t>
            </a:r>
            <a:r>
              <a:rPr lang="en-GB" sz="1800" dirty="0"/>
              <a:t>items that only differ in </a:t>
            </a:r>
            <a:r>
              <a:rPr lang="en-GB" sz="1800" dirty="0" smtClean="0"/>
              <a:t>look-ahead</a:t>
            </a:r>
          </a:p>
          <a:p>
            <a:pPr marL="612775" lvl="2" indent="-342900">
              <a:buFont typeface="Arial"/>
              <a:buChar char="•"/>
            </a:pPr>
            <a:endParaRPr lang="en-GB" sz="1800" dirty="0" smtClean="0"/>
          </a:p>
          <a:p>
            <a:pPr marL="341313" lvl="1" indent="-342900">
              <a:buFont typeface="Arial"/>
              <a:buChar char="•"/>
            </a:pPr>
            <a:r>
              <a:rPr lang="en-GB" sz="1800" dirty="0" smtClean="0">
                <a:solidFill>
                  <a:srgbClr val="FFFF00"/>
                </a:solidFill>
              </a:rPr>
              <a:t>LR(1)</a:t>
            </a:r>
            <a:r>
              <a:rPr lang="en-GB" sz="1800" dirty="0" smtClean="0"/>
              <a:t>: 1 token look ahead (apart from current token)</a:t>
            </a:r>
          </a:p>
          <a:p>
            <a:pPr marL="612775" lvl="2" indent="-342900">
              <a:buFont typeface="Arial"/>
              <a:buChar char="•"/>
            </a:pPr>
            <a:r>
              <a:rPr lang="en-GB" sz="1800" dirty="0" smtClean="0"/>
              <a:t>different look ahead split items</a:t>
            </a:r>
          </a:p>
          <a:p>
            <a:pPr marL="612775" lvl="2" indent="-342900">
              <a:buFont typeface="Arial"/>
              <a:buChar char="•"/>
            </a:pPr>
            <a:r>
              <a:rPr lang="en-GB" sz="1800" dirty="0" smtClean="0"/>
              <a:t>very powerful, but huge tables</a:t>
            </a:r>
          </a:p>
          <a:p>
            <a:pPr marL="612775" lvl="2" indent="-342900">
              <a:buFont typeface="Arial"/>
              <a:buChar char="•"/>
            </a:pPr>
            <a:endParaRPr lang="en-GB" sz="1800" dirty="0" smtClean="0"/>
          </a:p>
          <a:p>
            <a:pPr marL="341313" lvl="1" indent="-342900">
              <a:buFont typeface="Arial"/>
              <a:buChar char="•"/>
            </a:pPr>
            <a:r>
              <a:rPr lang="en-GB" sz="1800" dirty="0">
                <a:solidFill>
                  <a:srgbClr val="FFFF00"/>
                </a:solidFill>
              </a:rPr>
              <a:t>LR(k)</a:t>
            </a:r>
            <a:r>
              <a:rPr lang="en-GB" sz="1800" dirty="0"/>
              <a:t>: bottom-up parser</a:t>
            </a:r>
          </a:p>
          <a:p>
            <a:pPr marL="612775" lvl="2" indent="-342900">
              <a:buFont typeface="Arial"/>
              <a:buChar char="•"/>
            </a:pPr>
            <a:r>
              <a:rPr lang="en-GB" sz="1800" dirty="0">
                <a:solidFill>
                  <a:srgbClr val="FFFF00"/>
                </a:solidFill>
              </a:rPr>
              <a:t>L</a:t>
            </a:r>
            <a:r>
              <a:rPr lang="en-GB" sz="1800" dirty="0"/>
              <a:t>eft-to-right</a:t>
            </a:r>
          </a:p>
          <a:p>
            <a:pPr marL="612775" lvl="2" indent="-342900">
              <a:buFont typeface="Arial"/>
              <a:buChar char="•"/>
            </a:pPr>
            <a:r>
              <a:rPr lang="en-GB" sz="1800" dirty="0">
                <a:solidFill>
                  <a:srgbClr val="FFFF00"/>
                </a:solidFill>
              </a:rPr>
              <a:t>R</a:t>
            </a:r>
            <a:r>
              <a:rPr lang="en-GB" sz="1800" dirty="0"/>
              <a:t>ight most derivation</a:t>
            </a:r>
          </a:p>
          <a:p>
            <a:pPr marL="612775" lvl="2" indent="-342900">
              <a:buFont typeface="Arial"/>
              <a:buChar char="•"/>
            </a:pPr>
            <a:r>
              <a:rPr lang="en-GB" sz="1800" dirty="0">
                <a:solidFill>
                  <a:srgbClr val="FFFF00"/>
                </a:solidFill>
              </a:rPr>
              <a:t>k</a:t>
            </a:r>
            <a:r>
              <a:rPr lang="en-GB" sz="1800" dirty="0"/>
              <a:t> tokens look ahead (to avoid backtracking)</a:t>
            </a:r>
          </a:p>
          <a:p>
            <a:pPr marL="612775" lvl="2" indent="-342900">
              <a:buFont typeface="Arial"/>
              <a:buChar char="•"/>
            </a:pPr>
            <a:endParaRPr lang="en-GB" sz="2000" dirty="0"/>
          </a:p>
          <a:p>
            <a:pPr marL="341313" lvl="1" indent="-342900">
              <a:buFont typeface="Arial"/>
              <a:buChar char="•"/>
            </a:pPr>
            <a:endParaRPr lang="en-GB" sz="2000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47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260648"/>
            <a:ext cx="8472518" cy="1143000"/>
          </a:xfrm>
        </p:spPr>
        <p:txBody>
          <a:bodyPr/>
          <a:lstStyle/>
          <a:p>
            <a:r>
              <a:rPr lang="en-GB" dirty="0" smtClean="0"/>
              <a:t>LR(1)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4" y="1196752"/>
            <a:ext cx="8804389" cy="4714908"/>
          </a:xfrm>
        </p:spPr>
        <p:txBody>
          <a:bodyPr/>
          <a:lstStyle/>
          <a:p>
            <a:pPr lvl="1"/>
            <a:r>
              <a:rPr lang="en-GB" sz="2000" dirty="0" smtClean="0"/>
              <a:t>LR(1) is even more powerful than SLR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suited to describe context free grammar of almost all programming languages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construction of items is somewhat more sophisticated:</a:t>
            </a:r>
            <a:br>
              <a:rPr lang="en-GB" sz="2000" dirty="0" smtClean="0"/>
            </a:br>
            <a:r>
              <a:rPr lang="en-GB" sz="2000" dirty="0" smtClean="0"/>
              <a:t>also the look-ahead symbol is taken into account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item 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  . , x</a:t>
            </a:r>
            <a:r>
              <a:rPr lang="en-GB" sz="2000" dirty="0" smtClean="0"/>
              <a:t> indicates that</a:t>
            </a:r>
          </a:p>
          <a:p>
            <a:pPr lvl="2"/>
            <a:r>
              <a:rPr lang="en-GB" sz="2000" dirty="0" smtClean="0"/>
              <a:t>we are parsing rule 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  <a:p>
            <a:pPr lvl="2"/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</a:t>
            </a:r>
            <a:r>
              <a:rPr lang="en-GB" sz="2000" dirty="0" smtClean="0"/>
              <a:t> is on top of the stack (seen)</a:t>
            </a:r>
          </a:p>
          <a:p>
            <a:pPr lvl="2"/>
            <a:r>
              <a:rPr lang="en-GB" sz="2000" dirty="0" smtClean="0"/>
              <a:t>the head of the input is derivable from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 x</a:t>
            </a:r>
          </a:p>
          <a:p>
            <a:pPr lvl="2"/>
            <a:endParaRPr lang="en-GB" sz="2000" dirty="0" smtClean="0"/>
          </a:p>
          <a:p>
            <a:pPr lvl="1"/>
            <a:r>
              <a:rPr lang="en-GB" sz="2000" dirty="0" smtClean="0"/>
              <a:t>this increases the number of states and hence the size of the parse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88640"/>
            <a:ext cx="8472518" cy="1143000"/>
          </a:xfrm>
        </p:spPr>
        <p:txBody>
          <a:bodyPr/>
          <a:lstStyle/>
          <a:p>
            <a:r>
              <a:rPr lang="en-GB" dirty="0" smtClean="0"/>
              <a:t>LR(k) for k &gt;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31" y="1484784"/>
            <a:ext cx="8472518" cy="4714908"/>
          </a:xfrm>
        </p:spPr>
        <p:txBody>
          <a:bodyPr/>
          <a:lstStyle/>
          <a:p>
            <a:pPr lvl="1"/>
            <a:r>
              <a:rPr lang="en-GB" sz="2000" dirty="0" smtClean="0"/>
              <a:t>using larger look-ahead we can construct even more powerful shift/reduce parsers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the table heading has now k tokens look-ahead</a:t>
            </a:r>
          </a:p>
          <a:p>
            <a:pPr lvl="2"/>
            <a:r>
              <a:rPr lang="en-GB" sz="2000" dirty="0" smtClean="0"/>
              <a:t>also the items in the state diagram have look-ahead k</a:t>
            </a:r>
          </a:p>
          <a:p>
            <a:pPr lvl="2"/>
            <a:r>
              <a:rPr lang="en-GB" sz="2000" dirty="0" smtClean="0"/>
              <a:t>however, the size increases rapidly</a:t>
            </a:r>
          </a:p>
          <a:p>
            <a:pPr lvl="2"/>
            <a:r>
              <a:rPr lang="en-GB" sz="2000" dirty="0" smtClean="0"/>
              <a:t>this makes it unpleasant to use LR(k), k&gt;2 grammars</a:t>
            </a:r>
          </a:p>
          <a:p>
            <a:pPr lvl="2"/>
            <a:endParaRPr lang="en-GB" sz="2000" dirty="0" smtClean="0"/>
          </a:p>
          <a:p>
            <a:pPr lvl="1"/>
            <a:r>
              <a:rPr lang="en-GB" sz="2000" dirty="0" smtClean="0"/>
              <a:t>fortunately LR(2) or higher is 'never' needed for grammars of 'decent' programming languages</a:t>
            </a:r>
          </a:p>
          <a:p>
            <a:pPr lvl="1"/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161595"/>
            <a:ext cx="8305800" cy="1143000"/>
          </a:xfrm>
        </p:spPr>
        <p:txBody>
          <a:bodyPr/>
          <a:lstStyle/>
          <a:p>
            <a:r>
              <a:rPr lang="en-GB" dirty="0" smtClean="0"/>
              <a:t>hierarchy of grammars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695564" y="4786322"/>
            <a:ext cx="1285884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981316" y="492919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LL(0)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81316" y="314324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LL(1)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2409812" y="3000372"/>
            <a:ext cx="1785950" cy="25717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909878" y="23574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LL(k)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2266936" y="2285992"/>
            <a:ext cx="2081226" cy="34385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481514" y="492919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LR(0)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562212" y="4643446"/>
            <a:ext cx="2776558" cy="857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552952" y="42741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SLR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2124060" y="4214818"/>
            <a:ext cx="3367110" cy="1438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652084" y="370261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LALR(1)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1766870" y="3643314"/>
            <a:ext cx="4000528" cy="2214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804484" y="29167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LR(1)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1552556" y="2857496"/>
            <a:ext cx="4367242" cy="31432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956884" y="22024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LR(k)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1409680" y="2143116"/>
            <a:ext cx="4662518" cy="4000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88640"/>
            <a:ext cx="8858312" cy="1143000"/>
          </a:xfrm>
        </p:spPr>
        <p:txBody>
          <a:bodyPr/>
          <a:lstStyle/>
          <a:p>
            <a:r>
              <a:rPr lang="en-GB" sz="4400" dirty="0" smtClean="0"/>
              <a:t>left versus right recursion in grammars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31640"/>
            <a:ext cx="8472518" cy="4884004"/>
          </a:xfrm>
        </p:spPr>
        <p:txBody>
          <a:bodyPr/>
          <a:lstStyle/>
          <a:p>
            <a:pPr lvl="1"/>
            <a:r>
              <a:rPr lang="en-GB" sz="2000" dirty="0"/>
              <a:t>rule of thumb</a:t>
            </a:r>
          </a:p>
          <a:p>
            <a:pPr lvl="2"/>
            <a:r>
              <a:rPr lang="en-GB" sz="2000" dirty="0">
                <a:solidFill>
                  <a:srgbClr val="FFFF00"/>
                </a:solidFill>
              </a:rPr>
              <a:t>left recursion </a:t>
            </a:r>
            <a:r>
              <a:rPr lang="en-GB" sz="2000" dirty="0"/>
              <a:t>for </a:t>
            </a:r>
            <a:r>
              <a:rPr lang="en-GB" sz="2000" dirty="0">
                <a:solidFill>
                  <a:srgbClr val="FFFF00"/>
                </a:solidFill>
              </a:rPr>
              <a:t>bottom-up parsers </a:t>
            </a:r>
            <a:r>
              <a:rPr lang="en-GB" sz="2000" dirty="0"/>
              <a:t>(</a:t>
            </a:r>
            <a:r>
              <a:rPr lang="en-GB" sz="2000" dirty="0" smtClean="0"/>
              <a:t>shift-reduce</a:t>
            </a:r>
            <a:r>
              <a:rPr lang="en-GB" sz="2000" dirty="0"/>
              <a:t>)</a:t>
            </a:r>
          </a:p>
          <a:p>
            <a:pPr lvl="2"/>
            <a:r>
              <a:rPr lang="en-GB" sz="2000" dirty="0">
                <a:solidFill>
                  <a:srgbClr val="FFFF00"/>
                </a:solidFill>
              </a:rPr>
              <a:t>right recursion </a:t>
            </a:r>
            <a:r>
              <a:rPr lang="en-GB" sz="2000" dirty="0"/>
              <a:t>for </a:t>
            </a:r>
            <a:r>
              <a:rPr lang="en-GB" sz="2000" dirty="0">
                <a:solidFill>
                  <a:srgbClr val="FFFF00"/>
                </a:solidFill>
              </a:rPr>
              <a:t>top-down parsers </a:t>
            </a:r>
            <a:r>
              <a:rPr lang="en-GB" sz="2000" dirty="0"/>
              <a:t>(recursive descent)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right recursion</a:t>
            </a:r>
          </a:p>
          <a:p>
            <a:pPr lvl="2"/>
            <a:r>
              <a:rPr lang="en-GB" sz="2000" dirty="0" smtClean="0"/>
              <a:t>right </a:t>
            </a:r>
            <a:r>
              <a:rPr lang="en-GB" sz="2000" dirty="0" smtClean="0"/>
              <a:t>associative operators</a:t>
            </a:r>
          </a:p>
          <a:p>
            <a:pPr lvl="2"/>
            <a:r>
              <a:rPr lang="en-GB" sz="2000" dirty="0" smtClean="0"/>
              <a:t>requires more stack space</a:t>
            </a:r>
          </a:p>
          <a:p>
            <a:pPr lvl="2"/>
            <a:endParaRPr lang="en-GB" sz="2000" dirty="0" smtClean="0"/>
          </a:p>
          <a:p>
            <a:pPr lvl="1"/>
            <a:r>
              <a:rPr lang="en-GB" sz="2000" dirty="0" smtClean="0"/>
              <a:t>left recursion</a:t>
            </a:r>
          </a:p>
          <a:p>
            <a:pPr lvl="2"/>
            <a:r>
              <a:rPr lang="en-GB" sz="2000" dirty="0" smtClean="0"/>
              <a:t>works fine in bottom-up parsers</a:t>
            </a:r>
          </a:p>
          <a:p>
            <a:pPr lvl="2"/>
            <a:r>
              <a:rPr lang="en-GB" sz="2000" dirty="0" smtClean="0"/>
              <a:t>left associative operators (as in mathematics)</a:t>
            </a:r>
          </a:p>
          <a:p>
            <a:pPr lvl="2"/>
            <a:r>
              <a:rPr lang="en-GB" sz="2000" dirty="0" smtClean="0"/>
              <a:t>requires less stack space</a:t>
            </a:r>
          </a:p>
          <a:p>
            <a:pPr lvl="2"/>
            <a:endParaRPr lang="en-GB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32" y="260648"/>
            <a:ext cx="8472518" cy="1143000"/>
          </a:xfrm>
        </p:spPr>
        <p:txBody>
          <a:bodyPr/>
          <a:lstStyle/>
          <a:p>
            <a:r>
              <a:rPr lang="en-GB" sz="4400" dirty="0" smtClean="0">
                <a:solidFill>
                  <a:srgbClr val="FFFF00"/>
                </a:solidFill>
              </a:rPr>
              <a:t>Top-down / recursive descent parser</a:t>
            </a:r>
            <a:endParaRPr lang="en-GB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32" y="1683703"/>
            <a:ext cx="8472518" cy="4714908"/>
          </a:xfrm>
        </p:spPr>
        <p:txBody>
          <a:bodyPr/>
          <a:lstStyle/>
          <a:p>
            <a:pPr lvl="1"/>
            <a:r>
              <a:rPr lang="en-GB" sz="2000" dirty="0"/>
              <a:t>a </a:t>
            </a:r>
            <a:r>
              <a:rPr lang="en-GB" sz="2000" dirty="0">
                <a:solidFill>
                  <a:srgbClr val="FFFF00"/>
                </a:solidFill>
              </a:rPr>
              <a:t>recursive descent parser</a:t>
            </a:r>
            <a:r>
              <a:rPr lang="en-GB" sz="2000" dirty="0"/>
              <a:t> selects a </a:t>
            </a:r>
            <a:r>
              <a:rPr lang="en-GB" sz="2000" dirty="0">
                <a:solidFill>
                  <a:srgbClr val="FFFF00"/>
                </a:solidFill>
              </a:rPr>
              <a:t>rule</a:t>
            </a:r>
            <a:r>
              <a:rPr lang="en-GB" sz="2000" dirty="0"/>
              <a:t> and tries to find the associated </a:t>
            </a:r>
            <a:r>
              <a:rPr lang="en-GB" sz="2000" dirty="0">
                <a:solidFill>
                  <a:srgbClr val="FFFF00"/>
                </a:solidFill>
              </a:rPr>
              <a:t>tokens</a:t>
            </a:r>
            <a:r>
              <a:rPr lang="en-GB" sz="2000" dirty="0"/>
              <a:t> in the input</a:t>
            </a:r>
          </a:p>
          <a:p>
            <a:pPr lvl="2"/>
            <a:r>
              <a:rPr lang="en-GB" sz="2000" dirty="0" smtClean="0"/>
              <a:t>match terminals in rule one-by-one with tokens from the input</a:t>
            </a:r>
          </a:p>
          <a:p>
            <a:pPr lvl="2"/>
            <a:r>
              <a:rPr lang="en-GB" sz="2000" dirty="0" smtClean="0"/>
              <a:t>if the rule contains a non-terminal:</a:t>
            </a:r>
            <a:br>
              <a:rPr lang="en-GB" sz="2000" dirty="0" smtClean="0"/>
            </a:br>
            <a:r>
              <a:rPr lang="en-GB" sz="2000" dirty="0" smtClean="0"/>
              <a:t>match the corresponding rule recursively</a:t>
            </a:r>
          </a:p>
          <a:p>
            <a:pPr marL="0" lvl="1" indent="0">
              <a:buNone/>
            </a:pPr>
            <a:r>
              <a:rPr lang="en-GB" sz="2000" dirty="0" smtClean="0"/>
              <a:t> </a:t>
            </a:r>
          </a:p>
          <a:p>
            <a:pPr lvl="2"/>
            <a:r>
              <a:rPr lang="en-GB" sz="2000" dirty="0" smtClean="0"/>
              <a:t>works fine if we can determine the rule with a look-ahead of 1</a:t>
            </a:r>
          </a:p>
          <a:p>
            <a:pPr lvl="3"/>
            <a:r>
              <a:rPr lang="en-GB" dirty="0" smtClean="0"/>
              <a:t>otherwise we need to backtrack…</a:t>
            </a:r>
          </a:p>
          <a:p>
            <a:pPr lvl="2"/>
            <a:r>
              <a:rPr lang="en-GB" sz="2000" dirty="0" smtClean="0"/>
              <a:t>the grammar should not be left recursive (non-termination)</a:t>
            </a:r>
          </a:p>
          <a:p>
            <a:pPr lvl="3"/>
            <a:r>
              <a:rPr lang="en-GB" dirty="0" smtClean="0"/>
              <a:t>eliminate left recursion via a grammar transformation</a:t>
            </a:r>
          </a:p>
          <a:p>
            <a:pPr lvl="2"/>
            <a:r>
              <a:rPr lang="en-GB" sz="2000" dirty="0" smtClean="0"/>
              <a:t>precedence of operators needs to be taken care off </a:t>
            </a:r>
            <a:endParaRPr lang="en-GB" sz="2000" dirty="0" smtClean="0"/>
          </a:p>
          <a:p>
            <a:pPr lvl="3"/>
            <a:r>
              <a:rPr lang="en-GB" sz="1800" dirty="0"/>
              <a:t>b</a:t>
            </a:r>
            <a:r>
              <a:rPr lang="en-GB" sz="1800" dirty="0" smtClean="0"/>
              <a:t>y-default left associative</a:t>
            </a:r>
            <a:r>
              <a:rPr lang="en-GB" sz="1800" dirty="0" smtClean="0"/>
              <a:t>	 operators </a:t>
            </a:r>
            <a:endParaRPr lang="en-GB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32" y="188640"/>
            <a:ext cx="8472518" cy="1143000"/>
          </a:xfrm>
        </p:spPr>
        <p:txBody>
          <a:bodyPr/>
          <a:lstStyle/>
          <a:p>
            <a:r>
              <a:rPr lang="en-GB" dirty="0" smtClean="0"/>
              <a:t>why people like LALR(1) - LR(1)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32" y="1630210"/>
            <a:ext cx="8686800" cy="4714908"/>
          </a:xfrm>
        </p:spPr>
        <p:txBody>
          <a:bodyPr/>
          <a:lstStyle/>
          <a:p>
            <a:pPr lvl="1"/>
            <a:r>
              <a:rPr lang="en-GB" sz="2000" dirty="0" smtClean="0"/>
              <a:t>suited for most programming languages</a:t>
            </a:r>
          </a:p>
          <a:p>
            <a:pPr lvl="1"/>
            <a:r>
              <a:rPr lang="en-GB" sz="2000" dirty="0" smtClean="0"/>
              <a:t>LR(1) grammars are powerful</a:t>
            </a:r>
          </a:p>
          <a:p>
            <a:pPr lvl="1"/>
            <a:r>
              <a:rPr lang="en-GB" sz="2000" dirty="0" smtClean="0"/>
              <a:t>table can be generated automatically from the grammar</a:t>
            </a:r>
          </a:p>
          <a:p>
            <a:pPr lvl="2"/>
            <a:r>
              <a:rPr lang="en-GB" sz="2000" dirty="0" smtClean="0"/>
              <a:t>just follow the steps outlined above</a:t>
            </a:r>
          </a:p>
          <a:p>
            <a:pPr lvl="1"/>
            <a:r>
              <a:rPr lang="en-GB" sz="2000" dirty="0" smtClean="0"/>
              <a:t>yields efficient parsers</a:t>
            </a:r>
          </a:p>
          <a:p>
            <a:pPr lvl="2"/>
            <a:r>
              <a:rPr lang="en-GB" sz="2000" dirty="0" smtClean="0"/>
              <a:t>most parser generators are based on LR(1) or LALR(1)</a:t>
            </a:r>
          </a:p>
          <a:p>
            <a:pPr lvl="1"/>
            <a:r>
              <a:rPr lang="en-GB" sz="2000" dirty="0" smtClean="0"/>
              <a:t>errors in the input are recognized quickly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since there is an algorithm to generate shift/reduce tables, one can use a parser generator:</a:t>
            </a:r>
          </a:p>
          <a:p>
            <a:pPr lvl="2"/>
            <a:r>
              <a:rPr lang="en-GB" sz="2000" dirty="0" err="1" smtClean="0"/>
              <a:t>yacc</a:t>
            </a:r>
            <a:r>
              <a:rPr lang="en-GB" sz="2000" dirty="0" smtClean="0"/>
              <a:t> (</a:t>
            </a:r>
            <a:r>
              <a:rPr lang="en-GB" sz="2000" dirty="0" smtClean="0">
                <a:solidFill>
                  <a:srgbClr val="FFFF00"/>
                </a:solidFill>
              </a:rPr>
              <a:t>y</a:t>
            </a:r>
            <a:r>
              <a:rPr lang="en-GB" sz="2000" dirty="0" smtClean="0"/>
              <a:t>et </a:t>
            </a:r>
            <a:r>
              <a:rPr lang="en-GB" sz="2000" dirty="0" smtClean="0">
                <a:solidFill>
                  <a:srgbClr val="FFFF00"/>
                </a:solidFill>
              </a:rPr>
              <a:t>a</a:t>
            </a:r>
            <a:r>
              <a:rPr lang="en-GB" sz="2000" dirty="0" smtClean="0"/>
              <a:t>nother </a:t>
            </a:r>
            <a:r>
              <a:rPr lang="en-GB" sz="2000" dirty="0" smtClean="0">
                <a:solidFill>
                  <a:srgbClr val="FFFF00"/>
                </a:solidFill>
              </a:rPr>
              <a:t>c</a:t>
            </a:r>
            <a:r>
              <a:rPr lang="en-GB" sz="2000" dirty="0" smtClean="0"/>
              <a:t>ompiler </a:t>
            </a:r>
            <a:r>
              <a:rPr lang="en-GB" sz="2000" dirty="0" smtClean="0">
                <a:solidFill>
                  <a:srgbClr val="FFFF00"/>
                </a:solidFill>
              </a:rPr>
              <a:t>c</a:t>
            </a:r>
            <a:r>
              <a:rPr lang="en-GB" sz="2000" dirty="0" smtClean="0"/>
              <a:t>ompiler) is most famous [1970]</a:t>
            </a:r>
          </a:p>
          <a:p>
            <a:pPr lvl="2"/>
            <a:r>
              <a:rPr lang="en-GB" sz="2000" dirty="0" smtClean="0"/>
              <a:t>Bison is a more modern variant (both LALR(1)) [1988]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3" y="260648"/>
            <a:ext cx="8472518" cy="1143000"/>
          </a:xfrm>
        </p:spPr>
        <p:txBody>
          <a:bodyPr/>
          <a:lstStyle/>
          <a:p>
            <a:r>
              <a:rPr lang="en-GB" dirty="0" smtClean="0"/>
              <a:t>error 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3" y="1404595"/>
            <a:ext cx="8472518" cy="4786346"/>
          </a:xfrm>
        </p:spPr>
        <p:txBody>
          <a:bodyPr/>
          <a:lstStyle/>
          <a:p>
            <a:pPr lvl="1"/>
            <a:r>
              <a:rPr lang="en-GB" sz="2000" dirty="0" smtClean="0"/>
              <a:t>&gt; 90% of the compiled programs contains errors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it is convenient to receive many errors at once instead of only the first one</a:t>
            </a:r>
          </a:p>
          <a:p>
            <a:pPr lvl="1"/>
            <a:r>
              <a:rPr lang="en-GB" sz="2000" dirty="0" smtClean="0"/>
              <a:t>to achieve this the parser and the input must resynchronise: </a:t>
            </a:r>
          </a:p>
          <a:p>
            <a:pPr lvl="2"/>
            <a:r>
              <a:rPr lang="en-GB" sz="2000" dirty="0" smtClean="0"/>
              <a:t>skip tokens in the input until you can restart the parser with a known grammar rule</a:t>
            </a:r>
          </a:p>
          <a:p>
            <a:pPr lvl="2"/>
            <a:endParaRPr lang="en-GB" sz="2000" dirty="0" smtClean="0"/>
          </a:p>
          <a:p>
            <a:pPr lvl="1"/>
            <a:r>
              <a:rPr lang="en-GB" sz="2000" dirty="0" smtClean="0"/>
              <a:t>error recovery is an art and a science on its own</a:t>
            </a:r>
          </a:p>
          <a:p>
            <a:pPr lvl="2"/>
            <a:r>
              <a:rPr lang="en-GB" sz="2000" dirty="0" smtClean="0"/>
              <a:t>especially if you want to give good error messages</a:t>
            </a:r>
          </a:p>
          <a:p>
            <a:pPr lvl="2"/>
            <a:r>
              <a:rPr lang="en-GB" sz="2000" dirty="0" smtClean="0"/>
              <a:t>do error correction</a:t>
            </a:r>
          </a:p>
          <a:p>
            <a:pPr lvl="2"/>
            <a:r>
              <a:rPr lang="en-GB" sz="2000" dirty="0" smtClean="0"/>
              <a:t>synchronise inside definitions instead of</a:t>
            </a:r>
            <a:br>
              <a:rPr lang="en-GB" sz="2000" dirty="0" smtClean="0"/>
            </a:br>
            <a:r>
              <a:rPr lang="en-GB" sz="2000" dirty="0" smtClean="0"/>
              <a:t>'skip to the next class definition' 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7" y="188640"/>
            <a:ext cx="8472518" cy="1143000"/>
          </a:xfrm>
        </p:spPr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11" y="1268760"/>
            <a:ext cx="8472518" cy="4714908"/>
          </a:xfrm>
        </p:spPr>
        <p:txBody>
          <a:bodyPr/>
          <a:lstStyle/>
          <a:p>
            <a:pPr lvl="1"/>
            <a:r>
              <a:rPr lang="en-GB" sz="2000" dirty="0" smtClean="0">
                <a:solidFill>
                  <a:srgbClr val="FFFF00"/>
                </a:solidFill>
              </a:rPr>
              <a:t>recursive descent parsing is intuitive</a:t>
            </a:r>
          </a:p>
          <a:p>
            <a:pPr lvl="1"/>
            <a:endParaRPr lang="en-GB" sz="2000" dirty="0" smtClean="0"/>
          </a:p>
          <a:p>
            <a:pPr lvl="2"/>
            <a:r>
              <a:rPr lang="en-GB" sz="2000" dirty="0" smtClean="0"/>
              <a:t>take the grammar and try to recognise rules in the input</a:t>
            </a:r>
          </a:p>
          <a:p>
            <a:pPr lvl="2"/>
            <a:r>
              <a:rPr lang="en-GB" sz="2000" dirty="0" smtClean="0"/>
              <a:t>very suited for constructing parsers by hand</a:t>
            </a:r>
          </a:p>
          <a:p>
            <a:pPr lvl="2"/>
            <a:r>
              <a:rPr lang="en-GB" sz="2000" dirty="0" smtClean="0"/>
              <a:t>works well for many simple languages</a:t>
            </a:r>
          </a:p>
          <a:p>
            <a:pPr lvl="2"/>
            <a:endParaRPr lang="en-GB" sz="2000" dirty="0" smtClean="0"/>
          </a:p>
          <a:p>
            <a:pPr lvl="1"/>
            <a:r>
              <a:rPr lang="en-GB" sz="2000" dirty="0" smtClean="0">
                <a:solidFill>
                  <a:srgbClr val="FFFF00"/>
                </a:solidFill>
              </a:rPr>
              <a:t>shift-reduce parsers are very powerful and efficient</a:t>
            </a:r>
          </a:p>
          <a:p>
            <a:pPr lvl="1"/>
            <a:endParaRPr lang="en-GB" sz="2000" dirty="0" smtClean="0"/>
          </a:p>
          <a:p>
            <a:pPr lvl="2"/>
            <a:r>
              <a:rPr lang="en-GB" sz="2000" dirty="0" smtClean="0"/>
              <a:t>look at the input tokens and find the corresponding rule</a:t>
            </a:r>
          </a:p>
          <a:p>
            <a:pPr lvl="2"/>
            <a:r>
              <a:rPr lang="en-GB" sz="2000" dirty="0" smtClean="0"/>
              <a:t>constructing tables by hand is detention work</a:t>
            </a:r>
          </a:p>
          <a:p>
            <a:pPr lvl="2"/>
            <a:r>
              <a:rPr lang="en-GB" sz="2000" dirty="0" smtClean="0"/>
              <a:t>fortunately the construction of tables can be automated</a:t>
            </a:r>
          </a:p>
          <a:p>
            <a:pPr lvl="2"/>
            <a:r>
              <a:rPr lang="en-GB" sz="2000" dirty="0" smtClean="0"/>
              <a:t>this principle is used by most parser generators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32" y="260648"/>
            <a:ext cx="8472518" cy="1143000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Bottom-up parsing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73" y="1821630"/>
            <a:ext cx="8472518" cy="4714908"/>
          </a:xfrm>
        </p:spPr>
        <p:txBody>
          <a:bodyPr/>
          <a:lstStyle/>
          <a:p>
            <a:pPr lvl="1"/>
            <a:endParaRPr lang="en-GB" dirty="0" smtClean="0"/>
          </a:p>
          <a:p>
            <a:pPr lvl="1"/>
            <a:r>
              <a:rPr lang="en-GB" sz="2000" dirty="0" smtClean="0"/>
              <a:t>a </a:t>
            </a:r>
            <a:r>
              <a:rPr lang="en-GB" sz="2000" dirty="0" smtClean="0">
                <a:solidFill>
                  <a:srgbClr val="FFFF00"/>
                </a:solidFill>
              </a:rPr>
              <a:t>bottom-up parser </a:t>
            </a:r>
            <a:r>
              <a:rPr lang="en-GB" sz="2000" dirty="0" smtClean="0"/>
              <a:t>starts with the </a:t>
            </a:r>
            <a:r>
              <a:rPr lang="en-GB" sz="2000" dirty="0" smtClean="0">
                <a:solidFill>
                  <a:srgbClr val="FFFF00"/>
                </a:solidFill>
              </a:rPr>
              <a:t>tokens</a:t>
            </a:r>
            <a:r>
              <a:rPr lang="en-GB" sz="2000" dirty="0" smtClean="0"/>
              <a:t> in the input and selects the associated </a:t>
            </a:r>
            <a:r>
              <a:rPr lang="en-GB" sz="2000" dirty="0" smtClean="0">
                <a:solidFill>
                  <a:srgbClr val="FFFF00"/>
                </a:solidFill>
              </a:rPr>
              <a:t>rule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how to choose the right rule without too much look-ahead?</a:t>
            </a:r>
          </a:p>
          <a:p>
            <a:pPr lvl="2"/>
            <a:r>
              <a:rPr lang="en-GB" sz="2000" dirty="0" smtClean="0"/>
              <a:t>delay the decision about rule selection</a:t>
            </a:r>
          </a:p>
          <a:p>
            <a:pPr lvl="2"/>
            <a:r>
              <a:rPr lang="en-GB" sz="2000" dirty="0" smtClean="0"/>
              <a:t>store syntax fragments until it is clear which rule to choose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32" y="106094"/>
            <a:ext cx="8472518" cy="1143000"/>
          </a:xfrm>
        </p:spPr>
        <p:txBody>
          <a:bodyPr/>
          <a:lstStyle/>
          <a:p>
            <a:r>
              <a:rPr lang="en-GB" dirty="0" smtClean="0"/>
              <a:t>LL(k) versus LR(k)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72" y="1196752"/>
            <a:ext cx="8472518" cy="4714908"/>
          </a:xfrm>
        </p:spPr>
        <p:txBody>
          <a:bodyPr/>
          <a:lstStyle/>
          <a:p>
            <a:pPr lvl="1"/>
            <a:r>
              <a:rPr lang="en-GB" sz="2000" dirty="0" smtClean="0"/>
              <a:t>LL(k)  </a:t>
            </a:r>
            <a:r>
              <a:rPr lang="en-GB" sz="2000" dirty="0" smtClean="0">
                <a:solidFill>
                  <a:srgbClr val="FFFF00"/>
                </a:solidFill>
              </a:rPr>
              <a:t>L</a:t>
            </a:r>
            <a:r>
              <a:rPr lang="en-GB" sz="2000" dirty="0" smtClean="0"/>
              <a:t>eft-to-right-parsing </a:t>
            </a:r>
            <a:r>
              <a:rPr lang="en-GB" sz="2000" dirty="0" smtClean="0">
                <a:solidFill>
                  <a:srgbClr val="FFFF00"/>
                </a:solidFill>
              </a:rPr>
              <a:t>L</a:t>
            </a:r>
            <a:r>
              <a:rPr lang="en-GB" sz="2000" dirty="0" smtClean="0"/>
              <a:t>eftmost-derivation</a:t>
            </a:r>
          </a:p>
          <a:p>
            <a:pPr lvl="1"/>
            <a:endParaRPr lang="en-GB" sz="2000" dirty="0" smtClean="0"/>
          </a:p>
          <a:p>
            <a:pPr lvl="2"/>
            <a:r>
              <a:rPr lang="en-GB" sz="2000" dirty="0" smtClean="0"/>
              <a:t>parser must predict in </a:t>
            </a:r>
            <a:r>
              <a:rPr lang="en-GB" sz="2000" dirty="0" smtClean="0">
                <a:solidFill>
                  <a:srgbClr val="FFFF00"/>
                </a:solidFill>
              </a:rPr>
              <a:t>k</a:t>
            </a:r>
            <a:r>
              <a:rPr lang="en-GB" sz="2000" dirty="0" smtClean="0"/>
              <a:t> (often 1) tokens which grammar rule has to be applied</a:t>
            </a:r>
          </a:p>
          <a:p>
            <a:pPr lvl="2"/>
            <a:endParaRPr lang="en-GB" sz="2000" dirty="0" smtClean="0"/>
          </a:p>
          <a:p>
            <a:pPr lvl="1"/>
            <a:r>
              <a:rPr lang="en-GB" sz="2000" dirty="0" smtClean="0"/>
              <a:t>LR(k)  </a:t>
            </a:r>
            <a:r>
              <a:rPr lang="en-GB" sz="2000" dirty="0" smtClean="0">
                <a:solidFill>
                  <a:srgbClr val="FFFF00"/>
                </a:solidFill>
              </a:rPr>
              <a:t>L</a:t>
            </a:r>
            <a:r>
              <a:rPr lang="en-GB" sz="2000" dirty="0" smtClean="0"/>
              <a:t>eft-to-right-parsing </a:t>
            </a:r>
            <a:r>
              <a:rPr lang="en-GB" sz="2000" dirty="0" smtClean="0">
                <a:solidFill>
                  <a:srgbClr val="FFFF00"/>
                </a:solidFill>
              </a:rPr>
              <a:t>R</a:t>
            </a:r>
            <a:r>
              <a:rPr lang="en-GB" sz="2000" dirty="0" smtClean="0"/>
              <a:t>ightmost-derivation</a:t>
            </a:r>
          </a:p>
          <a:p>
            <a:pPr lvl="1"/>
            <a:endParaRPr lang="en-GB" sz="2000" dirty="0" smtClean="0"/>
          </a:p>
          <a:p>
            <a:pPr lvl="2"/>
            <a:r>
              <a:rPr lang="en-GB" sz="2000" dirty="0" smtClean="0">
                <a:solidFill>
                  <a:srgbClr val="FFFF00"/>
                </a:solidFill>
              </a:rPr>
              <a:t>k</a:t>
            </a:r>
            <a:r>
              <a:rPr lang="en-GB" sz="2000" dirty="0" smtClean="0"/>
              <a:t> tokens look-ahead</a:t>
            </a:r>
          </a:p>
          <a:p>
            <a:pPr lvl="2"/>
            <a:r>
              <a:rPr lang="en-GB" sz="2000" dirty="0" smtClean="0"/>
              <a:t>start consuming tokens</a:t>
            </a:r>
          </a:p>
          <a:p>
            <a:pPr lvl="2"/>
            <a:r>
              <a:rPr lang="en-GB" sz="2000" dirty="0" smtClean="0"/>
              <a:t>transform these tokens to a rule as soon as you can decide which rule should be applied</a:t>
            </a:r>
          </a:p>
          <a:p>
            <a:pPr lvl="2"/>
            <a:r>
              <a:rPr lang="en-GB" sz="2000" dirty="0" smtClean="0"/>
              <a:t>look-ahead in non-consumed input</a:t>
            </a:r>
          </a:p>
          <a:p>
            <a:pPr lvl="2"/>
            <a:r>
              <a:rPr lang="en-GB" sz="2000" dirty="0" smtClean="0"/>
              <a:t>store consumed but unrecognized symbols on a stack</a:t>
            </a:r>
          </a:p>
          <a:p>
            <a:pPr lvl="2"/>
            <a:r>
              <a:rPr lang="en-GB" sz="2000" dirty="0" smtClean="0"/>
              <a:t>most decent languages can be handled by a LR(1) </a:t>
            </a:r>
            <a:r>
              <a:rPr lang="en-GB" sz="2000" dirty="0" smtClean="0"/>
              <a:t>grammar</a:t>
            </a:r>
          </a:p>
          <a:p>
            <a:pPr lvl="2"/>
            <a:r>
              <a:rPr lang="en-GB" sz="2000" dirty="0"/>
              <a:t>b</a:t>
            </a:r>
            <a:r>
              <a:rPr lang="en-GB" sz="2000" dirty="0" smtClean="0"/>
              <a:t>y default right-associative operators</a:t>
            </a:r>
            <a:endParaRPr lang="en-GB" sz="2000" dirty="0" smtClean="0"/>
          </a:p>
          <a:p>
            <a:pPr lvl="1"/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0542"/>
            <a:ext cx="8472518" cy="1143000"/>
          </a:xfrm>
        </p:spPr>
        <p:txBody>
          <a:bodyPr/>
          <a:lstStyle/>
          <a:p>
            <a:r>
              <a:rPr lang="en-GB" dirty="0" smtClean="0"/>
              <a:t>bottom-up parsing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32" y="1412776"/>
            <a:ext cx="8472518" cy="4714908"/>
          </a:xfrm>
        </p:spPr>
        <p:txBody>
          <a:bodyPr/>
          <a:lstStyle/>
          <a:p>
            <a:pPr lvl="1"/>
            <a:r>
              <a:rPr lang="en-GB" sz="2000" dirty="0" smtClean="0"/>
              <a:t>sometimes we cannot decide which rule to use without look-ahead</a:t>
            </a:r>
          </a:p>
          <a:p>
            <a:pPr lvl="1"/>
            <a:endParaRPr lang="en-GB" dirty="0" smtClean="0"/>
          </a:p>
          <a:p>
            <a:r>
              <a:rPr lang="en-GB" sz="2000" dirty="0" smtClean="0"/>
              <a:t>	</a:t>
            </a:r>
            <a:r>
              <a:rPr lang="en-GB" sz="1800" dirty="0" smtClean="0"/>
              <a:t>term	::=	factor 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+</a:t>
            </a:r>
            <a:r>
              <a:rPr lang="en-GB" sz="1800" dirty="0" smtClean="0"/>
              <a:t> term</a:t>
            </a:r>
          </a:p>
          <a:p>
            <a:r>
              <a:rPr lang="en-GB" sz="1800" dirty="0" smtClean="0"/>
              <a:t>		|	factor 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GB" sz="1800" dirty="0" smtClean="0"/>
              <a:t>  term</a:t>
            </a:r>
          </a:p>
          <a:p>
            <a:r>
              <a:rPr lang="en-GB" sz="1800" dirty="0" smtClean="0"/>
              <a:t>		|	factor</a:t>
            </a:r>
          </a:p>
          <a:p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Comic Sans MS" pitchFamily="66" charset="0"/>
                <a:ea typeface="+mn-ea"/>
                <a:cs typeface="+mn-cs"/>
              </a:rPr>
              <a:t>in bottom-up parsing we simply delay the choice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latin typeface="Comic Sans MS" pitchFamily="66" charset="0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Comic Sans MS" pitchFamily="66" charset="0"/>
                <a:ea typeface="+mn-ea"/>
                <a:cs typeface="+mn-cs"/>
              </a:rPr>
              <a:t>after parsing the </a:t>
            </a:r>
            <a:r>
              <a:rPr lang="en-GB" sz="2000" dirty="0" smtClean="0">
                <a:latin typeface="Comic Sans MS" panose="030F0702030302020204" pitchFamily="66" charset="0"/>
              </a:rPr>
              <a:t>factor</a:t>
            </a:r>
            <a:r>
              <a:rPr lang="en-GB" sz="2000" dirty="0" smtClean="0">
                <a:latin typeface="Comic Sans MS" pitchFamily="66" charset="0"/>
                <a:ea typeface="+mn-ea"/>
                <a:cs typeface="+mn-cs"/>
              </a:rPr>
              <a:t>, the first token in the input tells us which alternative of </a:t>
            </a:r>
            <a:r>
              <a:rPr lang="en-GB" sz="2000" dirty="0" smtClean="0">
                <a:latin typeface="Comic Sans MS" panose="030F0702030302020204" pitchFamily="66" charset="0"/>
              </a:rPr>
              <a:t>term</a:t>
            </a:r>
            <a:r>
              <a:rPr lang="en-GB" sz="2000" dirty="0" smtClean="0">
                <a:latin typeface="Comic Sans MS" pitchFamily="66" charset="0"/>
                <a:ea typeface="+mn-ea"/>
                <a:cs typeface="+mn-cs"/>
              </a:rPr>
              <a:t> should be applied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latin typeface="Comic Sans MS" pitchFamily="66" charset="0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Comic Sans MS" pitchFamily="66" charset="0"/>
                <a:ea typeface="+mn-ea"/>
                <a:cs typeface="+mn-cs"/>
              </a:rPr>
              <a:t>often a </a:t>
            </a:r>
            <a:r>
              <a:rPr lang="en-GB" sz="2000" dirty="0" smtClean="0">
                <a:solidFill>
                  <a:srgbClr val="FFFF00"/>
                </a:solidFill>
                <a:latin typeface="Comic Sans MS" pitchFamily="66" charset="0"/>
                <a:ea typeface="+mn-ea"/>
                <a:cs typeface="+mn-cs"/>
              </a:rPr>
              <a:t>shift-reduce parser </a:t>
            </a:r>
            <a:r>
              <a:rPr lang="en-GB" sz="2000" dirty="0" smtClean="0">
                <a:latin typeface="Comic Sans MS" pitchFamily="66" charset="0"/>
                <a:ea typeface="+mn-ea"/>
                <a:cs typeface="+mn-cs"/>
              </a:rPr>
              <a:t>is used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FFFF00"/>
                </a:solidFill>
              </a:rPr>
              <a:t>shift</a:t>
            </a:r>
            <a:r>
              <a:rPr lang="en-GB" sz="2000" dirty="0" smtClean="0"/>
              <a:t> items on the stack until it is clear which rule to apply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FFFF00"/>
                </a:solidFill>
              </a:rPr>
              <a:t>reduce</a:t>
            </a:r>
            <a:r>
              <a:rPr lang="en-GB" sz="2000" dirty="0" smtClean="0"/>
              <a:t> means: apply a rule of the grammar, pop saved items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32" y="188640"/>
            <a:ext cx="8472518" cy="1143000"/>
          </a:xfrm>
        </p:spPr>
        <p:txBody>
          <a:bodyPr/>
          <a:lstStyle/>
          <a:p>
            <a:r>
              <a:rPr lang="en-GB" dirty="0" smtClean="0"/>
              <a:t>Some handy types…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939336" cy="3443844"/>
          </a:xfrm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:: Grammar 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	:== 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[Item]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/>
              <a:t>	</a:t>
            </a:r>
          </a:p>
          <a:p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:: Item		= T   Name			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// terminal 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T "+"</a:t>
            </a:r>
          </a:p>
          <a:p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			|  NT Name Rule		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// nonterminal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 NT "term"</a:t>
            </a:r>
          </a:p>
          <a:p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			|  Id  Name		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	// identifier 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Id "x"</a:t>
            </a:r>
          </a:p>
          <a:p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			|  Num </a:t>
            </a:r>
            <a:r>
              <a:rPr lang="en-GB" sz="1800" dirty="0" err="1" smtClean="0">
                <a:solidFill>
                  <a:schemeClr val="tx1">
                    <a:lumMod val="85000"/>
                  </a:schemeClr>
                </a:solidFill>
              </a:rPr>
              <a:t>Int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		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	// number 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Num 42</a:t>
            </a:r>
          </a:p>
          <a:p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			|  End		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		// end of input, $</a:t>
            </a:r>
            <a:endParaRPr lang="en-GB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GB" sz="1800" dirty="0">
                <a:solidFill>
                  <a:schemeClr val="tx1">
                    <a:lumMod val="85000"/>
                  </a:schemeClr>
                </a:solidFill>
              </a:rPr>
              <a:t>:: Name	:== String</a:t>
            </a:r>
          </a:p>
          <a:p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:: Rule		:== [Item]		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	// </a:t>
            </a:r>
            <a:r>
              <a:rPr lang="en-GB" sz="1800" dirty="0" err="1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rhs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of nonterminal</a:t>
            </a:r>
            <a:endParaRPr lang="en-GB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en-GB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</a:rPr>
              <a:t>:: Input		:== [Item]		</a:t>
            </a:r>
            <a:r>
              <a:rPr lang="en-GB" sz="18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	// input of parser</a:t>
            </a:r>
            <a:endParaRPr lang="en-GB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en-GB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5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13458"/>
            <a:ext cx="8472518" cy="1143000"/>
          </a:xfrm>
        </p:spPr>
        <p:txBody>
          <a:bodyPr/>
          <a:lstStyle/>
          <a:p>
            <a:r>
              <a:rPr lang="en-GB" dirty="0" smtClean="0"/>
              <a:t>a simple grammar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9515400" cy="4714908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:: Grammar :== [Item]</a:t>
            </a:r>
            <a:r>
              <a:rPr lang="en-US" sz="1800" dirty="0" smtClean="0"/>
              <a:t> 	</a:t>
            </a:r>
          </a:p>
          <a:p>
            <a:endParaRPr lang="en-US" sz="1800" dirty="0" smtClean="0"/>
          </a:p>
          <a:p>
            <a:r>
              <a:rPr lang="pt-BR" sz="1800" dirty="0" smtClean="0">
                <a:solidFill>
                  <a:schemeClr val="tx1">
                    <a:lumMod val="85000"/>
                  </a:schemeClr>
                </a:solidFill>
              </a:rPr>
              <a:t>gram323 :: Grammar</a:t>
            </a:r>
          </a:p>
          <a:p>
            <a:r>
              <a:rPr lang="pt-BR" sz="1800" dirty="0" smtClean="0"/>
              <a:t>gram323</a:t>
            </a:r>
          </a:p>
          <a:p>
            <a:r>
              <a:rPr lang="pt-BR" sz="1800" dirty="0" smtClean="0"/>
              <a:t>=	[ NT "S"	[E, End]</a:t>
            </a:r>
          </a:p>
          <a:p>
            <a:r>
              <a:rPr lang="pt-BR" sz="1800" dirty="0" smtClean="0"/>
              <a:t>	, NT "E"	[T`, E`]</a:t>
            </a:r>
          </a:p>
          <a:p>
            <a:r>
              <a:rPr lang="pt-BR" sz="1800" dirty="0" smtClean="0"/>
              <a:t>	, NT "E`"	[T "+", E]</a:t>
            </a:r>
          </a:p>
          <a:p>
            <a:r>
              <a:rPr lang="pt-BR" sz="1800" dirty="0" smtClean="0"/>
              <a:t>	, NT "E`"	[]</a:t>
            </a:r>
          </a:p>
          <a:p>
            <a:r>
              <a:rPr lang="pt-BR" sz="1800" dirty="0" smtClean="0"/>
              <a:t>	, NT "T`"	[Id ""]</a:t>
            </a:r>
          </a:p>
          <a:p>
            <a:r>
              <a:rPr lang="pt-BR" sz="1800" dirty="0" smtClean="0"/>
              <a:t>	]</a:t>
            </a:r>
          </a:p>
          <a:p>
            <a:r>
              <a:rPr lang="pt-BR" sz="1800" dirty="0" smtClean="0">
                <a:solidFill>
                  <a:schemeClr val="tx1">
                    <a:lumMod val="85000"/>
                  </a:schemeClr>
                </a:solidFill>
              </a:rPr>
              <a:t>where</a:t>
            </a:r>
          </a:p>
          <a:p>
            <a:r>
              <a:rPr lang="pt-BR" sz="1800" dirty="0" smtClean="0"/>
              <a:t>	E   = NT "</a:t>
            </a:r>
            <a:r>
              <a:rPr lang="pt-BR" sz="1800" dirty="0"/>
              <a:t>E"   </a:t>
            </a:r>
            <a:r>
              <a:rPr lang="pt-BR" sz="1800" dirty="0" smtClean="0"/>
              <a:t>[]		// </a:t>
            </a:r>
            <a:r>
              <a:rPr lang="pt-BR" sz="1800" dirty="0" smtClean="0">
                <a:latin typeface="Comic Sans MS" panose="030F0702030302020204" pitchFamily="66" charset="0"/>
              </a:rPr>
              <a:t>right-hand-side non-terminal encoding</a:t>
            </a:r>
          </a:p>
          <a:p>
            <a:r>
              <a:rPr lang="pt-BR" sz="1800" dirty="0"/>
              <a:t>	</a:t>
            </a:r>
            <a:r>
              <a:rPr lang="pt-BR" sz="1800" dirty="0" smtClean="0"/>
              <a:t>E` = NT "E`" []		// </a:t>
            </a:r>
            <a:r>
              <a:rPr lang="pt-BR" sz="1800" dirty="0" smtClean="0">
                <a:latin typeface="Comic Sans MS" panose="030F0702030302020204" pitchFamily="66" charset="0"/>
              </a:rPr>
              <a:t>we only need to know its name</a:t>
            </a:r>
          </a:p>
          <a:p>
            <a:r>
              <a:rPr lang="pt-BR" sz="1800" dirty="0"/>
              <a:t>	</a:t>
            </a:r>
            <a:r>
              <a:rPr lang="pt-BR" sz="1800" dirty="0" smtClean="0"/>
              <a:t>T` = NT "T`" </a:t>
            </a:r>
            <a:r>
              <a:rPr lang="pt-BR" sz="1800" dirty="0"/>
              <a:t>[]		// </a:t>
            </a:r>
            <a:r>
              <a:rPr lang="pt-BR" sz="1800" dirty="0" smtClean="0">
                <a:latin typeface="Comic Sans MS" panose="030F0702030302020204" pitchFamily="66" charset="0"/>
              </a:rPr>
              <a:t>hence the empty list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11960" y="2204864"/>
            <a:ext cx="2857520" cy="2357454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grammar 3.23</a:t>
            </a:r>
          </a:p>
          <a:p>
            <a:pPr marL="271463" marR="0" lvl="1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	  ::= E $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   ::= T` E`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GB" sz="2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E` ::=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+ E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    |   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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T` ::= Id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55" y="260648"/>
            <a:ext cx="8472518" cy="1143000"/>
          </a:xfrm>
        </p:spPr>
        <p:txBody>
          <a:bodyPr/>
          <a:lstStyle/>
          <a:p>
            <a:r>
              <a:rPr lang="en-GB" dirty="0" smtClean="0"/>
              <a:t>matching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compare item in grammar with item in input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match :: Item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Item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 -&gt;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Bool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 smtClean="0"/>
              <a:t>match (T s)		(T </a:t>
            </a:r>
            <a:r>
              <a:rPr lang="en-US" sz="2000" dirty="0" err="1" smtClean="0"/>
              <a:t>t</a:t>
            </a:r>
            <a:r>
              <a:rPr lang="en-US" sz="2000" dirty="0" smtClean="0"/>
              <a:t>)		= s == t</a:t>
            </a:r>
          </a:p>
          <a:p>
            <a:r>
              <a:rPr lang="en-US" sz="2000" dirty="0" smtClean="0"/>
              <a:t>match (Num _)	(Num _)	= True</a:t>
            </a:r>
          </a:p>
          <a:p>
            <a:r>
              <a:rPr lang="en-US" sz="2000" dirty="0" smtClean="0"/>
              <a:t>match (Id _)		(Id _)		= True</a:t>
            </a:r>
          </a:p>
          <a:p>
            <a:r>
              <a:rPr lang="en-US" sz="2000" dirty="0" smtClean="0"/>
              <a:t>match End		</a:t>
            </a:r>
            <a:r>
              <a:rPr lang="en-US" sz="2000" dirty="0" err="1" smtClean="0"/>
              <a:t>End</a:t>
            </a:r>
            <a:r>
              <a:rPr lang="en-US" sz="2000" dirty="0" smtClean="0"/>
              <a:t>		= True</a:t>
            </a:r>
          </a:p>
          <a:p>
            <a:r>
              <a:rPr lang="en-US" sz="2000" dirty="0" smtClean="0"/>
              <a:t>match (NT _ _)	_		= True</a:t>
            </a:r>
          </a:p>
          <a:p>
            <a:r>
              <a:rPr lang="en-US" sz="2000" dirty="0" smtClean="0"/>
              <a:t>match _		_		= False</a:t>
            </a:r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2/23/2017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6" name="Rounded Rectangular Callout 6"/>
          <p:cNvSpPr/>
          <p:nvPr/>
        </p:nvSpPr>
        <p:spPr bwMode="auto">
          <a:xfrm>
            <a:off x="1115616" y="5157192"/>
            <a:ext cx="1872208" cy="442674"/>
          </a:xfrm>
          <a:prstGeom prst="wedgeRoundRectCallout">
            <a:avLst>
              <a:gd name="adj1" fmla="val -32164"/>
              <a:gd name="adj2" fmla="val -142422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Comic Sans MS" pitchFamily="66" charset="0"/>
                <a:cs typeface="+mn-cs"/>
              </a:rPr>
              <a:t>needed item</a:t>
            </a:r>
            <a:endParaRPr lang="en-GB" sz="2000" b="1" dirty="0">
              <a:latin typeface="Comic Sans MS" pitchFamily="66" charset="0"/>
              <a:cs typeface="+mn-cs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131840" y="5157192"/>
            <a:ext cx="1872208" cy="442674"/>
          </a:xfrm>
          <a:prstGeom prst="wedgeRoundRectCallout">
            <a:avLst>
              <a:gd name="adj1" fmla="val -36646"/>
              <a:gd name="adj2" fmla="val -146692"/>
              <a:gd name="adj3" fmla="val 16667"/>
            </a:avLst>
          </a:prstGeom>
          <a:solidFill>
            <a:srgbClr val="0B53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Comic Sans MS" pitchFamily="66" charset="0"/>
                <a:cs typeface="+mn-cs"/>
              </a:rPr>
              <a:t>item in input</a:t>
            </a:r>
            <a:endParaRPr lang="en-GB" sz="2000" b="1" dirty="0">
              <a:latin typeface="Comic Sans MS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81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20596</TotalTime>
  <Words>2302</Words>
  <Application>Microsoft Office PowerPoint</Application>
  <PresentationFormat>Diavoorstelling (4:3)</PresentationFormat>
  <Paragraphs>931</Paragraphs>
  <Slides>32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Comic Sans MS</vt:lpstr>
      <vt:lpstr>Constantia</vt:lpstr>
      <vt:lpstr>Symbol</vt:lpstr>
      <vt:lpstr>Verdana</vt:lpstr>
      <vt:lpstr>Wingdings 2</vt:lpstr>
      <vt:lpstr>Flow</vt:lpstr>
      <vt:lpstr>compiler construction 4: parsers 2: Bottom-up Parsers</vt:lpstr>
      <vt:lpstr>Front-end compiler</vt:lpstr>
      <vt:lpstr>Top-down / recursive descent parser</vt:lpstr>
      <vt:lpstr>Bottom-up parsing</vt:lpstr>
      <vt:lpstr>LL(k) versus LR(k)</vt:lpstr>
      <vt:lpstr>bottom-up parsing 2</vt:lpstr>
      <vt:lpstr>Some handy types…</vt:lpstr>
      <vt:lpstr>a simple grammar</vt:lpstr>
      <vt:lpstr>matching items</vt:lpstr>
      <vt:lpstr>shift -reduce parser</vt:lpstr>
      <vt:lpstr>driving the shift-reduce parser: table to make it grammar specific</vt:lpstr>
      <vt:lpstr>driving the shift-reduce parser: table to make it grammar specific </vt:lpstr>
      <vt:lpstr>one step of the LR parser</vt:lpstr>
      <vt:lpstr>example execution</vt:lpstr>
      <vt:lpstr>example failing execution</vt:lpstr>
      <vt:lpstr>how to construct the SR-table?</vt:lpstr>
      <vt:lpstr>LR(0) table construction, part 2</vt:lpstr>
      <vt:lpstr>LR(0) table construction, part 3</vt:lpstr>
      <vt:lpstr>LR(0) table construction, part 4</vt:lpstr>
      <vt:lpstr>LR(0) table construction, 5</vt:lpstr>
      <vt:lpstr>PowerPoint-presentatie</vt:lpstr>
      <vt:lpstr>LR(0) is not always sufficient</vt:lpstr>
      <vt:lpstr>simple LR (SLR(1))</vt:lpstr>
      <vt:lpstr>SLR example</vt:lpstr>
      <vt:lpstr>LR(0), SLR(1), LR(1)</vt:lpstr>
      <vt:lpstr>LR(1)</vt:lpstr>
      <vt:lpstr>LR(k) for k &gt; 1</vt:lpstr>
      <vt:lpstr>hierarchy of grammars</vt:lpstr>
      <vt:lpstr>left versus right recursion in grammars</vt:lpstr>
      <vt:lpstr>why people like LALR(1) - LR(1)</vt:lpstr>
      <vt:lpstr>error recovery</vt:lpstr>
      <vt:lpstr>recap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Pieter Koopman</dc:creator>
  <cp:lastModifiedBy>rinus@cs.ru.nl</cp:lastModifiedBy>
  <cp:revision>296</cp:revision>
  <cp:lastPrinted>2015-03-03T12:40:13Z</cp:lastPrinted>
  <dcterms:created xsi:type="dcterms:W3CDTF">2009-02-05T11:33:58Z</dcterms:created>
  <dcterms:modified xsi:type="dcterms:W3CDTF">2017-02-23T12:12:41Z</dcterms:modified>
</cp:coreProperties>
</file>