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0" r:id="rId3"/>
    <p:sldId id="302" r:id="rId4"/>
    <p:sldId id="258" r:id="rId5"/>
    <p:sldId id="311" r:id="rId6"/>
    <p:sldId id="259" r:id="rId7"/>
    <p:sldId id="257" r:id="rId8"/>
    <p:sldId id="262" r:id="rId9"/>
    <p:sldId id="261" r:id="rId10"/>
    <p:sldId id="260" r:id="rId11"/>
    <p:sldId id="264" r:id="rId12"/>
    <p:sldId id="263" r:id="rId13"/>
    <p:sldId id="265" r:id="rId14"/>
    <p:sldId id="269" r:id="rId15"/>
    <p:sldId id="303" r:id="rId16"/>
    <p:sldId id="267" r:id="rId17"/>
    <p:sldId id="266" r:id="rId18"/>
    <p:sldId id="268" r:id="rId19"/>
    <p:sldId id="270" r:id="rId20"/>
    <p:sldId id="297" r:id="rId21"/>
    <p:sldId id="298" r:id="rId22"/>
    <p:sldId id="272" r:id="rId23"/>
    <p:sldId id="273" r:id="rId24"/>
    <p:sldId id="274" r:id="rId25"/>
    <p:sldId id="275" r:id="rId26"/>
    <p:sldId id="276" r:id="rId27"/>
    <p:sldId id="277" r:id="rId28"/>
    <p:sldId id="271" r:id="rId29"/>
    <p:sldId id="278" r:id="rId30"/>
    <p:sldId id="305" r:id="rId31"/>
    <p:sldId id="279" r:id="rId32"/>
    <p:sldId id="281" r:id="rId33"/>
    <p:sldId id="280" r:id="rId34"/>
    <p:sldId id="283" r:id="rId35"/>
    <p:sldId id="285" r:id="rId36"/>
    <p:sldId id="301" r:id="rId37"/>
    <p:sldId id="284" r:id="rId38"/>
    <p:sldId id="286" r:id="rId39"/>
    <p:sldId id="287" r:id="rId40"/>
    <p:sldId id="289" r:id="rId41"/>
    <p:sldId id="295" r:id="rId42"/>
    <p:sldId id="299" r:id="rId43"/>
    <p:sldId id="294" r:id="rId44"/>
    <p:sldId id="288" r:id="rId45"/>
    <p:sldId id="290" r:id="rId46"/>
    <p:sldId id="291" r:id="rId47"/>
    <p:sldId id="292" r:id="rId48"/>
    <p:sldId id="300" r:id="rId49"/>
    <p:sldId id="293" r:id="rId50"/>
    <p:sldId id="304" r:id="rId51"/>
    <p:sldId id="306" r:id="rId52"/>
    <p:sldId id="309" r:id="rId53"/>
  </p:sldIdLst>
  <p:sldSz cx="9144000" cy="6858000" type="screen4x3"/>
  <p:notesSz cx="10234613" cy="70993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51" autoAdjust="0"/>
  </p:normalViewPr>
  <p:slideViewPr>
    <p:cSldViewPr>
      <p:cViewPr varScale="1">
        <p:scale>
          <a:sx n="130" d="100"/>
          <a:sy n="130" d="100"/>
        </p:scale>
        <p:origin x="80" y="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0344FB1-8B25-4AB5-ABDB-F5091525D90F}" type="datetimeFigureOut">
              <a:rPr lang="nl-NL" smtClean="0"/>
              <a:pPr/>
              <a:t>8-2-2017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4AE6AA0-C6A7-4F43-A6AD-10D3C6E49EA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2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7733BB-A566-4C7C-A5A5-9C114926F0B4}" type="datetimeFigureOut">
              <a:rPr lang="nl-NL"/>
              <a:pPr>
                <a:defRPr/>
              </a:pPr>
              <a:t>8-2-2017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881321D-D21D-4A32-8629-AA8552748AF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0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3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5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29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73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475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97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4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37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617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39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04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2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52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73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89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3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8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80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0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16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12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11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01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0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80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35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1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280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4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32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98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15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3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3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1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1321D-D21D-4A32-8629-AA8552748AF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81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 anchor="ctr"/>
          <a:lstStyle>
            <a:lvl1pPr marL="0" marR="45720" indent="0" algn="ctr">
              <a:buNone/>
              <a:defRPr b="0" i="0">
                <a:solidFill>
                  <a:schemeClr val="tx1"/>
                </a:solidFill>
                <a:latin typeface="CMU Serif Roman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20014-1B0E-40AA-9C8F-62C7EF93E226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1087-BB25-4F3E-8E90-374B8EA2855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5C402-9EFF-4327-9447-AEAD7CA9B0D6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D8A2E-73E4-453F-82F2-38F6163E1C2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A99C1-C97E-4EC3-AEB9-48D96D06A9D0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FA835-4187-4F35-B1B5-85583063A66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472518" cy="1143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472518" cy="4714908"/>
          </a:xfrm>
        </p:spPr>
        <p:txBody>
          <a:bodyPr/>
          <a:lstStyle>
            <a:lvl1pPr>
              <a:spcBef>
                <a:spcPts val="0"/>
              </a:spcBef>
              <a:buNone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271463" indent="-271463">
              <a:buClr>
                <a:schemeClr val="accent3"/>
              </a:buClr>
              <a:buSzPct val="95000"/>
              <a:defRPr sz="2400" b="0" i="0">
                <a:latin typeface="CMU Serif Roman" charset="0"/>
              </a:defRPr>
            </a:lvl2pPr>
            <a:lvl3pPr marL="542925" indent="-271463">
              <a:buClr>
                <a:schemeClr val="accent2">
                  <a:lumMod val="40000"/>
                  <a:lumOff val="60000"/>
                </a:schemeClr>
              </a:buClr>
              <a:defRPr sz="2200" b="0" i="0">
                <a:latin typeface="CMU Serif Roman" charset="0"/>
              </a:defRPr>
            </a:lvl3pPr>
            <a:lvl4pPr marL="803275" indent="-260350">
              <a:defRPr b="0" i="0">
                <a:latin typeface="CMU Serif Roman" charset="0"/>
              </a:defRPr>
            </a:lvl4pPr>
            <a:lvl5pPr marL="1074738" indent="-271463">
              <a:defRPr sz="1800" b="0" i="0">
                <a:latin typeface="CMU Serif Roman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875" y="6643688"/>
            <a:ext cx="1357313" cy="214312"/>
          </a:xfrm>
        </p:spPr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62898F-F915-47A5-830D-22E640C85FDF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63" y="6643688"/>
            <a:ext cx="6143625" cy="214312"/>
          </a:xfrm>
        </p:spPr>
        <p:txBody>
          <a:bodyPr/>
          <a:lstStyle>
            <a:lvl1pPr>
              <a:defRPr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637338"/>
            <a:ext cx="762000" cy="220662"/>
          </a:xfrm>
        </p:spPr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F6332DB-A96D-4C04-93F0-8FFB16C69E09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E5185-6115-43EF-AC00-62575E7D30C3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734B6-4370-470B-ACB1-3A5BA0CB859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658CB-FDF5-4356-8C1D-EB90885BB9F0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D09E8-675B-403A-B33A-C3CB4582E2E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92B1-C5C9-492F-9943-FFB39413AB48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A4742-9235-4083-910E-C9FE9D957E0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D22A-D536-462F-B5FB-4A83B1CAA557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A9F4-44EA-4687-9D50-3A1AF706BB4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5B857-1103-4FCF-8E89-D3A0970A1635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D2DD-AAA3-45C8-924B-8FAE7AA4F3F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0979-32BA-4957-9523-C5A7FA33A3CF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730AB-725C-4293-9612-349A5614CE3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AA4C-84D3-4B15-963F-450FB5EC1BB8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0509F-62F0-4A04-BB82-66D9DE26FDF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573B28-437A-4371-8A5D-12B65D40C070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44F068-1552-4299-89D7-E6640B1F43A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0" r:id="rId6"/>
    <p:sldLayoutId id="2147483691" r:id="rId7"/>
    <p:sldLayoutId id="2147483692" r:id="rId8"/>
    <p:sldLayoutId id="2147483700" r:id="rId9"/>
    <p:sldLayoutId id="2147483693" r:id="rId10"/>
    <p:sldLayoutId id="2147483694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noProof="0" dirty="0" smtClean="0"/>
              <a:t>Compiler Construction 2:</a:t>
            </a:r>
            <a:br>
              <a:rPr lang="en-GB" noProof="0" dirty="0" smtClean="0"/>
            </a:br>
            <a:r>
              <a:rPr lang="en-GB" noProof="0" dirty="0" smtClean="0"/>
              <a:t>Scanners</a:t>
            </a:r>
            <a:endParaRPr lang="en-GB" noProof="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4"/>
            <a:ext cx="7854950" cy="3440386"/>
          </a:xfrm>
        </p:spPr>
        <p:txBody>
          <a:bodyPr/>
          <a:lstStyle/>
          <a:p>
            <a:pPr marR="0"/>
            <a:r>
              <a:rPr lang="en-GB" noProof="0" dirty="0" smtClean="0">
                <a:ea typeface="CMU Serif Roman" charset="0"/>
                <a:cs typeface="CMU Serif Roman" charset="0"/>
              </a:rPr>
              <a:t>Breaking the input sentence into words</a:t>
            </a:r>
          </a:p>
          <a:p>
            <a:pPr marR="0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marR="0">
              <a:lnSpc>
                <a:spcPct val="80000"/>
              </a:lnSpc>
            </a:pPr>
            <a:r>
              <a:rPr lang="en-US" sz="2400" b="1" dirty="0" err="1" smtClean="0">
                <a:ea typeface="CMU Serif Roman" charset="0"/>
                <a:cs typeface="CMU Serif Roman" charset="0"/>
              </a:rPr>
              <a:t>Jurriën</a:t>
            </a:r>
            <a:r>
              <a:rPr lang="en-US" sz="2400" b="1" dirty="0" smtClean="0">
                <a:ea typeface="CMU Serif Roman" charset="0"/>
                <a:cs typeface="CMU Serif Roman" charset="0"/>
              </a:rPr>
              <a:t> </a:t>
            </a:r>
            <a:r>
              <a:rPr lang="en-US" sz="2400" b="1" dirty="0" err="1" smtClean="0">
                <a:ea typeface="CMU Serif Roman" charset="0"/>
                <a:cs typeface="CMU Serif Roman" charset="0"/>
              </a:rPr>
              <a:t>Stutterheim</a:t>
            </a:r>
            <a:r>
              <a:rPr lang="en-US" sz="2400" dirty="0" smtClean="0">
                <a:ea typeface="CMU Serif Roman" charset="0"/>
                <a:cs typeface="CMU Serif Roman" charset="0"/>
              </a:rPr>
              <a:t>, Markus </a:t>
            </a:r>
            <a:r>
              <a:rPr lang="en-US" sz="2400" dirty="0" err="1" smtClean="0">
                <a:ea typeface="CMU Serif Roman" charset="0"/>
                <a:cs typeface="CMU Serif Roman" charset="0"/>
              </a:rPr>
              <a:t>Klinik</a:t>
            </a:r>
            <a:r>
              <a:rPr lang="en-US" sz="2400" dirty="0" smtClean="0">
                <a:ea typeface="CMU Serif Roman" charset="0"/>
                <a:cs typeface="CMU Serif Roman" charset="0"/>
              </a:rPr>
              <a:t>, </a:t>
            </a:r>
            <a:r>
              <a:rPr lang="en-US" sz="2400" dirty="0" err="1" smtClean="0">
                <a:ea typeface="CMU Serif Roman" charset="0"/>
                <a:cs typeface="CMU Serif Roman" charset="0"/>
              </a:rPr>
              <a:t>Rinus</a:t>
            </a:r>
            <a:r>
              <a:rPr lang="en-US" sz="2400" dirty="0" smtClean="0">
                <a:ea typeface="CMU Serif Roman" charset="0"/>
                <a:cs typeface="CMU Serif Roman" charset="0"/>
              </a:rPr>
              <a:t> </a:t>
            </a:r>
            <a:r>
              <a:rPr lang="en-US" sz="2400" dirty="0" err="1" smtClean="0">
                <a:ea typeface="CMU Serif Roman" charset="0"/>
                <a:cs typeface="CMU Serif Roman" charset="0"/>
              </a:rPr>
              <a:t>Plasmeijer</a:t>
            </a:r>
            <a:endParaRPr lang="en-US" sz="2400" dirty="0" smtClean="0">
              <a:ea typeface="CMU Serif Roman" charset="0"/>
              <a:cs typeface="CMU Serif Roman" charset="0"/>
            </a:endParaRPr>
          </a:p>
          <a:p>
            <a:pPr marR="0">
              <a:lnSpc>
                <a:spcPct val="80000"/>
              </a:lnSpc>
            </a:pPr>
            <a:endParaRPr lang="en-US" sz="2400" dirty="0" smtClean="0">
              <a:ea typeface="CMU Serif Roman" charset="0"/>
              <a:cs typeface="CMU Serif Roman" charset="0"/>
            </a:endParaRPr>
          </a:p>
          <a:p>
            <a:pPr marR="0">
              <a:lnSpc>
                <a:spcPct val="80000"/>
              </a:lnSpc>
            </a:pPr>
            <a:r>
              <a:rPr lang="en-US" sz="2400" dirty="0" smtClean="0">
                <a:ea typeface="CMU Serif Roman" charset="0"/>
                <a:cs typeface="CMU Serif Roman" charset="0"/>
              </a:rPr>
              <a:t>February 2016</a:t>
            </a:r>
          </a:p>
          <a:p>
            <a:pPr marR="0"/>
            <a:endParaRPr lang="en-GB" noProof="0" dirty="0" smtClean="0">
              <a:ea typeface="CMU Serif Roman" charset="0"/>
              <a:cs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472488" cy="1143000"/>
          </a:xfrm>
        </p:spPr>
        <p:txBody>
          <a:bodyPr/>
          <a:lstStyle/>
          <a:p>
            <a:r>
              <a:rPr lang="en-GB" noProof="0" smtClean="0"/>
              <a:t>Regular Expressions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727"/>
            <a:ext cx="8472488" cy="5000625"/>
          </a:xfrm>
        </p:spPr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>
                <a:ea typeface="CMU Serif Roman" charset="0"/>
                <a:cs typeface="CMU Serif Roman" charset="0"/>
              </a:rPr>
              <a:t>REs over alphabet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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define a </a:t>
            </a:r>
            <a:r>
              <a:rPr lang="en-GB" b="1" noProof="0" dirty="0" smtClean="0">
                <a:ea typeface="CMU Serif Roman" charset="0"/>
                <a:cs typeface="CMU Serif Roman" charset="0"/>
                <a:sym typeface="Symbol"/>
              </a:rPr>
              <a:t>language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a language here is a set of words</a:t>
            </a:r>
          </a:p>
          <a:p>
            <a:pPr marL="4572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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is a RE denoting the language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{  }</a:t>
            </a:r>
          </a:p>
          <a:p>
            <a:pPr marL="4572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for every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a  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a is a RE denoting the language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{ a }</a:t>
            </a:r>
          </a:p>
          <a:p>
            <a:pPr marL="4572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if </a:t>
            </a:r>
            <a:r>
              <a:rPr lang="en-GB" i="1" dirty="0" smtClean="0">
                <a:ea typeface="CMU Serif Roman" charset="0"/>
                <a:cs typeface="CMU Serif Roman" charset="0"/>
                <a:sym typeface="Symbol"/>
              </a:rPr>
              <a:t>r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and </a:t>
            </a:r>
            <a:r>
              <a:rPr lang="en-GB" i="1" dirty="0" smtClean="0">
                <a:ea typeface="CMU Serif Roman" charset="0"/>
                <a:cs typeface="CMU Serif Roman" charset="0"/>
                <a:sym typeface="Symbol"/>
              </a:rPr>
              <a:t>s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are REs denoting </a:t>
            </a:r>
            <a:r>
              <a:rPr lang="en-GB" i="1" dirty="0" smtClean="0">
                <a:ea typeface="CMU Serif Roman" charset="0"/>
                <a:cs typeface="CMU Serif Roman" charset="0"/>
                <a:sym typeface="Symbol"/>
              </a:rPr>
              <a:t>L(r)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and </a:t>
            </a:r>
            <a:r>
              <a:rPr lang="en-GB" i="1" dirty="0" smtClean="0">
                <a:ea typeface="CMU Serif Roman" charset="0"/>
                <a:cs typeface="CMU Serif Roman" charset="0"/>
                <a:sym typeface="Symbol"/>
              </a:rPr>
              <a:t>L(s)</a:t>
            </a:r>
          </a:p>
          <a:p>
            <a:pPr marL="728662" lvl="2" indent="-4572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(r)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is a RE denoting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L(r)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parentheses have 'no meaning'</a:t>
            </a:r>
          </a:p>
          <a:p>
            <a:pPr marL="728662" lvl="2" indent="-4572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(r) | (s)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is a RE denoting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L(r)  L(s)</a:t>
            </a:r>
          </a:p>
          <a:p>
            <a:pPr marL="728662" lvl="2" indent="-4572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(r)(s)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is a RE denoting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L(r)L(s)</a:t>
            </a:r>
          </a:p>
          <a:p>
            <a:pPr marL="728662" lvl="2" indent="-4572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(r)</a:t>
            </a:r>
            <a:r>
              <a:rPr lang="en-GB" i="1" baseline="30000" noProof="0" dirty="0" smtClean="0">
                <a:ea typeface="CMU Serif Roman" charset="0"/>
                <a:cs typeface="CMU Serif Roman" charset="0"/>
                <a:sym typeface="Symbol"/>
              </a:rPr>
              <a:t>*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is a RE denoting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L(r)</a:t>
            </a:r>
            <a:r>
              <a:rPr lang="en-GB" i="1" baseline="30000" noProof="0" dirty="0" smtClean="0">
                <a:ea typeface="CMU Serif Roman" charset="0"/>
                <a:cs typeface="CMU Serif Roman" charset="0"/>
                <a:sym typeface="Symbol"/>
              </a:rPr>
              <a:t>*</a:t>
            </a:r>
          </a:p>
          <a:p>
            <a:pPr marL="457200" lvl="1" indent="-45720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we use precedence to avoid parentheses:</a:t>
            </a:r>
            <a:br>
              <a:rPr lang="en-GB" noProof="0" dirty="0" smtClean="0">
                <a:ea typeface="CMU Serif Roman" charset="0"/>
                <a:cs typeface="CMU Serif Roman" charset="0"/>
                <a:sym typeface="Symbol"/>
              </a:rPr>
            </a:b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closure &gt; concatenation &gt; alternation</a:t>
            </a:r>
            <a:br>
              <a:rPr lang="en-GB" noProof="0" dirty="0" smtClean="0">
                <a:ea typeface="CMU Serif Roman" charset="0"/>
                <a:cs typeface="CMU Serif Roman" charset="0"/>
                <a:sym typeface="Symbol"/>
              </a:rPr>
            </a:b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'_' | letter alpha</a:t>
            </a:r>
            <a:r>
              <a:rPr lang="en-GB" baseline="30000" noProof="0" dirty="0" smtClean="0">
                <a:ea typeface="CMU Serif Roman" charset="0"/>
                <a:cs typeface="CMU Serif Roman" charset="0"/>
                <a:sym typeface="Symbol"/>
              </a:rPr>
              <a:t>*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= (('_') | ((letter) ((alpha)</a:t>
            </a:r>
            <a:r>
              <a:rPr lang="en-GB" baseline="30000" noProof="0" dirty="0" smtClean="0">
                <a:ea typeface="CMU Serif Roman" charset="0"/>
                <a:cs typeface="CMU Serif Roman" charset="0"/>
                <a:sym typeface="Symbol"/>
              </a:rPr>
              <a:t>*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)))</a:t>
            </a:r>
          </a:p>
          <a:p>
            <a:pPr marL="4572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noProof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4901-7600-4E46-9F82-EFFD0E4BBE01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5940152" y="1412776"/>
            <a:ext cx="2592288" cy="1296144"/>
          </a:xfrm>
          <a:prstGeom prst="wedgeRectCallout">
            <a:avLst>
              <a:gd name="adj1" fmla="val -51358"/>
              <a:gd name="adj2" fmla="val 160468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we are usually lazy and use quotes only if it is necessary to avoid confusion</a:t>
            </a:r>
            <a:endParaRPr lang="en-GB" sz="2000" dirty="0">
              <a:latin typeface="CMU Serif Roman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letter	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a|b|c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|...|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z|A|B|C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|...|Z)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digit	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(0|1|2|3|4|5|6|7|8|9)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ident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	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letter ( letter | digit )</a:t>
            </a:r>
            <a:r>
              <a:rPr lang="en-GB" baseline="30000" noProof="0" dirty="0" smtClean="0">
                <a:latin typeface="CMU Serif Roman" charset="0"/>
                <a:ea typeface="CMU Serif Roman" charset="0"/>
                <a:cs typeface="CMU Serif Roman" charset="0"/>
              </a:rPr>
              <a:t>*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integer  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[+|-]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 (0|(1|2|3|4|5|6|7|8|9) digit</a:t>
            </a:r>
            <a:r>
              <a:rPr lang="en-GB" baseline="30000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*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decimal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integer . digit*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real      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(integer | decimal) E [+|-] digit</a:t>
            </a:r>
            <a:r>
              <a:rPr lang="en-GB" baseline="30000" noProof="0" dirty="0" smtClean="0">
                <a:latin typeface="CMU Serif Roman" charset="0"/>
                <a:ea typeface="CMU Serif Roman" charset="0"/>
                <a:cs typeface="CMU Serif Roman" charset="0"/>
              </a:rPr>
              <a:t>+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In most programming language the tokens can be described by REs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There exists tools that build a scanner from a RE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b="1" noProof="0" dirty="0" smtClean="0">
                <a:solidFill>
                  <a:srgbClr val="FFFF00"/>
                </a:solidFill>
              </a:rPr>
              <a:t>Note: names for REs are allowed,</a:t>
            </a:r>
            <a:br>
              <a:rPr lang="en-GB" b="1" noProof="0" dirty="0" smtClean="0">
                <a:solidFill>
                  <a:srgbClr val="FFFF00"/>
                </a:solidFill>
              </a:rPr>
            </a:br>
            <a:r>
              <a:rPr lang="en-GB" b="1" noProof="0" dirty="0" smtClean="0">
                <a:solidFill>
                  <a:srgbClr val="FFFF00"/>
                </a:solidFill>
              </a:rPr>
              <a:t>but definitions should not be recursive! </a:t>
            </a:r>
            <a:endParaRPr lang="en-GB" b="1" noProof="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6FB60-1B45-4259-A64C-0A327E1FF2F4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Rectangular Callout 5"/>
          <p:cNvSpPr/>
          <p:nvPr/>
        </p:nvSpPr>
        <p:spPr>
          <a:xfrm>
            <a:off x="7092280" y="5877272"/>
            <a:ext cx="1808584" cy="728464"/>
          </a:xfrm>
          <a:prstGeom prst="wedgeRectCallout">
            <a:avLst>
              <a:gd name="adj1" fmla="val -71020"/>
              <a:gd name="adj2" fmla="val 20997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tail recursion is fine</a:t>
            </a:r>
            <a:endParaRPr lang="en-GB" sz="20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Algebraic properties of 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80145"/>
              </p:ext>
            </p:extLst>
          </p:nvPr>
        </p:nvGraphicFramePr>
        <p:xfrm>
          <a:off x="314354" y="2000250"/>
          <a:ext cx="8472488" cy="435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</a:rPr>
                        <a:t>Equivalence rule</a:t>
                      </a:r>
                      <a:endParaRPr lang="en-GB" b="0" i="0" dirty="0">
                        <a:latin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</a:rPr>
                        <a:t>Description</a:t>
                      </a:r>
                      <a:endParaRPr lang="en-GB" b="0" i="0" dirty="0">
                        <a:latin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 | s</a:t>
                      </a:r>
                      <a:r>
                        <a:rPr lang="en-GB" b="0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= s | r</a:t>
                      </a:r>
                      <a:endParaRPr lang="en-GB" b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| is commutative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 | (s | t) = (r | s) | t</a:t>
                      </a:r>
                      <a:endParaRPr lang="en-GB" b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| is associative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(r s) t = r (s t)</a:t>
                      </a:r>
                      <a:endParaRPr lang="en-GB" b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concatenation is associative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3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 (s | t) = </a:t>
                      </a:r>
                      <a:r>
                        <a:rPr lang="en-GB" b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rs</a:t>
                      </a:r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| </a:t>
                      </a:r>
                      <a:r>
                        <a:rPr lang="en-GB" b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rt</a:t>
                      </a:r>
                      <a:endParaRPr lang="en-GB" b="0" dirty="0" smtClean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(r | s) t</a:t>
                      </a:r>
                      <a:r>
                        <a:rPr lang="en-GB" b="0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= </a:t>
                      </a:r>
                      <a:r>
                        <a:rPr lang="en-GB" b="0" baseline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rt</a:t>
                      </a:r>
                      <a:r>
                        <a:rPr lang="en-GB" b="0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| </a:t>
                      </a:r>
                      <a:r>
                        <a:rPr lang="en-GB" b="0" baseline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st</a:t>
                      </a:r>
                      <a:endParaRPr lang="en-GB" b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concatenation distributes over |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  <a:sym typeface="Symbol"/>
                        </a:rPr>
                        <a:t> r = r = r </a:t>
                      </a:r>
                      <a:endParaRPr lang="en-GB" b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  <a:sym typeface="Symbol"/>
                        </a:rPr>
                        <a:t></a:t>
                      </a:r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is identity for concatenation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 | r =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identity for |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r* = (r | </a:t>
                      </a:r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  <a:sym typeface="Symbol"/>
                        </a:rPr>
                        <a:t>)*</a:t>
                      </a:r>
                      <a:endParaRPr lang="en-GB" b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relation between </a:t>
                      </a:r>
                      <a:r>
                        <a:rPr lang="en-GB" b="0" i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Kleene</a:t>
                      </a:r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star and </a:t>
                      </a:r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  <a:sym typeface="Symbol"/>
                        </a:rPr>
                        <a:t>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r** = r*</a:t>
                      </a:r>
                      <a:endParaRPr lang="en-GB" b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* is idempotent</a:t>
                      </a:r>
                      <a:endParaRPr lang="en-GB" b="0" i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2FBF8-88B6-4C1A-83CD-35110022F5BE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Examples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/>
          <a:lstStyle/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let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 = { a, b }</a:t>
            </a:r>
          </a:p>
          <a:p>
            <a:pPr lvl="1"/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denotes { a, b }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(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)(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 denotes {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ba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bb }</a:t>
            </a:r>
            <a:br>
              <a:rPr lang="en-GB" noProof="0" dirty="0" smtClean="0">
                <a:ea typeface="CMU Serif Roman" charset="0"/>
                <a:cs typeface="CMU Serif Roman" charset="0"/>
                <a:sym typeface="Symbol"/>
              </a:rPr>
            </a:b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(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)(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 is 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|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|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ba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| bb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a* denotes { , a,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.. }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(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)* denotes { ,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ababab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abababab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.. }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a*b* denotes { , a,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b, bb,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aabbb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.. }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(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)* denotes { , a, b,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ba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bb,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.. }</a:t>
            </a:r>
            <a:br>
              <a:rPr lang="en-GB" noProof="0" dirty="0" smtClean="0">
                <a:ea typeface="CMU Serif Roman" charset="0"/>
                <a:cs typeface="CMU Serif Roman" charset="0"/>
                <a:sym typeface="Symbol"/>
              </a:rPr>
            </a:b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(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)* is (a*b*)*</a:t>
            </a:r>
          </a:p>
          <a:p>
            <a:pPr lvl="2"/>
            <a:r>
              <a:rPr lang="en-GB" dirty="0" smtClean="0">
                <a:ea typeface="CMU Serif Roman" charset="0"/>
                <a:cs typeface="CMU Serif Roman" charset="0"/>
                <a:sym typeface="Symbol"/>
              </a:rPr>
              <a:t>but (</a:t>
            </a:r>
            <a:r>
              <a:rPr lang="en-GB" dirty="0" err="1" smtClean="0">
                <a:ea typeface="CMU Serif Roman" charset="0"/>
                <a:cs typeface="CMU Serif Roman" charset="0"/>
                <a:sym typeface="Symbol"/>
              </a:rPr>
              <a:t>a|b</a:t>
            </a:r>
            <a:r>
              <a:rPr lang="en-GB" dirty="0" smtClean="0">
                <a:ea typeface="CMU Serif Roman" charset="0"/>
                <a:cs typeface="CMU Serif Roman" charset="0"/>
                <a:sym typeface="Symbol"/>
              </a:rPr>
              <a:t>)* is not (a*b*)</a:t>
            </a:r>
            <a:endParaRPr lang="en-GB" noProof="0" dirty="0" smtClean="0">
              <a:ea typeface="CMU Serif Roman" charset="0"/>
              <a:cs typeface="CMU Serif Roman" charset="0"/>
              <a:sym typeface="Symbol"/>
            </a:endParaRPr>
          </a:p>
          <a:p>
            <a:pPr lvl="1"/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a|a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*b = a|(a*b) denotes { a, b,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</a:t>
            </a:r>
            <a:r>
              <a:rPr lang="en-GB" noProof="0" dirty="0" err="1" smtClean="0">
                <a:ea typeface="CMU Serif Roman" charset="0"/>
                <a:cs typeface="CMU Serif Roman" charset="0"/>
                <a:sym typeface="Symbol"/>
              </a:rPr>
              <a:t>aaab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, .. }</a:t>
            </a: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53A93-CE24-4BF7-8266-5534D831EEA4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Recognizers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For each RE we can construct a </a:t>
            </a:r>
            <a:br>
              <a:rPr lang="en-GB" noProof="0" dirty="0" smtClean="0"/>
            </a:br>
            <a:r>
              <a:rPr lang="en-GB" noProof="0" dirty="0" smtClean="0">
                <a:solidFill>
                  <a:srgbClr val="FFFF00"/>
                </a:solidFill>
              </a:rPr>
              <a:t>DFA</a:t>
            </a:r>
            <a:r>
              <a:rPr lang="en-GB" noProof="0" dirty="0" smtClean="0"/>
              <a:t> (</a:t>
            </a:r>
            <a:r>
              <a:rPr lang="en-GB" noProof="0" dirty="0" smtClean="0">
                <a:solidFill>
                  <a:srgbClr val="FFFF00"/>
                </a:solidFill>
              </a:rPr>
              <a:t>d</a:t>
            </a:r>
            <a:r>
              <a:rPr lang="en-GB" noProof="0" dirty="0" smtClean="0"/>
              <a:t>eterministic </a:t>
            </a:r>
            <a:r>
              <a:rPr lang="en-GB" noProof="0" dirty="0" smtClean="0">
                <a:solidFill>
                  <a:srgbClr val="FFFF00"/>
                </a:solidFill>
              </a:rPr>
              <a:t>f</a:t>
            </a:r>
            <a:r>
              <a:rPr lang="en-GB" noProof="0" dirty="0" smtClean="0"/>
              <a:t>inite </a:t>
            </a:r>
            <a:r>
              <a:rPr lang="en-GB" noProof="0" dirty="0" smtClean="0">
                <a:solidFill>
                  <a:srgbClr val="FFFF00"/>
                </a:solidFill>
              </a:rPr>
              <a:t>a</a:t>
            </a:r>
            <a:r>
              <a:rPr lang="en-GB" noProof="0" dirty="0" smtClean="0"/>
              <a:t>utomaton) to recognize it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GB" sz="1400" noProof="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letter	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a|b|c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|...|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z|A|B|C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|...|Z)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digit	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(0|1|2|3|4|5|6|7|8|9)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ident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	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letter ( letter | digit )</a:t>
            </a:r>
            <a:r>
              <a:rPr lang="en-GB" baseline="30000" noProof="0" dirty="0" smtClean="0">
                <a:latin typeface="CMU Serif Roman" charset="0"/>
                <a:ea typeface="CMU Serif Roman" charset="0"/>
                <a:cs typeface="CMU Serif Roman" charset="0"/>
              </a:rPr>
              <a:t>*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GB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9B453-BE3F-47B4-8B45-0D4F1AFB8321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18438" name="Content Placeholder 7" descr="id.eps"/>
          <p:cNvPicPr>
            <a:picLocks noChangeAspect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786446" y="3238056"/>
            <a:ext cx="3066891" cy="295075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sp>
        <p:nvSpPr>
          <p:cNvPr id="77" name="Rectangular Callout 76"/>
          <p:cNvSpPr/>
          <p:nvPr/>
        </p:nvSpPr>
        <p:spPr>
          <a:xfrm>
            <a:off x="3000364" y="4452502"/>
            <a:ext cx="1714512" cy="500066"/>
          </a:xfrm>
          <a:prstGeom prst="wedgeRectCallout">
            <a:avLst>
              <a:gd name="adj1" fmla="val 117579"/>
              <a:gd name="adj2" fmla="val -31105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initial state</a:t>
            </a:r>
            <a:endParaRPr lang="en-GB" sz="2000" dirty="0">
              <a:latin typeface="CMU Serif Roman" charset="0"/>
            </a:endParaRPr>
          </a:p>
        </p:txBody>
      </p:sp>
      <p:sp>
        <p:nvSpPr>
          <p:cNvPr id="78" name="Rectangular Callout 77"/>
          <p:cNvSpPr/>
          <p:nvPr/>
        </p:nvSpPr>
        <p:spPr>
          <a:xfrm>
            <a:off x="3000364" y="5166882"/>
            <a:ext cx="1714512" cy="500066"/>
          </a:xfrm>
          <a:prstGeom prst="wedgeRectCallout">
            <a:avLst>
              <a:gd name="adj1" fmla="val 129007"/>
              <a:gd name="adj2" fmla="val -65935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transition</a:t>
            </a:r>
            <a:endParaRPr lang="en-GB" sz="2000" dirty="0">
              <a:latin typeface="CMU Serif Roman" charset="0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3000364" y="5881262"/>
            <a:ext cx="1714512" cy="500066"/>
          </a:xfrm>
          <a:prstGeom prst="wedgeRectCallout">
            <a:avLst>
              <a:gd name="adj1" fmla="val 120754"/>
              <a:gd name="adj2" fmla="val -76819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fina</a:t>
            </a:r>
            <a:r>
              <a:rPr lang="en-GB" sz="2000" dirty="0">
                <a:latin typeface="CMU Serif Roman" charset="0"/>
              </a:rPr>
              <a:t>l</a:t>
            </a:r>
            <a:r>
              <a:rPr lang="en-GB" sz="2000" dirty="0" smtClean="0">
                <a:latin typeface="CMU Serif Roman" charset="0"/>
              </a:rPr>
              <a:t> state</a:t>
            </a:r>
            <a:endParaRPr lang="en-GB" sz="2000" dirty="0">
              <a:latin typeface="CMU Serif Roman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48264" y="6165304"/>
            <a:ext cx="1858528" cy="500066"/>
          </a:xfrm>
          <a:prstGeom prst="wedgeRectCallout">
            <a:avLst>
              <a:gd name="adj1" fmla="val -36218"/>
              <a:gd name="adj2" fmla="val -228845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latin typeface="CMU Serif Roman" charset="0"/>
              </a:rPr>
              <a:t>dfa</a:t>
            </a:r>
            <a:r>
              <a:rPr lang="en-GB" sz="2000" dirty="0" smtClean="0">
                <a:latin typeface="CMU Serif Roman" charset="0"/>
              </a:rPr>
              <a:t> for </a:t>
            </a:r>
            <a:r>
              <a:rPr lang="en-GB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</a:t>
            </a:r>
            <a:endParaRPr lang="en-GB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Functional code for recognizer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/>
          <a:lstStyle/>
          <a:p>
            <a:pPr lvl="1"/>
            <a:r>
              <a:rPr lang="en-GB" noProof="0" dirty="0" smtClean="0"/>
              <a:t>Implementing DFA is easy in a lazy language</a:t>
            </a:r>
          </a:p>
          <a:p>
            <a:pPr lvl="2"/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scanner :: [Char] -&gt; Token</a:t>
            </a:r>
          </a:p>
          <a:p>
            <a:pPr lvl="2"/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:: Token = Error |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Ident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[Char]</a:t>
            </a:r>
          </a:p>
          <a:p>
            <a:pPr lvl="2"/>
            <a:endParaRPr lang="en-GB" sz="1800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scanner :: [Char] -&gt; Token</a:t>
            </a: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scanner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= s0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GB" sz="1800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800" b="1" noProof="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 s0 [s:r] </a:t>
            </a:r>
          </a:p>
          <a:p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| letter s  = s1 [s] r</a:t>
            </a:r>
          </a:p>
          <a:p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|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otherwise = Error</a:t>
            </a: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 s1 t [s:r] </a:t>
            </a:r>
          </a:p>
          <a:p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| letter s || digit s = s1 (t++[s]) r</a:t>
            </a: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 s1 t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Ident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63A72-2BF9-4967-ACBE-E75CF4DEBEAF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pic>
        <p:nvPicPr>
          <p:cNvPr id="6" name="Content Placeholder 7" descr="id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2278447"/>
            <a:ext cx="3066891" cy="295075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ular Callout 8"/>
          <p:cNvSpPr/>
          <p:nvPr/>
        </p:nvSpPr>
        <p:spPr>
          <a:xfrm>
            <a:off x="6821348" y="5517232"/>
            <a:ext cx="2143140" cy="1080120"/>
          </a:xfrm>
          <a:prstGeom prst="wedgeRectCallout">
            <a:avLst>
              <a:gd name="adj1" fmla="val -259324"/>
              <a:gd name="adj2" fmla="val -3746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based on the 1</a:t>
            </a:r>
            <a:r>
              <a:rPr lang="en-GB" sz="2000" baseline="30000" dirty="0" smtClean="0">
                <a:latin typeface="CMU Serif Roman" charset="0"/>
              </a:rPr>
              <a:t>st</a:t>
            </a:r>
            <a:r>
              <a:rPr lang="en-GB" sz="2000" dirty="0" smtClean="0">
                <a:latin typeface="CMU Serif Roman" charset="0"/>
              </a:rPr>
              <a:t> char we decide what to do</a:t>
            </a:r>
            <a:endParaRPr lang="en-GB" sz="2000" dirty="0">
              <a:latin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Functional code for recognizer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/>
          <a:lstStyle/>
          <a:p>
            <a:pPr lvl="1"/>
            <a:r>
              <a:rPr lang="en-GB" noProof="0" dirty="0" smtClean="0"/>
              <a:t>The typical scanner recognize a list of those tokens</a:t>
            </a:r>
          </a:p>
          <a:p>
            <a:pPr lvl="1"/>
            <a:endParaRPr lang="en-GB" sz="1800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endParaRPr lang="en-GB" sz="1800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endParaRPr lang="en-GB" sz="18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endParaRPr lang="en-GB" sz="1800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scanner :: [Char] -&gt; </a:t>
            </a:r>
            <a:r>
              <a:rPr lang="en-GB" sz="1800" noProof="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Token</a:t>
            </a:r>
            <a:r>
              <a:rPr lang="en-GB" sz="1800" noProof="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scanner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= s0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GB" sz="1800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800" b="1" noProof="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 s0 [s:r] </a:t>
            </a:r>
          </a:p>
          <a:p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| letter s     = s1 [s] r</a:t>
            </a:r>
          </a:p>
          <a:p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|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otherwise = </a:t>
            </a:r>
            <a:r>
              <a:rPr lang="en-GB" sz="1800" noProof="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Error</a:t>
            </a:r>
            <a:r>
              <a:rPr lang="en-GB" sz="1800" noProof="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 s1 t [s:r] </a:t>
            </a:r>
          </a:p>
          <a:p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| letter s || digit s = s1 (t++[s]) r</a:t>
            </a:r>
          </a:p>
          <a:p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s1 t [] = [</a:t>
            </a:r>
            <a:r>
              <a:rPr lang="en-GB" sz="18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Ident</a:t>
            </a:r>
            <a:r>
              <a:rPr lang="en-GB" sz="18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t]</a:t>
            </a:r>
            <a:endParaRPr lang="en-GB" sz="1800" noProof="0" dirty="0" smtClean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 s1 t list = </a:t>
            </a:r>
            <a:r>
              <a:rPr lang="en-GB" sz="1800" noProof="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Ident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t</a:t>
            </a:r>
            <a:r>
              <a:rPr lang="en-GB" sz="1800" noProof="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: scanner list]</a:t>
            </a:r>
          </a:p>
          <a:p>
            <a:endParaRPr lang="en-GB" noProof="0" dirty="0" smtClean="0">
              <a:solidFill>
                <a:srgbClr val="FFFF00"/>
              </a:solidFill>
            </a:endParaRPr>
          </a:p>
          <a:p>
            <a:endParaRPr lang="en-GB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63A72-2BF9-4967-ACBE-E75CF4DEBEAF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grpSp>
        <p:nvGrpSpPr>
          <p:cNvPr id="29" name="Groeperen 28"/>
          <p:cNvGrpSpPr/>
          <p:nvPr/>
        </p:nvGrpSpPr>
        <p:grpSpPr>
          <a:xfrm>
            <a:off x="5940152" y="2420888"/>
            <a:ext cx="3066891" cy="2950753"/>
            <a:chOff x="5940152" y="2420888"/>
            <a:chExt cx="3066891" cy="2950753"/>
          </a:xfrm>
        </p:grpSpPr>
        <p:pic>
          <p:nvPicPr>
            <p:cNvPr id="6" name="Content Placeholder 7" descr="id.eps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2420888"/>
              <a:ext cx="3066891" cy="295075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Kromme verbindingslijn 2"/>
            <p:cNvCxnSpPr>
              <a:stCxn id="17" idx="3"/>
              <a:endCxn id="12" idx="5"/>
            </p:cNvCxnSpPr>
            <p:nvPr/>
          </p:nvCxnSpPr>
          <p:spPr>
            <a:xfrm rot="5400000" flipH="1">
              <a:off x="7477778" y="2864231"/>
              <a:ext cx="10545" cy="1958380"/>
            </a:xfrm>
            <a:prstGeom prst="curvedConnector3">
              <a:avLst>
                <a:gd name="adj1" fmla="val -1629815"/>
              </a:avLst>
            </a:prstGeom>
            <a:ln w="22225">
              <a:solidFill>
                <a:schemeClr val="bg1"/>
              </a:solidFill>
              <a:headEnd type="none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al 11"/>
            <p:cNvSpPr/>
            <p:nvPr/>
          </p:nvSpPr>
          <p:spPr>
            <a:xfrm>
              <a:off x="6012160" y="3284984"/>
              <a:ext cx="576064" cy="648072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al 16"/>
            <p:cNvSpPr/>
            <p:nvPr/>
          </p:nvSpPr>
          <p:spPr>
            <a:xfrm>
              <a:off x="8388424" y="3356992"/>
              <a:ext cx="504056" cy="576064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ectangular Callout 8"/>
          <p:cNvSpPr/>
          <p:nvPr/>
        </p:nvSpPr>
        <p:spPr>
          <a:xfrm>
            <a:off x="5588662" y="5698024"/>
            <a:ext cx="1999124" cy="785818"/>
          </a:xfrm>
          <a:prstGeom prst="wedgeRectCallout">
            <a:avLst>
              <a:gd name="adj1" fmla="val -165903"/>
              <a:gd name="adj2" fmla="val -24755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to handle empty input</a:t>
            </a:r>
            <a:endParaRPr lang="en-GB" sz="20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Recognizers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81632-02B9-4EED-A4DE-A856DAD6CF5C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19461" name="Content Placeholder 8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/>
          <a:lstStyle/>
          <a:p>
            <a:pPr lvl="1"/>
            <a:r>
              <a:rPr lang="en-GB" noProof="0" dirty="0" smtClean="0"/>
              <a:t>In non-lazy languages these input and output lists consume enormous amounts of memory</a:t>
            </a:r>
          </a:p>
          <a:p>
            <a:pPr lvl="1"/>
            <a:r>
              <a:rPr lang="en-GB" noProof="0" dirty="0" smtClean="0"/>
              <a:t>Hence one prefers an interface where</a:t>
            </a:r>
          </a:p>
          <a:p>
            <a:pPr lvl="2"/>
            <a:r>
              <a:rPr lang="en-GB" noProof="0" dirty="0" smtClean="0"/>
              <a:t>The input is consumed symbol by symbol</a:t>
            </a:r>
            <a:br>
              <a:rPr lang="en-GB" noProof="0" dirty="0" smtClean="0"/>
            </a:br>
            <a:r>
              <a:rPr lang="en-GB" noProof="0" dirty="0" smtClean="0"/>
              <a:t>this is no problem since the DFA to recognize the RE knows what to do on each input</a:t>
            </a:r>
          </a:p>
          <a:p>
            <a:pPr lvl="2"/>
            <a:r>
              <a:rPr lang="en-GB" noProof="0" dirty="0" smtClean="0"/>
              <a:t>Also the tokens are produced one by one</a:t>
            </a:r>
            <a:br>
              <a:rPr lang="en-GB" noProof="0" dirty="0" smtClean="0"/>
            </a:br>
            <a:r>
              <a:rPr lang="en-GB" noProof="0" dirty="0" smtClean="0"/>
              <a:t>it is convenient if the parser can decide what to do on the current symbol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Tables for recognizer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1000121"/>
          </a:xfrm>
        </p:spPr>
        <p:txBody>
          <a:bodyPr/>
          <a:lstStyle/>
          <a:p>
            <a:pPr lvl="1"/>
            <a:r>
              <a:rPr lang="en-GB" noProof="0" dirty="0" smtClean="0"/>
              <a:t>We use two tables to control the DFA</a:t>
            </a:r>
            <a:br>
              <a:rPr lang="en-GB" noProof="0" dirty="0" smtClean="0"/>
            </a:br>
            <a:r>
              <a:rPr lang="en-GB" noProof="0" dirty="0" smtClean="0"/>
              <a:t>this is often faster and more concise than predicates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DD03-2E93-45E5-9D52-4B4C754DCFCA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49920"/>
              </p:ext>
            </p:extLst>
          </p:nvPr>
        </p:nvGraphicFramePr>
        <p:xfrm>
          <a:off x="251520" y="4869160"/>
          <a:ext cx="46805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state transition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letter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digit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other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1538" y="2786058"/>
          <a:ext cx="2571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char_class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a..z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letter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A..Z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letter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0..9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digit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other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other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Content Placeholder 7" descr="id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000372"/>
            <a:ext cx="3454407" cy="332257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Recognizers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472518" cy="5286388"/>
          </a:xfrm>
        </p:spPr>
        <p:txBody>
          <a:bodyPr/>
          <a:lstStyle/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char =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next_char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state = 0;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tok_val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= "";</a:t>
            </a:r>
          </a:p>
          <a:p>
            <a:pPr>
              <a:tabLst>
                <a:tab pos="1698625" algn="l"/>
              </a:tabLst>
            </a:pPr>
            <a:r>
              <a:rPr lang="en-GB" sz="1800" b="1" noProof="0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( true )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{	class =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char_class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[char];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state = transition[class, state]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sz="1800" b="1" noProof="0" dirty="0" smtClean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(state)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{ case 1:	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tok_val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tok_val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+ char;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	char = 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next_char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GB" sz="1800" b="1" noProof="0" dirty="0" smtClean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  case 2:	</a:t>
            </a:r>
            <a:r>
              <a:rPr lang="en-GB" sz="1800" b="1" noProof="0" dirty="0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identifier(</a:t>
            </a:r>
            <a:r>
              <a:rPr lang="en-GB" sz="1800" noProof="0" dirty="0" err="1" smtClean="0">
                <a:latin typeface="Courier New" charset="0"/>
                <a:ea typeface="Courier New" charset="0"/>
                <a:cs typeface="Courier New" charset="0"/>
              </a:rPr>
              <a:t>tok_val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  case 3:	</a:t>
            </a:r>
            <a:r>
              <a:rPr lang="en-GB" sz="1800" b="1" noProof="0" dirty="0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 error;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>
              <a:tabLst>
                <a:tab pos="1698625" algn="l"/>
              </a:tabLst>
            </a:pPr>
            <a:r>
              <a:rPr lang="en-GB" sz="1800" noProof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12774"/>
              </p:ext>
            </p:extLst>
          </p:nvPr>
        </p:nvGraphicFramePr>
        <p:xfrm>
          <a:off x="5357818" y="188640"/>
          <a:ext cx="36433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transition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letter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digit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other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78399"/>
              </p:ext>
            </p:extLst>
          </p:nvPr>
        </p:nvGraphicFramePr>
        <p:xfrm>
          <a:off x="6429388" y="2060848"/>
          <a:ext cx="2571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char_class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a..z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letter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A..Z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letter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0..9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digit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other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other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Content Placeholder 7" descr="id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211659"/>
            <a:ext cx="2454275" cy="2360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3643306" y="1903152"/>
            <a:ext cx="2143140" cy="785818"/>
          </a:xfrm>
          <a:prstGeom prst="wedgeRectCallout">
            <a:avLst>
              <a:gd name="adj1" fmla="val 55103"/>
              <a:gd name="adj2" fmla="val -69892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tables give some flexibility</a:t>
            </a:r>
            <a:endParaRPr lang="en-GB" sz="20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72518" cy="864096"/>
          </a:xfrm>
        </p:spPr>
        <p:txBody>
          <a:bodyPr/>
          <a:lstStyle/>
          <a:p>
            <a:r>
              <a:rPr lang="en-GB" dirty="0" smtClean="0"/>
              <a:t>Teams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Longest match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>
                <a:ea typeface="CMU Serif Roman" charset="0"/>
                <a:cs typeface="CMU Serif Roman" charset="0"/>
              </a:rPr>
              <a:t>Define numeral as digit</a:t>
            </a:r>
            <a:r>
              <a:rPr lang="en-GB" baseline="30000" dirty="0" smtClean="0">
                <a:ea typeface="CMU Serif Roman" charset="0"/>
                <a:cs typeface="CMU Serif Roman" charset="0"/>
              </a:rPr>
              <a:t>+</a:t>
            </a:r>
            <a:r>
              <a:rPr lang="en-GB" dirty="0" smtClean="0">
                <a:ea typeface="CMU Serif Roman" charset="0"/>
                <a:cs typeface="CMU Serif Roman" charset="0"/>
              </a:rPr>
              <a:t> = digit digit*</a:t>
            </a:r>
          </a:p>
          <a:p>
            <a:pPr lvl="1"/>
            <a:r>
              <a:rPr lang="en-GB" dirty="0" smtClean="0">
                <a:ea typeface="CMU Serif Roman" charset="0"/>
                <a:cs typeface="CMU Serif Roman" charset="0"/>
              </a:rPr>
              <a:t>The DFA is</a:t>
            </a:r>
          </a:p>
          <a:p>
            <a:pPr lvl="1"/>
            <a:endParaRPr lang="en-GB" dirty="0" smtClean="0">
              <a:ea typeface="CMU Serif Roman" charset="0"/>
              <a:cs typeface="CMU Serif Roman" charset="0"/>
            </a:endParaRPr>
          </a:p>
          <a:p>
            <a:pPr lvl="1"/>
            <a:endParaRPr lang="en-GB" dirty="0" smtClean="0">
              <a:ea typeface="CMU Serif Roman" charset="0"/>
              <a:cs typeface="CMU Serif Roman" charset="0"/>
            </a:endParaRPr>
          </a:p>
          <a:p>
            <a:pPr lvl="1"/>
            <a:endParaRPr lang="en-GB" dirty="0" smtClean="0">
              <a:ea typeface="CMU Serif Roman" charset="0"/>
              <a:cs typeface="CMU Serif Roman" charset="0"/>
            </a:endParaRPr>
          </a:p>
          <a:p>
            <a:pPr lvl="1"/>
            <a:endParaRPr lang="en-GB" dirty="0" smtClean="0">
              <a:ea typeface="CMU Serif Roman" charset="0"/>
              <a:cs typeface="CMU Serif Roman" charset="0"/>
            </a:endParaRPr>
          </a:p>
          <a:p>
            <a:pPr lvl="1"/>
            <a:r>
              <a:rPr lang="en-GB" dirty="0" smtClean="0">
                <a:ea typeface="CMU Serif Roman" charset="0"/>
                <a:cs typeface="CMU Serif Roman" charset="0"/>
              </a:rPr>
              <a:t>For the input 427 - 385 the recognized tokens</a:t>
            </a:r>
            <a:br>
              <a:rPr lang="en-GB" dirty="0" smtClean="0">
                <a:ea typeface="CMU Serif Roman" charset="0"/>
                <a:cs typeface="CMU Serif Roman" charset="0"/>
              </a:rPr>
            </a:br>
            <a:r>
              <a:rPr lang="en-GB" dirty="0" smtClean="0">
                <a:ea typeface="CMU Serif Roman" charset="0"/>
                <a:cs typeface="CMU Serif Roman" charset="0"/>
              </a:rPr>
              <a:t>can be 4, 42 and 427</a:t>
            </a:r>
          </a:p>
          <a:p>
            <a:pPr lvl="1"/>
            <a:r>
              <a:rPr lang="en-GB" dirty="0" smtClean="0">
                <a:ea typeface="CMU Serif Roman" charset="0"/>
                <a:cs typeface="CMU Serif Roman" charset="0"/>
              </a:rPr>
              <a:t>By convention we usually only consider</a:t>
            </a:r>
            <a:br>
              <a:rPr lang="en-GB" dirty="0" smtClean="0">
                <a:ea typeface="CMU Serif Roman" charset="0"/>
                <a:cs typeface="CMU Serif Roman" charset="0"/>
              </a:rPr>
            </a:br>
            <a:r>
              <a:rPr lang="en-GB" dirty="0" smtClean="0">
                <a:ea typeface="CMU Serif Roman" charset="0"/>
                <a:cs typeface="CMU Serif Roman" charset="0"/>
              </a:rPr>
              <a:t>the</a:t>
            </a:r>
            <a:r>
              <a:rPr lang="en-GB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 longest match</a:t>
            </a:r>
          </a:p>
          <a:p>
            <a:pPr lvl="2"/>
            <a:r>
              <a:rPr lang="en-GB" dirty="0" smtClean="0">
                <a:ea typeface="CMU Serif Roman" charset="0"/>
                <a:cs typeface="CMU Serif Roman" charset="0"/>
              </a:rPr>
              <a:t>here </a:t>
            </a:r>
            <a:r>
              <a:rPr lang="en-GB" sz="2000" dirty="0" smtClean="0">
                <a:ea typeface="CMU Serif Roman" charset="0"/>
                <a:cs typeface="CMU Serif Roman" charset="0"/>
              </a:rPr>
              <a:t>427</a:t>
            </a:r>
            <a:endParaRPr lang="en-GB" sz="2400" dirty="0" smtClean="0"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000496" y="3131106"/>
            <a:ext cx="571504" cy="57150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GB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en-GB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" name="Straight Arrow Connector 6"/>
          <p:cNvCxnSpPr>
            <a:stCxn id="6" idx="6"/>
            <a:endCxn id="13" idx="2"/>
          </p:cNvCxnSpPr>
          <p:nvPr/>
        </p:nvCxnSpPr>
        <p:spPr>
          <a:xfrm>
            <a:off x="4572000" y="3416858"/>
            <a:ext cx="928694" cy="1588"/>
          </a:xfrm>
          <a:prstGeom prst="straightConnector1">
            <a:avLst/>
          </a:prstGeom>
          <a:ln w="57150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3571868" y="3416858"/>
            <a:ext cx="428628" cy="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13" idx="1"/>
            <a:endCxn id="13" idx="7"/>
          </p:cNvCxnSpPr>
          <p:nvPr/>
        </p:nvCxnSpPr>
        <p:spPr>
          <a:xfrm rot="5400000" flipH="1" flipV="1">
            <a:off x="5857884" y="2911715"/>
            <a:ext cx="1588" cy="505142"/>
          </a:xfrm>
          <a:prstGeom prst="curvedConnector3">
            <a:avLst>
              <a:gd name="adj1" fmla="val 20983501"/>
            </a:avLst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2132" y="24288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/>
              </a:rPr>
              <a:t>digit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00694" y="3059668"/>
            <a:ext cx="714380" cy="714380"/>
            <a:chOff x="5143504" y="2571744"/>
            <a:chExt cx="714380" cy="714380"/>
          </a:xfrm>
        </p:grpSpPr>
        <p:sp>
          <p:nvSpPr>
            <p:cNvPr id="12" name="Oval 11"/>
            <p:cNvSpPr/>
            <p:nvPr/>
          </p:nvSpPr>
          <p:spPr>
            <a:xfrm>
              <a:off x="5214942" y="2643182"/>
              <a:ext cx="571504" cy="571504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</a:t>
              </a:r>
              <a:r>
                <a:rPr lang="en-GB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GB" baseline="-250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43504" y="2571744"/>
              <a:ext cx="714380" cy="71438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43438" y="30003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/>
              </a:rPr>
              <a:t>digit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Using an additional state this longest </a:t>
            </a:r>
            <a:br>
              <a:rPr lang="en-GB" dirty="0" smtClean="0"/>
            </a:br>
            <a:r>
              <a:rPr lang="en-GB" dirty="0" smtClean="0"/>
              <a:t>match can be implemented easily in </a:t>
            </a:r>
            <a:br>
              <a:rPr lang="en-GB" dirty="0" smtClean="0"/>
            </a:br>
            <a:r>
              <a:rPr lang="en-GB" dirty="0" smtClean="0"/>
              <a:t>the DFA</a:t>
            </a:r>
          </a:p>
          <a:p>
            <a:endParaRPr lang="en-GB" sz="12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letter	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en-GB" dirty="0" err="1" smtClean="0">
                <a:latin typeface="CMU Serif Roman" charset="0"/>
                <a:ea typeface="CMU Serif Roman" charset="0"/>
                <a:cs typeface="CMU Serif Roman" charset="0"/>
              </a:rPr>
              <a:t>a|b|c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|...|</a:t>
            </a:r>
            <a:r>
              <a:rPr lang="en-GB" dirty="0" err="1" smtClean="0">
                <a:latin typeface="CMU Serif Roman" charset="0"/>
                <a:ea typeface="CMU Serif Roman" charset="0"/>
                <a:cs typeface="CMU Serif Roman" charset="0"/>
              </a:rPr>
              <a:t>z|A|B|C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|...|Z)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digit	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 (0|1|2|3|4|5|6|7|8|9)</a:t>
            </a:r>
          </a:p>
          <a:p>
            <a:r>
              <a:rPr lang="en-GB" dirty="0" err="1" smtClean="0">
                <a:latin typeface="CMU Serif Roman" charset="0"/>
                <a:ea typeface="CMU Serif Roman" charset="0"/>
                <a:cs typeface="CMU Serif Roman" charset="0"/>
              </a:rPr>
              <a:t>ident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	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 letter ( letter | digit )</a:t>
            </a:r>
            <a:r>
              <a:rPr lang="en-GB" baseline="30000" dirty="0" smtClean="0">
                <a:latin typeface="CMU Serif Roman" charset="0"/>
                <a:ea typeface="CMU Serif Roman" charset="0"/>
                <a:cs typeface="CMU Serif Roman" charset="0"/>
              </a:rPr>
              <a:t>*</a:t>
            </a:r>
          </a:p>
          <a:p>
            <a:endParaRPr lang="en-GB" sz="1400" dirty="0" smtClean="0"/>
          </a:p>
          <a:p>
            <a:pPr lvl="1"/>
            <a:r>
              <a:rPr lang="en-GB" dirty="0" smtClean="0"/>
              <a:t>For the input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fib 6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the only accepted token is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fib</a:t>
            </a:r>
          </a:p>
          <a:p>
            <a:pPr lvl="1"/>
            <a:r>
              <a:rPr lang="en-GB" dirty="0" smtClean="0"/>
              <a:t>Nevertheless we draw often state </a:t>
            </a:r>
            <a:r>
              <a:rPr lang="en-GB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GB" dirty="0" smtClean="0"/>
              <a:t> as the accepting state and add implicitly the longest match assumption to make it equivalent to the drawn DFA </a:t>
            </a:r>
            <a:endParaRPr lang="en-GB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00192" y="3356992"/>
            <a:ext cx="2448272" cy="1944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740352" y="4365104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Longest match 2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pic>
        <p:nvPicPr>
          <p:cNvPr id="6" name="Content Placeholder 7" descr="id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836712"/>
            <a:ext cx="2454275" cy="2360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660232" y="4437112"/>
            <a:ext cx="432048" cy="4320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812360" y="4437112"/>
            <a:ext cx="432048" cy="4320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>
            <a:off x="7092280" y="4653136"/>
            <a:ext cx="648072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1"/>
            <a:endCxn id="9" idx="7"/>
          </p:cNvCxnSpPr>
          <p:nvPr/>
        </p:nvCxnSpPr>
        <p:spPr>
          <a:xfrm rot="5400000" flipH="1" flipV="1">
            <a:off x="8028384" y="4245798"/>
            <a:ext cx="12700" cy="407338"/>
          </a:xfrm>
          <a:prstGeom prst="curvedConnector3">
            <a:avLst>
              <a:gd name="adj1" fmla="val 2464276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92280" y="429309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letter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0352" y="3564305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letter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digit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6444208" y="4653136"/>
            <a:ext cx="216024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7" grpId="0" animBg="1"/>
      <p:bldP spid="8" grpId="0" animBg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Automatic scanner construction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Given a RE for the tokens, the generator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noProof="0" dirty="0" smtClean="0"/>
              <a:t>Constructs a DFA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noProof="0" dirty="0" smtClean="0"/>
              <a:t>Usually minimizes the number of states in the DFA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noProof="0" dirty="0" smtClean="0"/>
              <a:t>Emits code for the scanner</a:t>
            </a:r>
          </a:p>
          <a:p>
            <a:pPr marL="728662" lvl="2" indent="-457200">
              <a:buFont typeface="+mj-lt"/>
              <a:buAutoNum type="alphaLcParenR"/>
            </a:pPr>
            <a:r>
              <a:rPr lang="en-GB" noProof="0" dirty="0" smtClean="0"/>
              <a:t>Table driver code, or</a:t>
            </a:r>
          </a:p>
          <a:p>
            <a:pPr marL="728662" lvl="2" indent="-457200">
              <a:buFont typeface="+mj-lt"/>
              <a:buAutoNum type="alphaLcParenR"/>
            </a:pPr>
            <a:r>
              <a:rPr lang="en-GB" noProof="0" dirty="0" smtClean="0"/>
              <a:t>Direct code</a:t>
            </a:r>
          </a:p>
          <a:p>
            <a:pPr marL="457200" lvl="1" indent="-457200"/>
            <a:r>
              <a:rPr lang="en-GB" noProof="0" dirty="0" smtClean="0"/>
              <a:t>A key issue is the interface to the parser</a:t>
            </a:r>
          </a:p>
          <a:p>
            <a:pPr marL="457200" lvl="1" indent="-457200"/>
            <a:r>
              <a:rPr lang="en-GB" noProof="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Lex</a:t>
            </a:r>
            <a:r>
              <a:rPr lang="en-GB" noProof="0" dirty="0" smtClean="0"/>
              <a:t> [1975] is the mother of all scanner generators</a:t>
            </a:r>
          </a:p>
          <a:p>
            <a:pPr marL="728662" lvl="2" indent="-457200"/>
            <a:r>
              <a:rPr lang="en-GB" noProof="0" dirty="0" smtClean="0"/>
              <a:t>Originally C and UNIX based</a:t>
            </a:r>
          </a:p>
          <a:p>
            <a:pPr marL="728662" lvl="2" indent="-457200"/>
            <a:r>
              <a:rPr lang="en-GB" noProof="0" dirty="0" smtClean="0"/>
              <a:t>Generates a macro definition for each transition</a:t>
            </a:r>
          </a:p>
          <a:p>
            <a:pPr marL="728662" lvl="2" indent="-457200"/>
            <a:r>
              <a:rPr lang="en-GB" dirty="0" smtClean="0"/>
              <a:t>Hence </a:t>
            </a:r>
            <a:r>
              <a:rPr lang="en-GB" i="1" dirty="0" smtClean="0"/>
              <a:t>scanning</a:t>
            </a:r>
            <a:r>
              <a:rPr lang="en-GB" dirty="0" smtClean="0"/>
              <a:t> is sometimes called </a:t>
            </a:r>
            <a:r>
              <a:rPr lang="en-GB" i="1" dirty="0" err="1" smtClean="0"/>
              <a:t>lexing</a:t>
            </a:r>
            <a:r>
              <a:rPr lang="en-GB" i="1" dirty="0" smtClean="0"/>
              <a:t> </a:t>
            </a:r>
            <a:endParaRPr lang="en-GB" i="1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Grammars for regular languages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For any RE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r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there is a grammar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g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such that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L(r) = L(g)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Regular languages (sets) are generated by</a:t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regular grammars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Allowed constructs in such a regular grammar:</a:t>
            </a: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</a:rPr>
              <a:t>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aA</a:t>
            </a:r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</a:rPr>
              <a:t>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a</a:t>
            </a: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</a:rPr>
              <a:t>i.e. 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aAa</a:t>
            </a:r>
            <a:r>
              <a:rPr lang="en-GB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(middle recursion) is </a:t>
            </a:r>
            <a:r>
              <a:rPr lang="en-GB" b="1" i="1" noProof="0" dirty="0" smtClean="0">
                <a:ea typeface="CMU Serif Roman" charset="0"/>
                <a:cs typeface="CMU Serif Roman" charset="0"/>
              </a:rPr>
              <a:t>not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allowed</a:t>
            </a: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</a:rPr>
              <a:t>Where a is a 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terminal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symbol, 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  and</a:t>
            </a:r>
            <a:br>
              <a:rPr lang="en-GB" noProof="0" dirty="0" smtClean="0">
                <a:ea typeface="CMU Serif Roman" charset="0"/>
                <a:cs typeface="CMU Serif Roman" charset="0"/>
                <a:sym typeface="Symbol"/>
              </a:rPr>
            </a:b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A is the name of a grammar rule (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  <a:sym typeface="Symbol"/>
              </a:rPr>
              <a:t>non-terminal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</a:t>
            </a: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This is a 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  <a:sym typeface="Symbol"/>
              </a:rPr>
              <a:t>type 3 grammar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in the 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  <a:sym typeface="Symbol"/>
              </a:rPr>
              <a:t>Chomsky hierarchy</a:t>
            </a:r>
            <a:endParaRPr lang="en-GB" noProof="0" dirty="0" smtClean="0">
              <a:solidFill>
                <a:srgbClr val="FFFF00"/>
              </a:solidFill>
              <a:ea typeface="CMU Serif Roman" charset="0"/>
              <a:cs typeface="CMU Serif Roman" charset="0"/>
            </a:endParaRPr>
          </a:p>
          <a:p>
            <a:pPr lvl="1"/>
            <a:endParaRPr lang="en-GB" noProof="0" dirty="0"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Chomsky level 3 grammar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Grammar rules restricted to</a:t>
            </a:r>
          </a:p>
          <a:p>
            <a:pPr lvl="2"/>
            <a:r>
              <a:rPr lang="en-GB" noProof="0" dirty="0" smtClean="0"/>
              <a:t>A single non-terminal on the left-hand side</a:t>
            </a: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</a:rPr>
              <a:t>A right-hand side consisting of a single terminal,</a:t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ea typeface="CMU Serif Roman" charset="0"/>
                <a:cs typeface="CMU Serif Roman" charset="0"/>
              </a:rPr>
              <a:t>possibly followed (or preceded, but not both in the same grammar) by a single non-terminal. </a:t>
            </a: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</a:rPr>
              <a:t>The rule S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 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is also allowed if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S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does not appear on the right side of any rule.</a:t>
            </a:r>
          </a:p>
          <a:p>
            <a:pPr lvl="1"/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Right-linear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(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right-regular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), with rules of the form</a:t>
            </a:r>
          </a:p>
          <a:p>
            <a:pPr lvl="2"/>
            <a:r>
              <a:rPr lang="en-GB" noProof="0" dirty="0" smtClean="0">
                <a:ea typeface="CMU Serif Roman" charset="0"/>
                <a:cs typeface="CMU Serif Roman" charset="0"/>
              </a:rPr>
              <a:t>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aA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; 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a </a:t>
            </a:r>
          </a:p>
          <a:p>
            <a:pPr lvl="1"/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Left-linear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(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left-regular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), with rules of the form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Aa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; A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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a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Chomsky hierarchy</a:t>
            </a:r>
            <a:br>
              <a:rPr lang="en-GB" noProof="0" dirty="0" smtClean="0"/>
            </a:br>
            <a:r>
              <a:rPr lang="en-GB" sz="2000" noProof="0" dirty="0" smtClean="0"/>
              <a:t>Noam Chomsky, 1928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579296" cy="5072074"/>
          </a:xfrm>
        </p:spPr>
        <p:txBody>
          <a:bodyPr>
            <a:normAutofit/>
          </a:bodyPr>
          <a:lstStyle/>
          <a:p>
            <a:pPr marL="457200" lvl="1" indent="-457200">
              <a:buNone/>
            </a:pPr>
            <a:r>
              <a:rPr lang="en-GB" noProof="0" dirty="0" smtClean="0">
                <a:ea typeface="CMU Serif Roman" charset="0"/>
                <a:cs typeface="CMU Serif Roman" charset="0"/>
              </a:rPr>
              <a:t>0	unrestricted rewriting systems:</a:t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  , whit , ,  arbitrary strings over N, T and   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/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ea typeface="CMU Serif Roman" charset="0"/>
                <a:cs typeface="CMU Serif Roman" charset="0"/>
              </a:rPr>
              <a:t>accepted by Turing machines</a:t>
            </a:r>
          </a:p>
          <a:p>
            <a:pPr marL="457200" lvl="1" indent="-457200">
              <a:buNone/>
            </a:pPr>
            <a:r>
              <a:rPr lang="en-GB" noProof="0" dirty="0" smtClean="0">
                <a:ea typeface="CMU Serif Roman" charset="0"/>
                <a:cs typeface="CMU Serif Roman" charset="0"/>
              </a:rPr>
              <a:t>1	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context-sensitive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grammars: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A  ,   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/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ea typeface="CMU Serif Roman" charset="0"/>
                <a:cs typeface="CMU Serif Roman" charset="0"/>
              </a:rPr>
              <a:t>accepted by linear bounded automata</a:t>
            </a:r>
          </a:p>
          <a:p>
            <a:pPr marL="457200" lvl="1" indent="-457200">
              <a:buNone/>
            </a:pPr>
            <a:r>
              <a:rPr lang="en-GB" noProof="0" dirty="0" smtClean="0">
                <a:ea typeface="CMU Serif Roman" charset="0"/>
                <a:cs typeface="CMU Serif Roman" charset="0"/>
              </a:rPr>
              <a:t>2	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context-free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grammars: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A  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/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ea typeface="CMU Serif Roman" charset="0"/>
                <a:cs typeface="CMU Serif Roman" charset="0"/>
              </a:rPr>
              <a:t>accepted by push-down automata</a:t>
            </a:r>
          </a:p>
          <a:p>
            <a:pPr marL="457200" lvl="1" indent="-457200">
              <a:buNone/>
            </a:pPr>
            <a:r>
              <a:rPr lang="en-GB" noProof="0" dirty="0" smtClean="0">
                <a:ea typeface="CMU Serif Roman" charset="0"/>
                <a:cs typeface="CMU Serif Roman" charset="0"/>
              </a:rPr>
              <a:t>3	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regular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grammars</a:t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ea typeface="CMU Serif Roman" charset="0"/>
                <a:cs typeface="CMU Serif Roman" charset="0"/>
              </a:rPr>
              <a:t> accepted by finite state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automata</a:t>
            </a:r>
            <a:endParaRPr lang="en-GB" noProof="0" dirty="0" smtClean="0"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pic>
        <p:nvPicPr>
          <p:cNvPr id="99330" name="Picture 2" descr="http://upload.wikimedia.org/wikipedia/commons/thumb/6/6e/Chomsky.jpg/230px-Chomsk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4624"/>
            <a:ext cx="1643063" cy="2193131"/>
          </a:xfrm>
          <a:prstGeom prst="rect">
            <a:avLst/>
          </a:prstGeom>
          <a:noFill/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3717032"/>
            <a:ext cx="2992760" cy="1777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Example regular language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Strings containing an even number of zeros and </a:t>
            </a:r>
            <a:br>
              <a:rPr lang="en-GB" noProof="0" dirty="0" smtClean="0"/>
            </a:br>
            <a:r>
              <a:rPr lang="en-GB" noProof="0" dirty="0" smtClean="0"/>
              <a:t>an even number of ones:</a:t>
            </a:r>
          </a:p>
          <a:p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(00|11)*((01|10)(00|11)*(01|10)(00|11)*)*</a:t>
            </a:r>
          </a:p>
          <a:p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GB" baseline="-25000" noProof="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= even 0's, even 1's</a:t>
            </a:r>
          </a:p>
          <a:p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GB" baseline="-25000" noProof="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= even 0's, odd 1's</a:t>
            </a:r>
          </a:p>
          <a:p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GB" baseline="-25000" noProof="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= odd 0's, even 1's</a:t>
            </a:r>
          </a:p>
          <a:p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GB" baseline="-25000" noProof="0" dirty="0" smtClean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 = odd 0's, odd 1's</a:t>
            </a:r>
          </a:p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6" name="Picture 5" descr="evens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284984"/>
            <a:ext cx="2935350" cy="2987486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 tricky regular expression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482" y="1857364"/>
            <a:ext cx="8472518" cy="4714908"/>
          </a:xfrm>
        </p:spPr>
        <p:txBody>
          <a:bodyPr/>
          <a:lstStyle/>
          <a:p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(a | b)*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abb</a:t>
            </a:r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>
              <a:buNone/>
            </a:pPr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State S</a:t>
            </a:r>
            <a:r>
              <a:rPr lang="en-GB" baseline="-25000" noProof="0" dirty="0" smtClean="0">
                <a:ea typeface="CMU Serif Roman" charset="0"/>
                <a:cs typeface="CMU Serif Roman" charset="0"/>
              </a:rPr>
              <a:t>0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has multiple transitions on a!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This is a 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Nondeterministic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F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inite 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A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utomaton (</a:t>
            </a:r>
            <a:r>
              <a:rPr lang="en-GB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</a:rPr>
              <a:t>NFA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) </a:t>
            </a:r>
            <a:r>
              <a:rPr lang="en-GB" sz="4000" b="1" noProof="0" dirty="0" smtClean="0">
                <a:solidFill>
                  <a:srgbClr val="FFFF00"/>
                </a:solidFill>
                <a:ea typeface="CMU Serif Roman" charset="0"/>
                <a:cs typeface="CMU Serif Roman" charset="0"/>
                <a:sym typeface="Wingdings" pitchFamily="2" charset="2"/>
              </a:rPr>
              <a:t></a:t>
            </a:r>
            <a:endParaRPr lang="en-GB" sz="4000" b="1" noProof="0" dirty="0">
              <a:solidFill>
                <a:srgbClr val="FFFF00"/>
              </a:solidFill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1785926"/>
            <a:ext cx="571500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70926"/>
              </p:ext>
            </p:extLst>
          </p:nvPr>
        </p:nvGraphicFramePr>
        <p:xfrm>
          <a:off x="3286116" y="3530926"/>
          <a:ext cx="5000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transition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Finite automata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NFA: Non-deterministic Finite Automaton (S,</a:t>
            </a:r>
            <a:r>
              <a:rPr lang="en-GB" noProof="0" dirty="0" smtClean="0">
                <a:sym typeface="Symbol"/>
              </a:rPr>
              <a:t> , , s, A)</a:t>
            </a:r>
            <a:endParaRPr lang="en-GB" noProof="0" dirty="0" smtClean="0"/>
          </a:p>
          <a:p>
            <a:pPr lvl="2"/>
            <a:r>
              <a:rPr lang="en-GB" noProof="0" dirty="0" smtClean="0"/>
              <a:t>S = { s</a:t>
            </a:r>
            <a:r>
              <a:rPr lang="en-GB" baseline="-25000" noProof="0" dirty="0" smtClean="0"/>
              <a:t>0</a:t>
            </a:r>
            <a:r>
              <a:rPr lang="en-GB" noProof="0" dirty="0" smtClean="0"/>
              <a:t>,..,s</a:t>
            </a:r>
            <a:r>
              <a:rPr lang="en-GB" baseline="-25000" noProof="0" dirty="0" smtClean="0"/>
              <a:t>n</a:t>
            </a:r>
            <a:r>
              <a:rPr lang="en-GB" dirty="0" smtClean="0"/>
              <a:t> </a:t>
            </a:r>
            <a:r>
              <a:rPr lang="en-GB" noProof="0" dirty="0" smtClean="0"/>
              <a:t>} finite set of states</a:t>
            </a:r>
          </a:p>
          <a:p>
            <a:pPr lvl="2"/>
            <a:r>
              <a:rPr lang="en-GB" noProof="0" dirty="0" smtClean="0">
                <a:sym typeface="Symbol"/>
              </a:rPr>
              <a:t> set of input symbols (alphabet)</a:t>
            </a:r>
          </a:p>
          <a:p>
            <a:pPr lvl="2"/>
            <a:r>
              <a:rPr lang="en-GB" noProof="0" dirty="0" smtClean="0">
                <a:solidFill>
                  <a:srgbClr val="FFFF00"/>
                </a:solidFill>
                <a:sym typeface="Symbol"/>
              </a:rPr>
              <a:t>: S    </a:t>
            </a:r>
            <a:r>
              <a:rPr lang="en-GB" dirty="0" smtClean="0">
                <a:solidFill>
                  <a:srgbClr val="FFFF00"/>
                </a:solidFill>
                <a:sym typeface="Symbol"/>
              </a:rPr>
              <a:t>S</a:t>
            </a:r>
            <a:r>
              <a:rPr lang="en-GB" baseline="30000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en-GB" dirty="0" smtClean="0">
                <a:solidFill>
                  <a:srgbClr val="FFFF00"/>
                </a:solidFill>
                <a:sym typeface="Symbol"/>
              </a:rPr>
              <a:t> transition </a:t>
            </a:r>
            <a:r>
              <a:rPr lang="en-GB" noProof="0" dirty="0" smtClean="0">
                <a:solidFill>
                  <a:srgbClr val="FFFF00"/>
                </a:solidFill>
                <a:sym typeface="Symbol"/>
              </a:rPr>
              <a:t>function</a:t>
            </a:r>
            <a:r>
              <a:rPr lang="en-GB" noProof="0" dirty="0" smtClean="0">
                <a:sym typeface="Symbol"/>
              </a:rPr>
              <a:t>, yields set of states</a:t>
            </a:r>
          </a:p>
          <a:p>
            <a:pPr lvl="2"/>
            <a:r>
              <a:rPr lang="en-GB" noProof="0" dirty="0" smtClean="0">
                <a:sym typeface="Symbol"/>
              </a:rPr>
              <a:t>s  S start state</a:t>
            </a:r>
          </a:p>
          <a:p>
            <a:pPr lvl="2"/>
            <a:r>
              <a:rPr lang="en-GB" noProof="0" dirty="0" smtClean="0">
                <a:sym typeface="Symbol"/>
              </a:rPr>
              <a:t>A  S set of accepting states</a:t>
            </a:r>
            <a:endParaRPr lang="en-GB" noProof="0" dirty="0" smtClean="0"/>
          </a:p>
          <a:p>
            <a:pPr lvl="1"/>
            <a:r>
              <a:rPr lang="en-GB" noProof="0" dirty="0" smtClean="0"/>
              <a:t>DFA: Deterministic Finite Automaton</a:t>
            </a:r>
          </a:p>
          <a:p>
            <a:pPr lvl="2"/>
            <a:r>
              <a:rPr lang="en-GB" noProof="0" dirty="0" smtClean="0"/>
              <a:t>Special NFA</a:t>
            </a:r>
          </a:p>
          <a:p>
            <a:pPr lvl="2"/>
            <a:r>
              <a:rPr lang="en-GB" noProof="0" dirty="0" smtClean="0"/>
              <a:t>No state has a </a:t>
            </a:r>
            <a:r>
              <a:rPr lang="en-GB" noProof="0" dirty="0" smtClean="0">
                <a:sym typeface="Symbol"/>
              </a:rPr>
              <a:t>-transition</a:t>
            </a:r>
          </a:p>
          <a:p>
            <a:pPr lvl="2"/>
            <a:r>
              <a:rPr lang="en-GB" noProof="0" dirty="0" smtClean="0">
                <a:sym typeface="Symbol"/>
              </a:rPr>
              <a:t>For each state s and symbol a there is at most one edge</a:t>
            </a:r>
            <a:br>
              <a:rPr lang="en-GB" noProof="0" dirty="0" smtClean="0">
                <a:sym typeface="Symbol"/>
              </a:rPr>
            </a:br>
            <a:r>
              <a:rPr lang="en-GB" noProof="0" dirty="0" smtClean="0">
                <a:sym typeface="Symbol"/>
              </a:rPr>
              <a:t> </a:t>
            </a:r>
            <a:r>
              <a:rPr lang="en-GB" noProof="0" dirty="0" smtClean="0">
                <a:solidFill>
                  <a:srgbClr val="FFFF00"/>
                </a:solidFill>
                <a:sym typeface="Symbol"/>
              </a:rPr>
              <a:t>: S    S  </a:t>
            </a:r>
            <a:endParaRPr lang="en-GB" noProof="0" dirty="0" smtClean="0">
              <a:solidFill>
                <a:srgbClr val="FFFF00"/>
              </a:solidFill>
            </a:endParaRPr>
          </a:p>
          <a:p>
            <a:pPr lvl="1">
              <a:buNone/>
            </a:pP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DFAs and NFAs are equivalent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DFAs are a subset of NFAs</a:t>
            </a:r>
          </a:p>
          <a:p>
            <a:pPr lvl="1"/>
            <a:r>
              <a:rPr lang="en-GB" noProof="0" dirty="0" smtClean="0"/>
              <a:t>Any NFA can be converted into a DFA</a:t>
            </a:r>
          </a:p>
          <a:p>
            <a:pPr lvl="2"/>
            <a:r>
              <a:rPr lang="en-GB" noProof="0" dirty="0" smtClean="0"/>
              <a:t>Define sets of simultaneous states</a:t>
            </a:r>
          </a:p>
          <a:p>
            <a:pPr lvl="2"/>
            <a:r>
              <a:rPr lang="en-GB" noProof="0" dirty="0" smtClean="0"/>
              <a:t>DFA states are sets of NFA states</a:t>
            </a:r>
          </a:p>
          <a:p>
            <a:pPr lvl="2"/>
            <a:r>
              <a:rPr lang="en-GB" noProof="0" dirty="0" smtClean="0"/>
              <a:t>Danger: possible exponential blow-up</a:t>
            </a:r>
          </a:p>
          <a:p>
            <a:pPr lvl="1"/>
            <a:r>
              <a:rPr lang="en-GB" dirty="0"/>
              <a:t>I</a:t>
            </a:r>
            <a:r>
              <a:rPr lang="en-GB" noProof="0" dirty="0" smtClean="0"/>
              <a:t>t is much easier to make a scanner/parser for a DFA than for a NFA</a:t>
            </a:r>
          </a:p>
          <a:p>
            <a:pPr lvl="2"/>
            <a:r>
              <a:rPr lang="en-GB" noProof="0" dirty="0" smtClean="0"/>
              <a:t>Hence we prefer DFAs </a:t>
            </a:r>
          </a:p>
          <a:p>
            <a:pPr lvl="2"/>
            <a:r>
              <a:rPr lang="en-GB" noProof="0" dirty="0" smtClean="0"/>
              <a:t>For any RE it is possible to construct a NFA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of compilers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5301208"/>
            <a:ext cx="8472518" cy="1271064"/>
          </a:xfrm>
        </p:spPr>
        <p:txBody>
          <a:bodyPr/>
          <a:lstStyle/>
          <a:p>
            <a:pPr lvl="1"/>
            <a:r>
              <a:rPr lang="en-GB" dirty="0" smtClean="0"/>
              <a:t>Most programs compiled are incorrect (up to 90%)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t is an important task of a compiler to spot errors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323528" y="1856234"/>
            <a:ext cx="1285875" cy="1143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79712" y="2070547"/>
            <a:ext cx="1357313" cy="714375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parser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675385" y="1570484"/>
            <a:ext cx="1785938" cy="1714500"/>
          </a:xfrm>
          <a:prstGeom prst="triangl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AST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structure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Arrow Connector 11"/>
          <p:cNvCxnSpPr>
            <a:stCxn id="6" idx="3"/>
            <a:endCxn id="8" idx="1"/>
          </p:cNvCxnSpPr>
          <p:nvPr/>
        </p:nvCxnSpPr>
        <p:spPr>
          <a:xfrm>
            <a:off x="1609403" y="2427734"/>
            <a:ext cx="370309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>
            <a:stCxn id="15" idx="3"/>
            <a:endCxn id="18" idx="1"/>
          </p:cNvCxnSpPr>
          <p:nvPr/>
        </p:nvCxnSpPr>
        <p:spPr>
          <a:xfrm flipV="1">
            <a:off x="7236296" y="2414042"/>
            <a:ext cx="298301" cy="741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0"/>
          <p:cNvCxnSpPr>
            <a:stCxn id="8" idx="3"/>
            <a:endCxn id="10" idx="1"/>
          </p:cNvCxnSpPr>
          <p:nvPr/>
        </p:nvCxnSpPr>
        <p:spPr>
          <a:xfrm flipV="1">
            <a:off x="3337025" y="2427734"/>
            <a:ext cx="784845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7"/>
          <p:cNvSpPr/>
          <p:nvPr/>
        </p:nvSpPr>
        <p:spPr>
          <a:xfrm>
            <a:off x="5878983" y="2064271"/>
            <a:ext cx="1357313" cy="714375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code generator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1"/>
          <p:cNvCxnSpPr>
            <a:stCxn id="10" idx="5"/>
            <a:endCxn id="15" idx="1"/>
          </p:cNvCxnSpPr>
          <p:nvPr/>
        </p:nvCxnSpPr>
        <p:spPr>
          <a:xfrm flipV="1">
            <a:off x="5014839" y="2421459"/>
            <a:ext cx="864144" cy="62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ocument 5"/>
          <p:cNvSpPr/>
          <p:nvPr/>
        </p:nvSpPr>
        <p:spPr>
          <a:xfrm>
            <a:off x="7534597" y="1842542"/>
            <a:ext cx="1285875" cy="1143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target code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Flowchart: Process 7"/>
          <p:cNvSpPr/>
          <p:nvPr/>
        </p:nvSpPr>
        <p:spPr>
          <a:xfrm>
            <a:off x="3574727" y="3573016"/>
            <a:ext cx="1944216" cy="36004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transformation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Kromme verbindingslijn 22"/>
          <p:cNvCxnSpPr>
            <a:stCxn id="10" idx="5"/>
            <a:endCxn id="21" idx="3"/>
          </p:cNvCxnSpPr>
          <p:nvPr/>
        </p:nvCxnSpPr>
        <p:spPr>
          <a:xfrm>
            <a:off x="5014839" y="2427734"/>
            <a:ext cx="504104" cy="1325302"/>
          </a:xfrm>
          <a:prstGeom prst="curvedConnector3">
            <a:avLst>
              <a:gd name="adj1" fmla="val 127192"/>
            </a:avLst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Kromme verbindingslijn 23"/>
          <p:cNvCxnSpPr>
            <a:stCxn id="21" idx="1"/>
            <a:endCxn id="10" idx="1"/>
          </p:cNvCxnSpPr>
          <p:nvPr/>
        </p:nvCxnSpPr>
        <p:spPr>
          <a:xfrm rot="10800000" flipH="1">
            <a:off x="3574726" y="2427734"/>
            <a:ext cx="547143" cy="1325302"/>
          </a:xfrm>
          <a:prstGeom prst="curvedConnector3">
            <a:avLst>
              <a:gd name="adj1" fmla="val -16689"/>
            </a:avLst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7"/>
          <p:cNvSpPr/>
          <p:nvPr/>
        </p:nvSpPr>
        <p:spPr>
          <a:xfrm>
            <a:off x="3563888" y="4077072"/>
            <a:ext cx="1944216" cy="36004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decoration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Flowchart: Process 7"/>
          <p:cNvSpPr/>
          <p:nvPr/>
        </p:nvSpPr>
        <p:spPr>
          <a:xfrm>
            <a:off x="3563888" y="4581128"/>
            <a:ext cx="1944216" cy="36004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check</a:t>
            </a:r>
          </a:p>
        </p:txBody>
      </p:sp>
      <p:sp>
        <p:nvSpPr>
          <p:cNvPr id="37" name="Cilinder 36"/>
          <p:cNvSpPr/>
          <p:nvPr/>
        </p:nvSpPr>
        <p:spPr>
          <a:xfrm>
            <a:off x="1641376" y="3717032"/>
            <a:ext cx="914400" cy="1224136"/>
          </a:xfrm>
          <a:custGeom>
            <a:avLst/>
            <a:gdLst>
              <a:gd name="connsiteX0" fmla="*/ 0 w 914400"/>
              <a:gd name="connsiteY0" fmla="*/ 114300 h 1224136"/>
              <a:gd name="connsiteX1" fmla="*/ 457200 w 914400"/>
              <a:gd name="connsiteY1" fmla="*/ 228600 h 1224136"/>
              <a:gd name="connsiteX2" fmla="*/ 914400 w 914400"/>
              <a:gd name="connsiteY2" fmla="*/ 114300 h 1224136"/>
              <a:gd name="connsiteX3" fmla="*/ 914400 w 914400"/>
              <a:gd name="connsiteY3" fmla="*/ 1109836 h 1224136"/>
              <a:gd name="connsiteX4" fmla="*/ 457200 w 914400"/>
              <a:gd name="connsiteY4" fmla="*/ 1224136 h 1224136"/>
              <a:gd name="connsiteX5" fmla="*/ 0 w 914400"/>
              <a:gd name="connsiteY5" fmla="*/ 1109836 h 1224136"/>
              <a:gd name="connsiteX6" fmla="*/ 0 w 914400"/>
              <a:gd name="connsiteY6" fmla="*/ 114300 h 1224136"/>
              <a:gd name="connsiteX0" fmla="*/ 0 w 914400"/>
              <a:gd name="connsiteY0" fmla="*/ 114300 h 1224136"/>
              <a:gd name="connsiteX1" fmla="*/ 457200 w 914400"/>
              <a:gd name="connsiteY1" fmla="*/ 0 h 1224136"/>
              <a:gd name="connsiteX2" fmla="*/ 914400 w 914400"/>
              <a:gd name="connsiteY2" fmla="*/ 114300 h 1224136"/>
              <a:gd name="connsiteX3" fmla="*/ 457200 w 914400"/>
              <a:gd name="connsiteY3" fmla="*/ 228600 h 1224136"/>
              <a:gd name="connsiteX4" fmla="*/ 0 w 914400"/>
              <a:gd name="connsiteY4" fmla="*/ 114300 h 1224136"/>
              <a:gd name="connsiteX0" fmla="*/ 914400 w 914400"/>
              <a:gd name="connsiteY0" fmla="*/ 114300 h 1224136"/>
              <a:gd name="connsiteX1" fmla="*/ 457200 w 914400"/>
              <a:gd name="connsiteY1" fmla="*/ 228600 h 1224136"/>
              <a:gd name="connsiteX2" fmla="*/ 0 w 914400"/>
              <a:gd name="connsiteY2" fmla="*/ 114300 h 1224136"/>
              <a:gd name="connsiteX3" fmla="*/ 457200 w 914400"/>
              <a:gd name="connsiteY3" fmla="*/ 0 h 1224136"/>
              <a:gd name="connsiteX4" fmla="*/ 914400 w 914400"/>
              <a:gd name="connsiteY4" fmla="*/ 114300 h 1224136"/>
              <a:gd name="connsiteX5" fmla="*/ 914400 w 914400"/>
              <a:gd name="connsiteY5" fmla="*/ 1109836 h 1224136"/>
              <a:gd name="connsiteX6" fmla="*/ 457200 w 914400"/>
              <a:gd name="connsiteY6" fmla="*/ 1224136 h 1224136"/>
              <a:gd name="connsiteX7" fmla="*/ 0 w 914400"/>
              <a:gd name="connsiteY7" fmla="*/ 1109836 h 1224136"/>
              <a:gd name="connsiteX8" fmla="*/ 0 w 914400"/>
              <a:gd name="connsiteY8" fmla="*/ 114300 h 1224136"/>
              <a:gd name="connsiteX0" fmla="*/ 0 w 914400"/>
              <a:gd name="connsiteY0" fmla="*/ 114300 h 1224136"/>
              <a:gd name="connsiteX1" fmla="*/ 457200 w 914400"/>
              <a:gd name="connsiteY1" fmla="*/ 228600 h 1224136"/>
              <a:gd name="connsiteX2" fmla="*/ 914400 w 914400"/>
              <a:gd name="connsiteY2" fmla="*/ 114300 h 1224136"/>
              <a:gd name="connsiteX3" fmla="*/ 914400 w 914400"/>
              <a:gd name="connsiteY3" fmla="*/ 1109836 h 1224136"/>
              <a:gd name="connsiteX4" fmla="*/ 457200 w 914400"/>
              <a:gd name="connsiteY4" fmla="*/ 1224136 h 1224136"/>
              <a:gd name="connsiteX5" fmla="*/ 0 w 914400"/>
              <a:gd name="connsiteY5" fmla="*/ 1109836 h 1224136"/>
              <a:gd name="connsiteX6" fmla="*/ 0 w 914400"/>
              <a:gd name="connsiteY6" fmla="*/ 114300 h 1224136"/>
              <a:gd name="connsiteX0" fmla="*/ 0 w 914400"/>
              <a:gd name="connsiteY0" fmla="*/ 114300 h 1224136"/>
              <a:gd name="connsiteX1" fmla="*/ 457200 w 914400"/>
              <a:gd name="connsiteY1" fmla="*/ 0 h 1224136"/>
              <a:gd name="connsiteX2" fmla="*/ 914400 w 914400"/>
              <a:gd name="connsiteY2" fmla="*/ 114300 h 1224136"/>
              <a:gd name="connsiteX3" fmla="*/ 457200 w 914400"/>
              <a:gd name="connsiteY3" fmla="*/ 228600 h 1224136"/>
              <a:gd name="connsiteX4" fmla="*/ 0 w 914400"/>
              <a:gd name="connsiteY4" fmla="*/ 114300 h 1224136"/>
              <a:gd name="connsiteX0" fmla="*/ 914400 w 914400"/>
              <a:gd name="connsiteY0" fmla="*/ 114300 h 1224136"/>
              <a:gd name="connsiteX1" fmla="*/ 457200 w 914400"/>
              <a:gd name="connsiteY1" fmla="*/ 228600 h 1224136"/>
              <a:gd name="connsiteX2" fmla="*/ 0 w 914400"/>
              <a:gd name="connsiteY2" fmla="*/ 114300 h 1224136"/>
              <a:gd name="connsiteX3" fmla="*/ 457200 w 914400"/>
              <a:gd name="connsiteY3" fmla="*/ 0 h 1224136"/>
              <a:gd name="connsiteX4" fmla="*/ 914400 w 914400"/>
              <a:gd name="connsiteY4" fmla="*/ 114300 h 1224136"/>
              <a:gd name="connsiteX5" fmla="*/ 914400 w 914400"/>
              <a:gd name="connsiteY5" fmla="*/ 1109836 h 1224136"/>
              <a:gd name="connsiteX6" fmla="*/ 457200 w 914400"/>
              <a:gd name="connsiteY6" fmla="*/ 1224136 h 1224136"/>
              <a:gd name="connsiteX7" fmla="*/ 68644 w 914400"/>
              <a:gd name="connsiteY7" fmla="*/ 1109836 h 1224136"/>
              <a:gd name="connsiteX8" fmla="*/ 0 w 914400"/>
              <a:gd name="connsiteY8" fmla="*/ 114300 h 1224136"/>
              <a:gd name="connsiteX0" fmla="*/ 0 w 914400"/>
              <a:gd name="connsiteY0" fmla="*/ 114300 h 1224136"/>
              <a:gd name="connsiteX1" fmla="*/ 457200 w 914400"/>
              <a:gd name="connsiteY1" fmla="*/ 228600 h 1224136"/>
              <a:gd name="connsiteX2" fmla="*/ 914400 w 914400"/>
              <a:gd name="connsiteY2" fmla="*/ 114300 h 1224136"/>
              <a:gd name="connsiteX3" fmla="*/ 914400 w 914400"/>
              <a:gd name="connsiteY3" fmla="*/ 1109836 h 1224136"/>
              <a:gd name="connsiteX4" fmla="*/ 457200 w 914400"/>
              <a:gd name="connsiteY4" fmla="*/ 1224136 h 1224136"/>
              <a:gd name="connsiteX5" fmla="*/ 0 w 914400"/>
              <a:gd name="connsiteY5" fmla="*/ 1109836 h 1224136"/>
              <a:gd name="connsiteX6" fmla="*/ 0 w 914400"/>
              <a:gd name="connsiteY6" fmla="*/ 114300 h 1224136"/>
              <a:gd name="connsiteX0" fmla="*/ 0 w 914400"/>
              <a:gd name="connsiteY0" fmla="*/ 114300 h 1224136"/>
              <a:gd name="connsiteX1" fmla="*/ 457200 w 914400"/>
              <a:gd name="connsiteY1" fmla="*/ 0 h 1224136"/>
              <a:gd name="connsiteX2" fmla="*/ 914400 w 914400"/>
              <a:gd name="connsiteY2" fmla="*/ 114300 h 1224136"/>
              <a:gd name="connsiteX3" fmla="*/ 457200 w 914400"/>
              <a:gd name="connsiteY3" fmla="*/ 228600 h 1224136"/>
              <a:gd name="connsiteX4" fmla="*/ 0 w 914400"/>
              <a:gd name="connsiteY4" fmla="*/ 114300 h 1224136"/>
              <a:gd name="connsiteX0" fmla="*/ 914400 w 914400"/>
              <a:gd name="connsiteY0" fmla="*/ 114300 h 1224136"/>
              <a:gd name="connsiteX1" fmla="*/ 457200 w 914400"/>
              <a:gd name="connsiteY1" fmla="*/ 228600 h 1224136"/>
              <a:gd name="connsiteX2" fmla="*/ 0 w 914400"/>
              <a:gd name="connsiteY2" fmla="*/ 114300 h 1224136"/>
              <a:gd name="connsiteX3" fmla="*/ 457200 w 914400"/>
              <a:gd name="connsiteY3" fmla="*/ 0 h 1224136"/>
              <a:gd name="connsiteX4" fmla="*/ 914400 w 914400"/>
              <a:gd name="connsiteY4" fmla="*/ 114300 h 1224136"/>
              <a:gd name="connsiteX5" fmla="*/ 822874 w 914400"/>
              <a:gd name="connsiteY5" fmla="*/ 1109836 h 1224136"/>
              <a:gd name="connsiteX6" fmla="*/ 457200 w 914400"/>
              <a:gd name="connsiteY6" fmla="*/ 1224136 h 1224136"/>
              <a:gd name="connsiteX7" fmla="*/ 68644 w 914400"/>
              <a:gd name="connsiteY7" fmla="*/ 1109836 h 1224136"/>
              <a:gd name="connsiteX8" fmla="*/ 0 w 914400"/>
              <a:gd name="connsiteY8" fmla="*/ 114300 h 1224136"/>
              <a:gd name="connsiteX0" fmla="*/ 0 w 914400"/>
              <a:gd name="connsiteY0" fmla="*/ 114300 h 1224136"/>
              <a:gd name="connsiteX1" fmla="*/ 457200 w 914400"/>
              <a:gd name="connsiteY1" fmla="*/ 228600 h 1224136"/>
              <a:gd name="connsiteX2" fmla="*/ 914400 w 914400"/>
              <a:gd name="connsiteY2" fmla="*/ 114300 h 1224136"/>
              <a:gd name="connsiteX3" fmla="*/ 822874 w 914400"/>
              <a:gd name="connsiteY3" fmla="*/ 1109836 h 1224136"/>
              <a:gd name="connsiteX4" fmla="*/ 457200 w 914400"/>
              <a:gd name="connsiteY4" fmla="*/ 1224136 h 1224136"/>
              <a:gd name="connsiteX5" fmla="*/ 0 w 914400"/>
              <a:gd name="connsiteY5" fmla="*/ 1109836 h 1224136"/>
              <a:gd name="connsiteX6" fmla="*/ 0 w 914400"/>
              <a:gd name="connsiteY6" fmla="*/ 114300 h 1224136"/>
              <a:gd name="connsiteX0" fmla="*/ 0 w 914400"/>
              <a:gd name="connsiteY0" fmla="*/ 114300 h 1224136"/>
              <a:gd name="connsiteX1" fmla="*/ 457200 w 914400"/>
              <a:gd name="connsiteY1" fmla="*/ 0 h 1224136"/>
              <a:gd name="connsiteX2" fmla="*/ 914400 w 914400"/>
              <a:gd name="connsiteY2" fmla="*/ 114300 h 1224136"/>
              <a:gd name="connsiteX3" fmla="*/ 457200 w 914400"/>
              <a:gd name="connsiteY3" fmla="*/ 228600 h 1224136"/>
              <a:gd name="connsiteX4" fmla="*/ 0 w 914400"/>
              <a:gd name="connsiteY4" fmla="*/ 114300 h 1224136"/>
              <a:gd name="connsiteX0" fmla="*/ 914400 w 914400"/>
              <a:gd name="connsiteY0" fmla="*/ 114300 h 1224136"/>
              <a:gd name="connsiteX1" fmla="*/ 457200 w 914400"/>
              <a:gd name="connsiteY1" fmla="*/ 228600 h 1224136"/>
              <a:gd name="connsiteX2" fmla="*/ 0 w 914400"/>
              <a:gd name="connsiteY2" fmla="*/ 114300 h 1224136"/>
              <a:gd name="connsiteX3" fmla="*/ 457200 w 914400"/>
              <a:gd name="connsiteY3" fmla="*/ 0 h 1224136"/>
              <a:gd name="connsiteX4" fmla="*/ 914400 w 914400"/>
              <a:gd name="connsiteY4" fmla="*/ 114300 h 1224136"/>
              <a:gd name="connsiteX5" fmla="*/ 822874 w 914400"/>
              <a:gd name="connsiteY5" fmla="*/ 1109836 h 1224136"/>
              <a:gd name="connsiteX6" fmla="*/ 457200 w 914400"/>
              <a:gd name="connsiteY6" fmla="*/ 1224136 h 1224136"/>
              <a:gd name="connsiteX7" fmla="*/ 68644 w 914400"/>
              <a:gd name="connsiteY7" fmla="*/ 1109836 h 1224136"/>
              <a:gd name="connsiteX8" fmla="*/ 0 w 914400"/>
              <a:gd name="connsiteY8" fmla="*/ 114300 h 1224136"/>
              <a:gd name="connsiteX0" fmla="*/ 0 w 914400"/>
              <a:gd name="connsiteY0" fmla="*/ 114300 h 1224136"/>
              <a:gd name="connsiteX1" fmla="*/ 457200 w 914400"/>
              <a:gd name="connsiteY1" fmla="*/ 228600 h 1224136"/>
              <a:gd name="connsiteX2" fmla="*/ 914400 w 914400"/>
              <a:gd name="connsiteY2" fmla="*/ 114300 h 1224136"/>
              <a:gd name="connsiteX3" fmla="*/ 822874 w 914400"/>
              <a:gd name="connsiteY3" fmla="*/ 1109836 h 1224136"/>
              <a:gd name="connsiteX4" fmla="*/ 457200 w 914400"/>
              <a:gd name="connsiteY4" fmla="*/ 1224136 h 1224136"/>
              <a:gd name="connsiteX5" fmla="*/ 68644 w 914400"/>
              <a:gd name="connsiteY5" fmla="*/ 1109836 h 1224136"/>
              <a:gd name="connsiteX6" fmla="*/ 0 w 914400"/>
              <a:gd name="connsiteY6" fmla="*/ 114300 h 1224136"/>
              <a:gd name="connsiteX0" fmla="*/ 0 w 914400"/>
              <a:gd name="connsiteY0" fmla="*/ 114300 h 1224136"/>
              <a:gd name="connsiteX1" fmla="*/ 457200 w 914400"/>
              <a:gd name="connsiteY1" fmla="*/ 0 h 1224136"/>
              <a:gd name="connsiteX2" fmla="*/ 914400 w 914400"/>
              <a:gd name="connsiteY2" fmla="*/ 114300 h 1224136"/>
              <a:gd name="connsiteX3" fmla="*/ 457200 w 914400"/>
              <a:gd name="connsiteY3" fmla="*/ 228600 h 1224136"/>
              <a:gd name="connsiteX4" fmla="*/ 0 w 914400"/>
              <a:gd name="connsiteY4" fmla="*/ 114300 h 1224136"/>
              <a:gd name="connsiteX0" fmla="*/ 914400 w 914400"/>
              <a:gd name="connsiteY0" fmla="*/ 114300 h 1224136"/>
              <a:gd name="connsiteX1" fmla="*/ 457200 w 914400"/>
              <a:gd name="connsiteY1" fmla="*/ 228600 h 1224136"/>
              <a:gd name="connsiteX2" fmla="*/ 0 w 914400"/>
              <a:gd name="connsiteY2" fmla="*/ 114300 h 1224136"/>
              <a:gd name="connsiteX3" fmla="*/ 457200 w 914400"/>
              <a:gd name="connsiteY3" fmla="*/ 0 h 1224136"/>
              <a:gd name="connsiteX4" fmla="*/ 914400 w 914400"/>
              <a:gd name="connsiteY4" fmla="*/ 114300 h 1224136"/>
              <a:gd name="connsiteX5" fmla="*/ 822874 w 914400"/>
              <a:gd name="connsiteY5" fmla="*/ 1109836 h 1224136"/>
              <a:gd name="connsiteX6" fmla="*/ 457200 w 914400"/>
              <a:gd name="connsiteY6" fmla="*/ 1224136 h 1224136"/>
              <a:gd name="connsiteX7" fmla="*/ 68644 w 914400"/>
              <a:gd name="connsiteY7" fmla="*/ 1109836 h 1224136"/>
              <a:gd name="connsiteX8" fmla="*/ 0 w 914400"/>
              <a:gd name="connsiteY8" fmla="*/ 114300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224136" stroke="0" extrusionOk="0">
                <a:moveTo>
                  <a:pt x="0" y="114300"/>
                </a:moveTo>
                <a:cubicBezTo>
                  <a:pt x="0" y="177426"/>
                  <a:pt x="204695" y="228600"/>
                  <a:pt x="457200" y="228600"/>
                </a:cubicBezTo>
                <a:cubicBezTo>
                  <a:pt x="709705" y="228600"/>
                  <a:pt x="914400" y="177426"/>
                  <a:pt x="914400" y="114300"/>
                </a:cubicBezTo>
                <a:lnTo>
                  <a:pt x="822874" y="1109836"/>
                </a:lnTo>
                <a:cubicBezTo>
                  <a:pt x="822874" y="1172962"/>
                  <a:pt x="709705" y="1224136"/>
                  <a:pt x="457200" y="1224136"/>
                </a:cubicBezTo>
                <a:cubicBezTo>
                  <a:pt x="204695" y="1224136"/>
                  <a:pt x="68644" y="1172962"/>
                  <a:pt x="68644" y="1109836"/>
                </a:cubicBezTo>
                <a:lnTo>
                  <a:pt x="0" y="114300"/>
                </a:lnTo>
                <a:close/>
              </a:path>
              <a:path w="914400" h="1224136" fill="lighten" stroke="0" extrusionOk="0">
                <a:moveTo>
                  <a:pt x="0" y="114300"/>
                </a:moveTo>
                <a:cubicBezTo>
                  <a:pt x="0" y="51174"/>
                  <a:pt x="204695" y="0"/>
                  <a:pt x="457200" y="0"/>
                </a:cubicBezTo>
                <a:cubicBezTo>
                  <a:pt x="709705" y="0"/>
                  <a:pt x="914400" y="51174"/>
                  <a:pt x="914400" y="114300"/>
                </a:cubicBezTo>
                <a:cubicBezTo>
                  <a:pt x="914400" y="177426"/>
                  <a:pt x="709705" y="228600"/>
                  <a:pt x="457200" y="228600"/>
                </a:cubicBezTo>
                <a:cubicBezTo>
                  <a:pt x="204695" y="228600"/>
                  <a:pt x="0" y="177426"/>
                  <a:pt x="0" y="114300"/>
                </a:cubicBezTo>
                <a:close/>
              </a:path>
              <a:path w="914400" h="1224136" fill="none" extrusionOk="0">
                <a:moveTo>
                  <a:pt x="914400" y="114300"/>
                </a:moveTo>
                <a:cubicBezTo>
                  <a:pt x="914400" y="177426"/>
                  <a:pt x="709705" y="228600"/>
                  <a:pt x="457200" y="228600"/>
                </a:cubicBezTo>
                <a:cubicBezTo>
                  <a:pt x="204695" y="228600"/>
                  <a:pt x="0" y="177426"/>
                  <a:pt x="0" y="114300"/>
                </a:cubicBezTo>
                <a:cubicBezTo>
                  <a:pt x="0" y="51174"/>
                  <a:pt x="204695" y="0"/>
                  <a:pt x="457200" y="0"/>
                </a:cubicBezTo>
                <a:cubicBezTo>
                  <a:pt x="709705" y="0"/>
                  <a:pt x="914400" y="51174"/>
                  <a:pt x="914400" y="114300"/>
                </a:cubicBezTo>
                <a:lnTo>
                  <a:pt x="822874" y="1109836"/>
                </a:lnTo>
                <a:cubicBezTo>
                  <a:pt x="822874" y="1172962"/>
                  <a:pt x="582905" y="1224136"/>
                  <a:pt x="457200" y="1224136"/>
                </a:cubicBezTo>
                <a:cubicBezTo>
                  <a:pt x="331495" y="1224136"/>
                  <a:pt x="68644" y="1172962"/>
                  <a:pt x="68644" y="1109836"/>
                </a:cubicBezTo>
                <a:cubicBezTo>
                  <a:pt x="68644" y="777991"/>
                  <a:pt x="0" y="446145"/>
                  <a:pt x="0" y="114300"/>
                </a:cubicBezTo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50800" dist="38100" dir="2700000" algn="tl" rotWithShape="0">
                    <a:srgbClr val="000000"/>
                  </a:outerShdw>
                </a:effectLst>
                <a:latin typeface="Verdana"/>
                <a:cs typeface="Verdana"/>
              </a:rPr>
              <a:t>trash</a:t>
            </a:r>
            <a:endParaRPr lang="en-GB" dirty="0">
              <a:effectLst>
                <a:outerShdw blurRad="50800" dist="38100" dir="2700000" algn="tl" rotWithShape="0">
                  <a:srgbClr val="000000"/>
                </a:outerShdw>
              </a:effectLst>
              <a:latin typeface="Verdana"/>
              <a:cs typeface="Verdana"/>
            </a:endParaRPr>
          </a:p>
        </p:txBody>
      </p:sp>
      <p:cxnSp>
        <p:nvCxnSpPr>
          <p:cNvPr id="38" name="Straight Arrow Connector 20"/>
          <p:cNvCxnSpPr>
            <a:stCxn id="8" idx="2"/>
            <a:endCxn id="37" idx="3"/>
          </p:cNvCxnSpPr>
          <p:nvPr/>
        </p:nvCxnSpPr>
        <p:spPr>
          <a:xfrm flipH="1">
            <a:off x="2098576" y="2784922"/>
            <a:ext cx="559793" cy="9321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romme verbindingslijn 41"/>
          <p:cNvCxnSpPr>
            <a:stCxn id="10" idx="5"/>
            <a:endCxn id="30" idx="3"/>
          </p:cNvCxnSpPr>
          <p:nvPr/>
        </p:nvCxnSpPr>
        <p:spPr>
          <a:xfrm>
            <a:off x="5014839" y="2427734"/>
            <a:ext cx="493265" cy="2333414"/>
          </a:xfrm>
          <a:prstGeom prst="curvedConnector3">
            <a:avLst>
              <a:gd name="adj1" fmla="val 213606"/>
            </a:avLst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Kromme verbindingslijn 47"/>
          <p:cNvCxnSpPr>
            <a:stCxn id="30" idx="1"/>
            <a:endCxn id="37" idx="0"/>
          </p:cNvCxnSpPr>
          <p:nvPr/>
        </p:nvCxnSpPr>
        <p:spPr>
          <a:xfrm rot="10800000">
            <a:off x="2555776" y="3831332"/>
            <a:ext cx="1008112" cy="929816"/>
          </a:xfrm>
          <a:prstGeom prst="curvedConnector3">
            <a:avLst>
              <a:gd name="adj1" fmla="val 50000"/>
            </a:avLst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Kromme verbindingslijn 53"/>
          <p:cNvCxnSpPr>
            <a:stCxn id="10" idx="5"/>
            <a:endCxn id="27" idx="3"/>
          </p:cNvCxnSpPr>
          <p:nvPr/>
        </p:nvCxnSpPr>
        <p:spPr>
          <a:xfrm>
            <a:off x="5014839" y="2427734"/>
            <a:ext cx="493265" cy="1829358"/>
          </a:xfrm>
          <a:prstGeom prst="curvedConnector3">
            <a:avLst>
              <a:gd name="adj1" fmla="val 171857"/>
            </a:avLst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Kromme verbindingslijn 62"/>
          <p:cNvCxnSpPr>
            <a:stCxn id="27" idx="1"/>
            <a:endCxn id="10" idx="1"/>
          </p:cNvCxnSpPr>
          <p:nvPr/>
        </p:nvCxnSpPr>
        <p:spPr>
          <a:xfrm rot="10800000" flipH="1">
            <a:off x="3563888" y="2427734"/>
            <a:ext cx="557982" cy="1829358"/>
          </a:xfrm>
          <a:prstGeom prst="curvedConnector3">
            <a:avLst>
              <a:gd name="adj1" fmla="val -55322"/>
            </a:avLst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taande oorkonde 6"/>
          <p:cNvSpPr/>
          <p:nvPr/>
        </p:nvSpPr>
        <p:spPr>
          <a:xfrm>
            <a:off x="323528" y="3717032"/>
            <a:ext cx="1296144" cy="1296144"/>
          </a:xfrm>
          <a:prstGeom prst="verticalScroll">
            <a:avLst/>
          </a:prstGeom>
          <a:gradFill flip="none" rotWithShape="1">
            <a:gsLst>
              <a:gs pos="0">
                <a:schemeClr val="accent1">
                  <a:tint val="98000"/>
                  <a:shade val="25000"/>
                  <a:satMod val="250000"/>
                </a:schemeClr>
              </a:gs>
              <a:gs pos="70000">
                <a:schemeClr val="accent1">
                  <a:tint val="86000"/>
                  <a:satMod val="115000"/>
                </a:schemeClr>
              </a:gs>
              <a:gs pos="85000">
                <a:schemeClr val="accent1">
                  <a:tint val="50000"/>
                  <a:satMod val="150000"/>
                </a:schemeClr>
              </a:gs>
            </a:gsLst>
            <a:lin ang="3960000" scaled="0"/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effectLst>
                  <a:outerShdw blurRad="50800" dist="38100" dir="2700000" sx="104000" sy="104000" algn="tl" rotWithShape="0">
                    <a:srgbClr val="000000"/>
                  </a:outerShdw>
                </a:effectLst>
                <a:latin typeface="Verdana"/>
                <a:cs typeface="Verdana"/>
              </a:rPr>
              <a:t>error</a:t>
            </a:r>
            <a:r>
              <a:rPr lang="en-GB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lang="en-GB" dirty="0" smtClean="0">
                <a:effectLst>
                  <a:outerShdw blurRad="50800" dist="38100" dir="2700000" sx="104000" sy="104000" algn="tl" rotWithShape="0">
                    <a:srgbClr val="000000"/>
                  </a:outerShdw>
                </a:effectLst>
                <a:latin typeface="Verdana"/>
                <a:cs typeface="Verdana"/>
              </a:rPr>
              <a:t>report</a:t>
            </a:r>
            <a:endParaRPr lang="en-GB" dirty="0">
              <a:effectLst>
                <a:outerShdw blurRad="50800" dist="38100" dir="2700000" sx="104000" sy="104000" algn="tl" rotWithShape="0">
                  <a:srgbClr val="000000"/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28" name="Rectangular Callout 8"/>
          <p:cNvSpPr/>
          <p:nvPr/>
        </p:nvSpPr>
        <p:spPr>
          <a:xfrm>
            <a:off x="6732240" y="3645024"/>
            <a:ext cx="2143140" cy="785818"/>
          </a:xfrm>
          <a:prstGeom prst="wedgeRectCallout">
            <a:avLst>
              <a:gd name="adj1" fmla="val -105530"/>
              <a:gd name="adj2" fmla="val 37759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e.g. type and strictness info</a:t>
            </a:r>
            <a:endParaRPr lang="en-GB" sz="2000" dirty="0">
              <a:latin typeface="CMU Serif Roman" charset="0"/>
            </a:endParaRPr>
          </a:p>
        </p:txBody>
      </p:sp>
      <p:cxnSp>
        <p:nvCxnSpPr>
          <p:cNvPr id="29" name="Kromme verbindingslijn 28"/>
          <p:cNvCxnSpPr>
            <a:stCxn id="30" idx="1"/>
            <a:endCxn id="10" idx="1"/>
          </p:cNvCxnSpPr>
          <p:nvPr/>
        </p:nvCxnSpPr>
        <p:spPr>
          <a:xfrm rot="10800000" flipH="1">
            <a:off x="3563888" y="2427734"/>
            <a:ext cx="557982" cy="2333414"/>
          </a:xfrm>
          <a:prstGeom prst="curvedConnector3">
            <a:avLst>
              <a:gd name="adj1" fmla="val -87295"/>
            </a:avLst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  <p:bldP spid="15" grpId="0" animBg="1"/>
      <p:bldP spid="18" grpId="0" animBg="1"/>
      <p:bldP spid="21" grpId="0" animBg="1"/>
      <p:bldP spid="27" grpId="0" animBg="1"/>
      <p:bldP spid="30" grpId="0" animBg="1"/>
      <p:bldP spid="37" grpId="0" animBg="1"/>
      <p:bldP spid="7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NFA to DFA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Define a new machine with one state for all states that are reachable from the current state</a:t>
            </a:r>
          </a:p>
          <a:p>
            <a:pPr lvl="2"/>
            <a:r>
              <a:rPr lang="en-GB" dirty="0">
                <a:sym typeface="Symbol"/>
              </a:rPr>
              <a:t>: S    S</a:t>
            </a:r>
            <a:r>
              <a:rPr lang="en-GB" baseline="30000" dirty="0" smtClean="0">
                <a:sym typeface="Symbol"/>
              </a:rPr>
              <a:t>*</a:t>
            </a:r>
            <a:endParaRPr lang="en-GB" dirty="0" smtClean="0"/>
          </a:p>
          <a:p>
            <a:pPr lvl="2"/>
            <a:r>
              <a:rPr lang="en-GB" dirty="0" smtClean="0"/>
              <a:t>Define a new state if the size of </a:t>
            </a:r>
            <a:r>
              <a:rPr lang="en-GB" dirty="0">
                <a:sym typeface="Symbol"/>
              </a:rPr>
              <a:t>S</a:t>
            </a:r>
            <a:r>
              <a:rPr lang="en-GB" baseline="30000" dirty="0">
                <a:sym typeface="Symbol"/>
              </a:rPr>
              <a:t>*</a:t>
            </a:r>
            <a:r>
              <a:rPr lang="en-GB" dirty="0" smtClean="0"/>
              <a:t> is larger than 1 for some specific transition</a:t>
            </a:r>
          </a:p>
          <a:p>
            <a:pPr lvl="2"/>
            <a:r>
              <a:rPr lang="en-GB" dirty="0" smtClean="0"/>
              <a:t>Repeat this for all states obtained in this way</a:t>
            </a:r>
            <a:endParaRPr lang="en-GB" dirty="0"/>
          </a:p>
          <a:p>
            <a:pPr lvl="1"/>
            <a:r>
              <a:rPr lang="en-GB" dirty="0" smtClean="0"/>
              <a:t>Example on next slide</a:t>
            </a:r>
          </a:p>
          <a:p>
            <a:pPr lvl="1"/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7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NFA to DFA, example 1</a:t>
            </a:r>
            <a:endParaRPr lang="en-GB" noProof="0"/>
          </a:p>
        </p:txBody>
      </p:sp>
      <p:pic>
        <p:nvPicPr>
          <p:cNvPr id="8" name="Content Placeholder 7" descr="dfa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75" b="75"/>
          <a:stretch>
            <a:fillRect/>
          </a:stretch>
        </p:blipFill>
        <p:spPr>
          <a:xfrm>
            <a:off x="1428750" y="2786063"/>
            <a:ext cx="5351463" cy="2601912"/>
          </a:xfr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602100"/>
            <a:ext cx="4286250" cy="1028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98874"/>
              </p:ext>
            </p:extLst>
          </p:nvPr>
        </p:nvGraphicFramePr>
        <p:xfrm>
          <a:off x="4643438" y="1571612"/>
          <a:ext cx="44291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transition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70036"/>
              </p:ext>
            </p:extLst>
          </p:nvPr>
        </p:nvGraphicFramePr>
        <p:xfrm>
          <a:off x="1142976" y="5500702"/>
          <a:ext cx="6072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transition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{S</a:t>
                      </a:r>
                      <a:r>
                        <a:rPr lang="en-GB" sz="2400" b="0" baseline="-25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lang="en-GB" dirty="0" smtClean="0"/>
                        <a:t>}</a:t>
                      </a:r>
                      <a:endParaRPr lang="en-GB" b="0" baseline="-250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8000" marR="18000" marT="46800" marB="46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472518" cy="1453832"/>
          </a:xfrm>
        </p:spPr>
        <p:txBody>
          <a:bodyPr/>
          <a:lstStyle/>
          <a:p>
            <a:r>
              <a:rPr lang="en-GB" noProof="0" dirty="0" smtClean="0"/>
              <a:t>Systematic construction of</a:t>
            </a:r>
            <a:br>
              <a:rPr lang="en-GB" noProof="0" dirty="0" smtClean="0"/>
            </a:br>
            <a:r>
              <a:rPr lang="en-GB" noProof="0" dirty="0" smtClean="0"/>
              <a:t>NFA for RE components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pic>
        <p:nvPicPr>
          <p:cNvPr id="8" name="Picture 7" descr="epsilon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1785926"/>
            <a:ext cx="2115360" cy="52796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857364"/>
            <a:ext cx="2614602" cy="4714908"/>
          </a:xfrm>
        </p:spPr>
        <p:txBody>
          <a:bodyPr/>
          <a:lstStyle/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N(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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)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N( a )</a:t>
            </a: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N( A B )</a:t>
            </a: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N( A | B )</a:t>
            </a: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N ( A* )</a:t>
            </a:r>
          </a:p>
        </p:txBody>
      </p:sp>
      <p:pic>
        <p:nvPicPr>
          <p:cNvPr id="10" name="Picture 9" descr="a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2357430"/>
            <a:ext cx="2115360" cy="52796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2" descr="AB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1802" y="2928934"/>
            <a:ext cx="3701880" cy="7716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13" descr="Astar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1802" y="5588883"/>
            <a:ext cx="4312080" cy="126914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14" descr="Aor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75638" y="3786190"/>
            <a:ext cx="3710940" cy="174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noProof="0" dirty="0" err="1" smtClean="0"/>
              <a:t>onstructing</a:t>
            </a:r>
            <a:r>
              <a:rPr lang="en-GB" noProof="0" dirty="0" smtClean="0"/>
              <a:t> a DFA from a 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RE </a:t>
            </a:r>
            <a:r>
              <a:rPr lang="en-GB" noProof="0" dirty="0" smtClean="0">
                <a:sym typeface="Symbol"/>
              </a:rPr>
              <a:t> NFA with </a:t>
            </a:r>
          </a:p>
          <a:p>
            <a:pPr lvl="2"/>
            <a:r>
              <a:rPr lang="en-GB" noProof="0" dirty="0" smtClean="0">
                <a:sym typeface="Symbol"/>
              </a:rPr>
              <a:t>build NFA for each term</a:t>
            </a:r>
          </a:p>
          <a:p>
            <a:pPr lvl="2"/>
            <a:r>
              <a:rPr lang="en-GB" noProof="0" dirty="0" smtClean="0">
                <a:sym typeface="Symbol"/>
              </a:rPr>
              <a:t>connect these NFAs with  transitions</a:t>
            </a:r>
          </a:p>
          <a:p>
            <a:pPr lvl="1"/>
            <a:r>
              <a:rPr lang="en-GB" noProof="0" dirty="0" smtClean="0">
                <a:sym typeface="Symbol"/>
              </a:rPr>
              <a:t>NFA with </a:t>
            </a:r>
            <a:r>
              <a:rPr lang="en-GB" noProof="0" dirty="0" smtClean="0"/>
              <a:t> </a:t>
            </a:r>
            <a:r>
              <a:rPr lang="en-GB" noProof="0" dirty="0" smtClean="0">
                <a:sym typeface="Symbol"/>
              </a:rPr>
              <a:t> DFA</a:t>
            </a:r>
          </a:p>
          <a:p>
            <a:pPr lvl="2"/>
            <a:r>
              <a:rPr lang="en-GB" noProof="0" dirty="0" smtClean="0">
                <a:sym typeface="Symbol"/>
              </a:rPr>
              <a:t>the "subset" construction</a:t>
            </a:r>
          </a:p>
          <a:p>
            <a:pPr lvl="1"/>
            <a:r>
              <a:rPr lang="en-GB" noProof="0" dirty="0" smtClean="0"/>
              <a:t>DFA </a:t>
            </a:r>
            <a:r>
              <a:rPr lang="en-GB" noProof="0" dirty="0" smtClean="0">
                <a:sym typeface="Symbol"/>
              </a:rPr>
              <a:t> minimised DFA</a:t>
            </a:r>
          </a:p>
          <a:p>
            <a:pPr lvl="2"/>
            <a:r>
              <a:rPr lang="en-GB" noProof="0" dirty="0" smtClean="0">
                <a:sym typeface="Symbol"/>
              </a:rPr>
              <a:t>merge compatible states</a:t>
            </a:r>
          </a:p>
          <a:p>
            <a:pPr lvl="1"/>
            <a:r>
              <a:rPr lang="en-GB" noProof="0" dirty="0" smtClean="0">
                <a:sym typeface="Symbol"/>
              </a:rPr>
              <a:t>DFA</a:t>
            </a:r>
            <a:r>
              <a:rPr lang="en-GB" noProof="0" dirty="0" smtClean="0"/>
              <a:t> </a:t>
            </a:r>
            <a:r>
              <a:rPr lang="en-GB" noProof="0" dirty="0" smtClean="0">
                <a:sym typeface="Symbol"/>
              </a:rPr>
              <a:t> RE</a:t>
            </a:r>
          </a:p>
          <a:p>
            <a:pPr lvl="2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pic>
        <p:nvPicPr>
          <p:cNvPr id="6" name="Picture 5" descr="construct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3422972"/>
            <a:ext cx="3267113" cy="2792110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RE to NFA example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2971792" cy="4857784"/>
          </a:xfrm>
        </p:spPr>
        <p:txBody>
          <a:bodyPr/>
          <a:lstStyle/>
          <a:p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a|b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)*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abb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 algn="r"/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a|b</a:t>
            </a:r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a|b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)*</a:t>
            </a: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r"/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abb</a:t>
            </a:r>
            <a:endParaRPr lang="en-GB" noProof="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pic>
        <p:nvPicPr>
          <p:cNvPr id="6" name="Picture 5" descr="aorb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1627" y="1071547"/>
            <a:ext cx="2247570" cy="1756491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7" name="Picture 6" descr="aorbstar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2995076"/>
            <a:ext cx="3742560" cy="2934254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8" name="Picture 7" descr="abb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7686" y="6143644"/>
            <a:ext cx="3317963" cy="520348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RE to NFA example continued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472518" cy="714380"/>
          </a:xfrm>
        </p:spPr>
        <p:txBody>
          <a:bodyPr/>
          <a:lstStyle/>
          <a:p>
            <a:pPr lvl="1"/>
            <a:r>
              <a:rPr lang="en-GB" dirty="0"/>
              <a:t>P</a:t>
            </a:r>
            <a:r>
              <a:rPr lang="en-GB" noProof="0" dirty="0" err="1" smtClean="0"/>
              <a:t>utting</a:t>
            </a:r>
            <a:r>
              <a:rPr lang="en-GB" noProof="0" dirty="0" smtClean="0"/>
              <a:t> it all 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together (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a|b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)*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abb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</a:t>
            </a:r>
            <a:r>
              <a:rPr lang="en-GB" noProof="0" dirty="0" smtClean="0"/>
              <a:t>becomes:</a:t>
            </a:r>
          </a:p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500306"/>
            <a:ext cx="75247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472518" cy="1143000"/>
          </a:xfrm>
        </p:spPr>
        <p:txBody>
          <a:bodyPr/>
          <a:lstStyle/>
          <a:p>
            <a:r>
              <a:rPr lang="en-GB" noProof="0" dirty="0" smtClean="0"/>
              <a:t>We have a NFA for </a:t>
            </a:r>
            <a:r>
              <a:rPr lang="en-GB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GB" sz="4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a|b</a:t>
            </a:r>
            <a:r>
              <a:rPr lang="en-GB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)*</a:t>
            </a:r>
            <a:r>
              <a:rPr lang="en-GB" sz="4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abb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72518" cy="714380"/>
          </a:xfrm>
        </p:spPr>
        <p:txBody>
          <a:bodyPr/>
          <a:lstStyle/>
          <a:p>
            <a:pPr lvl="1"/>
            <a:r>
              <a:rPr lang="en-GB" noProof="0" dirty="0" smtClean="0"/>
              <a:t>A DFA is much easier to implement</a:t>
            </a:r>
          </a:p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48308"/>
            <a:ext cx="75247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dfa2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6796" y="4262403"/>
            <a:ext cx="4169700" cy="2550973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9" name="Rectangular Callout 8"/>
          <p:cNvSpPr/>
          <p:nvPr/>
        </p:nvSpPr>
        <p:spPr>
          <a:xfrm>
            <a:off x="4932040" y="2276872"/>
            <a:ext cx="2088232" cy="1008112"/>
          </a:xfrm>
          <a:prstGeom prst="wedgeRectCallout">
            <a:avLst>
              <a:gd name="adj1" fmla="val -95374"/>
              <a:gd name="adj2" fmla="val 101063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 anchorCtr="1"/>
          <a:lstStyle/>
          <a:p>
            <a:pPr algn="ctr"/>
            <a:r>
              <a:rPr lang="en-GB" sz="2000" dirty="0" smtClean="0">
                <a:latin typeface="CMU Serif Roman" charset="0"/>
              </a:rPr>
              <a:t>from 6 with input a we can go to 3, (6, 7) or 8</a:t>
            </a:r>
            <a:endParaRPr lang="en-GB" sz="2000" dirty="0">
              <a:latin typeface="CMU Serif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NFA to DFA: subset construction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929718" cy="4929222"/>
          </a:xfrm>
        </p:spPr>
        <p:txBody>
          <a:bodyPr/>
          <a:lstStyle/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Input NFA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N</a:t>
            </a:r>
          </a:p>
          <a:p>
            <a:pPr lvl="1"/>
            <a:r>
              <a:rPr lang="en-GB" noProof="0" dirty="0" smtClean="0">
                <a:ea typeface="CMU Serif Roman" charset="0"/>
                <a:cs typeface="CMU Serif Roman" charset="0"/>
              </a:rPr>
              <a:t>Output DFA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D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with 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Dstates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and </a:t>
            </a:r>
            <a:r>
              <a:rPr lang="en-GB" noProof="0" dirty="0" err="1" smtClean="0">
                <a:ea typeface="CMU Serif Roman" charset="0"/>
                <a:cs typeface="CMU Serif Roman" charset="0"/>
              </a:rPr>
              <a:t>Dtrans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/>
            </a:r>
            <a:br>
              <a:rPr lang="en-GB" noProof="0" dirty="0" smtClean="0">
                <a:ea typeface="CMU Serif Roman" charset="0"/>
                <a:cs typeface="CMU Serif Roman" charset="0"/>
              </a:rPr>
            </a:br>
            <a:r>
              <a:rPr lang="en-GB" noProof="0" dirty="0" smtClean="0">
                <a:ea typeface="CMU Serif Roman" charset="0"/>
                <a:cs typeface="CMU Serif Roman" charset="0"/>
              </a:rPr>
              <a:t>such that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L(N)=L(D)</a:t>
            </a:r>
          </a:p>
          <a:p>
            <a:pPr lvl="1"/>
            <a:r>
              <a:rPr lang="en-GB" i="1" noProof="0" dirty="0" smtClean="0">
                <a:ea typeface="CMU Serif Roman" charset="0"/>
                <a:cs typeface="CMU Serif Roman" charset="0"/>
              </a:rPr>
              <a:t>s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is state in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N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,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T</a:t>
            </a:r>
            <a:r>
              <a:rPr lang="en-GB" noProof="0" dirty="0" smtClean="0">
                <a:ea typeface="CMU Serif Roman" charset="0"/>
                <a:cs typeface="CMU Serif Roman" charset="0"/>
              </a:rPr>
              <a:t> is set of states in </a:t>
            </a:r>
            <a:r>
              <a:rPr lang="en-GB" i="1" noProof="0" dirty="0" smtClean="0">
                <a:ea typeface="CMU Serif Roman" charset="0"/>
                <a:cs typeface="CMU Serif Roman" charset="0"/>
              </a:rPr>
              <a:t>N</a:t>
            </a:r>
          </a:p>
          <a:p>
            <a:pPr lvl="1"/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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-closure(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s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):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N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states reachable by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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-transitions from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s</a:t>
            </a:r>
          </a:p>
          <a:p>
            <a:pPr lvl="1"/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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-closure(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T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): union -closure(t) for </a:t>
            </a:r>
            <a:r>
              <a:rPr lang="en-GB" i="1" noProof="0" dirty="0" err="1" smtClean="0">
                <a:ea typeface="CMU Serif Roman" charset="0"/>
                <a:cs typeface="CMU Serif Roman" charset="0"/>
                <a:sym typeface="Symbol"/>
              </a:rPr>
              <a:t>tT</a:t>
            </a:r>
            <a:endParaRPr lang="en-GB" i="1" noProof="0" dirty="0" smtClean="0">
              <a:ea typeface="CMU Serif Roman" charset="0"/>
              <a:cs typeface="CMU Serif Roman" charset="0"/>
              <a:sym typeface="Symbol"/>
            </a:endParaRPr>
          </a:p>
          <a:p>
            <a:pPr lvl="1">
              <a:tabLst>
                <a:tab pos="2336800" algn="l"/>
              </a:tabLst>
            </a:pP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move(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T, a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): states in </a:t>
            </a:r>
            <a:r>
              <a:rPr lang="en-GB" i="1" noProof="0" dirty="0" smtClean="0">
                <a:ea typeface="CMU Serif Roman" charset="0"/>
                <a:cs typeface="CMU Serif Roman" charset="0"/>
                <a:sym typeface="Symbol"/>
              </a:rPr>
              <a:t>N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 reachable by transition labelled</a:t>
            </a:r>
            <a:br>
              <a:rPr lang="en-GB" noProof="0" dirty="0" smtClean="0">
                <a:ea typeface="CMU Serif Roman" charset="0"/>
                <a:cs typeface="CMU Serif Roman" charset="0"/>
                <a:sym typeface="Symbol"/>
              </a:rPr>
            </a:b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	with a from </a:t>
            </a:r>
            <a:r>
              <a:rPr lang="en-GB" i="1" noProof="0" dirty="0" err="1" smtClean="0">
                <a:ea typeface="CMU Serif Roman" charset="0"/>
                <a:cs typeface="CMU Serif Roman" charset="0"/>
                <a:sym typeface="Symbol"/>
              </a:rPr>
              <a:t>tT</a:t>
            </a:r>
            <a:endParaRPr lang="en-GB" i="1" noProof="0" dirty="0" smtClean="0">
              <a:ea typeface="CMU Serif Roman" charset="0"/>
              <a:cs typeface="CMU Serif Roman" charset="0"/>
              <a:sym typeface="Symbol"/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  <a:sym typeface="Symbol"/>
              </a:rPr>
              <a:t>Plan: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  <a:sym typeface="Symbol"/>
              </a:rPr>
              <a:t>Construct sets of states with intern </a:t>
            </a:r>
            <a:r>
              <a:rPr lang="en-GB" i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</a:t>
            </a:r>
            <a:r>
              <a:rPr lang="en-GB" dirty="0" smtClean="0">
                <a:solidFill>
                  <a:srgbClr val="FFFF00"/>
                </a:solidFill>
                <a:sym typeface="Symbol"/>
              </a:rPr>
              <a:t>-transitions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  <a:sym typeface="Symbol"/>
              </a:rPr>
              <a:t>Connect these sets with real transitions if one of the nodes is connected with such a transition </a:t>
            </a:r>
            <a:endParaRPr lang="en-GB" dirty="0" smtClean="0">
              <a:solidFill>
                <a:srgbClr val="FFFF00"/>
              </a:solidFill>
            </a:endParaRPr>
          </a:p>
          <a:p>
            <a:pPr lvl="1">
              <a:tabLst>
                <a:tab pos="2336800" algn="l"/>
              </a:tabLst>
            </a:pPr>
            <a:endParaRPr lang="en-GB" noProof="0" dirty="0" smtClean="0">
              <a:sym typeface="Symbol"/>
            </a:endParaRPr>
          </a:p>
          <a:p>
            <a:pPr lvl="1"/>
            <a:endParaRPr lang="en-GB" noProof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686800" cy="1143000"/>
          </a:xfrm>
        </p:spPr>
        <p:txBody>
          <a:bodyPr/>
          <a:lstStyle/>
          <a:p>
            <a:r>
              <a:rPr lang="en-GB" noProof="0" dirty="0" smtClean="0"/>
              <a:t>NFA to DFA:</a:t>
            </a:r>
            <a:r>
              <a:rPr lang="en-GB" sz="4800" noProof="0" dirty="0" smtClean="0"/>
              <a:t> subset construction 2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72816"/>
            <a:ext cx="8686800" cy="4799456"/>
          </a:xfrm>
        </p:spPr>
        <p:txBody>
          <a:bodyPr/>
          <a:lstStyle/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T = 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-closure(S</a:t>
            </a:r>
            <a:r>
              <a:rPr lang="en-GB" baseline="-25000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0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);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add T to 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D</a:t>
            </a:r>
            <a:r>
              <a:rPr lang="en-GB" baseline="-25000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states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, T is unmarked;</a:t>
            </a:r>
          </a:p>
          <a:p>
            <a:r>
              <a:rPr lang="en-GB" b="1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while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 ( unmarked state T in 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D</a:t>
            </a:r>
            <a:r>
              <a:rPr lang="en-GB" baseline="-25000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states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)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{	mark T;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	</a:t>
            </a:r>
            <a:r>
              <a:rPr lang="en-GB" b="1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for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 ( a  )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	{	U = -closure( Move ( T, a));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		</a:t>
            </a:r>
            <a:r>
              <a:rPr lang="en-GB" b="1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if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 (U  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D</a:t>
            </a:r>
            <a:r>
              <a:rPr lang="en-GB" baseline="-25000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states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)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			</a:t>
            </a:r>
            <a:r>
              <a:rPr lang="en-GB" b="1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then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 add U to 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D</a:t>
            </a:r>
            <a:r>
              <a:rPr lang="en-GB" baseline="-25000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states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, U is unmarked;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		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D</a:t>
            </a:r>
            <a:r>
              <a:rPr lang="en-GB" baseline="-25000" noProof="0" dirty="0" err="1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trans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 [ T, a ] = U;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	}</a:t>
            </a:r>
          </a:p>
          <a:p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  <a:sym typeface="Symbol"/>
              </a:rPr>
              <a:t>}</a:t>
            </a:r>
          </a:p>
          <a:p>
            <a:pPr lvl="1"/>
            <a:r>
              <a:rPr lang="en-GB" noProof="0" dirty="0" smtClean="0">
                <a:sym typeface="Symbol"/>
              </a:rPr>
              <a:t>a state in </a:t>
            </a:r>
            <a:r>
              <a:rPr lang="en-GB" i="1" noProof="0" dirty="0" smtClean="0">
                <a:sym typeface="Symbol"/>
              </a:rPr>
              <a:t>D</a:t>
            </a:r>
            <a:r>
              <a:rPr lang="en-GB" noProof="0" dirty="0" smtClean="0">
                <a:sym typeface="Symbol"/>
              </a:rPr>
              <a:t> is </a:t>
            </a:r>
            <a:r>
              <a:rPr lang="en-GB" b="1" i="1" noProof="0" dirty="0" smtClean="0">
                <a:sym typeface="Symbol"/>
              </a:rPr>
              <a:t>accepting</a:t>
            </a:r>
            <a:r>
              <a:rPr lang="en-GB" noProof="0" dirty="0" smtClean="0">
                <a:sym typeface="Symbol"/>
              </a:rPr>
              <a:t> (</a:t>
            </a:r>
            <a:r>
              <a:rPr lang="en-GB" dirty="0" smtClean="0">
                <a:sym typeface="Symbol"/>
              </a:rPr>
              <a:t>an end state)</a:t>
            </a:r>
            <a:br>
              <a:rPr lang="en-GB" dirty="0" smtClean="0">
                <a:sym typeface="Symbol"/>
              </a:rPr>
            </a:br>
            <a:r>
              <a:rPr lang="en-GB" noProof="0" dirty="0" smtClean="0">
                <a:sym typeface="Symbol"/>
              </a:rPr>
              <a:t>if one of its states is accepting in </a:t>
            </a:r>
            <a:r>
              <a:rPr lang="en-GB" i="1" noProof="0" dirty="0" smtClean="0">
                <a:sym typeface="Symbol"/>
              </a:rPr>
              <a:t>N</a:t>
            </a:r>
            <a:endParaRPr lang="en-GB" i="1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NFA to DFA example 2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3500462"/>
          </a:xfrm>
        </p:spPr>
        <p:txBody>
          <a:bodyPr/>
          <a:lstStyle/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RE = (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a|b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)*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abb</a:t>
            </a:r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A = {0,1,2,4,7}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B = {1,2,3,4,6,7,8}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C = {1,2,4,5,6,7}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D = {1,2,4,5,6,7,9}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E = {1,2,4,5,6,7,10}</a:t>
            </a:r>
            <a:endParaRPr lang="en-GB" noProof="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31" y="1571612"/>
            <a:ext cx="5643563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852" y="53168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next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The goal of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>
            <a:normAutofit lnSpcReduction="10000"/>
          </a:bodyPr>
          <a:lstStyle/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The program to be compiled is given as a text file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The compiler needs a syntax tree (data structure)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often called AST: Abstract Syntax Tree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The conversion from text to AST is called parsing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Construction of an AST is usually (but not always) split into two phases:</a:t>
            </a:r>
          </a:p>
          <a:p>
            <a:pPr marL="728662" lvl="2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b="1" noProof="0" dirty="0" smtClean="0">
                <a:solidFill>
                  <a:srgbClr val="FFFF00"/>
                </a:solidFill>
              </a:rPr>
              <a:t>Scanning</a:t>
            </a:r>
            <a:r>
              <a:rPr lang="en-GB" noProof="0" dirty="0" smtClean="0"/>
              <a:t>: breaking the text into a sequence of words</a:t>
            </a:r>
          </a:p>
          <a:p>
            <a:pPr marL="728662" lvl="2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b="1" noProof="0" dirty="0" smtClean="0">
                <a:solidFill>
                  <a:srgbClr val="FFFF00"/>
                </a:solidFill>
              </a:rPr>
              <a:t>Parsing</a:t>
            </a:r>
            <a:r>
              <a:rPr lang="en-GB" noProof="0" dirty="0" smtClean="0"/>
              <a:t>: recognize sentences in sequence of words</a:t>
            </a:r>
            <a:br>
              <a:rPr lang="en-GB" noProof="0" dirty="0" smtClean="0"/>
            </a:br>
            <a:r>
              <a:rPr lang="en-GB" noProof="0" dirty="0" smtClean="0"/>
              <a:t>sentences are represented as AST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Reasons to use two phases: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separation of concerns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EFFF28-BDE3-4367-B59C-8A11DFF2D89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2EFA9-B7B2-431C-A338-A93276266D2F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NFA to DFA example 2: the DFA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3500462"/>
          </a:xfrm>
        </p:spPr>
        <p:txBody>
          <a:bodyPr/>
          <a:lstStyle/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RE = (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a|b</a:t>
            </a: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)*</a:t>
            </a:r>
            <a:r>
              <a:rPr lang="en-GB" noProof="0" dirty="0" err="1" smtClean="0">
                <a:latin typeface="CMU Serif Roman" charset="0"/>
                <a:ea typeface="CMU Serif Roman" charset="0"/>
                <a:cs typeface="CMU Serif Roman" charset="0"/>
              </a:rPr>
              <a:t>abb</a:t>
            </a:r>
            <a:endParaRPr lang="en-GB" noProof="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A = {0,1,2,4,7}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B = {1,2,3,4,6,7,8}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C = {1,2,4,5,6,7}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D = {1,2,4,5,6,7,9}</a:t>
            </a:r>
          </a:p>
          <a:p>
            <a:pPr marL="0">
              <a:lnSpc>
                <a:spcPct val="150000"/>
              </a:lnSpc>
            </a:pPr>
            <a:r>
              <a:rPr lang="en-GB" noProof="0" dirty="0" smtClean="0">
                <a:latin typeface="CMU Serif Roman" charset="0"/>
                <a:ea typeface="CMU Serif Roman" charset="0"/>
                <a:cs typeface="CMU Serif Roman" charset="0"/>
              </a:rPr>
              <a:t>E = {1,2,4,5,6,7,10}</a:t>
            </a:r>
            <a:endParaRPr lang="en-GB" noProof="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852" y="53168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next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GB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 descr="dfa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2000240"/>
            <a:ext cx="4169700" cy="2550973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have 2 DFAs for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GB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a|b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)*</a:t>
            </a:r>
            <a:r>
              <a:rPr lang="en-GB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abb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0570"/>
            <a:ext cx="4257676" cy="2071702"/>
          </a:xfrm>
        </p:spPr>
        <p:txBody>
          <a:bodyPr/>
          <a:lstStyle/>
          <a:p>
            <a:pPr lvl="1"/>
            <a:r>
              <a:rPr lang="en-GB" dirty="0" smtClean="0"/>
              <a:t>These DFAs are equivalent</a:t>
            </a:r>
          </a:p>
          <a:p>
            <a:pPr lvl="1"/>
            <a:r>
              <a:rPr lang="en-GB" dirty="0" smtClean="0"/>
              <a:t>States </a:t>
            </a:r>
            <a:r>
              <a:rPr lang="en-GB" i="1" dirty="0" smtClean="0"/>
              <a:t>A</a:t>
            </a:r>
            <a:r>
              <a:rPr lang="en-GB" dirty="0" smtClean="0"/>
              <a:t> and </a:t>
            </a:r>
            <a:r>
              <a:rPr lang="en-GB" i="1" dirty="0" smtClean="0"/>
              <a:t>C</a:t>
            </a:r>
            <a:r>
              <a:rPr lang="en-GB" dirty="0" smtClean="0"/>
              <a:t> can be merged</a:t>
            </a:r>
          </a:p>
          <a:p>
            <a:pPr lvl="1"/>
            <a:r>
              <a:rPr lang="en-GB" dirty="0" smtClean="0"/>
              <a:t>This makes the DFAs identical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  <p:pic>
        <p:nvPicPr>
          <p:cNvPr id="6" name="Picture 5" descr="dfa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018" y="4021299"/>
            <a:ext cx="4169700" cy="2550973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7" name="Content Placeholder 7" descr="dfa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169" y="1857364"/>
            <a:ext cx="5351963" cy="2601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Equivalence of 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472518" cy="4714908"/>
          </a:xfrm>
        </p:spPr>
        <p:txBody>
          <a:bodyPr/>
          <a:lstStyle/>
          <a:p>
            <a:pPr lvl="1"/>
            <a:r>
              <a:rPr lang="en-US" dirty="0" smtClean="0"/>
              <a:t>Algorithm to decide whether two given regular expressions describe essentially equal languages:</a:t>
            </a:r>
          </a:p>
          <a:p>
            <a:pPr lvl="2"/>
            <a:r>
              <a:rPr lang="en-US" dirty="0" smtClean="0"/>
              <a:t>Reduce each RE to a minimal DFA</a:t>
            </a:r>
          </a:p>
          <a:p>
            <a:pPr lvl="2"/>
            <a:r>
              <a:rPr lang="en-US" dirty="0" smtClean="0"/>
              <a:t>Determine whether these DFAs are isomorphic (equivalent)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9366" y="3500438"/>
            <a:ext cx="4740088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 of tokens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472518" cy="5000636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We spent lots of work recognizing individual tokens</a:t>
            </a:r>
          </a:p>
          <a:p>
            <a:pPr lvl="1"/>
            <a:r>
              <a:rPr lang="en-GB" dirty="0" smtClean="0"/>
              <a:t>In real scanners we have to recognize a sequence of tokens, but that is easy!</a:t>
            </a:r>
          </a:p>
          <a:p>
            <a:pPr lvl="1"/>
            <a:r>
              <a:rPr lang="en-GB" dirty="0" smtClean="0">
                <a:ea typeface="CMU Serif Roman" charset="0"/>
                <a:cs typeface="CMU Serif Roman" charset="0"/>
              </a:rPr>
              <a:t>Suppose we have REs for </a:t>
            </a:r>
            <a:r>
              <a:rPr lang="en-GB" b="1" dirty="0" smtClean="0">
                <a:ea typeface="CMU Serif Roman" charset="0"/>
                <a:cs typeface="CMU Serif Roman" charset="0"/>
              </a:rPr>
              <a:t>identifier</a:t>
            </a:r>
            <a:r>
              <a:rPr lang="en-GB" dirty="0" smtClean="0">
                <a:ea typeface="CMU Serif Roman" charset="0"/>
                <a:cs typeface="CMU Serif Roman" charset="0"/>
              </a:rPr>
              <a:t>, </a:t>
            </a:r>
            <a:r>
              <a:rPr lang="en-GB" b="1" dirty="0" smtClean="0">
                <a:ea typeface="CMU Serif Roman" charset="0"/>
                <a:cs typeface="CMU Serif Roman" charset="0"/>
              </a:rPr>
              <a:t>number</a:t>
            </a:r>
            <a:r>
              <a:rPr lang="en-GB" dirty="0" smtClean="0">
                <a:ea typeface="CMU Serif Roman" charset="0"/>
                <a:cs typeface="CMU Serif Roman" charset="0"/>
              </a:rPr>
              <a:t>, </a:t>
            </a:r>
            <a:r>
              <a:rPr lang="en-GB" b="1" dirty="0" smtClean="0">
                <a:ea typeface="CMU Serif Roman" charset="0"/>
                <a:cs typeface="CMU Serif Roman" charset="0"/>
              </a:rPr>
              <a:t>operator</a:t>
            </a:r>
            <a:r>
              <a:rPr lang="en-GB" dirty="0" smtClean="0">
                <a:ea typeface="CMU Serif Roman" charset="0"/>
                <a:cs typeface="CMU Serif Roman" charset="0"/>
              </a:rPr>
              <a:t/>
            </a:r>
            <a:br>
              <a:rPr lang="en-GB" dirty="0" smtClean="0">
                <a:ea typeface="CMU Serif Roman" charset="0"/>
                <a:cs typeface="CMU Serif Roman" charset="0"/>
              </a:rPr>
            </a:br>
            <a:r>
              <a:rPr lang="en-GB" dirty="0" smtClean="0">
                <a:ea typeface="CMU Serif Roman" charset="0"/>
                <a:cs typeface="CMU Serif Roman" charset="0"/>
              </a:rPr>
              <a:t>and </a:t>
            </a:r>
            <a:r>
              <a:rPr lang="en-GB" b="1" dirty="0" smtClean="0">
                <a:ea typeface="CMU Serif Roman" charset="0"/>
                <a:cs typeface="CMU Serif Roman" charset="0"/>
              </a:rPr>
              <a:t>layout</a:t>
            </a:r>
          </a:p>
          <a:p>
            <a:pPr lvl="1"/>
            <a:r>
              <a:rPr lang="en-GB" dirty="0" smtClean="0"/>
              <a:t>We can now recognize a sequence of tokens separated by layout with the RE</a:t>
            </a:r>
            <a:br>
              <a:rPr lang="en-GB" dirty="0" smtClean="0"/>
            </a:br>
            <a:r>
              <a:rPr lang="en-GB" dirty="0" smtClean="0">
                <a:ea typeface="CMU Serif Roman" charset="0"/>
                <a:cs typeface="CMU Serif Roman" charset="0"/>
              </a:rPr>
              <a:t>(layout ( identifier | number | operator ))*</a:t>
            </a:r>
          </a:p>
          <a:p>
            <a:pPr lvl="2"/>
            <a:r>
              <a:rPr lang="en-GB" dirty="0" smtClean="0"/>
              <a:t>In general we get a NFA, needs to be transformed to DFA</a:t>
            </a:r>
          </a:p>
          <a:p>
            <a:pPr lvl="2"/>
            <a:r>
              <a:rPr lang="en-GB" dirty="0" smtClean="0"/>
              <a:t>Keep the accept states of the original REs !</a:t>
            </a:r>
            <a:endParaRPr lang="en-GB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GB" dirty="0" smtClean="0"/>
              <a:t>The accepting states of </a:t>
            </a:r>
            <a:r>
              <a:rPr lang="en-GB" b="1" dirty="0" smtClean="0">
                <a:latin typeface="CMU Serif" charset="0"/>
                <a:ea typeface="CMU Serif" charset="0"/>
                <a:cs typeface="CMU Serif" charset="0"/>
              </a:rPr>
              <a:t>identifier</a:t>
            </a:r>
            <a:r>
              <a:rPr lang="en-GB" dirty="0" smtClean="0"/>
              <a:t>, </a:t>
            </a:r>
            <a:r>
              <a:rPr lang="en-GB" b="1" dirty="0" smtClean="0">
                <a:latin typeface="CMU Serif" charset="0"/>
                <a:ea typeface="CMU Serif" charset="0"/>
                <a:cs typeface="CMU Serif" charset="0"/>
              </a:rPr>
              <a:t>number</a:t>
            </a:r>
            <a:r>
              <a:rPr lang="en-GB" dirty="0" smtClean="0"/>
              <a:t> and </a:t>
            </a:r>
            <a:r>
              <a:rPr lang="en-GB" b="1" dirty="0" smtClean="0">
                <a:latin typeface="CMU Serif" charset="0"/>
                <a:ea typeface="CMU Serif" charset="0"/>
                <a:cs typeface="CMU Serif" charset="0"/>
              </a:rPr>
              <a:t>operator</a:t>
            </a:r>
            <a:r>
              <a:rPr lang="en-GB" dirty="0" smtClean="0"/>
              <a:t> should be accepting states of this RE</a:t>
            </a:r>
          </a:p>
          <a:p>
            <a:pPr lvl="1"/>
            <a:r>
              <a:rPr lang="en-GB" dirty="0" smtClean="0"/>
              <a:t>Perhaps you want to add an </a:t>
            </a:r>
            <a:r>
              <a:rPr lang="en-GB" b="1" dirty="0" smtClean="0">
                <a:latin typeface="CMU Serif" charset="0"/>
                <a:ea typeface="CMU Serif" charset="0"/>
                <a:cs typeface="CMU Serif" charset="0"/>
              </a:rPr>
              <a:t>EOF</a:t>
            </a:r>
            <a:r>
              <a:rPr lang="en-GB" dirty="0" smtClean="0"/>
              <a:t> token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Limits of regular languages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686800" cy="5000636"/>
          </a:xfrm>
        </p:spPr>
        <p:txBody>
          <a:bodyPr/>
          <a:lstStyle/>
          <a:p>
            <a:pPr lvl="1"/>
            <a:r>
              <a:rPr lang="en-GB" noProof="0" dirty="0" smtClean="0"/>
              <a:t>Not all languages are regular</a:t>
            </a:r>
          </a:p>
          <a:p>
            <a:pPr lvl="1"/>
            <a:r>
              <a:rPr lang="en-GB" noProof="0" dirty="0" smtClean="0"/>
              <a:t>One cannot construct DFAs to recognize</a:t>
            </a:r>
          </a:p>
          <a:p>
            <a:pPr lvl="2"/>
            <a:r>
              <a:rPr lang="en-GB" sz="2000" noProof="0" dirty="0" smtClean="0">
                <a:ea typeface="CMU Serif Roman" charset="0"/>
                <a:cs typeface="CMU Serif Roman" charset="0"/>
              </a:rPr>
              <a:t>L = { 0</a:t>
            </a:r>
            <a:r>
              <a:rPr lang="en-GB" sz="2000" baseline="30000" noProof="0" dirty="0" smtClean="0">
                <a:ea typeface="CMU Serif Roman" charset="0"/>
                <a:cs typeface="CMU Serif Roman" charset="0"/>
              </a:rPr>
              <a:t>k</a:t>
            </a:r>
            <a:r>
              <a:rPr lang="en-GB" sz="2000" noProof="0" dirty="0" smtClean="0">
                <a:ea typeface="CMU Serif Roman" charset="0"/>
                <a:cs typeface="CMU Serif Roman" charset="0"/>
              </a:rPr>
              <a:t> 1</a:t>
            </a:r>
            <a:r>
              <a:rPr lang="en-GB" sz="2000" baseline="30000" noProof="0" dirty="0" smtClean="0">
                <a:ea typeface="CMU Serif Roman" charset="0"/>
                <a:cs typeface="CMU Serif Roman" charset="0"/>
              </a:rPr>
              <a:t>k</a:t>
            </a:r>
            <a:r>
              <a:rPr lang="en-GB" sz="2000" noProof="0" dirty="0" smtClean="0">
                <a:ea typeface="CMU Serif Roman" charset="0"/>
                <a:cs typeface="CMU Serif Roman" charset="0"/>
              </a:rPr>
              <a:t> }</a:t>
            </a:r>
          </a:p>
          <a:p>
            <a:pPr lvl="2"/>
            <a:r>
              <a:rPr lang="en-GB" sz="2000" noProof="0" dirty="0" smtClean="0">
                <a:ea typeface="CMU Serif Roman" charset="0"/>
                <a:cs typeface="CMU Serif Roman" charset="0"/>
              </a:rPr>
              <a:t>L = { </a:t>
            </a:r>
            <a:r>
              <a:rPr lang="en-GB" sz="2000" noProof="0" dirty="0" err="1" smtClean="0">
                <a:ea typeface="CMU Serif Roman" charset="0"/>
                <a:cs typeface="CMU Serif Roman" charset="0"/>
              </a:rPr>
              <a:t>wcw</a:t>
            </a:r>
            <a:r>
              <a:rPr lang="en-GB" sz="2000" baseline="30000" noProof="0" dirty="0" err="1" smtClean="0">
                <a:ea typeface="CMU Serif Roman" charset="0"/>
                <a:cs typeface="CMU Serif Roman" charset="0"/>
              </a:rPr>
              <a:t>r</a:t>
            </a:r>
            <a:r>
              <a:rPr lang="en-GB" sz="2000" noProof="0" dirty="0" smtClean="0">
                <a:ea typeface="CMU Serif Roman" charset="0"/>
                <a:cs typeface="CMU Serif Roman" charset="0"/>
              </a:rPr>
              <a:t> | w </a:t>
            </a:r>
            <a:r>
              <a:rPr lang="en-GB" sz="2000" noProof="0" dirty="0" smtClean="0">
                <a:ea typeface="CMU Serif Roman" charset="0"/>
                <a:cs typeface="CMU Serif Roman" charset="0"/>
                <a:sym typeface="Symbol"/>
              </a:rPr>
              <a:t> *}</a:t>
            </a:r>
            <a:r>
              <a:rPr lang="en-GB" sz="2000" noProof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, </a:t>
            </a:r>
            <a:r>
              <a:rPr lang="en-GB" dirty="0" smtClean="0">
                <a:sym typeface="Symbol"/>
              </a:rPr>
              <a:t>where </a:t>
            </a:r>
            <a:r>
              <a:rPr lang="en-GB" sz="2000" dirty="0" err="1" smtClean="0">
                <a:ea typeface="CMU Serif Roman" charset="0"/>
                <a:cs typeface="CMU Serif Roman" charset="0"/>
              </a:rPr>
              <a:t>w</a:t>
            </a:r>
            <a:r>
              <a:rPr lang="en-GB" sz="2000" baseline="30000" dirty="0" err="1" smtClean="0">
                <a:ea typeface="CMU Serif Roman" charset="0"/>
                <a:cs typeface="CMU Serif Roman" charset="0"/>
              </a:rPr>
              <a:t>r</a:t>
            </a:r>
            <a:r>
              <a:rPr lang="en-GB" dirty="0" smtClean="0"/>
              <a:t> is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000" dirty="0" smtClean="0">
                <a:ea typeface="CMU Serif Roman" charset="0"/>
                <a:cs typeface="CMU Serif Roman" charset="0"/>
              </a:rPr>
              <a:t>w</a:t>
            </a:r>
            <a:r>
              <a:rPr lang="en-GB" dirty="0" smtClean="0"/>
              <a:t> in reverse</a:t>
            </a:r>
            <a:endParaRPr lang="en-GB" sz="2000" noProof="0" dirty="0" smtClean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2"/>
            <a:r>
              <a:rPr lang="en-GB" sz="2000" noProof="0" dirty="0" smtClean="0">
                <a:ea typeface="CMU Serif Roman" charset="0"/>
                <a:cs typeface="CMU Serif Roman" charset="0"/>
                <a:sym typeface="Symbol"/>
              </a:rPr>
              <a:t>E  '1'; E  '(' E ')'; </a:t>
            </a:r>
            <a:r>
              <a:rPr lang="en-GB" sz="2000" dirty="0" smtClean="0">
                <a:ea typeface="CMU Serif Roman" charset="0"/>
                <a:cs typeface="CMU Serif Roman" charset="0"/>
                <a:sym typeface="Symbol"/>
              </a:rPr>
              <a:t>E  E '+' E</a:t>
            </a:r>
            <a:endParaRPr lang="en-GB" sz="2000" noProof="0" dirty="0" smtClean="0">
              <a:ea typeface="CMU Serif Roman" charset="0"/>
              <a:cs typeface="CMU Serif Roman" charset="0"/>
            </a:endParaRPr>
          </a:p>
          <a:p>
            <a:pPr lvl="1"/>
            <a:r>
              <a:rPr lang="en-GB" noProof="0" dirty="0" smtClean="0"/>
              <a:t>Though there are RE (and hence DFAs) for</a:t>
            </a:r>
          </a:p>
          <a:p>
            <a:pPr lvl="2"/>
            <a:r>
              <a:rPr lang="en-GB" noProof="0" dirty="0" smtClean="0"/>
              <a:t>Alternating 0s and 1s:</a:t>
            </a:r>
            <a:r>
              <a:rPr lang="en-GB" sz="2000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000" noProof="0" dirty="0" smtClean="0">
                <a:ea typeface="CMU Serif Roman" charset="0"/>
                <a:cs typeface="CMU Serif Roman" charset="0"/>
              </a:rPr>
              <a:t>(1|</a:t>
            </a:r>
            <a:r>
              <a:rPr lang="en-GB" sz="2000" noProof="0" dirty="0" smtClean="0">
                <a:ea typeface="CMU Serif Roman" charset="0"/>
                <a:cs typeface="CMU Serif Roman" charset="0"/>
                <a:sym typeface="Symbol"/>
              </a:rPr>
              <a:t></a:t>
            </a:r>
            <a:r>
              <a:rPr lang="en-GB" sz="2000" noProof="0" dirty="0" smtClean="0">
                <a:ea typeface="CMU Serif Roman" charset="0"/>
                <a:cs typeface="CMU Serif Roman" charset="0"/>
              </a:rPr>
              <a:t>)(01)*(0|</a:t>
            </a:r>
            <a:r>
              <a:rPr lang="en-GB" sz="2000" noProof="0" dirty="0" smtClean="0">
                <a:ea typeface="CMU Serif Roman" charset="0"/>
                <a:cs typeface="CMU Serif Roman" charset="0"/>
                <a:sym typeface="Symbol"/>
              </a:rPr>
              <a:t></a:t>
            </a:r>
            <a:r>
              <a:rPr lang="en-GB" sz="2000" noProof="0" dirty="0" smtClean="0">
                <a:ea typeface="CMU Serif Roman" charset="0"/>
                <a:cs typeface="CMU Serif Roman" charset="0"/>
              </a:rPr>
              <a:t>)</a:t>
            </a:r>
            <a:endParaRPr lang="en-GB" sz="2400" noProof="0" dirty="0" smtClean="0">
              <a:ea typeface="CMU Serif Roman" charset="0"/>
              <a:cs typeface="CMU Serif Roman" charset="0"/>
            </a:endParaRPr>
          </a:p>
          <a:p>
            <a:pPr lvl="2"/>
            <a:r>
              <a:rPr lang="en-GB" noProof="0" dirty="0" smtClean="0"/>
              <a:t>Pairs of 0s and 1s:</a:t>
            </a:r>
            <a:r>
              <a:rPr lang="en-GB" sz="2000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000" noProof="0" dirty="0" smtClean="0">
                <a:ea typeface="CMU Serif Roman" charset="0"/>
                <a:cs typeface="CMU Serif Roman" charset="0"/>
              </a:rPr>
              <a:t>(01|10)*</a:t>
            </a:r>
            <a:endParaRPr lang="en-GB" sz="2400" noProof="0" dirty="0" smtClean="0">
              <a:ea typeface="CMU Serif Roman" charset="0"/>
              <a:cs typeface="CMU Serif Roman" charset="0"/>
            </a:endParaRPr>
          </a:p>
          <a:p>
            <a:pPr lvl="2"/>
            <a:r>
              <a:rPr lang="en-GB" noProof="0" dirty="0" smtClean="0"/>
              <a:t>Even number of 0s and even number of 1s:</a:t>
            </a:r>
            <a:br>
              <a:rPr lang="en-GB" noProof="0" dirty="0" smtClean="0"/>
            </a:br>
            <a:r>
              <a:rPr lang="en-GB" sz="2000" noProof="0" dirty="0" smtClean="0">
                <a:ea typeface="CMU Serif Roman" charset="0"/>
                <a:cs typeface="CMU Serif Roman" charset="0"/>
              </a:rPr>
              <a:t>(00|11)*((01|10)(00|11)*(01|10)(00|11)*)*</a:t>
            </a:r>
            <a:endParaRPr lang="en-GB" noProof="0" dirty="0" smtClean="0">
              <a:ea typeface="CMU Serif Roman" charset="0"/>
              <a:cs typeface="CMU Serif Roman" charset="0"/>
            </a:endParaRPr>
          </a:p>
          <a:p>
            <a:pPr lvl="2"/>
            <a:endParaRPr lang="en-GB" noProof="0" dirty="0" smtClean="0"/>
          </a:p>
          <a:p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noProof="0" dirty="0" smtClean="0"/>
              <a:t>What language constructs are hard to specify with REs ?</a:t>
            </a:r>
            <a:endParaRPr lang="en-GB" sz="4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Reserved words</a:t>
            </a:r>
          </a:p>
          <a:p>
            <a:pPr lvl="1"/>
            <a:r>
              <a:rPr lang="en-GB" noProof="0" dirty="0" smtClean="0"/>
              <a:t>Significant blanks</a:t>
            </a:r>
          </a:p>
          <a:p>
            <a:pPr lvl="2"/>
            <a:r>
              <a:rPr lang="en-GB" dirty="0" smtClean="0"/>
              <a:t>Many FPLs have a layout rule, blanks are very important</a:t>
            </a:r>
          </a:p>
          <a:p>
            <a:pPr lvl="1"/>
            <a:r>
              <a:rPr lang="en-GB" noProof="0" dirty="0" smtClean="0"/>
              <a:t>String constants</a:t>
            </a:r>
          </a:p>
          <a:p>
            <a:pPr lvl="2"/>
            <a:r>
              <a:rPr lang="en-GB" noProof="0" dirty="0" smtClean="0"/>
              <a:t>Special characters in strings (newline, tab, ", ..)</a:t>
            </a:r>
          </a:p>
          <a:p>
            <a:pPr lvl="1"/>
            <a:r>
              <a:rPr lang="en-GB" dirty="0"/>
              <a:t>F</a:t>
            </a:r>
            <a:r>
              <a:rPr lang="en-GB" noProof="0" dirty="0" err="1" smtClean="0"/>
              <a:t>inite</a:t>
            </a:r>
            <a:r>
              <a:rPr lang="en-GB" noProof="0" dirty="0" smtClean="0"/>
              <a:t> closures</a:t>
            </a:r>
          </a:p>
          <a:p>
            <a:pPr lvl="2"/>
            <a:r>
              <a:rPr lang="en-GB" noProof="0" dirty="0" smtClean="0"/>
              <a:t>Some languages limit identifier lengths</a:t>
            </a:r>
            <a:r>
              <a:rPr lang="en-GB" sz="1600" noProof="0" dirty="0" smtClean="0"/>
              <a:t> (e.g. FORTRAN 66: 6 chars)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Solutions to problems with REs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Use a level 2 (context-free) grammar in the Chomsky hierarchy: </a:t>
            </a:r>
            <a:r>
              <a:rPr lang="en-GB" noProof="0" dirty="0" smtClean="0">
                <a:ea typeface="CMU Serif Roman" charset="0"/>
                <a:cs typeface="CMU Serif Roman" charset="0"/>
                <a:sym typeface="Symbol"/>
              </a:rPr>
              <a:t>A   </a:t>
            </a:r>
            <a:endParaRPr lang="en-GB" dirty="0">
              <a:sym typeface="Symbol"/>
            </a:endParaRPr>
          </a:p>
          <a:p>
            <a:pPr lvl="2"/>
            <a:r>
              <a:rPr lang="en-GB" dirty="0"/>
              <a:t>A</a:t>
            </a:r>
            <a:r>
              <a:rPr lang="en-GB" noProof="0" dirty="0" err="1" smtClean="0"/>
              <a:t>ccepted</a:t>
            </a:r>
            <a:r>
              <a:rPr lang="en-GB" noProof="0" dirty="0" smtClean="0"/>
              <a:t> by </a:t>
            </a:r>
            <a:r>
              <a:rPr lang="en-GB" noProof="0" dirty="0" smtClean="0">
                <a:solidFill>
                  <a:srgbClr val="FFFF00"/>
                </a:solidFill>
              </a:rPr>
              <a:t>push-down automaton,</a:t>
            </a:r>
            <a:r>
              <a:rPr lang="en-GB" noProof="0" dirty="0" smtClean="0"/>
              <a:t> or</a:t>
            </a:r>
            <a:br>
              <a:rPr lang="en-GB" noProof="0" dirty="0" smtClean="0"/>
            </a:br>
            <a:r>
              <a:rPr lang="en-GB" noProof="0" dirty="0" smtClean="0"/>
              <a:t>a </a:t>
            </a:r>
            <a:r>
              <a:rPr lang="en-GB" noProof="0" dirty="0" smtClean="0">
                <a:solidFill>
                  <a:srgbClr val="FFFF00"/>
                </a:solidFill>
              </a:rPr>
              <a:t>recursive descent parser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472518" cy="1143000"/>
          </a:xfrm>
        </p:spPr>
        <p:txBody>
          <a:bodyPr/>
          <a:lstStyle/>
          <a:p>
            <a:r>
              <a:rPr lang="en-GB" noProof="0" dirty="0" smtClean="0"/>
              <a:t>How bad can it be?</a:t>
            </a:r>
            <a:r>
              <a:rPr lang="en-GB" sz="2400" noProof="0" dirty="0" smtClean="0">
                <a:latin typeface="CMU Serif Roman" charset="0"/>
              </a:rPr>
              <a:t/>
            </a:r>
            <a:br>
              <a:rPr lang="en-GB" sz="2400" noProof="0" dirty="0" smtClean="0">
                <a:latin typeface="CMU Serif Roman" charset="0"/>
              </a:rPr>
            </a:br>
            <a:r>
              <a:rPr lang="en-GB" sz="2400" noProof="0" dirty="0" smtClean="0">
                <a:latin typeface="CMU Serif Roman" charset="0"/>
              </a:rPr>
              <a:t>example due to F. </a:t>
            </a:r>
            <a:r>
              <a:rPr lang="en-GB" sz="2400" noProof="0" dirty="0" err="1" smtClean="0">
                <a:latin typeface="CMU Serif Roman" charset="0"/>
              </a:rPr>
              <a:t>Zadeck</a:t>
            </a:r>
            <a:r>
              <a:rPr lang="en-GB" sz="2400" noProof="0" dirty="0" smtClean="0">
                <a:latin typeface="CMU Serif Roman" charset="0"/>
              </a:rPr>
              <a:t> of IBM corporation</a:t>
            </a:r>
            <a:endParaRPr lang="en-GB" noProof="0" dirty="0">
              <a:latin typeface="CMU Serif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472518" cy="5000660"/>
          </a:xfrm>
        </p:spPr>
        <p:txBody>
          <a:bodyPr/>
          <a:lstStyle/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1		INTEGERFUNCTIONA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2		PARAMETER(A=6,B=2)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3		IMPLICIT CHARACTER*(A-B)(A-B)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4		INTEGER FORMAT(10),IF(10),DO9E1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5	100	FORMAT(4H)=(3)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6	200	FORMAT(4 )=(3)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7		DO9E1=1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8		DO9E1=1,2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9			IF(X)=1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10			IF(X)H=1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11			IF(X)300,200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12	300		CONTINUE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13		END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	C	this is a comment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	     $	FILE(1)</a:t>
            </a:r>
          </a:p>
          <a:p>
            <a:pPr marL="0" indent="0">
              <a:tabLst>
                <a:tab pos="541338" algn="l"/>
                <a:tab pos="1252538" algn="l"/>
              </a:tabLst>
            </a:pPr>
            <a:r>
              <a:rPr lang="en-GB" sz="2000" noProof="0" dirty="0" smtClean="0">
                <a:latin typeface="Courier New" charset="0"/>
                <a:ea typeface="Courier New" charset="0"/>
                <a:cs typeface="Courier New" charset="0"/>
              </a:rPr>
              <a:t>14		END</a:t>
            </a:r>
            <a:endParaRPr lang="en-GB" sz="2000" noProof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5786446" y="1571612"/>
            <a:ext cx="2857520" cy="642942"/>
          </a:xfrm>
          <a:prstGeom prst="wedgeRectCallout">
            <a:avLst>
              <a:gd name="adj1" fmla="val -93063"/>
              <a:gd name="adj2" fmla="val -11075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to be scanned as</a:t>
            </a:r>
            <a:br>
              <a:rPr lang="en-GB" sz="2000" dirty="0" smtClean="0">
                <a:latin typeface="CMU Serif Roman" charset="0"/>
              </a:rPr>
            </a:br>
            <a:r>
              <a:rPr lang="en-GB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INTEGER FUNCTION A</a:t>
            </a:r>
            <a:endParaRPr lang="en-GB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bad can it be,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in modern (functional) languages one wants to be liberal and allow much 'beautiful' syntactical constructs</a:t>
            </a: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!* ::!*t-&gt;*t</a:t>
            </a: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!*t=t</a:t>
            </a:r>
          </a:p>
          <a:p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f_ _= \f_-&gt;f_</a:t>
            </a:r>
          </a:p>
          <a:p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-&gt;=\_ = \_-&gt;7</a:t>
            </a:r>
          </a:p>
          <a:p>
            <a:pPr lvl="1"/>
            <a:r>
              <a:rPr lang="en-GB" dirty="0" smtClean="0"/>
              <a:t>the recognition of tokens depends on the context</a:t>
            </a:r>
          </a:p>
          <a:p>
            <a:pPr lvl="2"/>
            <a:r>
              <a:rPr lang="en-GB" dirty="0" smtClean="0"/>
              <a:t>symbols in type definitions and other definitions are  recognized differently by the scanner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4693459" y="2708919"/>
            <a:ext cx="3766974" cy="1080121"/>
          </a:xfrm>
          <a:prstGeom prst="wedgeRectCallout">
            <a:avLst>
              <a:gd name="adj1" fmla="val -110236"/>
              <a:gd name="adj2" fmla="val -36701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latin typeface="CMU Serif Roman" charset="0"/>
              </a:rPr>
              <a:t>to be scanned as</a:t>
            </a:r>
            <a:br>
              <a:rPr lang="en-GB" sz="2000" dirty="0" smtClean="0">
                <a:latin typeface="CMU Serif Roman" charset="0"/>
              </a:rPr>
            </a:br>
            <a:r>
              <a:rPr lang="en-GB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!* :: ! * t -&gt; * t;</a:t>
            </a:r>
            <a:br>
              <a:rPr lang="en-GB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!* t = 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059832" y="4078570"/>
            <a:ext cx="3000396" cy="428628"/>
          </a:xfrm>
          <a:prstGeom prst="wedgeRectCallout">
            <a:avLst>
              <a:gd name="adj1" fmla="val -118327"/>
              <a:gd name="adj2" fmla="val -314699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latin typeface="CMU Serif Roman" charset="0"/>
              </a:rPr>
              <a:t>this space is necessary</a:t>
            </a:r>
            <a:endParaRPr lang="en-GB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Concluding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 smtClean="0"/>
              <a:t>REs</a:t>
            </a:r>
          </a:p>
          <a:p>
            <a:pPr lvl="2"/>
            <a:r>
              <a:rPr lang="en-GB" noProof="0" dirty="0" smtClean="0"/>
              <a:t>Have limited power, perfect to specify tokens</a:t>
            </a:r>
          </a:p>
          <a:p>
            <a:pPr lvl="2"/>
            <a:r>
              <a:rPr lang="en-GB" dirty="0" smtClean="0"/>
              <a:t>Are easy and efficient to implement (DFA)</a:t>
            </a:r>
            <a:endParaRPr lang="en-GB" noProof="0" dirty="0" smtClean="0"/>
          </a:p>
          <a:p>
            <a:pPr lvl="1">
              <a:buNone/>
            </a:pPr>
            <a:r>
              <a:rPr lang="en-GB" b="1" dirty="0" smtClean="0"/>
              <a:t>come next week and see</a:t>
            </a:r>
          </a:p>
          <a:p>
            <a:pPr lvl="1"/>
            <a:r>
              <a:rPr lang="en-GB" noProof="0" dirty="0" smtClean="0"/>
              <a:t>Context free grammars</a:t>
            </a:r>
          </a:p>
          <a:p>
            <a:pPr lvl="1"/>
            <a:r>
              <a:rPr lang="en-GB" noProof="0" dirty="0" smtClean="0"/>
              <a:t>LL parsing</a:t>
            </a:r>
          </a:p>
          <a:p>
            <a:pPr lvl="2"/>
            <a:r>
              <a:rPr lang="en-GB" noProof="0" dirty="0" smtClean="0"/>
              <a:t>Recognizing a context free grammar</a:t>
            </a:r>
            <a:br>
              <a:rPr lang="en-GB" noProof="0" dirty="0" smtClean="0"/>
            </a:br>
            <a:r>
              <a:rPr lang="en-GB" noProof="0" dirty="0" smtClean="0"/>
              <a:t>with a recursive descent parser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8596" y="5000648"/>
            <a:ext cx="8429625" cy="1714500"/>
            <a:chOff x="428596" y="4429144"/>
            <a:chExt cx="8429625" cy="1714500"/>
          </a:xfrm>
        </p:grpSpPr>
        <p:sp>
          <p:nvSpPr>
            <p:cNvPr id="6" name="Flowchart: Document 5"/>
            <p:cNvSpPr/>
            <p:nvPr/>
          </p:nvSpPr>
          <p:spPr>
            <a:xfrm>
              <a:off x="428596" y="4714894"/>
              <a:ext cx="1285875" cy="1143000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214533" y="4929207"/>
              <a:ext cx="1357313" cy="714375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scanner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500658" y="4929207"/>
              <a:ext cx="1357313" cy="714375"/>
            </a:xfrm>
            <a:prstGeom prst="flowChartProcess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parser</a:t>
              </a:r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4000471" y="4857769"/>
              <a:ext cx="1071562" cy="857250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token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7072283" y="4429144"/>
              <a:ext cx="1785938" cy="1714500"/>
            </a:xfrm>
            <a:prstGeom prst="triangle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AST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GB" sz="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GB" sz="14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</a:t>
              </a:r>
              <a:br>
                <a:rPr lang="en-GB" sz="1400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GB" sz="14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structure</a:t>
              </a:r>
              <a:endParaRPr lang="en-GB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1714471" y="5286394"/>
              <a:ext cx="50006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3571846" y="5286394"/>
              <a:ext cx="428625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8" idx="1"/>
            </p:cNvCxnSpPr>
            <p:nvPr/>
          </p:nvCxnSpPr>
          <p:spPr>
            <a:xfrm>
              <a:off x="5072033" y="5286394"/>
              <a:ext cx="428625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6857971" y="5286394"/>
              <a:ext cx="6604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Syntactic analysis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3645024"/>
            <a:ext cx="8472518" cy="720080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is replaced by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323528" y="2072258"/>
            <a:ext cx="1285875" cy="1143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Flowchart: Process 7"/>
          <p:cNvSpPr/>
          <p:nvPr/>
        </p:nvSpPr>
        <p:spPr>
          <a:xfrm>
            <a:off x="2123728" y="2276872"/>
            <a:ext cx="1357313" cy="714375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parser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Isosceles Triangle 9"/>
          <p:cNvSpPr/>
          <p:nvPr/>
        </p:nvSpPr>
        <p:spPr>
          <a:xfrm>
            <a:off x="3866182" y="1786508"/>
            <a:ext cx="1785938" cy="1714500"/>
          </a:xfrm>
          <a:prstGeom prst="triangl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AST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structure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Straight Arrow Connector 11"/>
          <p:cNvCxnSpPr>
            <a:stCxn id="6" idx="3"/>
            <a:endCxn id="7" idx="1"/>
          </p:cNvCxnSpPr>
          <p:nvPr/>
        </p:nvCxnSpPr>
        <p:spPr>
          <a:xfrm flipV="1">
            <a:off x="1609403" y="2634060"/>
            <a:ext cx="514325" cy="96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0"/>
          <p:cNvCxnSpPr>
            <a:stCxn id="7" idx="3"/>
            <a:endCxn id="8" idx="1"/>
          </p:cNvCxnSpPr>
          <p:nvPr/>
        </p:nvCxnSpPr>
        <p:spPr>
          <a:xfrm>
            <a:off x="3481041" y="2634060"/>
            <a:ext cx="831626" cy="96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5"/>
          <p:cNvSpPr/>
          <p:nvPr/>
        </p:nvSpPr>
        <p:spPr>
          <a:xfrm>
            <a:off x="318839" y="4664546"/>
            <a:ext cx="1285875" cy="1143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text</a:t>
            </a:r>
          </a:p>
        </p:txBody>
      </p:sp>
      <p:sp>
        <p:nvSpPr>
          <p:cNvPr id="12" name="Flowchart: Process 6"/>
          <p:cNvSpPr/>
          <p:nvPr/>
        </p:nvSpPr>
        <p:spPr>
          <a:xfrm>
            <a:off x="2104776" y="4878859"/>
            <a:ext cx="1357313" cy="714375"/>
          </a:xfrm>
          <a:prstGeom prst="flowChartProcess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scanner</a:t>
            </a:r>
          </a:p>
        </p:txBody>
      </p:sp>
      <p:sp>
        <p:nvSpPr>
          <p:cNvPr id="13" name="Flowchart: Process 7"/>
          <p:cNvSpPr/>
          <p:nvPr/>
        </p:nvSpPr>
        <p:spPr>
          <a:xfrm>
            <a:off x="5390901" y="4878859"/>
            <a:ext cx="1357313" cy="714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parser</a:t>
            </a:r>
          </a:p>
        </p:txBody>
      </p:sp>
      <p:sp>
        <p:nvSpPr>
          <p:cNvPr id="14" name="Flowchart: Multidocument 8"/>
          <p:cNvSpPr/>
          <p:nvPr/>
        </p:nvSpPr>
        <p:spPr>
          <a:xfrm>
            <a:off x="3890714" y="4807421"/>
            <a:ext cx="1071562" cy="85725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token</a:t>
            </a:r>
          </a:p>
        </p:txBody>
      </p:sp>
      <p:sp>
        <p:nvSpPr>
          <p:cNvPr id="15" name="Isosceles Triangle 9"/>
          <p:cNvSpPr/>
          <p:nvPr/>
        </p:nvSpPr>
        <p:spPr>
          <a:xfrm>
            <a:off x="6962526" y="4378796"/>
            <a:ext cx="1785938" cy="1714500"/>
          </a:xfrm>
          <a:prstGeom prst="triangl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AST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structure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1"/>
          <p:cNvCxnSpPr>
            <a:stCxn id="11" idx="3"/>
            <a:endCxn id="12" idx="1"/>
          </p:cNvCxnSpPr>
          <p:nvPr/>
        </p:nvCxnSpPr>
        <p:spPr>
          <a:xfrm>
            <a:off x="1604714" y="5236046"/>
            <a:ext cx="50006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4"/>
          <p:cNvCxnSpPr>
            <a:stCxn id="12" idx="3"/>
            <a:endCxn id="14" idx="1"/>
          </p:cNvCxnSpPr>
          <p:nvPr/>
        </p:nvCxnSpPr>
        <p:spPr>
          <a:xfrm>
            <a:off x="3462089" y="5236046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3" idx="1"/>
          </p:cNvCxnSpPr>
          <p:nvPr/>
        </p:nvCxnSpPr>
        <p:spPr>
          <a:xfrm>
            <a:off x="4962276" y="5236046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>
            <a:stCxn id="13" idx="3"/>
            <a:endCxn id="15" idx="1"/>
          </p:cNvCxnSpPr>
          <p:nvPr/>
        </p:nvCxnSpPr>
        <p:spPr>
          <a:xfrm>
            <a:off x="6748214" y="5236046"/>
            <a:ext cx="660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You have to construct a compiler for SPL</a:t>
            </a:r>
          </a:p>
          <a:p>
            <a:pPr lvl="1"/>
            <a:r>
              <a:rPr lang="en-GB" dirty="0" smtClean="0"/>
              <a:t>Exercise 1: first step</a:t>
            </a:r>
          </a:p>
          <a:p>
            <a:pPr lvl="2"/>
            <a:r>
              <a:rPr lang="en-GB" dirty="0" smtClean="0"/>
              <a:t>Scanner and parser for SPL</a:t>
            </a:r>
          </a:p>
          <a:p>
            <a:pPr lvl="3"/>
            <a:r>
              <a:rPr lang="en-GB" dirty="0" smtClean="0"/>
              <a:t>Do not use tools that solve the problems for you</a:t>
            </a:r>
          </a:p>
          <a:p>
            <a:pPr lvl="3"/>
            <a:r>
              <a:rPr lang="en-GB" dirty="0" smtClean="0"/>
              <a:t>It is fine to use libraries</a:t>
            </a:r>
          </a:p>
          <a:p>
            <a:pPr lvl="2"/>
            <a:r>
              <a:rPr lang="en-GB" dirty="0" smtClean="0"/>
              <a:t>Pretty printer for the AST</a:t>
            </a:r>
          </a:p>
          <a:p>
            <a:pPr lvl="1"/>
            <a:r>
              <a:rPr lang="en-GB" dirty="0" smtClean="0"/>
              <a:t>Next time we tell enough about parsers to get started</a:t>
            </a:r>
          </a:p>
          <a:p>
            <a:pPr lvl="1"/>
            <a:r>
              <a:rPr lang="en-GB" dirty="0" smtClean="0"/>
              <a:t>In the mean time</a:t>
            </a:r>
          </a:p>
          <a:p>
            <a:pPr lvl="2"/>
            <a:r>
              <a:rPr lang="en-GB" dirty="0" smtClean="0"/>
              <a:t>Write </a:t>
            </a:r>
            <a:r>
              <a:rPr lang="en-GB" dirty="0"/>
              <a:t>regular expressions for the tokens</a:t>
            </a:r>
          </a:p>
          <a:p>
            <a:pPr lvl="3"/>
            <a:r>
              <a:rPr lang="en-GB" dirty="0" smtClean="0"/>
              <a:t>Implement the scanner</a:t>
            </a:r>
          </a:p>
          <a:p>
            <a:pPr lvl="3"/>
            <a:r>
              <a:rPr lang="en-GB" dirty="0" smtClean="0"/>
              <a:t>Did we tell it was wise to use some functional language?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6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00"/>
                </a:solidFill>
              </a:rPr>
              <a:t>Grammar </a:t>
            </a:r>
            <a:r>
              <a:rPr lang="en-US" sz="5400" dirty="0" smtClean="0">
                <a:solidFill>
                  <a:srgbClr val="FFFF00"/>
                </a:solidFill>
              </a:rPr>
              <a:t>SPL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SPL	=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Decl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+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Decl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	=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VarDecl</a:t>
            </a:r>
            <a:endParaRPr lang="pt-BR" dirty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FunDecl</a:t>
            </a:r>
            <a:endParaRPr lang="pt-BR" dirty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VarDecl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	=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Type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id 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;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FunDecl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	=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RetType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id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[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FArgs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]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)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{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VarDecl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*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Stmt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+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}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RetType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	=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Type</a:t>
            </a:r>
            <a:endParaRPr lang="pt-BR" dirty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Void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Type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	=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Int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	 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	|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Bool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	 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	| 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'</a:t>
            </a:r>
            <a:r>
              <a:rPr lang="pt-BR" dirty="0" smtClean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Char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        	| '</a:t>
            </a:r>
            <a:r>
              <a:rPr lang="pt-BR" dirty="0" smtClean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 smtClean="0">
                <a:latin typeface="CMU Serif Roman" charset="0"/>
                <a:ea typeface="CMU Serif Roman" charset="0"/>
                <a:cs typeface="CMU Serif Roman" charset="0"/>
              </a:rPr>
              <a:t>Type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 smtClean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 smtClean="0">
                <a:latin typeface="CMU Serif Roman" charset="0"/>
                <a:ea typeface="CMU Serif Roman" charset="0"/>
                <a:cs typeface="CMU Serif Roman" charset="0"/>
              </a:rPr>
              <a:t>Type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 smtClean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)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       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[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Type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]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 	| id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FArgs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	= [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FArgs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]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Type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id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Stmt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	=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{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Stmt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*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}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if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)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Stmt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[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else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Stmt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]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while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)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Stmt</a:t>
            </a:r>
            <a:endParaRPr lang="pt-BR" dirty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id Field 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;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FunCall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;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 	|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return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[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]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;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  <p:sp>
        <p:nvSpPr>
          <p:cNvPr id="6" name="Rectangular Callout 6"/>
          <p:cNvSpPr/>
          <p:nvPr/>
        </p:nvSpPr>
        <p:spPr>
          <a:xfrm>
            <a:off x="4211960" y="3717032"/>
            <a:ext cx="3000396" cy="428628"/>
          </a:xfrm>
          <a:prstGeom prst="wedgeRectCallout">
            <a:avLst>
              <a:gd name="adj1" fmla="val -82663"/>
              <a:gd name="adj2" fmla="val 82698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certainly not a RE</a:t>
            </a:r>
            <a:endParaRPr lang="en-GB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00"/>
                </a:solidFill>
              </a:rPr>
              <a:t>Grammar </a:t>
            </a:r>
            <a:r>
              <a:rPr lang="en-US" sz="5400" dirty="0" smtClean="0">
                <a:solidFill>
                  <a:srgbClr val="FFFF00"/>
                </a:solidFill>
              </a:rPr>
              <a:t>SPL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	= id Field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 	|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Op2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endParaRPr lang="pt-BR" dirty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 	| Op1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endParaRPr lang="pt-BR" dirty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int</a:t>
            </a:r>
            <a:endParaRPr lang="pt-BR" dirty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False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)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	 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	| </a:t>
            </a:r>
            <a:r>
              <a:rPr lang="pt-BR" dirty="0" err="1" smtClean="0">
                <a:latin typeface="CMU Serif Roman" charset="0"/>
                <a:ea typeface="CMU Serif Roman" charset="0"/>
                <a:cs typeface="CMU Serif Roman" charset="0"/>
              </a:rPr>
              <a:t>FunCall</a:t>
            </a:r>
            <a:endParaRPr lang="pt-BR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ct val="20000"/>
              </a:spcBef>
            </a:pP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	 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	| c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har</a:t>
            </a:r>
          </a:p>
          <a:p>
            <a:pPr>
              <a:spcBef>
                <a:spcPct val="20000"/>
              </a:spcBef>
            </a:pP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       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[]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')'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FunCall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	= id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[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ActArgs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]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)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Field	= [ Field ('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hd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tl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fst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'</a:t>
            </a:r>
            <a:r>
              <a:rPr lang="pt-BR" dirty="0" err="1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snd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) ]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ActArgs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	=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Exp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[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ActArgs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]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Op2    	=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-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*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/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%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==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&lt;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&gt;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&lt;=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&gt;=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!=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&amp;&amp;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||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  	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: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Op1    	=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!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 |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-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</a:t>
            </a:r>
          </a:p>
          <a:p>
            <a:pPr>
              <a:spcBef>
                <a:spcPct val="20000"/>
              </a:spcBef>
            </a:pP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int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     	= [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-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]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digit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+</a:t>
            </a:r>
          </a:p>
          <a:p>
            <a:pPr>
              <a:spcBef>
                <a:spcPct val="20000"/>
              </a:spcBef>
            </a:pP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id      	= alpha ( '</a:t>
            </a:r>
            <a:r>
              <a:rPr lang="pt-BR" dirty="0">
                <a:solidFill>
                  <a:srgbClr val="FFC000"/>
                </a:solidFill>
                <a:latin typeface="CMU Serif Roman" charset="0"/>
                <a:ea typeface="CMU Serif Roman" charset="0"/>
                <a:cs typeface="CMU Serif Roman" charset="0"/>
              </a:rPr>
              <a:t>_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' | </a:t>
            </a:r>
            <a:r>
              <a:rPr lang="pt-BR" dirty="0" err="1">
                <a:latin typeface="CMU Serif Roman" charset="0"/>
                <a:ea typeface="CMU Serif Roman" charset="0"/>
                <a:cs typeface="CMU Serif Roman" charset="0"/>
              </a:rPr>
              <a:t>alphaNum</a:t>
            </a:r>
            <a:r>
              <a:rPr lang="pt-BR" dirty="0">
                <a:latin typeface="CMU Serif Roman" charset="0"/>
                <a:ea typeface="CMU Serif Roman" charset="0"/>
                <a:cs typeface="CMU Serif Roman" charset="0"/>
              </a:rPr>
              <a:t>)</a:t>
            </a:r>
            <a:r>
              <a:rPr lang="pt-BR" dirty="0" smtClean="0">
                <a:latin typeface="CMU Serif Roman" charset="0"/>
                <a:ea typeface="CMU Serif Roman" charset="0"/>
                <a:cs typeface="CMU Serif Roman" charset="0"/>
              </a:rPr>
              <a:t>*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2898F-F915-47A5-830D-22E640C85FDF}" type="datetime1">
              <a:rPr lang="en-US" smtClean="0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332DB-A96D-4C04-93F0-8FFB16C69E09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  <p:sp>
        <p:nvSpPr>
          <p:cNvPr id="6" name="Rectangular Callout 6"/>
          <p:cNvSpPr/>
          <p:nvPr/>
        </p:nvSpPr>
        <p:spPr>
          <a:xfrm>
            <a:off x="4283968" y="2473508"/>
            <a:ext cx="3000396" cy="428628"/>
          </a:xfrm>
          <a:prstGeom prst="wedgeRectCallout">
            <a:avLst>
              <a:gd name="adj1" fmla="val -112507"/>
              <a:gd name="adj2" fmla="val 116803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certainly not a RE</a:t>
            </a:r>
            <a:endParaRPr lang="en-GB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779912" y="5301208"/>
            <a:ext cx="3000396" cy="428628"/>
          </a:xfrm>
          <a:prstGeom prst="wedgeRectCallout">
            <a:avLst>
              <a:gd name="adj1" fmla="val -99108"/>
              <a:gd name="adj2" fmla="val 99751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looks like a RE</a:t>
            </a:r>
            <a:endParaRPr lang="en-GB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ular Callout 6"/>
          <p:cNvSpPr/>
          <p:nvPr/>
        </p:nvSpPr>
        <p:spPr>
          <a:xfrm>
            <a:off x="4427984" y="548680"/>
            <a:ext cx="3000396" cy="644652"/>
          </a:xfrm>
          <a:prstGeom prst="wedgeRectCallout">
            <a:avLst>
              <a:gd name="adj1" fmla="val -50687"/>
              <a:gd name="adj2" fmla="val 64274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which parts of SPL can be described by a RE</a:t>
            </a:r>
            <a:endParaRPr lang="en-GB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ular Callout 6"/>
          <p:cNvSpPr/>
          <p:nvPr/>
        </p:nvSpPr>
        <p:spPr>
          <a:xfrm>
            <a:off x="3995936" y="1857364"/>
            <a:ext cx="3000396" cy="428628"/>
          </a:xfrm>
          <a:prstGeom prst="wedgeRectCallout">
            <a:avLst>
              <a:gd name="adj1" fmla="val -105199"/>
              <a:gd name="adj2" fmla="val 172224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CMU Serif Roman" charset="0"/>
              </a:rPr>
              <a:t>looks like a RE</a:t>
            </a:r>
            <a:endParaRPr lang="en-GB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The goal of scanners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3250"/>
            <a:ext cx="8472488" cy="3429000"/>
          </a:xfrm>
        </p:spPr>
        <p:txBody>
          <a:bodyPr>
            <a:normAutofit lnSpcReduction="10000"/>
          </a:bodyPr>
          <a:lstStyle/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Typical tokens: numbers, identifiers, keywords</a:t>
            </a:r>
            <a:br>
              <a:rPr lang="en-GB" noProof="0" dirty="0" smtClean="0"/>
            </a:br>
            <a:r>
              <a:rPr lang="en-GB" noProof="0" dirty="0" smtClean="0"/>
              <a:t>special symbols (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en-GB" noProof="0" dirty="0" smtClean="0"/>
              <a:t>), predefined operators (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en-GB" noProof="0" dirty="0" smtClean="0"/>
              <a:t>), ..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Example: 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 + 42;</a:t>
            </a:r>
            <a:b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noProof="0" dirty="0" smtClean="0"/>
              <a:t>becomes: 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</a:rPr>
              <a:t>id,x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</a:rPr>
              <a:t>symb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=&gt; &lt;</a:t>
            </a:r>
            <a:r>
              <a:rPr lang="en-GB" noProof="0" dirty="0" err="1" smtClean="0">
                <a:latin typeface="Courier New" charset="0"/>
                <a:ea typeface="Courier New" charset="0"/>
                <a:cs typeface="Courier New" charset="0"/>
              </a:rPr>
              <a:t>id,val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&gt; &lt;op,+&gt; &lt;number,42&gt; 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GB" dirty="0" err="1" smtClean="0">
                <a:latin typeface="Courier New" charset="0"/>
                <a:ea typeface="Courier New" charset="0"/>
                <a:cs typeface="Courier New" charset="0"/>
              </a:rPr>
              <a:t>symb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GB" noProof="0" dirty="0" smtClean="0">
                <a:latin typeface="Courier New" charset="0"/>
                <a:ea typeface="Courier New" charset="0"/>
                <a:cs typeface="Courier New" charset="0"/>
              </a:rPr>
              <a:t>;&gt;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The textual representation of a token is called </a:t>
            </a:r>
            <a:r>
              <a:rPr lang="en-GB" b="1" noProof="0" dirty="0" smtClean="0">
                <a:solidFill>
                  <a:srgbClr val="FFFF00"/>
                </a:solidFill>
              </a:rPr>
              <a:t>lexeme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e.g.: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x, =, </a:t>
            </a:r>
            <a:r>
              <a:rPr lang="en-GB" sz="2400" noProof="0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, +, 42, ;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Note: layout, white space, is not represented as token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in some languages layout is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C09FD-F154-4564-9E20-7F07BDFB7390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500063" y="1698526"/>
            <a:ext cx="1285875" cy="1143000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text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286000" y="1912839"/>
            <a:ext cx="1357313" cy="714375"/>
          </a:xfrm>
          <a:prstGeom prst="flowChartProcess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scanner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572125" y="1912839"/>
            <a:ext cx="1357313" cy="714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parser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4071938" y="1841401"/>
            <a:ext cx="1071562" cy="85725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token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7143750" y="1412776"/>
            <a:ext cx="1785938" cy="1714500"/>
          </a:xfrm>
          <a:prstGeom prst="triangl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AST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GB" sz="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structure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1785938" y="2270026"/>
            <a:ext cx="50006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3643313" y="2270026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5143500" y="2270026"/>
            <a:ext cx="428625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1"/>
          </p:cNvCxnSpPr>
          <p:nvPr/>
        </p:nvCxnSpPr>
        <p:spPr>
          <a:xfrm>
            <a:off x="6929438" y="2270026"/>
            <a:ext cx="660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Specifying allowed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/>
              <a:t>I</a:t>
            </a:r>
            <a:r>
              <a:rPr lang="en-GB" noProof="0" dirty="0" smtClean="0"/>
              <a:t>t is important to specify clearly what is allowed in a programming language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Contract between language designer,</a:t>
            </a:r>
            <a:br>
              <a:rPr lang="en-GB" noProof="0" dirty="0" smtClean="0"/>
            </a:br>
            <a:r>
              <a:rPr lang="en-GB" noProof="0" dirty="0" smtClean="0"/>
              <a:t>compiler constructor, and user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Enables the use of tools to scan or parse the language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Use grammars and regular expressions as specification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Tokens specified by regular expressions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Sentences specified by grammars</a:t>
            </a: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9ED0C3-1A66-4553-8EAC-1CE69299EE27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BD5C9-8A4B-4DBF-9B87-F05633725495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Specifying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472488" cy="4714875"/>
          </a:xfrm>
        </p:spPr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Some tokens are easy: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i="1" noProof="0" dirty="0" smtClean="0"/>
              <a:t>keywords</a:t>
            </a:r>
            <a:r>
              <a:rPr lang="en-GB" noProof="0" dirty="0" smtClean="0"/>
              <a:t>: e.g.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GB" noProof="0" dirty="0" smtClean="0"/>
              <a:t>,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GB" noProof="0" dirty="0" smtClean="0"/>
              <a:t>,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module</a:t>
            </a:r>
            <a:r>
              <a:rPr lang="en-GB" noProof="0" dirty="0" smtClean="0"/>
              <a:t>, ...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i="1" noProof="0" dirty="0" smtClean="0"/>
              <a:t>comments</a:t>
            </a:r>
            <a:r>
              <a:rPr lang="en-GB" noProof="0" dirty="0" smtClean="0"/>
              <a:t>: e.g. anything between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/*</a:t>
            </a:r>
            <a:r>
              <a:rPr lang="en-GB" noProof="0" dirty="0" smtClean="0"/>
              <a:t> and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*/</a:t>
            </a:r>
            <a:r>
              <a:rPr lang="en-GB" noProof="0" dirty="0" smtClean="0"/>
              <a:t> or after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endParaRPr lang="en-GB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3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nesting comments makes this more complicated</a:t>
            </a:r>
            <a:endParaRPr lang="en-GB" noProof="0" dirty="0" smtClean="0"/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i="1" noProof="0" dirty="0" smtClean="0"/>
              <a:t>white space</a:t>
            </a:r>
            <a:r>
              <a:rPr lang="en-GB" noProof="0" dirty="0" smtClean="0"/>
              <a:t>: any nonempty sequence of</a:t>
            </a:r>
            <a:r>
              <a:rPr lang="en-GB" sz="2400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’’</a:t>
            </a:r>
            <a:r>
              <a:rPr lang="en-GB" sz="2400" noProof="0" dirty="0" smtClean="0">
                <a:ea typeface="CMU Serif Roman" charset="0"/>
                <a:cs typeface="CMU Serif Roman" charset="0"/>
              </a:rPr>
              <a:t>,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'\t’</a:t>
            </a:r>
            <a:r>
              <a:rPr lang="en-GB" dirty="0"/>
              <a:t> or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‘\n’</a:t>
            </a:r>
            <a:endParaRPr lang="en-GB" noProof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Others are somewhat tricky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i="1" noProof="0" dirty="0" smtClean="0"/>
              <a:t>integer</a:t>
            </a:r>
            <a:r>
              <a:rPr lang="en-GB" noProof="0" dirty="0" smtClean="0"/>
              <a:t>: </a:t>
            </a:r>
            <a:br>
              <a:rPr lang="en-GB" noProof="0" dirty="0" smtClean="0"/>
            </a:br>
            <a:r>
              <a:rPr lang="en-GB" noProof="0" dirty="0" smtClean="0"/>
              <a:t>perhaps a sign followed by a nonempty sequence of digits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i="1" noProof="0" dirty="0" smtClean="0"/>
              <a:t>decimal</a:t>
            </a:r>
            <a:r>
              <a:rPr lang="en-GB" noProof="0" dirty="0" smtClean="0"/>
              <a:t>:</a:t>
            </a:r>
            <a:br>
              <a:rPr lang="en-GB" noProof="0" dirty="0" smtClean="0"/>
            </a:br>
            <a:r>
              <a:rPr lang="en-GB" noProof="0" dirty="0" smtClean="0"/>
              <a:t>integer followed by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'.'</a:t>
            </a:r>
            <a:r>
              <a:rPr lang="en-GB" noProof="0" dirty="0" smtClean="0"/>
              <a:t> followed by sequence of digits</a:t>
            </a:r>
          </a:p>
          <a:p>
            <a:pPr lvl="2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i="1" noProof="0" dirty="0" smtClean="0"/>
              <a:t>identifier</a:t>
            </a:r>
            <a:r>
              <a:rPr lang="en-GB" noProof="0" dirty="0" smtClean="0"/>
              <a:t>: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'_'</a:t>
            </a:r>
            <a:r>
              <a:rPr lang="en-GB" noProof="0" dirty="0" smtClean="0"/>
              <a:t> or letter followed by letters, digits or </a:t>
            </a:r>
            <a:r>
              <a:rPr lang="en-GB" sz="2400" noProof="0" dirty="0" smtClean="0">
                <a:latin typeface="Courier New" charset="0"/>
                <a:ea typeface="Courier New" charset="0"/>
                <a:cs typeface="Courier New" charset="0"/>
              </a:rPr>
              <a:t>'_'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DD752-DA18-4222-9A28-40BB60DF79EC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472488" cy="1143000"/>
          </a:xfrm>
        </p:spPr>
        <p:txBody>
          <a:bodyPr/>
          <a:lstStyle/>
          <a:p>
            <a:r>
              <a:rPr lang="en-GB" noProof="0" dirty="0" smtClean="0"/>
              <a:t>Operations on sets of words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59224"/>
              </p:ext>
            </p:extLst>
          </p:nvPr>
        </p:nvGraphicFramePr>
        <p:xfrm>
          <a:off x="357188" y="1857375"/>
          <a:ext cx="84724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 smtClean="0">
                          <a:latin typeface="CMU Serif Roman" charset="0"/>
                        </a:rPr>
                        <a:t>Operation</a:t>
                      </a:r>
                      <a:endParaRPr lang="en-GB" sz="24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 smtClean="0">
                          <a:latin typeface="CMU Serif Roman" charset="0"/>
                        </a:rPr>
                        <a:t>Notation</a:t>
                      </a:r>
                      <a:endParaRPr lang="en-GB" sz="24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 smtClean="0">
                          <a:latin typeface="CMU Serif Roman" charset="0"/>
                        </a:rPr>
                        <a:t>Definition</a:t>
                      </a:r>
                      <a:endParaRPr lang="en-GB" sz="2400" b="0" i="0" dirty="0">
                        <a:latin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union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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M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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M = { s | s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</a:t>
                      </a:r>
                      <a:r>
                        <a:rPr lang="en-GB" sz="2000" b="0" i="0" baseline="0" dirty="0" smtClean="0">
                          <a:latin typeface="CMU Serif Roman" charset="0"/>
                          <a:sym typeface="Symbol"/>
                        </a:rPr>
                        <a:t> L  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s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</a:t>
                      </a:r>
                      <a:r>
                        <a:rPr lang="en-GB" sz="2000" b="0" i="0" baseline="0" dirty="0" smtClean="0">
                          <a:latin typeface="CMU Serif Roman" charset="0"/>
                          <a:sym typeface="Symbol"/>
                        </a:rPr>
                        <a:t> M }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concatenation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 M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0" dirty="0" smtClean="0">
                          <a:latin typeface="CMU Serif Roman" charset="0"/>
                        </a:rPr>
                        <a:t> 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M = { </a:t>
                      </a:r>
                      <a:r>
                        <a:rPr lang="en-GB" sz="2000" b="0" i="0" dirty="0" err="1" smtClean="0">
                          <a:latin typeface="CMU Serif Roman" charset="0"/>
                        </a:rPr>
                        <a:t>st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| s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</a:t>
                      </a:r>
                      <a:r>
                        <a:rPr lang="en-GB" sz="2000" b="0" i="0" baseline="0" dirty="0" smtClean="0">
                          <a:latin typeface="CMU Serif Roman" charset="0"/>
                          <a:sym typeface="Symbol"/>
                        </a:rPr>
                        <a:t> L  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t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</a:t>
                      </a:r>
                      <a:r>
                        <a:rPr lang="en-GB" sz="2000" b="0" i="0" baseline="0" dirty="0" smtClean="0">
                          <a:latin typeface="CMU Serif Roman" charset="0"/>
                          <a:sym typeface="Symbol"/>
                        </a:rPr>
                        <a:t> M }</a:t>
                      </a:r>
                      <a:endParaRPr lang="en-GB" sz="2000" b="0" i="0" dirty="0" smtClean="0">
                        <a:latin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self concatenation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i</a:t>
                      </a:r>
                      <a:endParaRPr lang="en-GB" sz="2000" b="0" i="0" baseline="6000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0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=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{  }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/>
                      </a:r>
                      <a:br>
                        <a:rPr lang="en-GB" sz="2000" b="0" i="0" dirty="0" smtClean="0">
                          <a:latin typeface="CMU Serif Roman" charset="0"/>
                        </a:rPr>
                      </a:br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1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= L</a:t>
                      </a:r>
                      <a:br>
                        <a:rPr lang="en-GB" sz="2000" b="0" i="0" dirty="0" smtClean="0">
                          <a:latin typeface="CMU Serif Roman" charset="0"/>
                        </a:rPr>
                      </a:br>
                      <a:r>
                        <a:rPr lang="en-GB" sz="2000" b="0" i="0" dirty="0" err="1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err="1" smtClean="0">
                          <a:latin typeface="CMU Serif Roman" charset="0"/>
                        </a:rPr>
                        <a:t>n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= LL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n-1</a:t>
                      </a:r>
                      <a:endParaRPr lang="en-GB" sz="2000" b="0" i="0" baseline="60000" dirty="0">
                        <a:latin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err="1" smtClean="0">
                          <a:latin typeface="CMU Serif Roman" charset="0"/>
                        </a:rPr>
                        <a:t>Kleene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closure</a:t>
                      </a:r>
                      <a:br>
                        <a:rPr lang="en-GB" sz="2000" b="0" i="0" dirty="0" smtClean="0">
                          <a:latin typeface="CMU Serif Roman" charset="0"/>
                        </a:rPr>
                      </a:br>
                      <a:r>
                        <a:rPr lang="en-GB" sz="2000" b="0" i="0" dirty="0" err="1" smtClean="0">
                          <a:latin typeface="CMU Serif Roman" charset="0"/>
                        </a:rPr>
                        <a:t>Kleene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star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*</a:t>
                      </a:r>
                      <a:endParaRPr lang="en-GB" sz="2000" b="0" i="0" baseline="6000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*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= </a:t>
                      </a:r>
                      <a:r>
                        <a:rPr lang="en-GB" sz="2800" b="0" i="0" dirty="0" smtClean="0">
                          <a:latin typeface="CMU Serif Roman" charset="0"/>
                          <a:sym typeface="Symbol"/>
                        </a:rPr>
                        <a:t></a:t>
                      </a:r>
                      <a:r>
                        <a:rPr lang="en-GB" sz="2000" b="0" i="0" baseline="-25000" dirty="0" err="1" smtClean="0">
                          <a:latin typeface="CMU Serif Roman" charset="0"/>
                          <a:sym typeface="Symbol"/>
                        </a:rPr>
                        <a:t>i</a:t>
                      </a:r>
                      <a:r>
                        <a:rPr lang="en-GB" sz="2000" b="0" i="0" baseline="-25000" dirty="0" smtClean="0">
                          <a:latin typeface="CMU Serif Roman" charset="0"/>
                          <a:sym typeface="Symbol"/>
                        </a:rPr>
                        <a:t>=0</a:t>
                      </a:r>
                      <a:r>
                        <a:rPr lang="en-GB" baseline="90000" dirty="0" smtClean="0">
                          <a:sym typeface="Symbol"/>
                        </a:rPr>
                        <a:t>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 L</a:t>
                      </a:r>
                      <a:r>
                        <a:rPr lang="en-GB" sz="2000" b="0" i="0" baseline="60000" dirty="0" smtClean="0">
                          <a:latin typeface="CMU Serif Roman" charset="0"/>
                          <a:sym typeface="Symbol"/>
                        </a:rPr>
                        <a:t>i</a:t>
                      </a:r>
                      <a:endParaRPr lang="en-GB" sz="2000" b="0" i="0" baseline="60000" dirty="0">
                        <a:latin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positive</a:t>
                      </a:r>
                      <a:r>
                        <a:rPr lang="en-GB" sz="2000" b="0" i="0" baseline="0" dirty="0" smtClean="0">
                          <a:latin typeface="CMU Serif Roman" charset="0"/>
                        </a:rPr>
                        <a:t> closure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+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+</a:t>
                      </a:r>
                      <a:r>
                        <a:rPr lang="en-GB" sz="2000" b="0" i="0" dirty="0" smtClean="0">
                          <a:latin typeface="CMU Serif Roman" charset="0"/>
                        </a:rPr>
                        <a:t> = L </a:t>
                      </a:r>
                      <a:r>
                        <a:rPr lang="en-GB" sz="2000" b="0" i="0" dirty="0" err="1" smtClean="0">
                          <a:latin typeface="CMU Serif Roman" charset="0"/>
                        </a:rPr>
                        <a:t>L</a:t>
                      </a:r>
                      <a:r>
                        <a:rPr lang="en-GB" sz="2000" b="0" i="0" baseline="60000" dirty="0" smtClean="0">
                          <a:latin typeface="CMU Serif Roman" charset="0"/>
                        </a:rPr>
                        <a:t>*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baseline="0" dirty="0" smtClean="0">
                          <a:latin typeface="CMU Serif Roman" charset="0"/>
                        </a:rPr>
                        <a:t>option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[ L ]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 smtClean="0">
                          <a:latin typeface="CMU Serif Roman" charset="0"/>
                        </a:rPr>
                        <a:t>[ L ] = L | </a:t>
                      </a:r>
                      <a:r>
                        <a:rPr lang="en-GB" sz="2000" b="0" i="0" dirty="0" smtClean="0">
                          <a:latin typeface="CMU Serif Roman" charset="0"/>
                          <a:sym typeface="Symbol"/>
                        </a:rPr>
                        <a:t></a:t>
                      </a:r>
                      <a:endParaRPr lang="en-GB" sz="2000" b="0" i="0" dirty="0">
                        <a:latin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E18DA-9954-485E-8304-5A7D1341B189}" type="datetime1">
              <a:rPr lang="en-US"/>
              <a:pPr>
                <a:defRPr/>
              </a:pPr>
              <a:t>2/8/2017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05355-18FC-4F5E-B18D-A82717E97E20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33264" y="5673788"/>
            <a:ext cx="7427168" cy="1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marR="0" lvl="1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95000"/>
              <a:buFont typeface="Wingdings 2" pitchFamily="18" charset="2"/>
              <a:buChar char=""/>
              <a:tabLst>
                <a:tab pos="989013" algn="l"/>
              </a:tabLst>
              <a:defRPr/>
            </a:pPr>
            <a:r>
              <a:rPr kumimoji="0" lang="en-GB" sz="20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 Roman" charset="0"/>
                <a:ea typeface="+mn-ea"/>
                <a:cs typeface="+mn-cs"/>
              </a:rPr>
              <a:t>s,t</a:t>
            </a:r>
            <a:r>
              <a:rPr kumimoji="0" lang="en-GB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 Roman" charset="0"/>
                <a:ea typeface="+mn-ea"/>
                <a:cs typeface="+mn-cs"/>
              </a:rPr>
              <a:t>	word, sequence of symbols</a:t>
            </a:r>
          </a:p>
          <a:p>
            <a:pPr marL="271463" marR="0" lvl="1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95000"/>
              <a:buFont typeface="Wingdings 2" pitchFamily="18" charset="2"/>
              <a:buChar char=""/>
              <a:tabLst>
                <a:tab pos="989013" algn="l"/>
              </a:tabLst>
              <a:defRPr/>
            </a:pPr>
            <a:r>
              <a:rPr kumimoji="0" lang="en-GB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 Roman" charset="0"/>
                <a:ea typeface="+mn-ea"/>
                <a:cs typeface="+mn-cs"/>
              </a:rPr>
              <a:t>L, M	set of words</a:t>
            </a:r>
          </a:p>
          <a:p>
            <a:pPr marL="271463" marR="0" lvl="1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95000"/>
              <a:buFont typeface="Wingdings 2" pitchFamily="18" charset="2"/>
              <a:buChar char=""/>
              <a:tabLst>
                <a:tab pos="989013" algn="l"/>
              </a:tabLst>
              <a:defRPr/>
            </a:pPr>
            <a:r>
              <a:rPr kumimoji="0" lang="en-GB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 Roman" charset="0"/>
                <a:ea typeface="+mn-ea"/>
                <a:cs typeface="+mn-cs"/>
                <a:sym typeface="Symbol"/>
              </a:rPr>
              <a:t>	empty word</a:t>
            </a:r>
            <a:endParaRPr kumimoji="0" lang="en-GB" sz="20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 Roman" charset="0"/>
              <a:ea typeface="+mn-ea"/>
              <a:cs typeface="+mn-cs"/>
            </a:endParaRPr>
          </a:p>
          <a:p>
            <a:pPr marL="271463" marR="0" lvl="1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GB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 Roman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13209</TotalTime>
  <Words>2406</Words>
  <Application>Microsoft Office PowerPoint</Application>
  <PresentationFormat>Diavoorstelling (4:3)</PresentationFormat>
  <Paragraphs>830</Paragraphs>
  <Slides>52</Slides>
  <Notes>43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63" baseType="lpstr">
      <vt:lpstr>Arial</vt:lpstr>
      <vt:lpstr>Calibri</vt:lpstr>
      <vt:lpstr>CMU Serif</vt:lpstr>
      <vt:lpstr>CMU Serif Roman</vt:lpstr>
      <vt:lpstr>Constantia</vt:lpstr>
      <vt:lpstr>Courier New</vt:lpstr>
      <vt:lpstr>Symbol</vt:lpstr>
      <vt:lpstr>Verdana</vt:lpstr>
      <vt:lpstr>Wingdings</vt:lpstr>
      <vt:lpstr>Wingdings 2</vt:lpstr>
      <vt:lpstr>Flow</vt:lpstr>
      <vt:lpstr>Compiler Construction 2: Scanners</vt:lpstr>
      <vt:lpstr>Teams</vt:lpstr>
      <vt:lpstr>Architecture of compilers</vt:lpstr>
      <vt:lpstr>The goal of scanners</vt:lpstr>
      <vt:lpstr>Syntactic analysis</vt:lpstr>
      <vt:lpstr>The goal of scanners 2</vt:lpstr>
      <vt:lpstr>Specifying allowed input</vt:lpstr>
      <vt:lpstr>Specifying tokens</vt:lpstr>
      <vt:lpstr>Operations on sets of words</vt:lpstr>
      <vt:lpstr>Regular Expressions (RE)</vt:lpstr>
      <vt:lpstr>Examples</vt:lpstr>
      <vt:lpstr>Algebraic properties of REs</vt:lpstr>
      <vt:lpstr>Examples</vt:lpstr>
      <vt:lpstr>Recognizers</vt:lpstr>
      <vt:lpstr>Functional code for recognizer</vt:lpstr>
      <vt:lpstr>Functional code for recognizer</vt:lpstr>
      <vt:lpstr>Recognizers</vt:lpstr>
      <vt:lpstr>Tables for recognizer</vt:lpstr>
      <vt:lpstr>Recognizers</vt:lpstr>
      <vt:lpstr>Longest match</vt:lpstr>
      <vt:lpstr>Longest match 2</vt:lpstr>
      <vt:lpstr>Automatic scanner construction</vt:lpstr>
      <vt:lpstr>Grammars for regular languages</vt:lpstr>
      <vt:lpstr>Chomsky level 3 grammar</vt:lpstr>
      <vt:lpstr>Chomsky hierarchy Noam Chomsky, 1928</vt:lpstr>
      <vt:lpstr>Example regular language</vt:lpstr>
      <vt:lpstr>A tricky regular expression</vt:lpstr>
      <vt:lpstr>Finite automata</vt:lpstr>
      <vt:lpstr>DFAs and NFAs are equivalent</vt:lpstr>
      <vt:lpstr>NFA to DFA</vt:lpstr>
      <vt:lpstr>NFA to DFA, example 1</vt:lpstr>
      <vt:lpstr>Systematic construction of NFA for RE components</vt:lpstr>
      <vt:lpstr>Constructing a DFA from a RE</vt:lpstr>
      <vt:lpstr>RE to NFA example</vt:lpstr>
      <vt:lpstr>RE to NFA example continued</vt:lpstr>
      <vt:lpstr>We have a NFA for (a|b)*abb</vt:lpstr>
      <vt:lpstr>NFA to DFA: subset construction</vt:lpstr>
      <vt:lpstr>NFA to DFA: subset construction 2</vt:lpstr>
      <vt:lpstr>NFA to DFA example 2</vt:lpstr>
      <vt:lpstr>NFA to DFA example 2: the DFA</vt:lpstr>
      <vt:lpstr>We have 2 DFAs for (a|b)*abb</vt:lpstr>
      <vt:lpstr>Equivalence of REs</vt:lpstr>
      <vt:lpstr>Sequences of tokens</vt:lpstr>
      <vt:lpstr>Limits of regular languages</vt:lpstr>
      <vt:lpstr>What language constructs are hard to specify with REs ?</vt:lpstr>
      <vt:lpstr>Solutions to problems with REs</vt:lpstr>
      <vt:lpstr>How bad can it be? example due to F. Zadeck of IBM corporation</vt:lpstr>
      <vt:lpstr>How bad can it be, part 2</vt:lpstr>
      <vt:lpstr>Concluding</vt:lpstr>
      <vt:lpstr>Homework</vt:lpstr>
      <vt:lpstr>Grammar SPL</vt:lpstr>
      <vt:lpstr>Grammar SPL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Pieter Koopman</dc:creator>
  <cp:lastModifiedBy>rinus plasmeijer</cp:lastModifiedBy>
  <cp:revision>381</cp:revision>
  <cp:lastPrinted>2015-02-10T11:09:58Z</cp:lastPrinted>
  <dcterms:created xsi:type="dcterms:W3CDTF">2009-02-05T11:33:58Z</dcterms:created>
  <dcterms:modified xsi:type="dcterms:W3CDTF">2017-02-08T12:00:16Z</dcterms:modified>
</cp:coreProperties>
</file>