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0"/>
  </p:notesMasterIdLst>
  <p:handoutMasterIdLst>
    <p:handoutMasterId r:id="rId71"/>
  </p:handoutMasterIdLst>
  <p:sldIdLst>
    <p:sldId id="256" r:id="rId2"/>
    <p:sldId id="318" r:id="rId3"/>
    <p:sldId id="349" r:id="rId4"/>
    <p:sldId id="348" r:id="rId5"/>
    <p:sldId id="383" r:id="rId6"/>
    <p:sldId id="381" r:id="rId7"/>
    <p:sldId id="322" r:id="rId8"/>
    <p:sldId id="324" r:id="rId9"/>
    <p:sldId id="325" r:id="rId10"/>
    <p:sldId id="326" r:id="rId11"/>
    <p:sldId id="328" r:id="rId12"/>
    <p:sldId id="327" r:id="rId13"/>
    <p:sldId id="329" r:id="rId14"/>
    <p:sldId id="331" r:id="rId15"/>
    <p:sldId id="380" r:id="rId16"/>
    <p:sldId id="332" r:id="rId17"/>
    <p:sldId id="333" r:id="rId18"/>
    <p:sldId id="350" r:id="rId19"/>
    <p:sldId id="384" r:id="rId20"/>
    <p:sldId id="265" r:id="rId21"/>
    <p:sldId id="267" r:id="rId22"/>
    <p:sldId id="268" r:id="rId23"/>
    <p:sldId id="310" r:id="rId24"/>
    <p:sldId id="269" r:id="rId25"/>
    <p:sldId id="270" r:id="rId26"/>
    <p:sldId id="271" r:id="rId27"/>
    <p:sldId id="272" r:id="rId28"/>
    <p:sldId id="385" r:id="rId29"/>
    <p:sldId id="273" r:id="rId30"/>
    <p:sldId id="281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2" r:id="rId39"/>
    <p:sldId id="283" r:id="rId40"/>
    <p:sldId id="315" r:id="rId41"/>
    <p:sldId id="367" r:id="rId42"/>
    <p:sldId id="368" r:id="rId43"/>
    <p:sldId id="370" r:id="rId44"/>
    <p:sldId id="371" r:id="rId45"/>
    <p:sldId id="372" r:id="rId46"/>
    <p:sldId id="373" r:id="rId47"/>
    <p:sldId id="298" r:id="rId48"/>
    <p:sldId id="297" r:id="rId49"/>
    <p:sldId id="366" r:id="rId50"/>
    <p:sldId id="301" r:id="rId51"/>
    <p:sldId id="302" r:id="rId52"/>
    <p:sldId id="303" r:id="rId53"/>
    <p:sldId id="304" r:id="rId54"/>
    <p:sldId id="305" r:id="rId55"/>
    <p:sldId id="379" r:id="rId56"/>
    <p:sldId id="314" r:id="rId57"/>
    <p:sldId id="306" r:id="rId58"/>
    <p:sldId id="353" r:id="rId59"/>
    <p:sldId id="354" r:id="rId60"/>
    <p:sldId id="355" r:id="rId61"/>
    <p:sldId id="356" r:id="rId62"/>
    <p:sldId id="357" r:id="rId63"/>
    <p:sldId id="358" r:id="rId64"/>
    <p:sldId id="361" r:id="rId65"/>
    <p:sldId id="374" r:id="rId66"/>
    <p:sldId id="307" r:id="rId67"/>
    <p:sldId id="375" r:id="rId68"/>
    <p:sldId id="382" r:id="rId69"/>
  </p:sldIdLst>
  <p:sldSz cx="9144000" cy="6858000" type="screen4x3"/>
  <p:notesSz cx="7099300" cy="10234613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hiddenSlides="1" scaleToFitPaper="1" frameSlides="1"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3574" autoAdjust="0"/>
  </p:normalViewPr>
  <p:slideViewPr>
    <p:cSldViewPr>
      <p:cViewPr varScale="1">
        <p:scale>
          <a:sx n="106" d="100"/>
          <a:sy n="106" d="100"/>
        </p:scale>
        <p:origin x="-11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3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01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4" tIns="49522" rIns="99044" bIns="49522" rtlCol="0"/>
          <a:lstStyle>
            <a:lvl1pPr algn="l">
              <a:defRPr sz="14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705" y="1"/>
            <a:ext cx="3076363" cy="511731"/>
          </a:xfrm>
          <a:prstGeom prst="rect">
            <a:avLst/>
          </a:prstGeom>
        </p:spPr>
        <p:txBody>
          <a:bodyPr vert="horz" lIns="99044" tIns="49522" rIns="99044" bIns="49522" rtlCol="0"/>
          <a:lstStyle>
            <a:lvl1pPr algn="r">
              <a:defRPr sz="1400"/>
            </a:lvl1pPr>
          </a:lstStyle>
          <a:p>
            <a:fld id="{F0344FB1-8B25-4AB5-ABDB-F5091525D90F}" type="datetimeFigureOut">
              <a:rPr lang="nl-NL" smtClean="0"/>
              <a:pPr/>
              <a:t>16-02-2017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0514"/>
            <a:ext cx="3076363" cy="511731"/>
          </a:xfrm>
          <a:prstGeom prst="rect">
            <a:avLst/>
          </a:prstGeom>
        </p:spPr>
        <p:txBody>
          <a:bodyPr vert="horz" lIns="99044" tIns="49522" rIns="99044" bIns="49522" rtlCol="0" anchor="b"/>
          <a:lstStyle>
            <a:lvl1pPr algn="l">
              <a:defRPr sz="14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705" y="9720514"/>
            <a:ext cx="3076363" cy="511731"/>
          </a:xfrm>
          <a:prstGeom prst="rect">
            <a:avLst/>
          </a:prstGeom>
        </p:spPr>
        <p:txBody>
          <a:bodyPr vert="horz" lIns="99044" tIns="49522" rIns="99044" bIns="49522" rtlCol="0" anchor="b"/>
          <a:lstStyle>
            <a:lvl1pPr algn="r">
              <a:defRPr sz="1400"/>
            </a:lvl1pPr>
          </a:lstStyle>
          <a:p>
            <a:fld id="{54AE6AA0-C6A7-4F43-A6AD-10D3C6E49E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9031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4" tIns="49522" rIns="99044" bIns="4952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4" tIns="49522" rIns="99044" bIns="4952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C7733BB-A566-4C7C-A5A5-9C114926F0B4}" type="datetimeFigureOut">
              <a:rPr lang="nl-NL"/>
              <a:pPr>
                <a:defRPr/>
              </a:pPr>
              <a:t>16-02-2017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40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4" tIns="49522" rIns="99044" bIns="49522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3"/>
            <a:ext cx="5679440" cy="4605576"/>
          </a:xfrm>
          <a:prstGeom prst="rect">
            <a:avLst/>
          </a:prstGeom>
        </p:spPr>
        <p:txBody>
          <a:bodyPr vert="horz" lIns="99044" tIns="49522" rIns="99044" bIns="4952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10"/>
            <a:ext cx="3076363" cy="511731"/>
          </a:xfrm>
          <a:prstGeom prst="rect">
            <a:avLst/>
          </a:prstGeom>
        </p:spPr>
        <p:txBody>
          <a:bodyPr vert="horz" lIns="99044" tIns="49522" rIns="99044" bIns="4952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10"/>
            <a:ext cx="3076363" cy="511731"/>
          </a:xfrm>
          <a:prstGeom prst="rect">
            <a:avLst/>
          </a:prstGeom>
        </p:spPr>
        <p:txBody>
          <a:bodyPr vert="horz" lIns="99044" tIns="49522" rIns="99044" bIns="4952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881321D-D21D-4A32-8629-AA8552748AF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853368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0939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31515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 anchor="ctr"/>
          <a:lstStyle>
            <a:lvl1pPr marL="0" marR="45720" indent="0" algn="ctr">
              <a:buNone/>
              <a:defRPr b="0" i="0">
                <a:solidFill>
                  <a:schemeClr val="tx1"/>
                </a:solidFill>
                <a:latin typeface="CMU Serif Roman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20014-1B0E-40AA-9C8F-62C7EF93E226}" type="datetime1">
              <a:rPr lang="en-US"/>
              <a:pPr>
                <a:defRPr/>
              </a:pPr>
              <a:t>2/16/2017</a:t>
            </a:fld>
            <a:endParaRPr lang="en-GB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A1087-BB25-4F3E-8E90-374B8EA285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5C402-9EFF-4327-9447-AEAD7CA9B0D6}" type="datetime1">
              <a:rPr lang="en-US"/>
              <a:pPr>
                <a:defRPr/>
              </a:pPr>
              <a:t>2/16/2017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D8A2E-73E4-453F-82F2-38F6163E1C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A99C1-C97E-4EC3-AEB9-48D96D06A9D0}" type="datetime1">
              <a:rPr lang="en-US"/>
              <a:pPr>
                <a:defRPr/>
              </a:pPr>
              <a:t>2/16/2017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FA835-4187-4F35-B1B5-85583063A6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472518" cy="1143000"/>
          </a:xfr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472518" cy="4714908"/>
          </a:xfrm>
        </p:spPr>
        <p:txBody>
          <a:bodyPr/>
          <a:lstStyle>
            <a:lvl1pPr defTabSz="360000">
              <a:spcBef>
                <a:spcPts val="0"/>
              </a:spcBef>
              <a:buNone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271463" indent="-271463">
              <a:buClr>
                <a:schemeClr val="accent3"/>
              </a:buClr>
              <a:buSzPct val="95000"/>
              <a:defRPr sz="2400" b="0" i="0">
                <a:latin typeface="CMU Serif Roman" charset="0"/>
              </a:defRPr>
            </a:lvl2pPr>
            <a:lvl3pPr marL="542925" indent="-271463">
              <a:buClr>
                <a:schemeClr val="accent2">
                  <a:lumMod val="40000"/>
                  <a:lumOff val="60000"/>
                </a:schemeClr>
              </a:buClr>
              <a:defRPr sz="2200" b="0" i="0">
                <a:latin typeface="CMU Serif Roman" charset="0"/>
              </a:defRPr>
            </a:lvl3pPr>
            <a:lvl4pPr marL="803275" indent="-260350">
              <a:defRPr b="0" i="0">
                <a:latin typeface="CMU Serif Roman" charset="0"/>
              </a:defRPr>
            </a:lvl4pPr>
            <a:lvl5pPr marL="1074738" indent="-271463">
              <a:defRPr sz="1800" b="0" i="0">
                <a:latin typeface="CMU Serif Roman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875" y="6643688"/>
            <a:ext cx="1357313" cy="214312"/>
          </a:xfrm>
        </p:spPr>
        <p:txBody>
          <a:bodyPr/>
          <a:lstStyle>
            <a:lvl1pPr>
              <a:defRPr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F62898F-F915-47A5-830D-22E640C85FDF}" type="datetime1">
              <a:rPr lang="en-US"/>
              <a:pPr>
                <a:defRPr/>
              </a:pPr>
              <a:t>2/16/2017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3063" y="6643688"/>
            <a:ext cx="6143625" cy="214312"/>
          </a:xfrm>
        </p:spPr>
        <p:txBody>
          <a:bodyPr/>
          <a:lstStyle>
            <a:lvl1pPr>
              <a:defRPr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637338"/>
            <a:ext cx="762000" cy="220662"/>
          </a:xfrm>
        </p:spPr>
        <p:txBody>
          <a:bodyPr/>
          <a:lstStyle>
            <a:lvl1pPr>
              <a:defRPr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F6332DB-A96D-4C04-93F0-8FFB16C69E0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E5185-6115-43EF-AC00-62575E7D30C3}" type="datetime1">
              <a:rPr lang="en-US"/>
              <a:pPr>
                <a:defRPr/>
              </a:pPr>
              <a:t>2/16/2017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734B6-4370-470B-ACB1-3A5BA0CB85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658CB-FDF5-4356-8C1D-EB90885BB9F0}" type="datetime1">
              <a:rPr lang="en-US"/>
              <a:pPr>
                <a:defRPr/>
              </a:pPr>
              <a:t>2/16/2017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D09E8-675B-403A-B33A-C3CB4582E2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C92B1-C5C9-492F-9943-FFB39413AB48}" type="datetime1">
              <a:rPr lang="en-US"/>
              <a:pPr>
                <a:defRPr/>
              </a:pPr>
              <a:t>2/16/2017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A4742-9235-4083-910E-C9FE9D957E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ctr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0D22A-D536-462F-B5FB-4A83B1CAA557}" type="datetime1">
              <a:rPr lang="en-US"/>
              <a:pPr>
                <a:defRPr/>
              </a:pPr>
              <a:t>2/16/2017</a:t>
            </a:fld>
            <a:endParaRPr lang="en-GB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5A9F4-44EA-4687-9D50-3A1AF706BB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5B857-1103-4FCF-8E89-D3A0970A1635}" type="datetime1">
              <a:rPr lang="en-US"/>
              <a:pPr>
                <a:defRPr/>
              </a:pPr>
              <a:t>2/16/2017</a:t>
            </a:fld>
            <a:endParaRPr lang="en-GB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AD2DD-AAA3-45C8-924B-8FAE7AA4F3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B0979-32BA-4957-9523-C5A7FA33A3CF}" type="datetime1">
              <a:rPr lang="en-US"/>
              <a:pPr>
                <a:defRPr/>
              </a:pPr>
              <a:t>2/16/2017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730AB-725C-4293-9612-349A5614CE3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6AA4C-84D3-4B15-963F-450FB5EC1BB8}" type="datetime1">
              <a:rPr lang="en-US"/>
              <a:pPr>
                <a:defRPr/>
              </a:pPr>
              <a:t>2/16/2017</a:t>
            </a:fld>
            <a:endParaRPr lang="en-GB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0509F-62F0-4A04-BB82-66D9DE26FDF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2573B28-437A-4371-8A5D-12B65D40C070}" type="datetime1">
              <a:rPr lang="en-US"/>
              <a:pPr>
                <a:defRPr/>
              </a:pPr>
              <a:t>2/16/2017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244F068-1552-4299-89D7-E6640B1F43A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0" r:id="rId6"/>
    <p:sldLayoutId id="2147483691" r:id="rId7"/>
    <p:sldLayoutId id="2147483692" r:id="rId8"/>
    <p:sldLayoutId id="2147483700" r:id="rId9"/>
    <p:sldLayoutId id="2147483693" r:id="rId10"/>
    <p:sldLayoutId id="2147483694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71480"/>
            <a:ext cx="7851648" cy="342902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noProof="0" dirty="0" smtClean="0"/>
              <a:t>Compiler construction 3:</a:t>
            </a:r>
            <a:br>
              <a:rPr lang="en-GB" noProof="0" dirty="0" smtClean="0"/>
            </a:br>
            <a:r>
              <a:rPr lang="en-GB" noProof="0" dirty="0" smtClean="0"/>
              <a:t>Parsers part 1</a:t>
            </a:r>
            <a:br>
              <a:rPr lang="en-GB" noProof="0" dirty="0" smtClean="0"/>
            </a:br>
            <a:r>
              <a:rPr lang="en-GB" sz="4800" noProof="0" dirty="0" smtClean="0"/>
              <a:t>T</a:t>
            </a:r>
            <a:r>
              <a:rPr lang="en-GB" sz="4800" dirty="0" smtClean="0"/>
              <a:t>op-Down Parsing</a:t>
            </a:r>
            <a:br>
              <a:rPr lang="en-GB" sz="4800" dirty="0" smtClean="0"/>
            </a:br>
            <a:r>
              <a:rPr lang="en-GB" sz="3200" dirty="0" smtClean="0"/>
              <a:t>With Parser </a:t>
            </a:r>
            <a:r>
              <a:rPr lang="en-GB" sz="3200" dirty="0" err="1" smtClean="0"/>
              <a:t>Combinators</a:t>
            </a:r>
            <a:endParaRPr lang="en-GB" noProof="0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533400" y="4214818"/>
            <a:ext cx="7854950" cy="2286016"/>
          </a:xfrm>
        </p:spPr>
        <p:txBody>
          <a:bodyPr/>
          <a:lstStyle/>
          <a:p>
            <a:pPr marR="0">
              <a:lnSpc>
                <a:spcPct val="80000"/>
              </a:lnSpc>
            </a:pPr>
            <a:r>
              <a:rPr lang="en-US" sz="2800" dirty="0" smtClean="0">
                <a:ea typeface="CMU Serif Roman" charset="0"/>
                <a:cs typeface="CMU Serif Roman" charset="0"/>
              </a:rPr>
              <a:t>Markus </a:t>
            </a:r>
            <a:r>
              <a:rPr lang="en-US" sz="2800" dirty="0" err="1">
                <a:ea typeface="CMU Serif Roman" charset="0"/>
                <a:cs typeface="CMU Serif Roman" charset="0"/>
              </a:rPr>
              <a:t>Klinik</a:t>
            </a:r>
            <a:r>
              <a:rPr lang="en-US" sz="2800" dirty="0">
                <a:ea typeface="CMU Serif Roman" charset="0"/>
                <a:cs typeface="CMU Serif Roman" charset="0"/>
              </a:rPr>
              <a:t>, </a:t>
            </a:r>
            <a:r>
              <a:rPr lang="en-US" sz="2800" dirty="0" err="1">
                <a:ea typeface="CMU Serif Roman" charset="0"/>
                <a:cs typeface="CMU Serif Roman" charset="0"/>
              </a:rPr>
              <a:t>Rinus</a:t>
            </a:r>
            <a:r>
              <a:rPr lang="en-US" sz="2800" dirty="0">
                <a:ea typeface="CMU Serif Roman" charset="0"/>
                <a:cs typeface="CMU Serif Roman" charset="0"/>
              </a:rPr>
              <a:t> </a:t>
            </a:r>
            <a:r>
              <a:rPr lang="en-US" sz="2800" dirty="0" err="1">
                <a:ea typeface="CMU Serif Roman" charset="0"/>
                <a:cs typeface="CMU Serif Roman" charset="0"/>
              </a:rPr>
              <a:t>Plasmeijer</a:t>
            </a:r>
            <a:endParaRPr lang="en-US" sz="2800" dirty="0">
              <a:ea typeface="CMU Serif Roman" charset="0"/>
              <a:cs typeface="CMU Serif Roman" charset="0"/>
            </a:endParaRPr>
          </a:p>
          <a:p>
            <a:pPr marR="0">
              <a:lnSpc>
                <a:spcPct val="80000"/>
              </a:lnSpc>
            </a:pPr>
            <a:endParaRPr lang="en-US" sz="2800" dirty="0">
              <a:ea typeface="CMU Serif Roman" charset="0"/>
              <a:cs typeface="CMU Serif Roman" charset="0"/>
            </a:endParaRPr>
          </a:p>
          <a:p>
            <a:pPr marR="0">
              <a:lnSpc>
                <a:spcPct val="80000"/>
              </a:lnSpc>
            </a:pPr>
            <a:r>
              <a:rPr lang="en-US" sz="2800" dirty="0">
                <a:ea typeface="CMU Serif Roman" charset="0"/>
                <a:cs typeface="CMU Serif Roman" charset="0"/>
              </a:rPr>
              <a:t>February </a:t>
            </a:r>
            <a:r>
              <a:rPr lang="en-US" sz="2800" dirty="0" smtClean="0">
                <a:ea typeface="CMU Serif Roman" charset="0"/>
                <a:cs typeface="CMU Serif Roman" charset="0"/>
              </a:rPr>
              <a:t>2017</a:t>
            </a:r>
            <a:endParaRPr lang="en-US" sz="2800" dirty="0">
              <a:ea typeface="CMU Serif Roman" charset="0"/>
              <a:cs typeface="CMU Serif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Precedence of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472518" cy="4714908"/>
          </a:xfrm>
        </p:spPr>
        <p:txBody>
          <a:bodyPr/>
          <a:lstStyle/>
          <a:p>
            <a:pPr lvl="1"/>
            <a:r>
              <a:rPr lang="en-GB" dirty="0" smtClean="0"/>
              <a:t>Can be ambiguous in the grammar</a:t>
            </a:r>
          </a:p>
          <a:p>
            <a:pPr>
              <a:tabLst>
                <a:tab pos="1435100" algn="l"/>
                <a:tab pos="2160588" algn="l"/>
              </a:tabLst>
            </a:pPr>
            <a:r>
              <a:rPr lang="en-US" sz="2000" dirty="0" smtClean="0"/>
              <a:t>1	&lt;goal&gt;	::=	&lt;</a:t>
            </a:r>
            <a:r>
              <a:rPr lang="en-US" sz="2000" dirty="0" err="1" smtClean="0"/>
              <a:t>expr</a:t>
            </a:r>
            <a:r>
              <a:rPr lang="en-US" sz="2000" dirty="0" smtClean="0"/>
              <a:t>&gt;</a:t>
            </a:r>
          </a:p>
          <a:p>
            <a:pPr>
              <a:tabLst>
                <a:tab pos="1435100" algn="l"/>
                <a:tab pos="2160588" algn="l"/>
              </a:tabLst>
            </a:pPr>
            <a:r>
              <a:rPr lang="en-US" sz="2000" dirty="0" smtClean="0"/>
              <a:t>2	&lt;</a:t>
            </a:r>
            <a:r>
              <a:rPr lang="en-US" sz="2000" dirty="0" err="1" smtClean="0"/>
              <a:t>expr</a:t>
            </a:r>
            <a:r>
              <a:rPr lang="en-US" sz="2000" dirty="0" smtClean="0"/>
              <a:t>&gt;	::=	&lt;</a:t>
            </a:r>
            <a:r>
              <a:rPr lang="en-US" sz="2000" dirty="0" err="1" smtClean="0"/>
              <a:t>expr</a:t>
            </a:r>
            <a:r>
              <a:rPr lang="en-US" sz="2000" dirty="0" smtClean="0"/>
              <a:t>&gt; &lt;op&gt; &lt;</a:t>
            </a:r>
            <a:r>
              <a:rPr lang="en-US" sz="2000" dirty="0" err="1" smtClean="0"/>
              <a:t>expr</a:t>
            </a:r>
            <a:r>
              <a:rPr lang="en-US" sz="2000" dirty="0" smtClean="0"/>
              <a:t>&gt;</a:t>
            </a:r>
          </a:p>
          <a:p>
            <a:pPr>
              <a:tabLst>
                <a:tab pos="1435100" algn="l"/>
                <a:tab pos="2160588" algn="l"/>
              </a:tabLst>
            </a:pPr>
            <a:r>
              <a:rPr lang="en-US" sz="2000" dirty="0" smtClean="0"/>
              <a:t>3		|	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num</a:t>
            </a:r>
          </a:p>
          <a:p>
            <a:pPr>
              <a:tabLst>
                <a:tab pos="1435100" algn="l"/>
                <a:tab pos="2160588" algn="l"/>
              </a:tabLst>
            </a:pPr>
            <a:r>
              <a:rPr lang="en-US" sz="2000" dirty="0" smtClean="0"/>
              <a:t>4		|	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id</a:t>
            </a:r>
          </a:p>
          <a:p>
            <a:pPr>
              <a:tabLst>
                <a:tab pos="1435100" algn="l"/>
                <a:tab pos="2160588" algn="l"/>
              </a:tabLst>
            </a:pPr>
            <a:r>
              <a:rPr lang="en-US" sz="2000" dirty="0" smtClean="0"/>
              <a:t>5	&lt;op&gt;	::=	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+</a:t>
            </a:r>
          </a:p>
          <a:p>
            <a:pPr>
              <a:tabLst>
                <a:tab pos="1435100" algn="l"/>
                <a:tab pos="2160588" algn="l"/>
              </a:tabLst>
            </a:pPr>
            <a:r>
              <a:rPr lang="en-US" sz="2000" dirty="0" smtClean="0"/>
              <a:t>6		|	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-</a:t>
            </a:r>
          </a:p>
          <a:p>
            <a:pPr>
              <a:tabLst>
                <a:tab pos="1435100" algn="l"/>
                <a:tab pos="2160588" algn="l"/>
              </a:tabLst>
            </a:pPr>
            <a:r>
              <a:rPr lang="en-US" sz="2000" dirty="0" smtClean="0"/>
              <a:t>7		|	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*</a:t>
            </a:r>
          </a:p>
          <a:p>
            <a:pPr>
              <a:tabLst>
                <a:tab pos="1435100" algn="l"/>
                <a:tab pos="2160588" algn="l"/>
              </a:tabLst>
            </a:pPr>
            <a:r>
              <a:rPr lang="en-US" sz="2000" dirty="0" smtClean="0"/>
              <a:t>8		|	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/</a:t>
            </a:r>
          </a:p>
          <a:p>
            <a:pPr lvl="1"/>
            <a:r>
              <a:rPr lang="en-GB" dirty="0" smtClean="0"/>
              <a:t>E.g. input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 + 2 * y</a:t>
            </a:r>
          </a:p>
          <a:p>
            <a:pPr lvl="1"/>
            <a:r>
              <a:rPr lang="en-GB" dirty="0" smtClean="0"/>
              <a:t>Possible parses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 x + 2 ) * y</a:t>
            </a:r>
            <a:b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 + ( 2 * y )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2/16/2017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796136" y="1700808"/>
            <a:ext cx="2424902" cy="648072"/>
          </a:xfrm>
          <a:prstGeom prst="wedgeEllipseCallout">
            <a:avLst>
              <a:gd name="adj1" fmla="val 11075"/>
              <a:gd name="adj2" fmla="val 1084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GB" sz="2000" dirty="0" smtClean="0">
                <a:latin typeface="CMU Serif Roman" charset="0"/>
              </a:rPr>
              <a:t>a parse tree</a:t>
            </a:r>
            <a:endParaRPr lang="en-GB" sz="2000" dirty="0">
              <a:latin typeface="CMU Serif Roman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092280" y="2780928"/>
            <a:ext cx="576064" cy="57606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goal</a:t>
            </a:r>
            <a:endParaRPr lang="en-GB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092280" y="3645024"/>
            <a:ext cx="576064" cy="57606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expr</a:t>
            </a:r>
            <a:endParaRPr lang="en-GB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092280" y="4509120"/>
            <a:ext cx="576064" cy="57606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</a:t>
            </a:r>
            <a:endParaRPr lang="en-GB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956376" y="4509120"/>
            <a:ext cx="576064" cy="57606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expr</a:t>
            </a:r>
            <a:endParaRPr lang="en-GB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2"/>
          <p:cNvCxnSpPr>
            <a:stCxn id="8" idx="4"/>
            <a:endCxn id="9" idx="0"/>
          </p:cNvCxnSpPr>
          <p:nvPr/>
        </p:nvCxnSpPr>
        <p:spPr>
          <a:xfrm>
            <a:off x="7380312" y="3356992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4"/>
            <a:endCxn id="10" idx="0"/>
          </p:cNvCxnSpPr>
          <p:nvPr/>
        </p:nvCxnSpPr>
        <p:spPr>
          <a:xfrm>
            <a:off x="7380312" y="4221088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1" idx="1"/>
          </p:cNvCxnSpPr>
          <p:nvPr/>
        </p:nvCxnSpPr>
        <p:spPr>
          <a:xfrm>
            <a:off x="7583981" y="4136725"/>
            <a:ext cx="456758" cy="4567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495749" y="4509120"/>
            <a:ext cx="576064" cy="57606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expr</a:t>
            </a:r>
            <a:endParaRPr lang="en-GB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495749" y="5373216"/>
            <a:ext cx="576064" cy="57606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</a:t>
            </a:r>
            <a:endParaRPr lang="en-GB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359845" y="5373216"/>
            <a:ext cx="576064" cy="57606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expr</a:t>
            </a:r>
            <a:endParaRPr lang="en-GB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Connector 22"/>
          <p:cNvCxnSpPr>
            <a:stCxn id="9" idx="3"/>
            <a:endCxn id="20" idx="7"/>
          </p:cNvCxnSpPr>
          <p:nvPr/>
        </p:nvCxnSpPr>
        <p:spPr>
          <a:xfrm flipH="1">
            <a:off x="5987450" y="4136725"/>
            <a:ext cx="1189193" cy="4567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4"/>
            <a:endCxn id="21" idx="0"/>
          </p:cNvCxnSpPr>
          <p:nvPr/>
        </p:nvCxnSpPr>
        <p:spPr>
          <a:xfrm>
            <a:off x="5783781" y="5085184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5"/>
            <a:endCxn id="22" idx="1"/>
          </p:cNvCxnSpPr>
          <p:nvPr/>
        </p:nvCxnSpPr>
        <p:spPr>
          <a:xfrm>
            <a:off x="5987450" y="5000821"/>
            <a:ext cx="456758" cy="4567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644008" y="5385571"/>
            <a:ext cx="576064" cy="57606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expr</a:t>
            </a:r>
            <a:endParaRPr lang="en-GB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traight Connector 26"/>
          <p:cNvCxnSpPr>
            <a:stCxn id="20" idx="3"/>
          </p:cNvCxnSpPr>
          <p:nvPr/>
        </p:nvCxnSpPr>
        <p:spPr>
          <a:xfrm flipH="1">
            <a:off x="5135709" y="5000821"/>
            <a:ext cx="444403" cy="4444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84368" y="5373216"/>
            <a:ext cx="72008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dirty="0" smtClean="0"/>
              <a:t>&lt;id, y&gt;</a:t>
            </a:r>
            <a:endParaRPr lang="en-GB" dirty="0"/>
          </a:p>
        </p:txBody>
      </p:sp>
      <p:cxnSp>
        <p:nvCxnSpPr>
          <p:cNvPr id="33" name="Straight Connector 32"/>
          <p:cNvCxnSpPr>
            <a:stCxn id="11" idx="4"/>
            <a:endCxn id="32" idx="0"/>
          </p:cNvCxnSpPr>
          <p:nvPr/>
        </p:nvCxnSpPr>
        <p:spPr>
          <a:xfrm>
            <a:off x="8244408" y="5085184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20272" y="5373216"/>
            <a:ext cx="72008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dirty="0" smtClean="0"/>
              <a:t>*</a:t>
            </a:r>
            <a:endParaRPr lang="en-GB" dirty="0"/>
          </a:p>
        </p:txBody>
      </p:sp>
      <p:cxnSp>
        <p:nvCxnSpPr>
          <p:cNvPr id="37" name="Straight Connector 36"/>
          <p:cNvCxnSpPr>
            <a:endCxn id="36" idx="0"/>
          </p:cNvCxnSpPr>
          <p:nvPr/>
        </p:nvCxnSpPr>
        <p:spPr>
          <a:xfrm>
            <a:off x="7380312" y="5085184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56176" y="6248345"/>
            <a:ext cx="10081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dirty="0" smtClean="0"/>
              <a:t>&lt;num, 2&gt;</a:t>
            </a:r>
            <a:endParaRPr lang="en-GB" dirty="0"/>
          </a:p>
        </p:txBody>
      </p:sp>
      <p:cxnSp>
        <p:nvCxnSpPr>
          <p:cNvPr id="39" name="Straight Connector 38"/>
          <p:cNvCxnSpPr>
            <a:stCxn id="22" idx="4"/>
            <a:endCxn id="38" idx="0"/>
          </p:cNvCxnSpPr>
          <p:nvPr/>
        </p:nvCxnSpPr>
        <p:spPr>
          <a:xfrm>
            <a:off x="6647877" y="5949280"/>
            <a:ext cx="12355" cy="2990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36096" y="6248345"/>
            <a:ext cx="72008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dirty="0" smtClean="0"/>
              <a:t>+</a:t>
            </a:r>
            <a:endParaRPr lang="en-GB" dirty="0"/>
          </a:p>
        </p:txBody>
      </p:sp>
      <p:cxnSp>
        <p:nvCxnSpPr>
          <p:cNvPr id="41" name="Straight Connector 40"/>
          <p:cNvCxnSpPr>
            <a:endCxn id="40" idx="0"/>
          </p:cNvCxnSpPr>
          <p:nvPr/>
        </p:nvCxnSpPr>
        <p:spPr>
          <a:xfrm>
            <a:off x="5796136" y="5949280"/>
            <a:ext cx="0" cy="2990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572000" y="6248345"/>
            <a:ext cx="72008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dirty="0" smtClean="0"/>
              <a:t>&lt;id, x&gt;</a:t>
            </a:r>
            <a:endParaRPr lang="en-GB" dirty="0"/>
          </a:p>
        </p:txBody>
      </p:sp>
      <p:cxnSp>
        <p:nvCxnSpPr>
          <p:cNvPr id="45" name="Straight Connector 44"/>
          <p:cNvCxnSpPr>
            <a:stCxn id="26" idx="4"/>
            <a:endCxn id="44" idx="0"/>
          </p:cNvCxnSpPr>
          <p:nvPr/>
        </p:nvCxnSpPr>
        <p:spPr>
          <a:xfrm>
            <a:off x="4932040" y="5961635"/>
            <a:ext cx="0" cy="2867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20" grpId="0" animBg="1"/>
      <p:bldP spid="21" grpId="0" animBg="1"/>
      <p:bldP spid="22" grpId="0" animBg="1"/>
      <p:bldP spid="26" grpId="0" animBg="1"/>
      <p:bldP spid="32" grpId="0"/>
      <p:bldP spid="36" grpId="0"/>
      <p:bldP spid="38" grpId="0"/>
      <p:bldP spid="40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B80221-AF69-490E-AB0F-EFFA2D5CBEB1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2291" name="Title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500062"/>
          </a:xfrm>
        </p:spPr>
        <p:txBody>
          <a:bodyPr/>
          <a:lstStyle/>
          <a:p>
            <a:pPr eaLnBrk="1" hangingPunct="1"/>
            <a:r>
              <a:rPr lang="en-US" dirty="0" smtClean="0"/>
              <a:t>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557212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 smtClean="0">
                <a:latin typeface="CMU Serif Roman" charset="0"/>
              </a:rPr>
              <a:t>These two derivations point out a problem with the grammar: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 smtClean="0">
                <a:latin typeface="CMU Serif Roman" charset="0"/>
              </a:rPr>
              <a:t> It has no notion of </a:t>
            </a:r>
            <a:r>
              <a:rPr lang="en-US" dirty="0" smtClean="0">
                <a:solidFill>
                  <a:srgbClr val="FFFF00"/>
                </a:solidFill>
                <a:latin typeface="CMU Serif Roman" charset="0"/>
              </a:rPr>
              <a:t>precedence</a:t>
            </a:r>
            <a:r>
              <a:rPr lang="en-US" dirty="0" smtClean="0">
                <a:latin typeface="CMU Serif Roman" charset="0"/>
              </a:rPr>
              <a:t>, or implied order of evaluation.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latin typeface="CMU Serif Roman" charset="0"/>
              </a:rPr>
              <a:t>The grammar generates all sentences of the language, it is also ambiguous: one sentences can be produced in different ways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latin typeface="CMU Serif Roman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MU Serif Roman" charset="0"/>
              </a:rPr>
              <a:t>Adding precedence needs additional rules: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1 &lt;goal&gt;	</a:t>
            </a:r>
            <a:r>
              <a:rPr lang="en-US" dirty="0" smtClean="0">
                <a:sym typeface="Symbol" pitchFamily="18" charset="2"/>
              </a:rPr>
              <a:t>::= </a:t>
            </a:r>
            <a:r>
              <a:rPr lang="en-US" dirty="0" smtClean="0"/>
              <a:t>	&lt;</a:t>
            </a:r>
            <a:r>
              <a:rPr lang="en-US" dirty="0" err="1" smtClean="0"/>
              <a:t>expr</a:t>
            </a:r>
            <a:r>
              <a:rPr lang="en-US" dirty="0" smtClean="0"/>
              <a:t>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2 &lt;</a:t>
            </a:r>
            <a:r>
              <a:rPr lang="en-US" dirty="0" err="1" smtClean="0"/>
              <a:t>expr</a:t>
            </a:r>
            <a:r>
              <a:rPr lang="en-US" dirty="0" smtClean="0"/>
              <a:t>&gt;	</a:t>
            </a:r>
            <a:r>
              <a:rPr lang="en-US" dirty="0" smtClean="0">
                <a:sym typeface="Symbol" pitchFamily="18" charset="2"/>
              </a:rPr>
              <a:t>::= 	&lt;</a:t>
            </a:r>
            <a:r>
              <a:rPr lang="en-US" dirty="0" err="1" smtClean="0">
                <a:sym typeface="Symbol" pitchFamily="18" charset="2"/>
              </a:rPr>
              <a:t>expr</a:t>
            </a:r>
            <a:r>
              <a:rPr lang="en-US" dirty="0" smtClean="0">
                <a:sym typeface="Symbol" pitchFamily="18" charset="2"/>
              </a:rPr>
              <a:t>&gt; 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sym typeface="Symbol" pitchFamily="18" charset="2"/>
              </a:rPr>
              <a:t>+</a:t>
            </a:r>
            <a:r>
              <a:rPr lang="en-US" dirty="0" smtClean="0">
                <a:sym typeface="Symbol" pitchFamily="18" charset="2"/>
              </a:rPr>
              <a:t> &lt;term&gt;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3				</a:t>
            </a:r>
            <a:r>
              <a:rPr lang="en-US" dirty="0" smtClean="0">
                <a:sym typeface="Symbol" pitchFamily="18" charset="2"/>
              </a:rPr>
              <a:t>|		&lt;</a:t>
            </a:r>
            <a:r>
              <a:rPr lang="en-US" dirty="0" err="1" smtClean="0">
                <a:sym typeface="Symbol" pitchFamily="18" charset="2"/>
              </a:rPr>
              <a:t>expr</a:t>
            </a:r>
            <a:r>
              <a:rPr lang="en-US" dirty="0" smtClean="0">
                <a:sym typeface="Symbol" pitchFamily="18" charset="2"/>
              </a:rPr>
              <a:t>&gt; 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sym typeface="Symbol" pitchFamily="18" charset="2"/>
              </a:rPr>
              <a:t>-</a:t>
            </a:r>
            <a:r>
              <a:rPr lang="en-US" dirty="0" smtClean="0">
                <a:sym typeface="Symbol" pitchFamily="18" charset="2"/>
              </a:rPr>
              <a:t> &lt;term&gt;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4				</a:t>
            </a:r>
            <a:r>
              <a:rPr lang="en-US" dirty="0" smtClean="0">
                <a:sym typeface="Symbol" pitchFamily="18" charset="2"/>
              </a:rPr>
              <a:t>|		&lt;term&gt;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5 &lt;term&gt;	</a:t>
            </a:r>
            <a:r>
              <a:rPr lang="en-US" dirty="0" smtClean="0">
                <a:sym typeface="Symbol" pitchFamily="18" charset="2"/>
              </a:rPr>
              <a:t>::= 	&lt;term&gt; 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sym typeface="Symbol" pitchFamily="18" charset="2"/>
              </a:rPr>
              <a:t>*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&lt;factor&gt;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6				</a:t>
            </a:r>
            <a:r>
              <a:rPr lang="en-US" dirty="0" smtClean="0">
                <a:sym typeface="Symbol" pitchFamily="18" charset="2"/>
              </a:rPr>
              <a:t>|		&lt;term&gt; 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sym typeface="Symbol" pitchFamily="18" charset="2"/>
              </a:rPr>
              <a:t>/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&lt;factor&gt;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7				</a:t>
            </a:r>
            <a:r>
              <a:rPr lang="en-US" dirty="0" smtClean="0">
                <a:sym typeface="Symbol" pitchFamily="18" charset="2"/>
              </a:rPr>
              <a:t>|		&lt;factor&gt;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8 &lt;factor&gt;	</a:t>
            </a:r>
            <a:r>
              <a:rPr lang="en-US" dirty="0" smtClean="0">
                <a:sym typeface="Symbol" pitchFamily="18" charset="2"/>
              </a:rPr>
              <a:t>::= 	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sym typeface="Symbol" pitchFamily="18" charset="2"/>
              </a:rPr>
              <a:t>num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sym typeface="Symbol" pitchFamily="18" charset="2"/>
              </a:rPr>
              <a:t>		9</a:t>
            </a:r>
            <a:r>
              <a:rPr lang="en-US" dirty="0" smtClean="0"/>
              <a:t>				</a:t>
            </a:r>
            <a:r>
              <a:rPr lang="en-US" dirty="0" smtClean="0">
                <a:sym typeface="Symbol" pitchFamily="18" charset="2"/>
              </a:rPr>
              <a:t>|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		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sym typeface="Symbol" pitchFamily="18" charset="2"/>
              </a:rPr>
              <a:t>id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2"/>
                </a:solidFill>
              </a:rPr>
              <a:t>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MU Serif Roman" charset="0"/>
              </a:rPr>
              <a:t>This grammar enforces precedence on the derivation: </a:t>
            </a:r>
          </a:p>
          <a:p>
            <a:pPr marL="742950" lvl="1" indent="-285750" eaLnBrk="1" hangingPunct="1">
              <a:defRPr/>
            </a:pPr>
            <a:r>
              <a:rPr lang="en-US" dirty="0" smtClean="0"/>
              <a:t>Terms must be derived from expressions </a:t>
            </a:r>
          </a:p>
          <a:p>
            <a:pPr marL="742950" lvl="1" indent="-285750" eaLnBrk="1" hangingPunct="1">
              <a:defRPr/>
            </a:pPr>
            <a:r>
              <a:rPr lang="en-US" dirty="0" smtClean="0"/>
              <a:t>Forces the correct tree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Precedence of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Solved by additional grammar rules</a:t>
            </a:r>
          </a:p>
          <a:p>
            <a:pPr>
              <a:tabLst>
                <a:tab pos="1528763" algn="l"/>
                <a:tab pos="2238375" algn="l"/>
              </a:tabLst>
              <a:defRPr/>
            </a:pPr>
            <a:r>
              <a:rPr lang="en-US" sz="2000" dirty="0" smtClean="0"/>
              <a:t>1	&lt;goal&gt;	</a:t>
            </a:r>
            <a:r>
              <a:rPr lang="en-US" sz="2000" dirty="0" smtClean="0">
                <a:sym typeface="Symbol" pitchFamily="18" charset="2"/>
              </a:rPr>
              <a:t>::= </a:t>
            </a:r>
            <a:r>
              <a:rPr lang="en-US" sz="2000" dirty="0" smtClean="0"/>
              <a:t>	&lt;</a:t>
            </a:r>
            <a:r>
              <a:rPr lang="en-US" sz="2000" dirty="0" err="1" smtClean="0"/>
              <a:t>expr</a:t>
            </a:r>
            <a:r>
              <a:rPr lang="en-US" sz="2000" dirty="0" smtClean="0"/>
              <a:t>&gt;</a:t>
            </a:r>
          </a:p>
          <a:p>
            <a:pPr>
              <a:tabLst>
                <a:tab pos="1528763" algn="l"/>
                <a:tab pos="2238375" algn="l"/>
              </a:tabLst>
              <a:defRPr/>
            </a:pPr>
            <a:r>
              <a:rPr lang="en-US" sz="2000" dirty="0" smtClean="0"/>
              <a:t>2	&lt;</a:t>
            </a:r>
            <a:r>
              <a:rPr lang="en-US" sz="2000" dirty="0" err="1" smtClean="0"/>
              <a:t>expr</a:t>
            </a:r>
            <a:r>
              <a:rPr lang="en-US" sz="2000" dirty="0" smtClean="0"/>
              <a:t>&gt;	</a:t>
            </a:r>
            <a:r>
              <a:rPr lang="en-US" sz="2000" dirty="0" smtClean="0">
                <a:sym typeface="Symbol" pitchFamily="18" charset="2"/>
              </a:rPr>
              <a:t>::= 	&lt;</a:t>
            </a:r>
            <a:r>
              <a:rPr lang="en-US" sz="2000" dirty="0" err="1" smtClean="0">
                <a:sym typeface="Symbol" pitchFamily="18" charset="2"/>
              </a:rPr>
              <a:t>expr</a:t>
            </a:r>
            <a:r>
              <a:rPr lang="en-US" sz="2000" dirty="0" smtClean="0">
                <a:sym typeface="Symbol" pitchFamily="18" charset="2"/>
              </a:rPr>
              <a:t>&gt; </a:t>
            </a:r>
            <a:r>
              <a:rPr lang="en-US" sz="20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sym typeface="Symbol" pitchFamily="18" charset="2"/>
              </a:rPr>
              <a:t>+</a:t>
            </a:r>
            <a:r>
              <a:rPr lang="en-US" sz="2000" dirty="0" smtClean="0">
                <a:sym typeface="Symbol" pitchFamily="18" charset="2"/>
              </a:rPr>
              <a:t> &lt;term&gt;</a:t>
            </a:r>
            <a:endParaRPr lang="en-US" sz="2000" dirty="0" smtClean="0"/>
          </a:p>
          <a:p>
            <a:pPr>
              <a:tabLst>
                <a:tab pos="1528763" algn="l"/>
                <a:tab pos="2238375" algn="l"/>
              </a:tabLst>
              <a:defRPr/>
            </a:pPr>
            <a:r>
              <a:rPr lang="en-US" sz="2000" dirty="0" smtClean="0"/>
              <a:t>3		</a:t>
            </a:r>
            <a:r>
              <a:rPr lang="en-US" sz="2000" dirty="0" smtClean="0">
                <a:sym typeface="Symbol" pitchFamily="18" charset="2"/>
              </a:rPr>
              <a:t>|	&lt;</a:t>
            </a:r>
            <a:r>
              <a:rPr lang="en-US" sz="2000" dirty="0" err="1" smtClean="0">
                <a:sym typeface="Symbol" pitchFamily="18" charset="2"/>
              </a:rPr>
              <a:t>expr</a:t>
            </a:r>
            <a:r>
              <a:rPr lang="en-US" sz="2000" dirty="0" smtClean="0">
                <a:sym typeface="Symbol" pitchFamily="18" charset="2"/>
              </a:rPr>
              <a:t>&gt; </a:t>
            </a:r>
            <a:r>
              <a:rPr lang="en-US" sz="20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sym typeface="Symbol" pitchFamily="18" charset="2"/>
              </a:rPr>
              <a:t>-</a:t>
            </a:r>
            <a:r>
              <a:rPr lang="en-US" sz="2000" dirty="0" smtClean="0">
                <a:sym typeface="Symbol" pitchFamily="18" charset="2"/>
              </a:rPr>
              <a:t> &lt;term&gt;</a:t>
            </a:r>
            <a:endParaRPr lang="en-US" sz="2000" dirty="0" smtClean="0"/>
          </a:p>
          <a:p>
            <a:pPr>
              <a:tabLst>
                <a:tab pos="1528763" algn="l"/>
                <a:tab pos="2238375" algn="l"/>
              </a:tabLst>
              <a:defRPr/>
            </a:pPr>
            <a:r>
              <a:rPr lang="en-US" sz="2000" dirty="0" smtClean="0"/>
              <a:t>4		</a:t>
            </a:r>
            <a:r>
              <a:rPr lang="en-US" sz="2000" dirty="0" smtClean="0">
                <a:sym typeface="Symbol" pitchFamily="18" charset="2"/>
              </a:rPr>
              <a:t>|	&lt;term&gt;</a:t>
            </a:r>
            <a:endParaRPr lang="en-US" sz="2000" dirty="0" smtClean="0"/>
          </a:p>
          <a:p>
            <a:pPr>
              <a:tabLst>
                <a:tab pos="1528763" algn="l"/>
                <a:tab pos="2238375" algn="l"/>
              </a:tabLst>
              <a:defRPr/>
            </a:pPr>
            <a:r>
              <a:rPr lang="en-US" sz="2000" dirty="0" smtClean="0"/>
              <a:t>5	&lt;term&gt;	</a:t>
            </a:r>
            <a:r>
              <a:rPr lang="en-US" sz="2000" dirty="0" smtClean="0">
                <a:sym typeface="Symbol" pitchFamily="18" charset="2"/>
              </a:rPr>
              <a:t>::= 	&lt;term&gt; </a:t>
            </a:r>
            <a:r>
              <a:rPr lang="en-US" sz="20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sym typeface="Symbol" pitchFamily="18" charset="2"/>
              </a:rPr>
              <a:t>*</a:t>
            </a:r>
            <a:r>
              <a:rPr lang="en-US" sz="2000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&lt;factor&gt;</a:t>
            </a:r>
            <a:endParaRPr lang="en-US" sz="2000" dirty="0" smtClean="0"/>
          </a:p>
          <a:p>
            <a:pPr>
              <a:tabLst>
                <a:tab pos="1528763" algn="l"/>
                <a:tab pos="2238375" algn="l"/>
              </a:tabLst>
              <a:defRPr/>
            </a:pPr>
            <a:r>
              <a:rPr lang="en-US" sz="2000" dirty="0" smtClean="0"/>
              <a:t>6		</a:t>
            </a:r>
            <a:r>
              <a:rPr lang="en-US" sz="2000" dirty="0" smtClean="0">
                <a:sym typeface="Symbol" pitchFamily="18" charset="2"/>
              </a:rPr>
              <a:t>|	&lt;term&gt; </a:t>
            </a:r>
            <a:r>
              <a:rPr lang="en-US" sz="20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sym typeface="Symbol" pitchFamily="18" charset="2"/>
              </a:rPr>
              <a:t>/</a:t>
            </a:r>
            <a:r>
              <a:rPr lang="en-US" sz="2000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&lt;factor&gt;</a:t>
            </a:r>
          </a:p>
          <a:p>
            <a:pPr>
              <a:tabLst>
                <a:tab pos="1528763" algn="l"/>
                <a:tab pos="2238375" algn="l"/>
              </a:tabLst>
              <a:defRPr/>
            </a:pPr>
            <a:r>
              <a:rPr lang="en-US" sz="2000" dirty="0" smtClean="0"/>
              <a:t>7		</a:t>
            </a:r>
            <a:r>
              <a:rPr lang="en-US" sz="2000" dirty="0" smtClean="0">
                <a:sym typeface="Symbol" pitchFamily="18" charset="2"/>
              </a:rPr>
              <a:t>|	&lt;factor&gt;</a:t>
            </a:r>
            <a:endParaRPr lang="en-US" sz="2000" dirty="0" smtClean="0"/>
          </a:p>
          <a:p>
            <a:pPr>
              <a:tabLst>
                <a:tab pos="1528763" algn="l"/>
                <a:tab pos="2238375" algn="l"/>
              </a:tabLst>
              <a:defRPr/>
            </a:pPr>
            <a:r>
              <a:rPr lang="en-US" sz="2000" dirty="0" smtClean="0"/>
              <a:t>8	&lt;factor&gt;	</a:t>
            </a:r>
            <a:r>
              <a:rPr lang="en-US" sz="2000" dirty="0" smtClean="0">
                <a:sym typeface="Symbol" pitchFamily="18" charset="2"/>
              </a:rPr>
              <a:t>::= 	</a:t>
            </a:r>
            <a:r>
              <a:rPr lang="en-US" sz="20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sym typeface="Symbol" pitchFamily="18" charset="2"/>
              </a:rPr>
              <a:t>num</a:t>
            </a:r>
          </a:p>
          <a:p>
            <a:pPr>
              <a:tabLst>
                <a:tab pos="1528763" algn="l"/>
                <a:tab pos="2238375" algn="l"/>
              </a:tabLst>
              <a:defRPr/>
            </a:pPr>
            <a:r>
              <a:rPr lang="en-US" sz="2000" dirty="0" smtClean="0">
                <a:latin typeface="Courier New" pitchFamily="49" charset="0"/>
                <a:sym typeface="Symbol" pitchFamily="18" charset="2"/>
              </a:rPr>
              <a:t>9</a:t>
            </a:r>
            <a:r>
              <a:rPr lang="en-US" sz="2000" dirty="0" smtClean="0"/>
              <a:t>		</a:t>
            </a:r>
            <a:r>
              <a:rPr lang="en-US" sz="2000" dirty="0" smtClean="0">
                <a:sym typeface="Symbol" pitchFamily="18" charset="2"/>
              </a:rPr>
              <a:t>|</a:t>
            </a:r>
            <a:r>
              <a:rPr lang="en-US" sz="2000" dirty="0" smtClean="0">
                <a:solidFill>
                  <a:schemeClr val="tx2"/>
                </a:solidFill>
                <a:sym typeface="Symbol" pitchFamily="18" charset="2"/>
              </a:rPr>
              <a:t>	</a:t>
            </a:r>
            <a:r>
              <a:rPr lang="en-US" sz="20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sym typeface="Symbol" pitchFamily="18" charset="2"/>
              </a:rPr>
              <a:t>id</a:t>
            </a:r>
          </a:p>
          <a:p>
            <a:pPr lvl="1">
              <a:tabLst>
                <a:tab pos="1528763" algn="l"/>
                <a:tab pos="2238375" algn="l"/>
              </a:tabLst>
              <a:defRPr/>
            </a:pPr>
            <a:r>
              <a:rPr lang="en-US" dirty="0" smtClean="0">
                <a:sym typeface="Symbol" pitchFamily="18" charset="2"/>
              </a:rPr>
              <a:t>Now </a:t>
            </a:r>
            <a:r>
              <a:rPr lang="en-GB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 + 2 * y</a:t>
            </a:r>
            <a:r>
              <a:rPr lang="en-US" dirty="0" smtClean="0">
                <a:sym typeface="Symbol" pitchFamily="18" charset="2"/>
              </a:rPr>
              <a:t> 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parses only as 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 + ( 2 * y )</a:t>
            </a:r>
            <a:endParaRPr lang="en-US" sz="2000" dirty="0" smtClean="0">
              <a:solidFill>
                <a:schemeClr val="bg2">
                  <a:lumMod val="20000"/>
                  <a:lumOff val="80000"/>
                </a:schemeClr>
              </a:solidFill>
              <a:latin typeface="Courier New" pitchFamily="49" charset="0"/>
              <a:sym typeface="Symbol" pitchFamily="18" charset="2"/>
            </a:endParaRP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2/16/2017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6660232" y="1700808"/>
            <a:ext cx="576064" cy="57606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goal</a:t>
            </a:r>
            <a:endParaRPr lang="en-GB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660232" y="2564904"/>
            <a:ext cx="576064" cy="57606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expr</a:t>
            </a:r>
            <a:endParaRPr lang="en-GB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724128" y="3501008"/>
            <a:ext cx="576064" cy="57606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expr</a:t>
            </a:r>
            <a:endParaRPr lang="en-GB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>
            <a:stCxn id="7" idx="4"/>
            <a:endCxn id="8" idx="0"/>
          </p:cNvCxnSpPr>
          <p:nvPr/>
        </p:nvCxnSpPr>
        <p:spPr>
          <a:xfrm>
            <a:off x="6948264" y="2276872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5"/>
            <a:endCxn id="14" idx="1"/>
          </p:cNvCxnSpPr>
          <p:nvPr/>
        </p:nvCxnSpPr>
        <p:spPr>
          <a:xfrm>
            <a:off x="7151933" y="3056605"/>
            <a:ext cx="300387" cy="5287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367957" y="3501008"/>
            <a:ext cx="576064" cy="57606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term</a:t>
            </a:r>
            <a:endParaRPr lang="en-GB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24128" y="4365104"/>
            <a:ext cx="576064" cy="57606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term</a:t>
            </a:r>
            <a:endParaRPr lang="en-GB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088037" y="4365104"/>
            <a:ext cx="576064" cy="57606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factor</a:t>
            </a:r>
            <a:endParaRPr lang="en-GB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Connector 16"/>
          <p:cNvCxnSpPr>
            <a:stCxn id="8" idx="3"/>
            <a:endCxn id="9" idx="7"/>
          </p:cNvCxnSpPr>
          <p:nvPr/>
        </p:nvCxnSpPr>
        <p:spPr>
          <a:xfrm flipH="1">
            <a:off x="6215829" y="3056605"/>
            <a:ext cx="528766" cy="5287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4"/>
            <a:endCxn id="28" idx="0"/>
          </p:cNvCxnSpPr>
          <p:nvPr/>
        </p:nvCxnSpPr>
        <p:spPr>
          <a:xfrm>
            <a:off x="7655989" y="4077072"/>
            <a:ext cx="12355" cy="5150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4" idx="5"/>
            <a:endCxn id="16" idx="1"/>
          </p:cNvCxnSpPr>
          <p:nvPr/>
        </p:nvCxnSpPr>
        <p:spPr>
          <a:xfrm>
            <a:off x="7859658" y="3992709"/>
            <a:ext cx="312742" cy="4567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660232" y="4377459"/>
            <a:ext cx="576064" cy="57606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term</a:t>
            </a:r>
            <a:endParaRPr lang="en-GB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>
            <a:stCxn id="14" idx="3"/>
            <a:endCxn id="20" idx="7"/>
          </p:cNvCxnSpPr>
          <p:nvPr/>
        </p:nvCxnSpPr>
        <p:spPr>
          <a:xfrm flipH="1">
            <a:off x="7151933" y="3992709"/>
            <a:ext cx="300387" cy="4691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88224" y="3645024"/>
            <a:ext cx="72008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dirty="0" smtClean="0"/>
              <a:t>+</a:t>
            </a:r>
            <a:endParaRPr lang="en-GB" dirty="0"/>
          </a:p>
        </p:txBody>
      </p:sp>
      <p:cxnSp>
        <p:nvCxnSpPr>
          <p:cNvPr id="25" name="Straight Connector 24"/>
          <p:cNvCxnSpPr>
            <a:stCxn id="8" idx="4"/>
            <a:endCxn id="24" idx="0"/>
          </p:cNvCxnSpPr>
          <p:nvPr/>
        </p:nvCxnSpPr>
        <p:spPr>
          <a:xfrm>
            <a:off x="6948264" y="3140968"/>
            <a:ext cx="0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84368" y="5240233"/>
            <a:ext cx="10081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dirty="0" smtClean="0"/>
              <a:t>&lt;id, y&gt;</a:t>
            </a:r>
            <a:endParaRPr lang="en-GB" dirty="0"/>
          </a:p>
        </p:txBody>
      </p:sp>
      <p:cxnSp>
        <p:nvCxnSpPr>
          <p:cNvPr id="27" name="Straight Connector 26"/>
          <p:cNvCxnSpPr>
            <a:stCxn id="16" idx="4"/>
            <a:endCxn id="26" idx="0"/>
          </p:cNvCxnSpPr>
          <p:nvPr/>
        </p:nvCxnSpPr>
        <p:spPr>
          <a:xfrm>
            <a:off x="8376069" y="4941168"/>
            <a:ext cx="12355" cy="2990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08304" y="4592161"/>
            <a:ext cx="72008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dirty="0" smtClean="0"/>
              <a:t>*</a:t>
            </a:r>
            <a:endParaRPr lang="en-GB" dirty="0"/>
          </a:p>
        </p:txBody>
      </p:sp>
      <p:cxnSp>
        <p:nvCxnSpPr>
          <p:cNvPr id="29" name="Straight Connector 28"/>
          <p:cNvCxnSpPr>
            <a:stCxn id="15" idx="0"/>
            <a:endCxn id="9" idx="4"/>
          </p:cNvCxnSpPr>
          <p:nvPr/>
        </p:nvCxnSpPr>
        <p:spPr>
          <a:xfrm flipV="1">
            <a:off x="6012160" y="4077072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44208" y="5240233"/>
            <a:ext cx="10081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dirty="0" smtClean="0"/>
              <a:t>&lt;num, 2&gt;</a:t>
            </a:r>
            <a:endParaRPr lang="en-GB" dirty="0"/>
          </a:p>
        </p:txBody>
      </p:sp>
      <p:cxnSp>
        <p:nvCxnSpPr>
          <p:cNvPr id="31" name="Straight Connector 30"/>
          <p:cNvCxnSpPr>
            <a:stCxn id="20" idx="4"/>
            <a:endCxn id="30" idx="0"/>
          </p:cNvCxnSpPr>
          <p:nvPr/>
        </p:nvCxnSpPr>
        <p:spPr>
          <a:xfrm>
            <a:off x="6948264" y="4953523"/>
            <a:ext cx="0" cy="2867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724128" y="5229200"/>
            <a:ext cx="576064" cy="57606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factor</a:t>
            </a:r>
            <a:endParaRPr lang="en-GB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6" name="Straight Connector 55"/>
          <p:cNvCxnSpPr>
            <a:stCxn id="55" idx="0"/>
          </p:cNvCxnSpPr>
          <p:nvPr/>
        </p:nvCxnSpPr>
        <p:spPr>
          <a:xfrm flipV="1">
            <a:off x="6012160" y="4941168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652120" y="6104329"/>
            <a:ext cx="72008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dirty="0" smtClean="0"/>
              <a:t>&lt;id, x&gt;</a:t>
            </a:r>
            <a:endParaRPr lang="en-GB" dirty="0"/>
          </a:p>
        </p:txBody>
      </p:sp>
      <p:cxnSp>
        <p:nvCxnSpPr>
          <p:cNvPr id="58" name="Straight Connector 57"/>
          <p:cNvCxnSpPr>
            <a:stCxn id="55" idx="4"/>
            <a:endCxn id="57" idx="0"/>
          </p:cNvCxnSpPr>
          <p:nvPr/>
        </p:nvCxnSpPr>
        <p:spPr>
          <a:xfrm>
            <a:off x="6012160" y="5805264"/>
            <a:ext cx="0" cy="2990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20" grpId="0" animBg="1"/>
      <p:bldP spid="24" grpId="0"/>
      <p:bldP spid="26" grpId="0"/>
      <p:bldP spid="28" grpId="0"/>
      <p:bldP spid="30" grpId="0"/>
      <p:bldP spid="55" grpId="0" animBg="1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D4BCA-8229-4CF7-B6A8-F9964193CE6D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4339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500062"/>
          </a:xfrm>
        </p:spPr>
        <p:txBody>
          <a:bodyPr/>
          <a:lstStyle/>
          <a:p>
            <a:pPr eaLnBrk="1" hangingPunct="1"/>
            <a:r>
              <a:rPr lang="en-US" dirty="0" smtClean="0"/>
              <a:t>Ambiguity</a:t>
            </a:r>
          </a:p>
        </p:txBody>
      </p:sp>
      <p:sp>
        <p:nvSpPr>
          <p:cNvPr id="14340" name="Content Placeholder 2"/>
          <p:cNvSpPr>
            <a:spLocks noGrp="1"/>
          </p:cNvSpPr>
          <p:nvPr>
            <p:ph idx="1"/>
          </p:nvPr>
        </p:nvSpPr>
        <p:spPr>
          <a:xfrm>
            <a:off x="468313" y="981075"/>
            <a:ext cx="8675687" cy="576029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A grammar with more than one derivation for a sentence is </a:t>
            </a:r>
            <a:r>
              <a:rPr lang="en-US" dirty="0" smtClean="0">
                <a:solidFill>
                  <a:srgbClr val="FFFF00"/>
                </a:solidFill>
                <a:latin typeface="CMU Serif Roman" charset="0"/>
              </a:rPr>
              <a:t>ambiguous</a:t>
            </a:r>
          </a:p>
          <a:p>
            <a:pPr eaLnBrk="1" hangingPunct="1">
              <a:buFont typeface="Wingdings" pitchFamily="2" charset="2"/>
              <a:buNone/>
            </a:pPr>
            <a:endParaRPr lang="en-US" sz="16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Example:</a:t>
            </a:r>
            <a:r>
              <a:rPr lang="en-US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	&lt;stmt&gt;	::=	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if</a:t>
            </a:r>
            <a:r>
              <a:rPr lang="en-US" dirty="0" smtClean="0"/>
              <a:t> &lt;</a:t>
            </a:r>
            <a:r>
              <a:rPr lang="en-US" dirty="0" err="1" smtClean="0"/>
              <a:t>expr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then</a:t>
            </a:r>
            <a:r>
              <a:rPr lang="en-US" dirty="0" smtClean="0"/>
              <a:t> &lt;stmt&gt;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					|		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if</a:t>
            </a:r>
            <a:r>
              <a:rPr lang="en-US" dirty="0" smtClean="0"/>
              <a:t> &lt;</a:t>
            </a:r>
            <a:r>
              <a:rPr lang="en-US" dirty="0" err="1" smtClean="0"/>
              <a:t>expr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then</a:t>
            </a:r>
            <a:r>
              <a:rPr lang="en-US" dirty="0" smtClean="0"/>
              <a:t> &lt;stmt&gt;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else</a:t>
            </a:r>
            <a:r>
              <a:rPr lang="en-US" dirty="0" smtClean="0"/>
              <a:t> &lt;stmt&gt;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					|		</a:t>
            </a:r>
            <a:r>
              <a:rPr lang="en-US" i="1" dirty="0" smtClean="0"/>
              <a:t>…</a:t>
            </a:r>
          </a:p>
          <a:p>
            <a:pPr eaLnBrk="1" hangingPunct="1">
              <a:buFont typeface="Wingdings" pitchFamily="2" charset="2"/>
              <a:buNone/>
            </a:pPr>
            <a:endParaRPr lang="en-US" sz="15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Consider parsing the sentence: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if</a:t>
            </a:r>
            <a:r>
              <a:rPr lang="en-US" dirty="0" smtClean="0"/>
              <a:t> E1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then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if</a:t>
            </a:r>
            <a:r>
              <a:rPr lang="en-US" dirty="0" smtClean="0"/>
              <a:t> E2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then</a:t>
            </a:r>
            <a:r>
              <a:rPr lang="en-US" dirty="0" smtClean="0"/>
              <a:t> S1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else</a:t>
            </a:r>
            <a:r>
              <a:rPr lang="en-US" dirty="0" smtClean="0"/>
              <a:t> S2 </a:t>
            </a:r>
          </a:p>
          <a:p>
            <a:pPr eaLnBrk="1" hangingPunct="1">
              <a:buFont typeface="Wingdings" pitchFamily="2" charset="2"/>
              <a:buNone/>
            </a:pPr>
            <a:endParaRPr lang="en-US" sz="15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Two derivations: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FFFF00"/>
                </a:solidFill>
              </a:rPr>
              <a:t>&lt;stmt&gt;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ym typeface="Symbol" pitchFamily="18" charset="2"/>
              </a:rPr>
              <a:t>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if</a:t>
            </a:r>
            <a:r>
              <a:rPr lang="en-US" dirty="0" smtClean="0"/>
              <a:t> &lt;</a:t>
            </a:r>
            <a:r>
              <a:rPr lang="en-US" dirty="0" err="1" smtClean="0"/>
              <a:t>expr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then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&lt;stmt&gt;</a:t>
            </a:r>
            <a:r>
              <a:rPr lang="en-US" dirty="0" smtClean="0"/>
              <a:t>			</a:t>
            </a:r>
          </a:p>
          <a:p>
            <a:pPr eaLnBrk="1" hangingPunct="1"/>
            <a:r>
              <a:rPr lang="en-US" dirty="0" smtClean="0">
                <a:sym typeface="Symbol" pitchFamily="18" charset="2"/>
              </a:rPr>
              <a:t>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if</a:t>
            </a:r>
            <a:r>
              <a:rPr lang="en-US" dirty="0" smtClean="0"/>
              <a:t> &lt;</a:t>
            </a:r>
            <a:r>
              <a:rPr lang="en-US" dirty="0" err="1" smtClean="0"/>
              <a:t>expr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then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if</a:t>
            </a:r>
            <a:r>
              <a:rPr lang="en-US" dirty="0" smtClean="0"/>
              <a:t> &lt;</a:t>
            </a:r>
            <a:r>
              <a:rPr lang="en-US" dirty="0" err="1" smtClean="0"/>
              <a:t>expr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then</a:t>
            </a:r>
            <a:r>
              <a:rPr lang="en-US" dirty="0" smtClean="0"/>
              <a:t> &lt;stmt&gt;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else</a:t>
            </a:r>
            <a:r>
              <a:rPr lang="en-US" dirty="0" smtClean="0"/>
              <a:t> &lt;stmt&gt;)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dirty="0" smtClean="0">
                <a:latin typeface="CMU Serif Roman" charset="0"/>
              </a:rPr>
              <a:t>and</a:t>
            </a:r>
          </a:p>
          <a:p>
            <a:pPr eaLnBrk="1" hangingPunct="1"/>
            <a:r>
              <a:rPr lang="en-US" dirty="0" smtClean="0">
                <a:sym typeface="Symbol" pitchFamily="18" charset="2"/>
              </a:rPr>
              <a:t>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if</a:t>
            </a:r>
            <a:r>
              <a:rPr lang="en-US" dirty="0" smtClean="0"/>
              <a:t> &lt;</a:t>
            </a:r>
            <a:r>
              <a:rPr lang="en-US" dirty="0" err="1" smtClean="0"/>
              <a:t>expr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then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&lt;stmt&gt;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else</a:t>
            </a:r>
            <a:r>
              <a:rPr lang="en-US" dirty="0" smtClean="0"/>
              <a:t> &lt;stmt&gt;</a:t>
            </a:r>
          </a:p>
          <a:p>
            <a:pPr eaLnBrk="1" hangingPunct="1"/>
            <a:r>
              <a:rPr lang="en-US" dirty="0" smtClean="0">
                <a:sym typeface="Symbol" pitchFamily="18" charset="2"/>
              </a:rPr>
              <a:t>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if</a:t>
            </a:r>
            <a:r>
              <a:rPr lang="en-US" dirty="0" smtClean="0"/>
              <a:t> &lt;</a:t>
            </a:r>
            <a:r>
              <a:rPr lang="en-US" dirty="0" err="1" smtClean="0"/>
              <a:t>expr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then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if</a:t>
            </a:r>
            <a:r>
              <a:rPr lang="en-US" dirty="0" smtClean="0"/>
              <a:t> &lt;</a:t>
            </a:r>
            <a:r>
              <a:rPr lang="en-US" dirty="0" err="1" smtClean="0"/>
              <a:t>expr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then</a:t>
            </a:r>
            <a:r>
              <a:rPr lang="en-US" dirty="0" smtClean="0"/>
              <a:t> &lt;stmt&gt;)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else</a:t>
            </a:r>
            <a:r>
              <a:rPr lang="en-US" dirty="0" smtClean="0"/>
              <a:t> &lt;stmt&gt;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15888" y="812781"/>
            <a:ext cx="9143999" cy="1589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796136" y="2996952"/>
            <a:ext cx="3240360" cy="1440160"/>
          </a:xfrm>
          <a:prstGeom prst="wedgeEllipseCallout">
            <a:avLst>
              <a:gd name="adj1" fmla="val -156624"/>
              <a:gd name="adj2" fmla="val 300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GB" sz="2000" dirty="0" smtClean="0">
                <a:latin typeface="CMU Serif Roman" charset="0"/>
              </a:rPr>
              <a:t>fixing derivation order (e.g. left most) does not solve the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3FCA5B-1B69-40B6-8F0A-22A7DB47DF3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500062"/>
          </a:xfrm>
        </p:spPr>
        <p:txBody>
          <a:bodyPr/>
          <a:lstStyle/>
          <a:p>
            <a:pPr eaLnBrk="1" hangingPunct="1"/>
            <a:r>
              <a:rPr lang="en-US" dirty="0" smtClean="0"/>
              <a:t>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981075"/>
            <a:ext cx="8675687" cy="55721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MU Serif Roman" charset="0"/>
              </a:rPr>
              <a:t>ambiguity is often due to confusion in the context-free specification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latin typeface="CMU Serif Roman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MU Serif Roman" charset="0"/>
              </a:rPr>
              <a:t>context-sensitive confusions can arise from overloading:</a:t>
            </a:r>
            <a:br>
              <a:rPr lang="en-US" dirty="0" smtClean="0">
                <a:latin typeface="CMU Serif Roman" charset="0"/>
              </a:rPr>
            </a:br>
            <a:r>
              <a:rPr lang="en-US" dirty="0" smtClean="0">
                <a:latin typeface="CMU Serif Roman" charset="0"/>
              </a:rPr>
              <a:t>same notation has different meaning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latin typeface="CMU Serif Roman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MU Serif Roman" charset="0"/>
              </a:rPr>
              <a:t>example: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myFun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= C 17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MU Serif Roman" charset="0"/>
              </a:rPr>
              <a:t>e.g. in Clean,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dirty="0" smtClean="0">
                <a:latin typeface="CMU Serif Roman" charset="0"/>
              </a:rPr>
              <a:t>can be a constructor, but also a function.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latin typeface="CMU Serif Roman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MU Serif Roman" charset="0"/>
              </a:rPr>
              <a:t>disambiguating this statement requires context: </a:t>
            </a:r>
          </a:p>
          <a:p>
            <a:pPr lvl="1" eaLnBrk="1" hangingPunct="1">
              <a:defRPr/>
            </a:pPr>
            <a:r>
              <a:rPr lang="en-US" dirty="0" smtClean="0"/>
              <a:t>need </a:t>
            </a:r>
            <a:r>
              <a:rPr lang="en-US" i="1" dirty="0" smtClean="0"/>
              <a:t>values</a:t>
            </a:r>
            <a:r>
              <a:rPr lang="en-US" dirty="0" smtClean="0"/>
              <a:t> of declarations </a:t>
            </a:r>
          </a:p>
          <a:p>
            <a:pPr lvl="1" eaLnBrk="1" hangingPunct="1">
              <a:defRPr/>
            </a:pPr>
            <a:r>
              <a:rPr lang="en-US" dirty="0" smtClean="0"/>
              <a:t>not </a:t>
            </a:r>
            <a:r>
              <a:rPr lang="en-US" i="1" dirty="0" smtClean="0"/>
              <a:t>context-free </a:t>
            </a:r>
          </a:p>
          <a:p>
            <a:pPr lvl="1" eaLnBrk="1" hangingPunct="1">
              <a:defRPr/>
            </a:pPr>
            <a:r>
              <a:rPr lang="en-US" dirty="0" smtClean="0"/>
              <a:t>really an issue of </a:t>
            </a:r>
            <a:r>
              <a:rPr lang="en-US" i="1" dirty="0" smtClean="0">
                <a:solidFill>
                  <a:srgbClr val="FFFF00"/>
                </a:solidFill>
              </a:rPr>
              <a:t>type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latin typeface="CMU Serif Roman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MU Serif Roman" charset="0"/>
              </a:rPr>
              <a:t>rather than complicate parsing, we will handle this separately</a:t>
            </a:r>
            <a:endParaRPr lang="en-US" sz="900" i="1" dirty="0" smtClean="0">
              <a:solidFill>
                <a:srgbClr val="FFFF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15888" y="812781"/>
            <a:ext cx="9143999" cy="1589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Parsing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Given a grammar and a sentence</a:t>
            </a:r>
          </a:p>
          <a:p>
            <a:pPr lvl="2"/>
            <a:r>
              <a:rPr lang="en-GB" dirty="0" smtClean="0"/>
              <a:t>Find a derivation</a:t>
            </a:r>
          </a:p>
          <a:p>
            <a:pPr lvl="2"/>
            <a:r>
              <a:rPr lang="en-GB" dirty="0" smtClean="0"/>
              <a:t>Or decide that such a derivation does not exist</a:t>
            </a:r>
          </a:p>
          <a:p>
            <a:pPr lvl="1"/>
            <a:r>
              <a:rPr lang="en-GB" dirty="0" smtClean="0"/>
              <a:t>Two approaches: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dirty="0" smtClean="0"/>
              <a:t>Top-down</a:t>
            </a:r>
          </a:p>
          <a:p>
            <a:pPr lvl="2"/>
            <a:r>
              <a:rPr lang="en-GB" dirty="0" smtClean="0"/>
              <a:t>Begin with the start symbol</a:t>
            </a:r>
          </a:p>
          <a:p>
            <a:pPr lvl="2"/>
            <a:r>
              <a:rPr lang="en-GB" dirty="0" smtClean="0"/>
              <a:t>Apply reduction to non-terminals to find a derivation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dirty="0" smtClean="0"/>
              <a:t>Bottom-up</a:t>
            </a:r>
          </a:p>
          <a:p>
            <a:pPr lvl="2"/>
            <a:r>
              <a:rPr lang="en-GB" dirty="0" smtClean="0"/>
              <a:t>Begin with the first token in input</a:t>
            </a:r>
          </a:p>
          <a:p>
            <a:pPr lvl="2"/>
            <a:r>
              <a:rPr lang="en-GB" dirty="0" smtClean="0"/>
              <a:t>Group (non)terminals to non-terminals in order to find a derivation from to top-most nonterminal to input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2/16/2017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9764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29EE6-DC70-4A5E-AE84-B0B54123868F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500062"/>
          </a:xfrm>
        </p:spPr>
        <p:txBody>
          <a:bodyPr/>
          <a:lstStyle/>
          <a:p>
            <a:pPr eaLnBrk="1" hangingPunct="1"/>
            <a:r>
              <a:rPr lang="en-US" dirty="0" smtClean="0"/>
              <a:t>Top-Down </a:t>
            </a:r>
            <a:r>
              <a:rPr lang="en-US" dirty="0" err="1" smtClean="0"/>
              <a:t>vs</a:t>
            </a:r>
            <a:r>
              <a:rPr lang="en-US" dirty="0" smtClean="0"/>
              <a:t> Bottom-Up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xfrm>
            <a:off x="468313" y="981075"/>
            <a:ext cx="8675687" cy="5572125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b="1" i="1" dirty="0" smtClean="0">
                <a:solidFill>
                  <a:srgbClr val="FFFF00"/>
                </a:solidFill>
              </a:rPr>
              <a:t>Top-down parsers </a:t>
            </a:r>
          </a:p>
          <a:p>
            <a:pPr lvl="1" eaLnBrk="1" hangingPunct="1"/>
            <a:r>
              <a:rPr lang="en-US" dirty="0" smtClean="0"/>
              <a:t>Start at the root of derivation tree and fill in </a:t>
            </a:r>
          </a:p>
          <a:p>
            <a:pPr lvl="1" eaLnBrk="1" hangingPunct="1"/>
            <a:r>
              <a:rPr lang="en-US" dirty="0" smtClean="0"/>
              <a:t>Picks a production and tries to match the input </a:t>
            </a:r>
          </a:p>
          <a:p>
            <a:pPr lvl="1" eaLnBrk="1" hangingPunct="1"/>
            <a:r>
              <a:rPr lang="en-US" dirty="0" smtClean="0"/>
              <a:t>May require backtracking if rule is not applicable </a:t>
            </a:r>
          </a:p>
          <a:p>
            <a:pPr lvl="1" eaLnBrk="1" hangingPunct="1"/>
            <a:r>
              <a:rPr lang="en-US" dirty="0" smtClean="0"/>
              <a:t>Some grammars are</a:t>
            </a:r>
            <a:r>
              <a:rPr lang="en-US" dirty="0" smtClean="0">
                <a:solidFill>
                  <a:srgbClr val="FFFF00"/>
                </a:solidFill>
              </a:rPr>
              <a:t> backtrack-free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FF00"/>
                </a:solidFill>
              </a:rPr>
              <a:t>predictive</a:t>
            </a:r>
            <a:r>
              <a:rPr lang="en-US" dirty="0" smtClean="0"/>
              <a:t>) </a:t>
            </a:r>
          </a:p>
          <a:p>
            <a:pPr eaLnBrk="1" hangingPunct="1">
              <a:buFont typeface="Wingdings" pitchFamily="2" charset="2"/>
              <a:buNone/>
            </a:pPr>
            <a:endParaRPr lang="en-US" b="1" i="1" dirty="0" smtClean="0">
              <a:solidFill>
                <a:srgbClr val="FFFF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="1" i="1" dirty="0" smtClean="0">
                <a:solidFill>
                  <a:srgbClr val="FFFF00"/>
                </a:solidFill>
              </a:rPr>
              <a:t>Bottom-up parsers </a:t>
            </a:r>
          </a:p>
          <a:p>
            <a:pPr lvl="1" eaLnBrk="1" hangingPunct="1"/>
            <a:r>
              <a:rPr lang="en-US" dirty="0" smtClean="0"/>
              <a:t>Start at the leaves and fill in </a:t>
            </a:r>
          </a:p>
          <a:p>
            <a:pPr lvl="1" eaLnBrk="1" hangingPunct="1"/>
            <a:r>
              <a:rPr lang="en-US" dirty="0" smtClean="0"/>
              <a:t>Start in a state valid for legal first tokens </a:t>
            </a:r>
          </a:p>
          <a:p>
            <a:pPr lvl="1" eaLnBrk="1" hangingPunct="1"/>
            <a:r>
              <a:rPr lang="en-US" dirty="0" smtClean="0"/>
              <a:t>As input is consumed, change state to encode possibilities (recognize valid prefixes) </a:t>
            </a:r>
          </a:p>
          <a:p>
            <a:pPr lvl="1" eaLnBrk="1" hangingPunct="1"/>
            <a:r>
              <a:rPr lang="en-US" dirty="0" smtClean="0"/>
              <a:t>Use a stack to store both state and sentential forms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15888" y="812781"/>
            <a:ext cx="9143999" cy="1589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D10C42-020A-4EE0-9F6D-D80D1D5C5C4C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500062"/>
          </a:xfrm>
        </p:spPr>
        <p:txBody>
          <a:bodyPr/>
          <a:lstStyle/>
          <a:p>
            <a:pPr eaLnBrk="1" hangingPunct="1"/>
            <a:r>
              <a:rPr lang="en-US" dirty="0" smtClean="0"/>
              <a:t>Top-Down Parsing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468313" y="981075"/>
            <a:ext cx="8675687" cy="5572125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A top-down parser starts with the root of the parse tree, labeled with the start symbol of the grammar. 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latin typeface="CMU Serif Roman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To build a parse tree, repeat the following steps until the leafs of the parse tree match the input string 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latin typeface="CMU Serif Roman" charset="0"/>
            </a:endParaRPr>
          </a:p>
          <a:p>
            <a:pPr marL="446088" indent="-446088"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1.	At a node A, select a production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i="1" dirty="0" smtClean="0">
                <a:sym typeface="Symbol" pitchFamily="18" charset="2"/>
              </a:rPr>
              <a:t> 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MU Serif Roman" charset="0"/>
              </a:rPr>
              <a:t>and construct the appropriate child for each symbol of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pPr marL="446088" indent="-446088"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2. 	When a terminal is added to the leaf that doesn’t match the input string, backtrack</a:t>
            </a:r>
            <a:br>
              <a:rPr lang="en-US" dirty="0" smtClean="0">
                <a:latin typeface="CMU Serif Roman" charset="0"/>
              </a:rPr>
            </a:br>
            <a:r>
              <a:rPr lang="en-US" dirty="0" smtClean="0">
                <a:latin typeface="CMU Serif Roman" charset="0"/>
              </a:rPr>
              <a:t> </a:t>
            </a:r>
          </a:p>
          <a:p>
            <a:pPr marL="446088" indent="-446088"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3.	Find the next node to be expanded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latin typeface="CMU Serif Roman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The key is selecting the right production in step 1</a:t>
            </a:r>
            <a:br>
              <a:rPr lang="en-US" dirty="0" smtClean="0">
                <a:latin typeface="CMU Serif Roman" charset="0"/>
              </a:rPr>
            </a:br>
            <a:r>
              <a:rPr lang="en-US" dirty="0" smtClean="0">
                <a:latin typeface="CMU Serif Roman" charset="0"/>
                <a:sym typeface="Symbol" pitchFamily="18" charset="2"/>
              </a:rPr>
              <a:t> </a:t>
            </a:r>
            <a:r>
              <a:rPr lang="en-US" dirty="0" smtClean="0">
                <a:latin typeface="CMU Serif Roman" charset="0"/>
              </a:rPr>
              <a:t>should be guided by input string</a:t>
            </a:r>
            <a:r>
              <a:rPr lang="en-US" dirty="0" smtClean="0"/>
              <a:t>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15888" y="812781"/>
            <a:ext cx="9143999" cy="1589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Top-Down Parsing by</a:t>
            </a:r>
            <a:br>
              <a:rPr lang="en-GB" dirty="0" smtClean="0"/>
            </a:br>
            <a:r>
              <a:rPr lang="en-GB" dirty="0" smtClean="0"/>
              <a:t>Parser </a:t>
            </a:r>
            <a:r>
              <a:rPr lang="en-GB" dirty="0" err="1" smtClean="0"/>
              <a:t>Combinators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472518" cy="4439416"/>
          </a:xfrm>
        </p:spPr>
        <p:txBody>
          <a:bodyPr/>
          <a:lstStyle/>
          <a:p>
            <a:pPr lvl="1"/>
            <a:r>
              <a:rPr lang="en-GB" dirty="0" smtClean="0"/>
              <a:t>Parser </a:t>
            </a:r>
            <a:r>
              <a:rPr lang="en-GB" dirty="0" err="1" smtClean="0"/>
              <a:t>combinators</a:t>
            </a:r>
            <a:r>
              <a:rPr lang="en-GB" dirty="0" smtClean="0"/>
              <a:t> offer a simple and elegant way to implement top-down parsers</a:t>
            </a:r>
          </a:p>
          <a:p>
            <a:pPr lvl="1"/>
            <a:r>
              <a:rPr lang="en-GB" dirty="0" smtClean="0"/>
              <a:t>Top-down parsers are often called </a:t>
            </a:r>
            <a:br>
              <a:rPr lang="en-GB" dirty="0" smtClean="0"/>
            </a:br>
            <a:r>
              <a:rPr lang="en-GB" b="1" dirty="0" smtClean="0"/>
              <a:t>recursive descent parsers</a:t>
            </a:r>
          </a:p>
          <a:p>
            <a:pPr lvl="2"/>
            <a:r>
              <a:rPr lang="en-GB" dirty="0" smtClean="0"/>
              <a:t>There is one parse function for each production,</a:t>
            </a:r>
            <a:br>
              <a:rPr lang="en-GB" dirty="0" smtClean="0"/>
            </a:br>
            <a:r>
              <a:rPr lang="en-GB" dirty="0" smtClean="0"/>
              <a:t>they call each other recursively</a:t>
            </a:r>
          </a:p>
          <a:p>
            <a:pPr lvl="2"/>
            <a:r>
              <a:rPr lang="en-GB" dirty="0" smtClean="0"/>
              <a:t>Descent: top-down</a:t>
            </a:r>
          </a:p>
          <a:p>
            <a:pPr lvl="1"/>
            <a:r>
              <a:rPr lang="en-GB" dirty="0" smtClean="0"/>
              <a:t>There are many libraries for parser </a:t>
            </a:r>
            <a:r>
              <a:rPr lang="en-GB" dirty="0" err="1" smtClean="0"/>
              <a:t>combinators</a:t>
            </a:r>
            <a:endParaRPr lang="en-GB" dirty="0" smtClean="0"/>
          </a:p>
          <a:p>
            <a:pPr lvl="2"/>
            <a:r>
              <a:rPr lang="en-GB" dirty="0" smtClean="0"/>
              <a:t>We will use a very simple version in this lecture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2/16/2017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jump right in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528763" algn="l"/>
                <a:tab pos="2238375" algn="l"/>
              </a:tabLst>
              <a:defRPr/>
            </a:pPr>
            <a:r>
              <a:rPr lang="en-US" dirty="0" smtClean="0"/>
              <a:t>Given this grammar fragment:</a:t>
            </a:r>
          </a:p>
          <a:p>
            <a:pPr>
              <a:tabLst>
                <a:tab pos="1528763" algn="l"/>
                <a:tab pos="2238375" algn="l"/>
              </a:tabLst>
              <a:defRPr/>
            </a:pPr>
            <a:endParaRPr lang="en-US" dirty="0" smtClean="0"/>
          </a:p>
          <a:p>
            <a:pPr>
              <a:tabLst>
                <a:tab pos="1528763" algn="l"/>
                <a:tab pos="2238375" algn="l"/>
              </a:tabLst>
              <a:defRPr/>
            </a:pPr>
            <a:r>
              <a:rPr lang="en-US" dirty="0" smtClean="0"/>
              <a:t>&lt;stmt&gt;	</a:t>
            </a:r>
            <a:r>
              <a:rPr lang="en-US" dirty="0" smtClean="0">
                <a:sym typeface="Symbol" pitchFamily="18" charset="2"/>
              </a:rPr>
              <a:t>::= 	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id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sym typeface="Symbol" pitchFamily="18" charset="2"/>
              </a:rPr>
              <a:t>=</a:t>
            </a:r>
            <a:r>
              <a:rPr lang="en-US" dirty="0" smtClean="0">
                <a:sym typeface="Symbol" pitchFamily="18" charset="2"/>
              </a:rPr>
              <a:t> &lt;</a:t>
            </a:r>
            <a:r>
              <a:rPr lang="en-US" dirty="0" err="1" smtClean="0">
                <a:sym typeface="Symbol" pitchFamily="18" charset="2"/>
              </a:rPr>
              <a:t>expr</a:t>
            </a:r>
            <a:r>
              <a:rPr lang="en-US" dirty="0" smtClean="0">
                <a:sym typeface="Symbol" pitchFamily="18" charset="2"/>
              </a:rPr>
              <a:t>&gt; 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;</a:t>
            </a:r>
            <a:endParaRPr lang="en-US" b="1" dirty="0" smtClean="0">
              <a:solidFill>
                <a:schemeClr val="bg2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528763" algn="l"/>
                <a:tab pos="2238375" algn="l"/>
              </a:tabLst>
              <a:defRPr/>
            </a:pPr>
            <a:r>
              <a:rPr lang="en-US" dirty="0" smtClean="0"/>
              <a:t>		</a:t>
            </a:r>
            <a:r>
              <a:rPr lang="en-US" dirty="0" smtClean="0">
                <a:sym typeface="Symbol" pitchFamily="18" charset="2"/>
              </a:rPr>
              <a:t>|	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{</a:t>
            </a:r>
            <a:r>
              <a:rPr lang="en-US" dirty="0" smtClean="0">
                <a:sym typeface="Symbol" pitchFamily="18" charset="2"/>
              </a:rPr>
              <a:t> &lt;stmt&gt;* 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}</a:t>
            </a:r>
          </a:p>
          <a:p>
            <a:pPr>
              <a:tabLst>
                <a:tab pos="1528763" algn="l"/>
                <a:tab pos="2238375" algn="l"/>
              </a:tabLst>
              <a:defRPr/>
            </a:pPr>
            <a:endParaRPr lang="en-US" b="1" dirty="0" smtClean="0">
              <a:solidFill>
                <a:schemeClr val="bg2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>
              <a:tabLst>
                <a:tab pos="1528763" algn="l"/>
                <a:tab pos="2238375" algn="l"/>
              </a:tabLst>
              <a:defRPr/>
            </a:pPr>
            <a:r>
              <a:rPr lang="en-US" dirty="0" smtClean="0">
                <a:sym typeface="Symbol" pitchFamily="18" charset="2"/>
              </a:rPr>
              <a:t>The parser looks like this:</a:t>
            </a:r>
          </a:p>
          <a:p>
            <a:pPr>
              <a:tabLst>
                <a:tab pos="1528763" algn="l"/>
                <a:tab pos="2238375" algn="l"/>
              </a:tabLst>
              <a:defRPr/>
            </a:pPr>
            <a:endParaRPr lang="en-US" dirty="0" smtClean="0">
              <a:sym typeface="Symbol" pitchFamily="18" charset="2"/>
            </a:endParaRPr>
          </a:p>
          <a:p>
            <a:pPr>
              <a:tabLst>
                <a:tab pos="1528763" algn="l"/>
                <a:tab pos="2238375" algn="l"/>
              </a:tabLst>
              <a:defRPr/>
            </a:pPr>
            <a:r>
              <a:rPr lang="en-US" sz="2000" dirty="0" smtClean="0">
                <a:sym typeface="Symbol" pitchFamily="18" charset="2"/>
              </a:rPr>
              <a:t>data Stmt = </a:t>
            </a:r>
            <a:r>
              <a:rPr lang="en-US" sz="2000" dirty="0" err="1" smtClean="0">
                <a:sym typeface="Symbol" pitchFamily="18" charset="2"/>
              </a:rPr>
              <a:t>Assignmt</a:t>
            </a:r>
            <a:r>
              <a:rPr lang="en-US" sz="2000" dirty="0" smtClean="0">
                <a:sym typeface="Symbol" pitchFamily="18" charset="2"/>
              </a:rPr>
              <a:t> String </a:t>
            </a:r>
            <a:r>
              <a:rPr lang="en-US" sz="2000" dirty="0" err="1" smtClean="0">
                <a:sym typeface="Symbol" pitchFamily="18" charset="2"/>
              </a:rPr>
              <a:t>Expr</a:t>
            </a:r>
            <a:r>
              <a:rPr lang="en-US" sz="2000" dirty="0" smtClean="0">
                <a:sym typeface="Symbol" pitchFamily="18" charset="2"/>
              </a:rPr>
              <a:t> | </a:t>
            </a:r>
            <a:r>
              <a:rPr lang="en-US" sz="2000" dirty="0" err="1" smtClean="0">
                <a:sym typeface="Symbol" pitchFamily="18" charset="2"/>
              </a:rPr>
              <a:t>Stmts</a:t>
            </a:r>
            <a:r>
              <a:rPr lang="en-US" sz="2000" dirty="0" smtClean="0">
                <a:sym typeface="Symbol" pitchFamily="18" charset="2"/>
              </a:rPr>
              <a:t> [Stmt]</a:t>
            </a:r>
          </a:p>
          <a:p>
            <a:pPr>
              <a:tabLst>
                <a:tab pos="1528763" algn="l"/>
                <a:tab pos="2238375" algn="l"/>
              </a:tabLst>
              <a:defRPr/>
            </a:pPr>
            <a:r>
              <a:rPr lang="en-US" sz="2000" dirty="0" err="1" smtClean="0">
                <a:sym typeface="Symbol" pitchFamily="18" charset="2"/>
              </a:rPr>
              <a:t>pStmt</a:t>
            </a:r>
            <a:r>
              <a:rPr lang="en-US" sz="2000" dirty="0" smtClean="0">
                <a:sym typeface="Symbol" pitchFamily="18" charset="2"/>
              </a:rPr>
              <a:t> =</a:t>
            </a:r>
          </a:p>
          <a:p>
            <a:pPr>
              <a:tabLst>
                <a:tab pos="1528763" algn="l"/>
                <a:tab pos="2238375" algn="l"/>
              </a:tabLst>
              <a:defRPr/>
            </a:pPr>
            <a:r>
              <a:rPr lang="en-US" sz="2000" dirty="0" smtClean="0">
                <a:sym typeface="Symbol" pitchFamily="18" charset="2"/>
              </a:rPr>
              <a:t>  </a:t>
            </a:r>
            <a:r>
              <a:rPr lang="en-US" sz="2000" dirty="0" err="1" smtClean="0">
                <a:sym typeface="Symbol" pitchFamily="18" charset="2"/>
              </a:rPr>
              <a:t>Assignmt</a:t>
            </a:r>
            <a:r>
              <a:rPr lang="en-US" sz="2000" dirty="0" smtClean="0">
                <a:sym typeface="Symbol" pitchFamily="18" charset="2"/>
              </a:rPr>
              <a:t> &lt;$&gt; match Id &lt;* symbol ‘=‘ *&gt; </a:t>
            </a:r>
            <a:r>
              <a:rPr lang="en-US" sz="2000" dirty="0" err="1" smtClean="0">
                <a:sym typeface="Symbol" pitchFamily="18" charset="2"/>
              </a:rPr>
              <a:t>pExpr</a:t>
            </a:r>
            <a:r>
              <a:rPr lang="en-US" sz="2000" dirty="0" smtClean="0">
                <a:sym typeface="Symbol" pitchFamily="18" charset="2"/>
              </a:rPr>
              <a:t> &lt;* symbol ‘;‘</a:t>
            </a:r>
          </a:p>
          <a:p>
            <a:pPr>
              <a:tabLst>
                <a:tab pos="1528763" algn="l"/>
                <a:tab pos="2238375" algn="l"/>
              </a:tabLst>
              <a:defRPr/>
            </a:pPr>
            <a:r>
              <a:rPr lang="en-US" sz="2000" dirty="0" smtClean="0">
                <a:sym typeface="Symbol" pitchFamily="18" charset="2"/>
              </a:rPr>
              <a:t>  &lt;|&gt; </a:t>
            </a:r>
            <a:r>
              <a:rPr lang="en-US" sz="2000" dirty="0" err="1" smtClean="0">
                <a:sym typeface="Symbol" pitchFamily="18" charset="2"/>
              </a:rPr>
              <a:t>Stmts</a:t>
            </a:r>
            <a:r>
              <a:rPr lang="en-US" sz="2000" dirty="0" smtClean="0">
                <a:sym typeface="Symbol" pitchFamily="18" charset="2"/>
              </a:rPr>
              <a:t> &lt;$&gt; symbol ‘{‘ *&gt; many </a:t>
            </a:r>
            <a:r>
              <a:rPr lang="en-US" sz="2000" dirty="0" err="1" smtClean="0">
                <a:sym typeface="Symbol" pitchFamily="18" charset="2"/>
              </a:rPr>
              <a:t>pStmt</a:t>
            </a:r>
            <a:r>
              <a:rPr lang="en-US" sz="2000" dirty="0" smtClean="0">
                <a:sym typeface="Symbol" pitchFamily="18" charset="2"/>
              </a:rPr>
              <a:t> &lt;* symbol ‘}‘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2/16/2017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472488" cy="1143000"/>
          </a:xfrm>
        </p:spPr>
        <p:txBody>
          <a:bodyPr/>
          <a:lstStyle/>
          <a:p>
            <a:r>
              <a:rPr lang="en-GB" dirty="0" smtClean="0"/>
              <a:t>O</a:t>
            </a:r>
            <a:r>
              <a:rPr lang="en-GB" noProof="0" dirty="0" err="1" smtClean="0"/>
              <a:t>verview</a:t>
            </a:r>
            <a:r>
              <a:rPr lang="en-GB" noProof="0" dirty="0" smtClean="0"/>
              <a:t> of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3250"/>
            <a:ext cx="8472488" cy="3429000"/>
          </a:xfrm>
        </p:spPr>
        <p:txBody>
          <a:bodyPr>
            <a:normAutofit lnSpcReduction="10000"/>
          </a:bodyPr>
          <a:lstStyle/>
          <a:p>
            <a:pPr lvl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dirty="0" smtClean="0"/>
              <a:t>T</a:t>
            </a:r>
            <a:r>
              <a:rPr lang="en-GB" noProof="0" dirty="0" err="1" smtClean="0"/>
              <a:t>ypical</a:t>
            </a:r>
            <a:r>
              <a:rPr lang="en-GB" noProof="0" dirty="0" smtClean="0"/>
              <a:t> tokens: numbers, identifiers,</a:t>
            </a:r>
            <a:br>
              <a:rPr lang="en-GB" noProof="0" dirty="0" smtClean="0"/>
            </a:br>
            <a:r>
              <a:rPr lang="en-GB" noProof="0" dirty="0" smtClean="0"/>
              <a:t>special symbols (</a:t>
            </a:r>
            <a:r>
              <a:rPr lang="en-GB" noProof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GB" noProof="0" dirty="0" smtClean="0"/>
              <a:t>), predefined operators (</a:t>
            </a:r>
            <a:r>
              <a:rPr lang="en-GB" noProof="0" dirty="0" smtClean="0"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GB" noProof="0" dirty="0" smtClean="0"/>
              <a:t>), ..</a:t>
            </a:r>
          </a:p>
          <a:p>
            <a:pPr lvl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dirty="0" smtClean="0"/>
              <a:t>E</a:t>
            </a:r>
            <a:r>
              <a:rPr lang="en-GB" noProof="0" dirty="0" err="1" smtClean="0"/>
              <a:t>xample</a:t>
            </a:r>
            <a:r>
              <a:rPr lang="en-GB" noProof="0" dirty="0" smtClean="0"/>
              <a:t>: </a:t>
            </a:r>
            <a:r>
              <a:rPr lang="en-GB" noProof="0" dirty="0" smtClean="0">
                <a:latin typeface="Courier New" charset="0"/>
                <a:ea typeface="Courier New" charset="0"/>
                <a:cs typeface="Courier New" charset="0"/>
              </a:rPr>
              <a:t>x = </a:t>
            </a:r>
            <a:r>
              <a:rPr lang="en-GB" noProof="0" dirty="0" err="1" smtClean="0"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GB" noProof="0" dirty="0" smtClean="0">
                <a:latin typeface="Courier New" charset="0"/>
                <a:ea typeface="Courier New" charset="0"/>
                <a:cs typeface="Courier New" charset="0"/>
              </a:rPr>
              <a:t> + 42;</a:t>
            </a:r>
            <a:br>
              <a:rPr lang="en-GB" noProof="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noProof="0" dirty="0" smtClean="0"/>
              <a:t>becomes: 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GB" dirty="0" err="1">
                <a:latin typeface="Courier New" charset="0"/>
                <a:ea typeface="Courier New" charset="0"/>
                <a:cs typeface="Courier New" charset="0"/>
              </a:rPr>
              <a:t>id,x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&gt; &lt;</a:t>
            </a:r>
            <a:r>
              <a:rPr lang="en-GB" dirty="0" err="1">
                <a:latin typeface="Courier New" charset="0"/>
                <a:ea typeface="Courier New" charset="0"/>
                <a:cs typeface="Courier New" charset="0"/>
              </a:rPr>
              <a:t>symb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,=&gt; &lt;</a:t>
            </a:r>
            <a:r>
              <a:rPr lang="en-GB" dirty="0" err="1">
                <a:latin typeface="Courier New" charset="0"/>
                <a:ea typeface="Courier New" charset="0"/>
                <a:cs typeface="Courier New" charset="0"/>
              </a:rPr>
              <a:t>id,val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&gt; &lt;op,+&gt; &lt;number,42&gt; &lt;</a:t>
            </a:r>
            <a:r>
              <a:rPr lang="en-GB" dirty="0" err="1">
                <a:latin typeface="Courier New" charset="0"/>
                <a:ea typeface="Courier New" charset="0"/>
                <a:cs typeface="Courier New" charset="0"/>
              </a:rPr>
              <a:t>symb</a:t>
            </a: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,;&gt;</a:t>
            </a:r>
            <a:endParaRPr lang="en-GB" noProof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dirty="0" smtClean="0"/>
              <a:t>T</a:t>
            </a:r>
            <a:r>
              <a:rPr lang="en-GB" noProof="0" dirty="0" smtClean="0"/>
              <a:t>he scanner gives us a sequence of tokens</a:t>
            </a:r>
          </a:p>
          <a:p>
            <a:pPr lvl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dirty="0" smtClean="0"/>
              <a:t>T</a:t>
            </a:r>
            <a:r>
              <a:rPr lang="en-GB" noProof="0" dirty="0" smtClean="0"/>
              <a:t>he grammar has to find out how this sequence fits the given grammar</a:t>
            </a:r>
          </a:p>
          <a:p>
            <a:pPr lvl="2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dirty="0" smtClean="0"/>
              <a:t>or produce an appropriate error message</a:t>
            </a:r>
            <a:r>
              <a:rPr lang="en-GB" noProof="0" dirty="0" smtClean="0"/>
              <a:t> </a:t>
            </a:r>
            <a:endParaRPr lang="en-GB" b="1" noProof="0" dirty="0" smtClean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5E18DA-9954-485E-8304-5A7D1341B189}" type="datetime1">
              <a:rPr lang="en-US"/>
              <a:pPr>
                <a:defRPr/>
              </a:pPr>
              <a:t>2/16/2017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9C09FD-F154-4564-9E20-7F07BDFB7390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  <p:sp>
        <p:nvSpPr>
          <p:cNvPr id="6" name="Flowchart: Document 5"/>
          <p:cNvSpPr/>
          <p:nvPr/>
        </p:nvSpPr>
        <p:spPr>
          <a:xfrm>
            <a:off x="500063" y="1714500"/>
            <a:ext cx="1285875" cy="1143000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Verdana" pitchFamily="34" charset="0"/>
                <a:ea typeface="Verdana" pitchFamily="34" charset="0"/>
                <a:cs typeface="Verdana" pitchFamily="34" charset="0"/>
              </a:rPr>
              <a:t>text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2286000" y="1928813"/>
            <a:ext cx="1357313" cy="7143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Verdana" pitchFamily="34" charset="0"/>
                <a:ea typeface="Verdana" pitchFamily="34" charset="0"/>
                <a:cs typeface="Verdana" pitchFamily="34" charset="0"/>
              </a:rPr>
              <a:t>scanner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5572125" y="1928813"/>
            <a:ext cx="1357313" cy="714375"/>
          </a:xfrm>
          <a:prstGeom prst="flowChartProces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Verdana" pitchFamily="34" charset="0"/>
                <a:ea typeface="Verdana" pitchFamily="34" charset="0"/>
                <a:cs typeface="Verdana" pitchFamily="34" charset="0"/>
              </a:rPr>
              <a:t>parser</a:t>
            </a:r>
          </a:p>
        </p:txBody>
      </p:sp>
      <p:sp>
        <p:nvSpPr>
          <p:cNvPr id="9" name="Flowchart: Multidocument 8"/>
          <p:cNvSpPr/>
          <p:nvPr/>
        </p:nvSpPr>
        <p:spPr>
          <a:xfrm>
            <a:off x="4071938" y="1857375"/>
            <a:ext cx="1071562" cy="857250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Verdana" pitchFamily="34" charset="0"/>
                <a:ea typeface="Verdana" pitchFamily="34" charset="0"/>
                <a:cs typeface="Verdana" pitchFamily="34" charset="0"/>
              </a:rPr>
              <a:t>token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7143750" y="1428750"/>
            <a:ext cx="1785938" cy="1714500"/>
          </a:xfrm>
          <a:prstGeom prst="triangle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Verdana" pitchFamily="34" charset="0"/>
                <a:ea typeface="Verdana" pitchFamily="34" charset="0"/>
                <a:cs typeface="Verdana" pitchFamily="34" charset="0"/>
              </a:rPr>
              <a:t>AST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600" dirty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GB" sz="6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GB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  <a:br>
              <a:rPr lang="en-GB" sz="14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GB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structure</a:t>
            </a:r>
            <a:endParaRPr lang="en-GB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1785938" y="2286000"/>
            <a:ext cx="500062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9" idx="1"/>
          </p:cNvCxnSpPr>
          <p:nvPr/>
        </p:nvCxnSpPr>
        <p:spPr>
          <a:xfrm>
            <a:off x="3643313" y="2286000"/>
            <a:ext cx="428625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8" idx="1"/>
          </p:cNvCxnSpPr>
          <p:nvPr/>
        </p:nvCxnSpPr>
        <p:spPr>
          <a:xfrm>
            <a:off x="5143500" y="2286000"/>
            <a:ext cx="428625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10" idx="1"/>
          </p:cNvCxnSpPr>
          <p:nvPr/>
        </p:nvCxnSpPr>
        <p:spPr>
          <a:xfrm>
            <a:off x="6929438" y="2286000"/>
            <a:ext cx="660400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C8D808-B454-4937-8153-B262B067EBCF}" type="slidenum">
              <a:rPr lang="nl-NL">
                <a:latin typeface="Arial" pitchFamily="34" charset="0"/>
              </a:rPr>
              <a:pPr/>
              <a:t>20</a:t>
            </a:fld>
            <a:endParaRPr lang="nl-NL">
              <a:latin typeface="Arial" pitchFamily="34" charset="0"/>
            </a:endParaRP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How can we make this work?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 smtClean="0"/>
              <a:t>Background:</a:t>
            </a:r>
          </a:p>
          <a:p>
            <a:pPr lvl="2" eaLnBrk="1" hangingPunct="1"/>
            <a:r>
              <a:rPr lang="en-US" dirty="0" smtClean="0"/>
              <a:t>"</a:t>
            </a:r>
            <a:r>
              <a:rPr lang="en-US" i="1" dirty="0" smtClean="0">
                <a:solidFill>
                  <a:schemeClr val="tx2"/>
                </a:solidFill>
              </a:rPr>
              <a:t>replacing failure with list of successes</a:t>
            </a:r>
            <a:r>
              <a:rPr lang="en-US" dirty="0" smtClean="0"/>
              <a:t>" (</a:t>
            </a:r>
            <a:r>
              <a:rPr lang="en-US" dirty="0" err="1" smtClean="0"/>
              <a:t>Wadler</a:t>
            </a:r>
            <a:r>
              <a:rPr lang="en-US" dirty="0" smtClean="0"/>
              <a:t> 1985)</a:t>
            </a:r>
          </a:p>
          <a:p>
            <a:pPr lvl="2" eaLnBrk="1" hangingPunct="1"/>
            <a:r>
              <a:rPr lang="en-US" dirty="0" smtClean="0"/>
              <a:t>failure: 		[ ]</a:t>
            </a:r>
          </a:p>
          <a:p>
            <a:pPr lvl="2" eaLnBrk="1" hangingPunct="1"/>
            <a:r>
              <a:rPr lang="en-US" dirty="0" smtClean="0"/>
              <a:t>deterministic:	[ </a:t>
            </a:r>
            <a:r>
              <a:rPr lang="en-US" dirty="0" err="1" smtClean="0"/>
              <a:t>rs</a:t>
            </a:r>
            <a:r>
              <a:rPr lang="en-US" dirty="0" smtClean="0"/>
              <a:t> ]</a:t>
            </a:r>
          </a:p>
          <a:p>
            <a:pPr lvl="2" eaLnBrk="1" hangingPunct="1"/>
            <a:r>
              <a:rPr lang="en-US" dirty="0" smtClean="0"/>
              <a:t>nondeterministic: 	[ rs</a:t>
            </a:r>
            <a:r>
              <a:rPr lang="en-US" baseline="-25000" dirty="0" smtClean="0"/>
              <a:t>1</a:t>
            </a:r>
            <a:r>
              <a:rPr lang="en-US" dirty="0" smtClean="0"/>
              <a:t>, ..., </a:t>
            </a:r>
            <a:r>
              <a:rPr lang="en-US" dirty="0" err="1" smtClean="0"/>
              <a:t>rs</a:t>
            </a:r>
            <a:r>
              <a:rPr lang="en-US" baseline="-25000" dirty="0" err="1" smtClean="0"/>
              <a:t>n</a:t>
            </a:r>
            <a:r>
              <a:rPr lang="en-US" dirty="0" smtClean="0"/>
              <a:t> ]</a:t>
            </a:r>
          </a:p>
          <a:p>
            <a:pPr lvl="1" eaLnBrk="1" hangingPunct="1"/>
            <a:r>
              <a:rPr lang="en-US" dirty="0" smtClean="0"/>
              <a:t>A parser is a function</a:t>
            </a:r>
          </a:p>
          <a:p>
            <a:pPr lvl="2" eaLnBrk="1" hangingPunct="1"/>
            <a:r>
              <a:rPr lang="en-US" dirty="0" smtClean="0"/>
              <a:t>Argument is input stream (list of symbols/tokens)</a:t>
            </a:r>
          </a:p>
          <a:p>
            <a:pPr lvl="2" eaLnBrk="1" hangingPunct="1"/>
            <a:r>
              <a:rPr lang="en-US" dirty="0" smtClean="0"/>
              <a:t>Result is recognized structure and</a:t>
            </a:r>
            <a:br>
              <a:rPr lang="en-US" dirty="0" smtClean="0"/>
            </a:br>
            <a:r>
              <a:rPr lang="en-US" dirty="0" smtClean="0"/>
              <a:t>remaining input stream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	:: Parser s r :== [s]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sym typeface="Symbol" pitchFamily="18" charset="2"/>
              </a:rPr>
              <a:t>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[(r, [s])]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648323" y="6040338"/>
            <a:ext cx="1355725" cy="304800"/>
          </a:xfrm>
          <a:prstGeom prst="wedgeEllipseCallout">
            <a:avLst>
              <a:gd name="adj1" fmla="val -5277"/>
              <a:gd name="adj2" fmla="val -930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GB" sz="1800" dirty="0">
                <a:latin typeface="CMU Serif Roman" charset="0"/>
              </a:rPr>
              <a:t>result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238328" y="6021288"/>
            <a:ext cx="2286000" cy="304800"/>
          </a:xfrm>
          <a:prstGeom prst="wedgeEllipseCallout">
            <a:avLst>
              <a:gd name="adj1" fmla="val -62489"/>
              <a:gd name="adj2" fmla="val -769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GB" sz="1800" dirty="0">
                <a:latin typeface="CMU Serif Roman" charset="0"/>
              </a:rPr>
              <a:t>remaining input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364088" y="5229200"/>
            <a:ext cx="2571768" cy="357190"/>
          </a:xfrm>
          <a:prstGeom prst="wedgeEllipseCallout">
            <a:avLst>
              <a:gd name="adj1" fmla="val -59321"/>
              <a:gd name="adj2" fmla="val 9139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GB" sz="1800" dirty="0" smtClean="0">
                <a:latin typeface="CMU Serif Roman" charset="0"/>
              </a:rPr>
              <a:t>list of successes</a:t>
            </a:r>
            <a:endParaRPr lang="en-GB" sz="1800" dirty="0">
              <a:latin typeface="CMU Serif Roman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195736" y="6021288"/>
            <a:ext cx="1277888" cy="360040"/>
          </a:xfrm>
          <a:prstGeom prst="wedgeEllipseCallout">
            <a:avLst>
              <a:gd name="adj1" fmla="val 28276"/>
              <a:gd name="adj2" fmla="val -788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GB" sz="1800" dirty="0" smtClean="0">
                <a:latin typeface="CMU Serif Roman" charset="0"/>
              </a:rPr>
              <a:t>input</a:t>
            </a:r>
            <a:endParaRPr lang="en-GB" sz="1800" dirty="0">
              <a:latin typeface="CMU Serif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" grpId="0" build="p" bldLvl="3" autoUpdateAnimBg="0"/>
      <p:bldP spid="5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D72645-B5D1-4108-AA34-A064D1E4AF20}" type="slidenum">
              <a:rPr lang="nl-NL">
                <a:latin typeface="Arial" pitchFamily="34" charset="0"/>
              </a:rPr>
              <a:pPr/>
              <a:t>21</a:t>
            </a:fld>
            <a:endParaRPr lang="nl-NL">
              <a:latin typeface="Arial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 smtClean="0"/>
              <a:t>Combinator</a:t>
            </a:r>
            <a:r>
              <a:rPr lang="en-US" dirty="0" smtClean="0"/>
              <a:t> satisfy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 smtClean="0"/>
              <a:t>Recognize a symbol:</a:t>
            </a:r>
          </a:p>
          <a:p>
            <a:pPr lvl="2" eaLnBrk="1" hangingPunct="1"/>
            <a:r>
              <a:rPr lang="en-US" dirty="0" smtClean="0"/>
              <a:t>Yield the first symbol if it obeys the given predicate</a:t>
            </a:r>
          </a:p>
          <a:p>
            <a:pPr lvl="2" eaLnBrk="1" hangingPunct="1"/>
            <a:endParaRPr lang="en-US" dirty="0" smtClean="0"/>
          </a:p>
          <a:p>
            <a:pPr marL="0" indent="0" eaLnBrk="1" hangingPunct="1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satisfy :: (s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sym typeface="Symbol" pitchFamily="18" charset="2"/>
              </a:rPr>
              <a:t>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Bool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sym typeface="Symbol" pitchFamily="18" charset="2"/>
              </a:rPr>
              <a:t>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Parser s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satisfy </a:t>
            </a:r>
            <a:r>
              <a:rPr lang="en-US" dirty="0" err="1" smtClean="0">
                <a:solidFill>
                  <a:schemeClr val="tx1"/>
                </a:solidFill>
              </a:rPr>
              <a:t>pred</a:t>
            </a:r>
            <a:r>
              <a:rPr lang="en-US" dirty="0" smtClean="0">
                <a:solidFill>
                  <a:schemeClr val="tx1"/>
                </a:solidFill>
              </a:rPr>
              <a:t> =</a:t>
            </a:r>
          </a:p>
          <a:p>
            <a:pPr marL="0" indent="0" eaLnBrk="1" hangingPunct="1">
              <a:buFont typeface="Symbol"/>
              <a:buChar char=" "/>
            </a:pPr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   l </a:t>
            </a:r>
            <a:r>
              <a:rPr lang="en-US" dirty="0" smtClean="0">
                <a:solidFill>
                  <a:schemeClr val="tx1"/>
                </a:solidFill>
              </a:rPr>
              <a:t>input </a:t>
            </a:r>
            <a:r>
              <a:rPr lang="en-US" dirty="0" smtClean="0">
                <a:solidFill>
                  <a:schemeClr val="tx1"/>
                </a:solidFill>
                <a:sym typeface="Symbol" pitchFamily="18" charset="2"/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case</a:t>
            </a:r>
            <a:r>
              <a:rPr lang="en-US" dirty="0" smtClean="0">
                <a:solidFill>
                  <a:schemeClr val="tx1"/>
                </a:solidFill>
              </a:rPr>
              <a:t> input </a:t>
            </a:r>
            <a:r>
              <a:rPr lang="en-US" b="1" dirty="0" smtClean="0">
                <a:solidFill>
                  <a:schemeClr val="tx1"/>
                </a:solidFill>
              </a:rPr>
              <a:t>of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   [ sym : rest ] | </a:t>
            </a:r>
            <a:r>
              <a:rPr lang="en-US" dirty="0" err="1" smtClean="0">
                <a:solidFill>
                  <a:schemeClr val="tx1"/>
                </a:solidFill>
              </a:rPr>
              <a:t>pred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sym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= [(</a:t>
            </a:r>
            <a:r>
              <a:rPr lang="en-US" dirty="0" err="1" smtClean="0">
                <a:solidFill>
                  <a:schemeClr val="tx1"/>
                </a:solidFill>
              </a:rPr>
              <a:t>sym,rest</a:t>
            </a:r>
            <a:r>
              <a:rPr lang="en-US" dirty="0" smtClean="0">
                <a:solidFill>
                  <a:schemeClr val="tx1"/>
                </a:solidFill>
              </a:rPr>
              <a:t>)]</a:t>
            </a:r>
            <a:endParaRPr lang="en-US" dirty="0" smtClean="0"/>
          </a:p>
          <a:p>
            <a:pPr marL="0" indent="0" eaLnBrk="1" hangingPunct="1">
              <a:buFont typeface="Symbol"/>
              <a:buChar char=" "/>
            </a:pPr>
            <a:r>
              <a:rPr lang="en-US" dirty="0" smtClean="0">
                <a:solidFill>
                  <a:schemeClr val="tx1"/>
                </a:solidFill>
              </a:rPr>
              <a:t>     otherwise	 = []</a:t>
            </a:r>
          </a:p>
          <a:p>
            <a:pPr marL="0" indent="0" eaLnBrk="1" hangingPunct="1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987824" y="5157192"/>
            <a:ext cx="2428892" cy="714380"/>
          </a:xfrm>
          <a:prstGeom prst="wedgeEllipseCallout">
            <a:avLst>
              <a:gd name="adj1" fmla="val -83704"/>
              <a:gd name="adj2" fmla="val -825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GB" sz="1800" dirty="0" smtClean="0">
                <a:latin typeface="CMU Serif Roman" charset="0"/>
              </a:rPr>
              <a:t>covers also the empty input</a:t>
            </a:r>
            <a:endParaRPr lang="en-GB" sz="1800" dirty="0">
              <a:latin typeface="CMU Serif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E98B37-C148-468B-BABE-C351FA708B72}" type="slidenum">
              <a:rPr lang="nl-NL">
                <a:latin typeface="Arial" pitchFamily="34" charset="0"/>
              </a:rPr>
              <a:pPr/>
              <a:t>22</a:t>
            </a:fld>
            <a:endParaRPr lang="nl-NL">
              <a:latin typeface="Arial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14"/>
            <a:ext cx="847251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Example Using Satisfy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22"/>
            <a:ext cx="8472518" cy="5214974"/>
          </a:xfrm>
        </p:spPr>
        <p:txBody>
          <a:bodyPr/>
          <a:lstStyle/>
          <a:p>
            <a:pPr marL="0" indent="0" eaLnBrk="1" hangingPunct="1"/>
            <a:r>
              <a:rPr lang="en-US" sz="2000" dirty="0" smtClean="0"/>
              <a:t>satisfy </a:t>
            </a:r>
            <a:r>
              <a:rPr lang="en-US" sz="2000" dirty="0" err="1" smtClean="0"/>
              <a:t>isDigit</a:t>
            </a:r>
            <a:r>
              <a:rPr lang="en-US" sz="2000" dirty="0" smtClean="0"/>
              <a:t> [</a:t>
            </a:r>
            <a:r>
              <a:rPr lang="en-US" sz="2000" dirty="0"/>
              <a:t>'1', </a:t>
            </a:r>
            <a:r>
              <a:rPr lang="en-US" sz="2000" dirty="0" smtClean="0"/>
              <a:t>'2</a:t>
            </a:r>
            <a:r>
              <a:rPr lang="en-US" sz="2000" dirty="0"/>
              <a:t>'</a:t>
            </a:r>
            <a:r>
              <a:rPr lang="en-US" sz="2000" dirty="0" smtClean="0"/>
              <a:t>, </a:t>
            </a:r>
            <a:r>
              <a:rPr lang="en-US" sz="2000" dirty="0"/>
              <a:t>'</a:t>
            </a:r>
            <a:r>
              <a:rPr lang="en-US" sz="2000" dirty="0" smtClean="0"/>
              <a:t>3']	</a:t>
            </a:r>
            <a:r>
              <a:rPr lang="en-US" sz="2000" dirty="0" smtClean="0">
                <a:sym typeface="Wingdings 3" pitchFamily="18" charset="2"/>
              </a:rPr>
              <a:t></a:t>
            </a:r>
            <a:r>
              <a:rPr lang="en-US" sz="2000" dirty="0" smtClean="0"/>
              <a:t> [('1',['23'])]</a:t>
            </a:r>
          </a:p>
          <a:p>
            <a:pPr marL="0" indent="0" eaLnBrk="1" hangingPunct="1"/>
            <a:r>
              <a:rPr lang="en-US" sz="2000" dirty="0" smtClean="0"/>
              <a:t>satisfy </a:t>
            </a:r>
            <a:r>
              <a:rPr lang="en-US" sz="2000" dirty="0" err="1" smtClean="0"/>
              <a:t>isDigit</a:t>
            </a:r>
            <a:r>
              <a:rPr lang="en-US" sz="2000" dirty="0" smtClean="0"/>
              <a:t> [</a:t>
            </a:r>
            <a:r>
              <a:rPr lang="en-US" sz="2000" dirty="0"/>
              <a:t>'a', </a:t>
            </a:r>
            <a:r>
              <a:rPr lang="en-US" sz="2000" dirty="0" smtClean="0"/>
              <a:t>'b</a:t>
            </a:r>
            <a:r>
              <a:rPr lang="en-US" sz="2000" dirty="0"/>
              <a:t>', '</a:t>
            </a:r>
            <a:r>
              <a:rPr lang="en-US" sz="2000" dirty="0" smtClean="0"/>
              <a:t>c']	</a:t>
            </a:r>
            <a:r>
              <a:rPr lang="en-US" sz="2000" dirty="0" smtClean="0">
                <a:sym typeface="Wingdings 3" pitchFamily="18" charset="2"/>
              </a:rPr>
              <a:t></a:t>
            </a:r>
            <a:r>
              <a:rPr lang="en-US" sz="2000" dirty="0" smtClean="0"/>
              <a:t> []</a:t>
            </a:r>
          </a:p>
          <a:p>
            <a:pPr marL="0" indent="0" eaLnBrk="1" hangingPunct="1"/>
            <a:r>
              <a:rPr lang="en-US" sz="2000" dirty="0" smtClean="0"/>
              <a:t>satisfy </a:t>
            </a:r>
            <a:r>
              <a:rPr lang="en-US" sz="2000" dirty="0" err="1" smtClean="0"/>
              <a:t>isDigit</a:t>
            </a:r>
            <a:r>
              <a:rPr lang="en-US" sz="2000" dirty="0" smtClean="0"/>
              <a:t> [' </a:t>
            </a:r>
            <a:r>
              <a:rPr lang="en-US" sz="2000" dirty="0"/>
              <a:t>', </a:t>
            </a:r>
            <a:r>
              <a:rPr lang="en-US" sz="2000" dirty="0" smtClean="0"/>
              <a:t>'1</a:t>
            </a:r>
            <a:r>
              <a:rPr lang="en-US" sz="2000" dirty="0"/>
              <a:t>', '</a:t>
            </a:r>
            <a:r>
              <a:rPr lang="en-US" sz="2000" dirty="0" smtClean="0"/>
              <a:t>2']		</a:t>
            </a:r>
            <a:r>
              <a:rPr lang="en-US" sz="2000" dirty="0" smtClean="0">
                <a:sym typeface="Wingdings 3" pitchFamily="18" charset="2"/>
              </a:rPr>
              <a:t></a:t>
            </a:r>
            <a:r>
              <a:rPr lang="en-US" sz="2000" dirty="0" smtClean="0"/>
              <a:t> []</a:t>
            </a:r>
          </a:p>
          <a:p>
            <a:pPr marL="0" indent="0" eaLnBrk="1" hangingPunct="1"/>
            <a:r>
              <a:rPr lang="en-US" sz="2000" dirty="0" smtClean="0"/>
              <a:t>satisfy </a:t>
            </a:r>
            <a:r>
              <a:rPr lang="en-US" sz="2000" dirty="0" err="1" smtClean="0"/>
              <a:t>isDigit</a:t>
            </a:r>
            <a:r>
              <a:rPr lang="en-US" sz="2000" dirty="0" smtClean="0"/>
              <a:t> ['7']				</a:t>
            </a:r>
            <a:r>
              <a:rPr lang="en-US" sz="2000" dirty="0" smtClean="0">
                <a:sym typeface="Wingdings 3" pitchFamily="18" charset="2"/>
              </a:rPr>
              <a:t></a:t>
            </a:r>
            <a:r>
              <a:rPr lang="en-US" sz="2000" dirty="0" smtClean="0"/>
              <a:t> [('7',[])]</a:t>
            </a:r>
          </a:p>
          <a:p>
            <a:pPr marL="0" indent="0" eaLnBrk="1" hangingPunct="1"/>
            <a:endParaRPr lang="en-US" sz="900" dirty="0" smtClean="0"/>
          </a:p>
          <a:p>
            <a:pPr lvl="1" eaLnBrk="1" hangingPunct="1"/>
            <a:r>
              <a:rPr lang="en-US" sz="2000" dirty="0" smtClean="0"/>
              <a:t>Abbreviation:</a:t>
            </a:r>
          </a:p>
          <a:p>
            <a:pPr marL="0" indent="0" eaLnBrk="1" hangingPunct="1"/>
            <a:r>
              <a:rPr lang="en-US" sz="2000" dirty="0" smtClean="0"/>
              <a:t>symbol sym = satisfy ((==) sym)</a:t>
            </a:r>
          </a:p>
          <a:p>
            <a:pPr lvl="1" eaLnBrk="1" hangingPunct="1"/>
            <a:r>
              <a:rPr lang="en-US" sz="2000" dirty="0" smtClean="0"/>
              <a:t>Examples of using symbol:</a:t>
            </a:r>
          </a:p>
          <a:p>
            <a:pPr lvl="1" eaLnBrk="1" hangingPunct="1"/>
            <a:endParaRPr lang="en-US" sz="900" dirty="0" smtClean="0"/>
          </a:p>
          <a:p>
            <a:pPr marL="0" indent="0" eaLnBrk="1" hangingPunct="1"/>
            <a:r>
              <a:rPr lang="en-US" sz="2000" dirty="0" err="1" smtClean="0"/>
              <a:t>parseDot</a:t>
            </a:r>
            <a:r>
              <a:rPr lang="en-US" sz="2000" dirty="0" smtClean="0"/>
              <a:t>     = symbol '.'</a:t>
            </a:r>
          </a:p>
          <a:p>
            <a:pPr marL="0" indent="0" eaLnBrk="1" hangingPunct="1"/>
            <a:r>
              <a:rPr lang="en-US" sz="2000" dirty="0" err="1" smtClean="0"/>
              <a:t>parseWhere</a:t>
            </a:r>
            <a:r>
              <a:rPr lang="en-US" sz="2000" dirty="0" smtClean="0"/>
              <a:t> = symbol "where"</a:t>
            </a:r>
          </a:p>
          <a:p>
            <a:pPr marL="0" indent="0" eaLnBrk="1" hangingPunct="1"/>
            <a:endParaRPr lang="en-US" sz="900" dirty="0" smtClean="0"/>
          </a:p>
          <a:p>
            <a:pPr lvl="1" eaLnBrk="1" hangingPunct="1"/>
            <a:r>
              <a:rPr lang="en-US" sz="2000" dirty="0" smtClean="0"/>
              <a:t>Using these </a:t>
            </a:r>
            <a:r>
              <a:rPr lang="en-US" sz="2000" dirty="0" err="1" smtClean="0"/>
              <a:t>combinators</a:t>
            </a:r>
            <a:r>
              <a:rPr lang="en-US" sz="2000" dirty="0" smtClean="0"/>
              <a:t>:</a:t>
            </a:r>
          </a:p>
          <a:p>
            <a:pPr marL="0" indent="0" eaLnBrk="1" hangingPunct="1"/>
            <a:r>
              <a:rPr lang="en-US" sz="2000" dirty="0" err="1" smtClean="0"/>
              <a:t>parseDot</a:t>
            </a:r>
            <a:r>
              <a:rPr lang="en-US" sz="2000" dirty="0" smtClean="0"/>
              <a:t> [</a:t>
            </a:r>
            <a:r>
              <a:rPr lang="en-US" sz="2000" dirty="0"/>
              <a:t>'a', </a:t>
            </a:r>
            <a:r>
              <a:rPr lang="en-US" sz="2000" dirty="0" smtClean="0"/>
              <a:t>'b</a:t>
            </a:r>
            <a:r>
              <a:rPr lang="en-US" sz="2000" dirty="0"/>
              <a:t>', </a:t>
            </a:r>
            <a:r>
              <a:rPr lang="en-US" sz="2000" dirty="0" smtClean="0"/>
              <a:t>'c</a:t>
            </a:r>
            <a:r>
              <a:rPr lang="en-US" sz="2000" dirty="0"/>
              <a:t>', '.']</a:t>
            </a:r>
            <a:r>
              <a:rPr lang="en-US" sz="2000" dirty="0" smtClean="0"/>
              <a:t>	</a:t>
            </a:r>
            <a:r>
              <a:rPr lang="en-US" sz="2000" dirty="0" smtClean="0">
                <a:sym typeface="Wingdings 3" pitchFamily="18" charset="2"/>
              </a:rPr>
              <a:t></a:t>
            </a:r>
            <a:r>
              <a:rPr lang="en-US" sz="2000" dirty="0" smtClean="0"/>
              <a:t> []</a:t>
            </a:r>
          </a:p>
          <a:p>
            <a:pPr marL="0" indent="0" eaLnBrk="1" hangingPunct="1"/>
            <a:r>
              <a:rPr lang="en-US" sz="2000" dirty="0" err="1" smtClean="0"/>
              <a:t>parseDot</a:t>
            </a:r>
            <a:r>
              <a:rPr lang="en-US" sz="2000" dirty="0" smtClean="0"/>
              <a:t> </a:t>
            </a:r>
            <a:r>
              <a:rPr lang="en-US" sz="2000" dirty="0"/>
              <a:t>['. ', </a:t>
            </a:r>
            <a:r>
              <a:rPr lang="en-US" sz="2000" dirty="0" smtClean="0"/>
              <a:t>'a</a:t>
            </a:r>
            <a:r>
              <a:rPr lang="en-US" sz="2000" dirty="0"/>
              <a:t>', </a:t>
            </a:r>
            <a:r>
              <a:rPr lang="en-US" sz="2000" dirty="0" smtClean="0"/>
              <a:t>'b</a:t>
            </a:r>
            <a:r>
              <a:rPr lang="en-US" sz="2000" dirty="0"/>
              <a:t>', '</a:t>
            </a:r>
            <a:r>
              <a:rPr lang="en-US" sz="2000" dirty="0" smtClean="0"/>
              <a:t>c']	</a:t>
            </a:r>
            <a:r>
              <a:rPr lang="en-US" sz="2000" dirty="0" smtClean="0">
                <a:sym typeface="Wingdings 3" pitchFamily="18" charset="2"/>
              </a:rPr>
              <a:t></a:t>
            </a:r>
            <a:r>
              <a:rPr lang="en-US" sz="2000" dirty="0" smtClean="0"/>
              <a:t> [('.',['</a:t>
            </a:r>
            <a:r>
              <a:rPr lang="en-US" sz="2000" dirty="0" err="1" smtClean="0"/>
              <a:t>abc</a:t>
            </a:r>
            <a:r>
              <a:rPr lang="en-US" sz="2000" dirty="0" smtClean="0"/>
              <a:t>'])]</a:t>
            </a:r>
          </a:p>
          <a:p>
            <a:pPr marL="0" indent="0" eaLnBrk="1" hangingPunct="1"/>
            <a:endParaRPr lang="en-US" sz="900" dirty="0" smtClean="0"/>
          </a:p>
          <a:p>
            <a:pPr marL="0" indent="0" eaLnBrk="1" hangingPunct="1"/>
            <a:r>
              <a:rPr lang="en-US" sz="2000" dirty="0" err="1" smtClean="0"/>
              <a:t>parseWhere</a:t>
            </a:r>
            <a:r>
              <a:rPr lang="en-US" sz="2000" dirty="0" smtClean="0"/>
              <a:t> ["</a:t>
            </a:r>
            <a:r>
              <a:rPr lang="en-US" sz="2000" dirty="0" err="1" smtClean="0"/>
              <a:t>Hello","world</a:t>
            </a:r>
            <a:r>
              <a:rPr lang="en-US" sz="2000" dirty="0" smtClean="0"/>
              <a:t>"]	</a:t>
            </a:r>
            <a:r>
              <a:rPr lang="en-US" sz="2000" dirty="0" smtClean="0">
                <a:sym typeface="Wingdings 3" pitchFamily="18" charset="2"/>
              </a:rPr>
              <a:t></a:t>
            </a:r>
            <a:r>
              <a:rPr lang="en-US" sz="2000" dirty="0" smtClean="0"/>
              <a:t> []</a:t>
            </a:r>
          </a:p>
          <a:p>
            <a:pPr marL="0" indent="0" eaLnBrk="1" hangingPunct="1"/>
            <a:r>
              <a:rPr lang="en-US" sz="2000" dirty="0" err="1" smtClean="0"/>
              <a:t>parseWhere</a:t>
            </a:r>
            <a:r>
              <a:rPr lang="en-US" sz="2000" dirty="0" smtClean="0"/>
              <a:t> ["</a:t>
            </a:r>
            <a:r>
              <a:rPr lang="en-US" sz="2000" dirty="0" err="1" smtClean="0"/>
              <a:t>where","am","I</a:t>
            </a:r>
            <a:r>
              <a:rPr lang="en-US" sz="2000" dirty="0" smtClean="0"/>
              <a:t>","?"] </a:t>
            </a:r>
            <a:r>
              <a:rPr lang="en-US" sz="2000" dirty="0" smtClean="0">
                <a:sym typeface="Wingdings 3" pitchFamily="18" charset="2"/>
              </a:rPr>
              <a:t> </a:t>
            </a:r>
            <a:r>
              <a:rPr lang="en-US" sz="2000" dirty="0" smtClean="0"/>
              <a:t>[("where",["</a:t>
            </a:r>
            <a:r>
              <a:rPr lang="en-US" sz="2000" dirty="0" err="1" smtClean="0"/>
              <a:t>am","I</a:t>
            </a:r>
            <a:r>
              <a:rPr lang="en-US" sz="2000" dirty="0" smtClean="0"/>
              <a:t>","?"])]</a:t>
            </a:r>
          </a:p>
        </p:txBody>
      </p:sp>
      <p:sp>
        <p:nvSpPr>
          <p:cNvPr id="97284" name="AutoShape 4"/>
          <p:cNvSpPr>
            <a:spLocks noChangeArrowheads="1"/>
          </p:cNvSpPr>
          <p:nvPr/>
        </p:nvSpPr>
        <p:spPr bwMode="auto">
          <a:xfrm>
            <a:off x="5113368" y="4422787"/>
            <a:ext cx="3887788" cy="720725"/>
          </a:xfrm>
          <a:prstGeom prst="wedgeEllipseCallout">
            <a:avLst>
              <a:gd name="adj1" fmla="val -46500"/>
              <a:gd name="adj2" fmla="val 13651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GB" sz="1800" dirty="0">
                <a:latin typeface="CMU Serif Roman" charset="0"/>
              </a:rPr>
              <a:t>note: symbols are Strings instead of Chars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bldLvl="2" autoUpdateAnimBg="0"/>
      <p:bldP spid="9728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Tokens for the Parser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In the lecture we use often characters as input tokens</a:t>
            </a:r>
          </a:p>
          <a:p>
            <a:pPr lvl="1"/>
            <a:r>
              <a:rPr lang="en-GB" dirty="0" smtClean="0"/>
              <a:t>The parser </a:t>
            </a:r>
            <a:r>
              <a:rPr lang="en-GB" dirty="0" err="1" smtClean="0"/>
              <a:t>combinators</a:t>
            </a:r>
            <a:r>
              <a:rPr lang="en-GB" dirty="0" smtClean="0"/>
              <a:t> work for any type of tokens</a:t>
            </a:r>
            <a:br>
              <a:rPr lang="en-GB" dirty="0" smtClean="0"/>
            </a:br>
            <a:r>
              <a:rPr lang="en-US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:: Parser s r :== [s] </a:t>
            </a:r>
            <a:r>
              <a:rPr lang="en-US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</a:t>
            </a:r>
            <a:r>
              <a:rPr lang="en-US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[(r, [s])]</a:t>
            </a:r>
            <a:r>
              <a:rPr lang="en-US" dirty="0" smtClean="0"/>
              <a:t> </a:t>
            </a:r>
          </a:p>
          <a:p>
            <a:pPr lvl="1"/>
            <a:r>
              <a:rPr lang="en-GB" dirty="0" smtClean="0"/>
              <a:t>In real parsers it is often convenient to use some</a:t>
            </a:r>
            <a:br>
              <a:rPr lang="en-GB" dirty="0" smtClean="0"/>
            </a:br>
            <a:r>
              <a:rPr lang="en-GB" dirty="0" smtClean="0"/>
              <a:t>algebraic data type and associated scanner</a:t>
            </a:r>
          </a:p>
          <a:p>
            <a:pPr lvl="1"/>
            <a:r>
              <a:rPr lang="en-GB" dirty="0" smtClean="0"/>
              <a:t>If desired we can use parser </a:t>
            </a:r>
            <a:r>
              <a:rPr lang="en-GB" dirty="0" err="1" smtClean="0"/>
              <a:t>combinators</a:t>
            </a:r>
            <a:r>
              <a:rPr lang="en-GB" dirty="0" smtClean="0"/>
              <a:t> to implement the scanner</a:t>
            </a:r>
          </a:p>
          <a:p>
            <a:pPr lvl="2"/>
            <a:r>
              <a:rPr lang="en-GB" dirty="0" smtClean="0"/>
              <a:t>Advantage: uniform </a:t>
            </a:r>
            <a:r>
              <a:rPr lang="en-GB" dirty="0" err="1" smtClean="0"/>
              <a:t>lexing</a:t>
            </a:r>
            <a:r>
              <a:rPr lang="en-GB" dirty="0" smtClean="0"/>
              <a:t> and parsing specification using general </a:t>
            </a:r>
            <a:r>
              <a:rPr lang="en-GB" dirty="0" err="1" smtClean="0"/>
              <a:t>combinators</a:t>
            </a:r>
            <a:endParaRPr lang="en-GB" dirty="0" smtClean="0"/>
          </a:p>
          <a:p>
            <a:pPr lvl="2"/>
            <a:r>
              <a:rPr lang="en-GB" dirty="0" smtClean="0"/>
              <a:t>Disadvantage: parser </a:t>
            </a:r>
            <a:r>
              <a:rPr lang="en-GB" dirty="0" err="1" smtClean="0"/>
              <a:t>combinators</a:t>
            </a:r>
            <a:r>
              <a:rPr lang="en-GB" dirty="0" smtClean="0"/>
              <a:t> tend to be a bit slower than regular expressions and hand-written </a:t>
            </a:r>
            <a:r>
              <a:rPr lang="en-GB" dirty="0" err="1" smtClean="0"/>
              <a:t>lexers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2/16/2017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D42E4C-FACF-4BB8-B0F0-BF68B2D9F573}" type="slidenum">
              <a:rPr lang="nl-NL">
                <a:latin typeface="Arial" pitchFamily="34" charset="0"/>
              </a:rPr>
              <a:pPr/>
              <a:t>24</a:t>
            </a:fld>
            <a:endParaRPr lang="nl-NL">
              <a:latin typeface="Arial" pitchFamily="34" charset="0"/>
            </a:endParaRP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Elementary </a:t>
            </a:r>
            <a:r>
              <a:rPr lang="en-US" dirty="0" err="1" smtClean="0"/>
              <a:t>Combinator</a:t>
            </a:r>
            <a:r>
              <a:rPr lang="en-US" dirty="0" smtClean="0"/>
              <a:t>: choice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 smtClean="0"/>
              <a:t>Grammar for choice</a:t>
            </a:r>
          </a:p>
          <a:p>
            <a:pPr marL="0" indent="0" eaLnBrk="1" hangingPunct="1"/>
            <a:r>
              <a:rPr lang="en-US" dirty="0" smtClean="0"/>
              <a:t>	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g := p | q</a:t>
            </a:r>
          </a:p>
          <a:p>
            <a:pPr lvl="1" eaLnBrk="1" hangingPunct="1"/>
            <a:r>
              <a:rPr lang="en-US" dirty="0" smtClean="0"/>
              <a:t>"List of successes": sum of results of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q</a:t>
            </a:r>
          </a:p>
          <a:p>
            <a:pPr lvl="1" eaLnBrk="1" hangingPunct="1"/>
            <a:r>
              <a:rPr lang="en-US" dirty="0" smtClean="0"/>
              <a:t>Implement as append of results:</a:t>
            </a:r>
          </a:p>
          <a:p>
            <a:pPr marL="0" indent="0" eaLnBrk="1" hangingPunct="1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(&lt;|&gt;)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infixr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4 :: (Parser s r) (Parser s r)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sym typeface="Symbol" pitchFamily="18" charset="2"/>
              </a:rPr>
              <a:t>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Parser s r</a:t>
            </a:r>
            <a:b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dirty="0" smtClean="0"/>
              <a:t>(&lt;|&gt;) p q = </a:t>
            </a:r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l </a:t>
            </a:r>
            <a:r>
              <a:rPr lang="en-US" dirty="0" smtClean="0"/>
              <a:t>input </a:t>
            </a:r>
            <a:r>
              <a:rPr lang="en-US" dirty="0" smtClean="0">
                <a:sym typeface="Symbol" pitchFamily="18" charset="2"/>
              </a:rPr>
              <a:t>.</a:t>
            </a:r>
            <a:r>
              <a:rPr lang="en-US" dirty="0" smtClean="0"/>
              <a:t> p input ++ q input</a:t>
            </a:r>
          </a:p>
          <a:p>
            <a:pPr lvl="1" eaLnBrk="1" hangingPunct="1"/>
            <a:r>
              <a:rPr lang="en-US" dirty="0" smtClean="0"/>
              <a:t>This is a higher order function (operator)</a:t>
            </a:r>
            <a:br>
              <a:rPr lang="en-US" dirty="0" smtClean="0"/>
            </a:br>
            <a:r>
              <a:rPr lang="en-US" dirty="0" smtClean="0"/>
              <a:t>that combines two functions to a new function</a:t>
            </a:r>
          </a:p>
          <a:p>
            <a:pPr lvl="1" eaLnBrk="1" hangingPunct="1"/>
            <a:r>
              <a:rPr lang="en-US" dirty="0" smtClean="0"/>
              <a:t>Note that it is essential that the parsers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en-US" dirty="0" smtClean="0"/>
              <a:t> and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</a:t>
            </a:r>
            <a:r>
              <a:rPr lang="en-US" dirty="0" smtClean="0"/>
              <a:t> have the same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2904FD-B3BA-4B52-974C-EA56AE5EE56B}" type="slidenum">
              <a:rPr lang="nl-NL">
                <a:latin typeface="Arial" pitchFamily="34" charset="0"/>
              </a:rPr>
              <a:pPr/>
              <a:t>25</a:t>
            </a:fld>
            <a:endParaRPr lang="nl-NL">
              <a:latin typeface="Arial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Examples Using choice</a:t>
            </a:r>
            <a:endParaRPr lang="en-US" sz="28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1612"/>
            <a:ext cx="8472518" cy="5000660"/>
          </a:xfrm>
        </p:spPr>
        <p:txBody>
          <a:bodyPr/>
          <a:lstStyle/>
          <a:p>
            <a:pPr marL="0" indent="0" eaLnBrk="1" hangingPunct="1"/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pLayout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:: Parser Char Char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/>
              <a:t>pLayout</a:t>
            </a:r>
            <a:r>
              <a:rPr lang="en-US" dirty="0" smtClean="0"/>
              <a:t> = symbol ' ' </a:t>
            </a:r>
            <a:r>
              <a:rPr lang="hr-HR" dirty="0" smtClean="0"/>
              <a:t>&lt;|&gt;</a:t>
            </a:r>
            <a:r>
              <a:rPr lang="en-US" dirty="0" smtClean="0"/>
              <a:t> symbol '\n' </a:t>
            </a:r>
            <a:r>
              <a:rPr lang="hr-HR" dirty="0" smtClean="0"/>
              <a:t>&lt;|&gt;</a:t>
            </a:r>
            <a:r>
              <a:rPr lang="en-US" dirty="0" smtClean="0"/>
              <a:t> symbol '\t'</a:t>
            </a:r>
            <a:br>
              <a:rPr lang="en-US" dirty="0" smtClean="0"/>
            </a:br>
            <a:endParaRPr lang="en-US" dirty="0" smtClean="0"/>
          </a:p>
          <a:p>
            <a:pPr marL="0" indent="0" eaLnBrk="1" hangingPunct="1"/>
            <a:r>
              <a:rPr lang="en-US" dirty="0" err="1" smtClean="0"/>
              <a:t>pLayout</a:t>
            </a:r>
            <a:r>
              <a:rPr lang="en-US" dirty="0" smtClean="0"/>
              <a:t> [' </a:t>
            </a:r>
            <a:r>
              <a:rPr lang="en-US" dirty="0"/>
              <a:t>', </a:t>
            </a:r>
            <a:r>
              <a:rPr lang="en-US" dirty="0" smtClean="0"/>
              <a:t>'1</a:t>
            </a:r>
            <a:r>
              <a:rPr lang="en-US" dirty="0"/>
              <a:t>', </a:t>
            </a:r>
            <a:r>
              <a:rPr lang="en-US" dirty="0" smtClean="0"/>
              <a:t>'2</a:t>
            </a:r>
            <a:r>
              <a:rPr lang="en-US" dirty="0"/>
              <a:t>', '</a:t>
            </a:r>
            <a:r>
              <a:rPr lang="en-US" dirty="0" smtClean="0"/>
              <a:t>3'] </a:t>
            </a:r>
            <a:r>
              <a:rPr lang="en-US" dirty="0" smtClean="0">
                <a:sym typeface="Wingdings 3" pitchFamily="18" charset="2"/>
              </a:rPr>
              <a:t></a:t>
            </a:r>
            <a:r>
              <a:rPr lang="en-US" dirty="0" smtClean="0"/>
              <a:t> [(' ',[</a:t>
            </a:r>
            <a:r>
              <a:rPr lang="en-US" dirty="0"/>
              <a:t>'1', </a:t>
            </a:r>
            <a:r>
              <a:rPr lang="en-US" dirty="0" smtClean="0"/>
              <a:t>'2</a:t>
            </a:r>
            <a:r>
              <a:rPr lang="en-US" dirty="0"/>
              <a:t>', '</a:t>
            </a:r>
            <a:r>
              <a:rPr lang="en-US" dirty="0" smtClean="0"/>
              <a:t>3'])]</a:t>
            </a:r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r>
              <a:rPr lang="en-US" dirty="0" err="1" smtClean="0"/>
              <a:t>pDigit</a:t>
            </a:r>
            <a:r>
              <a:rPr lang="en-US" dirty="0" smtClean="0"/>
              <a:t>	= satisfy </a:t>
            </a:r>
            <a:r>
              <a:rPr lang="en-US" dirty="0" err="1" smtClean="0"/>
              <a:t>isDigit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pAlpha</a:t>
            </a:r>
            <a:r>
              <a:rPr lang="en-US" dirty="0" smtClean="0"/>
              <a:t>	= satisfy </a:t>
            </a:r>
            <a:r>
              <a:rPr lang="en-US" dirty="0" err="1" smtClean="0"/>
              <a:t>isAlpha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pLetter</a:t>
            </a:r>
            <a:r>
              <a:rPr lang="en-US" dirty="0" smtClean="0"/>
              <a:t>= satisfy </a:t>
            </a:r>
            <a:r>
              <a:rPr lang="en-US" dirty="0" err="1" smtClean="0"/>
              <a:t>isAlphanum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pDigit</a:t>
            </a:r>
            <a:r>
              <a:rPr lang="en-US" dirty="0" smtClean="0"/>
              <a:t> </a:t>
            </a:r>
            <a:r>
              <a:rPr lang="hr-HR" dirty="0" smtClean="0"/>
              <a:t>&lt;|&gt;</a:t>
            </a:r>
            <a:r>
              <a:rPr lang="en-US" dirty="0" smtClean="0"/>
              <a:t> </a:t>
            </a:r>
            <a:r>
              <a:rPr lang="en-US" dirty="0" err="1" smtClean="0"/>
              <a:t>pAlpha</a:t>
            </a:r>
            <a:r>
              <a:rPr lang="en-US" dirty="0" smtClean="0"/>
              <a:t> </a:t>
            </a:r>
            <a:r>
              <a:rPr lang="hr-HR" dirty="0" smtClean="0"/>
              <a:t>&lt;|&gt;</a:t>
            </a:r>
            <a:r>
              <a:rPr lang="en-US" dirty="0" smtClean="0"/>
              <a:t> </a:t>
            </a:r>
            <a:r>
              <a:rPr lang="en-US" dirty="0" err="1" smtClean="0"/>
              <a:t>pLetter</a:t>
            </a:r>
            <a:r>
              <a:rPr lang="en-US" dirty="0" smtClean="0"/>
              <a:t>) ['123'] </a:t>
            </a:r>
          </a:p>
          <a:p>
            <a:pPr marL="0" indent="0" eaLnBrk="1" hangingPunct="1"/>
            <a:r>
              <a:rPr lang="en-US" dirty="0" smtClean="0"/>
              <a:t>	</a:t>
            </a:r>
            <a:r>
              <a:rPr lang="en-US" dirty="0" smtClean="0">
                <a:sym typeface="Wingdings 3" pitchFamily="18" charset="2"/>
              </a:rPr>
              <a:t></a:t>
            </a:r>
            <a:r>
              <a:rPr lang="en-US" dirty="0" smtClean="0"/>
              <a:t>  [('1',['23']),('1',['23'])]</a:t>
            </a:r>
          </a:p>
          <a:p>
            <a:pPr lvl="1" eaLnBrk="1" hangingPunct="1"/>
            <a:r>
              <a:rPr lang="en-US" dirty="0" smtClean="0"/>
              <a:t>T</a:t>
            </a:r>
            <a:r>
              <a:rPr lang="en-US" sz="2400" dirty="0" smtClean="0"/>
              <a:t>wo parsers recognize '1' </a:t>
            </a:r>
            <a:r>
              <a:rPr lang="en-US" dirty="0" smtClean="0">
                <a:sym typeface="Wingdings 3" pitchFamily="18" charset="2"/>
              </a:rPr>
              <a:t></a:t>
            </a:r>
            <a:r>
              <a:rPr lang="en-US" sz="2400" dirty="0" smtClean="0"/>
              <a:t> two results</a:t>
            </a:r>
          </a:p>
          <a:p>
            <a:pPr lvl="1" eaLnBrk="1" hangingPunct="1"/>
            <a:r>
              <a:rPr lang="en-US" dirty="0" smtClean="0"/>
              <a:t>G</a:t>
            </a:r>
            <a:r>
              <a:rPr lang="en-US" sz="2400" dirty="0" smtClean="0"/>
              <a:t>rammar is ambiguous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148064" y="2996952"/>
            <a:ext cx="3887788" cy="1008112"/>
          </a:xfrm>
          <a:prstGeom prst="wedgeEllipseCallout">
            <a:avLst>
              <a:gd name="adj1" fmla="val -15540"/>
              <a:gd name="adj2" fmla="val -1059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GB" sz="1800" dirty="0">
                <a:latin typeface="CMU Serif Roman" charset="0"/>
              </a:rPr>
              <a:t>note: </a:t>
            </a:r>
            <a:r>
              <a:rPr lang="en-GB" sz="1800" dirty="0" smtClean="0">
                <a:latin typeface="CMU Serif Roman" charset="0"/>
              </a:rPr>
              <a:t>in applications of the </a:t>
            </a:r>
            <a:r>
              <a:rPr lang="en-GB" sz="1800" dirty="0" err="1" smtClean="0">
                <a:latin typeface="CMU Serif Roman" charset="0"/>
              </a:rPr>
              <a:t>combinator</a:t>
            </a:r>
            <a:r>
              <a:rPr lang="en-GB" dirty="0" err="1" smtClean="0">
                <a:latin typeface="CMU Serif Roman" charset="0"/>
              </a:rPr>
              <a:t>s</a:t>
            </a:r>
            <a:r>
              <a:rPr lang="en-GB" dirty="0" smtClean="0">
                <a:latin typeface="CMU Serif Roman" charset="0"/>
              </a:rPr>
              <a:t> passing the input is hidden</a:t>
            </a:r>
            <a:endParaRPr lang="en-GB" sz="1800" dirty="0">
              <a:latin typeface="CMU Serif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bldLvl="2" autoUpdateAnimBg="0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14934A-ED09-4638-AA06-96D292030AC2}" type="slidenum">
              <a:rPr lang="nl-NL">
                <a:latin typeface="Arial" pitchFamily="34" charset="0"/>
              </a:rPr>
              <a:pPr/>
              <a:t>26</a:t>
            </a:fld>
            <a:endParaRPr lang="nl-NL">
              <a:latin typeface="Arial" pitchFamily="34" charset="0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Parser </a:t>
            </a:r>
            <a:r>
              <a:rPr lang="en-US" dirty="0" err="1" smtClean="0"/>
              <a:t>Combinator</a:t>
            </a:r>
            <a:r>
              <a:rPr lang="en-US" dirty="0" smtClean="0"/>
              <a:t>: sequence</a:t>
            </a:r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 smtClean="0"/>
              <a:t>Grammar for sequence</a:t>
            </a:r>
          </a:p>
          <a:p>
            <a:pPr marL="0" indent="0" eaLnBrk="1" hangingPunct="1"/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g := p q</a:t>
            </a:r>
            <a:endParaRPr lang="en-US" sz="2000" dirty="0" smtClean="0">
              <a:solidFill>
                <a:schemeClr val="accent1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en-US" dirty="0" smtClean="0"/>
              <a:t>"List of successes": apply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q</a:t>
            </a:r>
            <a:r>
              <a:rPr lang="en-US" dirty="0" smtClean="0"/>
              <a:t> to every result of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</a:t>
            </a:r>
          </a:p>
          <a:p>
            <a:pPr lvl="2" eaLnBrk="1" hangingPunct="1"/>
            <a:r>
              <a:rPr lang="en-US" dirty="0" smtClean="0"/>
              <a:t>Implement as </a:t>
            </a:r>
            <a:r>
              <a:rPr lang="en-US" dirty="0" err="1" smtClean="0"/>
              <a:t>cartesian</a:t>
            </a:r>
            <a:r>
              <a:rPr lang="en-US" dirty="0" smtClean="0"/>
              <a:t> product:</a:t>
            </a:r>
          </a:p>
          <a:p>
            <a:pPr lvl="3" eaLnBrk="1" hangingPunct="1"/>
            <a:r>
              <a:rPr lang="en-US" dirty="0" smtClean="0"/>
              <a:t>Result is </a:t>
            </a:r>
            <a:r>
              <a:rPr lang="en-US" dirty="0" err="1" smtClean="0"/>
              <a:t>tuple</a:t>
            </a:r>
            <a:r>
              <a:rPr lang="en-US" dirty="0" smtClean="0"/>
              <a:t> with result of 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</a:t>
            </a:r>
            <a:r>
              <a:rPr lang="en-US" dirty="0" smtClean="0"/>
              <a:t> and result of 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q</a:t>
            </a:r>
          </a:p>
          <a:p>
            <a:pPr lvl="3" eaLnBrk="1" hangingPunct="1"/>
            <a:r>
              <a:rPr lang="en-US" dirty="0" smtClean="0"/>
              <a:t>Often we break this </a:t>
            </a:r>
            <a:r>
              <a:rPr lang="en-US" dirty="0" err="1" smtClean="0"/>
              <a:t>tuple</a:t>
            </a:r>
            <a:r>
              <a:rPr lang="en-US" dirty="0" smtClean="0"/>
              <a:t> immediately into parts</a:t>
            </a:r>
          </a:p>
          <a:p>
            <a:pPr lvl="1" eaLnBrk="1" hangingPunct="1"/>
            <a:r>
              <a:rPr lang="en-US" dirty="0" smtClean="0"/>
              <a:t>Alternatives:</a:t>
            </a:r>
          </a:p>
          <a:p>
            <a:pPr lvl="2" eaLnBrk="1" hangingPunct="1"/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</a:t>
            </a:r>
            <a:r>
              <a:rPr lang="en-US" dirty="0" smtClean="0"/>
              <a:t> yields function that consumes result of 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q</a:t>
            </a:r>
          </a:p>
          <a:p>
            <a:pPr lvl="2" eaLnBrk="1" hangingPunct="1"/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q</a:t>
            </a:r>
            <a:r>
              <a:rPr lang="en-US" dirty="0" smtClean="0"/>
              <a:t> is a function that consumes result of 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6BEE91-0BCC-4038-B252-ED84AA1B365A}" type="slidenum">
              <a:rPr lang="nl-NL">
                <a:latin typeface="Arial" pitchFamily="34" charset="0"/>
              </a:rPr>
              <a:pPr/>
              <a:t>27</a:t>
            </a:fld>
            <a:endParaRPr lang="nl-NL">
              <a:latin typeface="Arial" pitchFamily="34" charset="0"/>
            </a:endParaRP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8207375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Parser </a:t>
            </a:r>
            <a:r>
              <a:rPr lang="en-US" dirty="0" err="1" smtClean="0"/>
              <a:t>Combinator</a:t>
            </a:r>
            <a:r>
              <a:rPr lang="en-US" dirty="0" smtClean="0"/>
              <a:t>: sequence</a:t>
            </a:r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268413"/>
            <a:ext cx="8839200" cy="5360987"/>
          </a:xfrm>
        </p:spPr>
        <p:txBody>
          <a:bodyPr/>
          <a:lstStyle/>
          <a:p>
            <a:pPr lvl="1" eaLnBrk="1" hangingPunct="1"/>
            <a:r>
              <a:rPr lang="en-US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en-US" dirty="0" smtClean="0"/>
              <a:t> yields function that consumes result of </a:t>
            </a:r>
            <a:r>
              <a:rPr lang="en-US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</a:t>
            </a:r>
          </a:p>
          <a:p>
            <a:pPr marL="0" indent="0" eaLnBrk="1" hangingPunct="1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(&lt;*&gt;)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infixl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6::(Parser s (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sym typeface="Symbol" pitchFamily="18" charset="2"/>
              </a:rPr>
              <a:t>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)) (Parser s r)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sym typeface="Symbol" pitchFamily="18" charset="2"/>
              </a:rPr>
              <a:t>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Parser s t</a:t>
            </a:r>
          </a:p>
          <a:p>
            <a:pPr marL="0" indent="0" eaLnBrk="1" hangingPunct="1"/>
            <a:r>
              <a:rPr lang="en-US" dirty="0" smtClean="0"/>
              <a:t>(&lt;*&gt;) p q</a:t>
            </a:r>
          </a:p>
          <a:p>
            <a:pPr marL="0" indent="0" eaLnBrk="1" hangingPunct="1"/>
            <a:r>
              <a:rPr lang="en-US" dirty="0" smtClean="0"/>
              <a:t> = </a:t>
            </a:r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l </a:t>
            </a:r>
            <a:r>
              <a:rPr lang="en-US" dirty="0" smtClean="0"/>
              <a:t>input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	[	( </a:t>
            </a:r>
            <a:r>
              <a:rPr lang="en-US" dirty="0" smtClean="0">
                <a:solidFill>
                  <a:srgbClr val="FFFF00"/>
                </a:solidFill>
              </a:rPr>
              <a:t>r1 r2</a:t>
            </a:r>
            <a:r>
              <a:rPr lang="en-US" dirty="0" smtClean="0"/>
              <a:t>, input2 ) </a:t>
            </a:r>
            <a:br>
              <a:rPr lang="en-US" dirty="0" smtClean="0"/>
            </a:br>
            <a:r>
              <a:rPr lang="en-US" dirty="0" smtClean="0"/>
              <a:t>						\\	( r1, input1 ) </a:t>
            </a:r>
            <a:r>
              <a:rPr lang="en-US" dirty="0" smtClean="0">
                <a:sym typeface="Symbol" pitchFamily="18" charset="2"/>
              </a:rPr>
              <a:t></a:t>
            </a:r>
            <a:r>
              <a:rPr lang="en-US" dirty="0" smtClean="0"/>
              <a:t> p input</a:t>
            </a:r>
            <a:br>
              <a:rPr lang="en-US" dirty="0" smtClean="0"/>
            </a:br>
            <a:r>
              <a:rPr lang="en-US" dirty="0" smtClean="0"/>
              <a:t>						,	( r2, input2 ) </a:t>
            </a:r>
            <a:r>
              <a:rPr lang="en-US" dirty="0" smtClean="0">
                <a:sym typeface="Symbol" pitchFamily="18" charset="2"/>
              </a:rPr>
              <a:t></a:t>
            </a:r>
            <a:r>
              <a:rPr lang="en-US" dirty="0" smtClean="0"/>
              <a:t> q input1</a:t>
            </a:r>
          </a:p>
          <a:p>
            <a:pPr marL="0" indent="0" eaLnBrk="1" hangingPunct="1"/>
            <a:r>
              <a:rPr lang="en-US" dirty="0" smtClean="0"/>
              <a:t>						]</a:t>
            </a:r>
          </a:p>
          <a:p>
            <a:pPr lvl="1" eaLnBrk="1" hangingPunct="1"/>
            <a:r>
              <a:rPr lang="en-US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</a:t>
            </a:r>
            <a:r>
              <a:rPr lang="en-US" dirty="0" smtClean="0"/>
              <a:t> is a function that consumes result of </a:t>
            </a:r>
            <a:r>
              <a:rPr lang="en-US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</a:p>
          <a:p>
            <a:pPr marL="0" indent="0" eaLnBrk="1" hangingPunct="1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(&gt;&gt;=)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infixr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6::(Parser s r) (r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sym typeface="Symbol" pitchFamily="18" charset="2"/>
              </a:rPr>
              <a:t>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Parser s t)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sym typeface="Symbol" pitchFamily="18" charset="2"/>
              </a:rPr>
              <a:t>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Parser s t</a:t>
            </a:r>
          </a:p>
          <a:p>
            <a:pPr marL="0" indent="0" eaLnBrk="1" hangingPunct="1"/>
            <a:r>
              <a:rPr lang="en-US" dirty="0" smtClean="0"/>
              <a:t>(&gt;&gt;=) p q</a:t>
            </a:r>
          </a:p>
          <a:p>
            <a:pPr marL="0" indent="0" eaLnBrk="1" hangingPunct="1"/>
            <a:r>
              <a:rPr lang="en-US" dirty="0" smtClean="0"/>
              <a:t> = </a:t>
            </a:r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l </a:t>
            </a:r>
            <a:r>
              <a:rPr lang="en-US" dirty="0" smtClean="0"/>
              <a:t>input 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	[	( </a:t>
            </a:r>
            <a:r>
              <a:rPr lang="en-US" dirty="0" smtClean="0">
                <a:solidFill>
                  <a:srgbClr val="FFFF00"/>
                </a:solidFill>
              </a:rPr>
              <a:t>r2</a:t>
            </a:r>
            <a:r>
              <a:rPr lang="en-US" dirty="0" smtClean="0"/>
              <a:t>, input2 ) </a:t>
            </a:r>
            <a:br>
              <a:rPr lang="en-US" dirty="0" smtClean="0"/>
            </a:br>
            <a:r>
              <a:rPr lang="en-US" dirty="0" smtClean="0"/>
              <a:t>						\\	( r1, input1 ) </a:t>
            </a:r>
            <a:r>
              <a:rPr lang="en-US" dirty="0" smtClean="0">
                <a:sym typeface="Symbol" pitchFamily="18" charset="2"/>
              </a:rPr>
              <a:t></a:t>
            </a:r>
            <a:r>
              <a:rPr lang="en-US" dirty="0" smtClean="0"/>
              <a:t> p input</a:t>
            </a:r>
            <a:br>
              <a:rPr lang="en-US" dirty="0" smtClean="0"/>
            </a:br>
            <a:r>
              <a:rPr lang="en-US" dirty="0" smtClean="0"/>
              <a:t>						,	( r2, input2 ) </a:t>
            </a:r>
            <a:r>
              <a:rPr lang="en-US" dirty="0" smtClean="0">
                <a:sym typeface="Symbol" pitchFamily="18" charset="2"/>
              </a:rPr>
              <a:t></a:t>
            </a:r>
            <a:r>
              <a:rPr lang="en-US" dirty="0" smtClean="0"/>
              <a:t> q </a:t>
            </a:r>
            <a:r>
              <a:rPr lang="en-US" dirty="0" smtClean="0">
                <a:solidFill>
                  <a:srgbClr val="FFFF00"/>
                </a:solidFill>
              </a:rPr>
              <a:t>r1</a:t>
            </a:r>
            <a:r>
              <a:rPr lang="en-US" dirty="0" smtClean="0"/>
              <a:t> input1</a:t>
            </a:r>
          </a:p>
          <a:p>
            <a:pPr marL="0" indent="0" eaLnBrk="1" hangingPunct="1"/>
            <a:r>
              <a:rPr lang="en-US" dirty="0" smtClean="0"/>
              <a:t>						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07FD82-03B4-4092-B95C-9D0181BA8F6C}" type="slidenum">
              <a:rPr lang="nl-NL">
                <a:latin typeface="Arial" pitchFamily="34" charset="0"/>
              </a:rPr>
              <a:pPr/>
              <a:t>28</a:t>
            </a:fld>
            <a:endParaRPr lang="nl-NL">
              <a:latin typeface="Arial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188640"/>
            <a:ext cx="8569325" cy="1216025"/>
          </a:xfrm>
        </p:spPr>
        <p:txBody>
          <a:bodyPr/>
          <a:lstStyle/>
          <a:p>
            <a:pPr eaLnBrk="1" hangingPunct="1"/>
            <a:r>
              <a:rPr lang="en-US" dirty="0" smtClean="0"/>
              <a:t>Elementary Parser </a:t>
            </a:r>
            <a:r>
              <a:rPr lang="en-US" dirty="0" err="1" smtClean="0"/>
              <a:t>Combinator</a:t>
            </a:r>
            <a:r>
              <a:rPr lang="en-US" dirty="0" smtClean="0"/>
              <a:t>: yield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60848"/>
            <a:ext cx="8839200" cy="4568552"/>
          </a:xfrm>
        </p:spPr>
        <p:txBody>
          <a:bodyPr/>
          <a:lstStyle/>
          <a:p>
            <a:pPr lvl="1" eaLnBrk="1" hangingPunct="1"/>
            <a:r>
              <a:rPr lang="en-US" dirty="0" smtClean="0"/>
              <a:t>Parser that yields the given result without consuming input</a:t>
            </a:r>
          </a:p>
          <a:p>
            <a:pPr marL="0" indent="0" eaLnBrk="1" hangingPunct="1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	yield :: r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sym typeface="Symbol" pitchFamily="18" charset="2"/>
              </a:rPr>
              <a:t>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Parser s r</a:t>
            </a:r>
          </a:p>
          <a:p>
            <a:pPr marL="0" indent="0" eaLnBrk="1" hangingPunct="1"/>
            <a:r>
              <a:rPr lang="en-US" dirty="0" smtClean="0"/>
              <a:t>	yield r = </a:t>
            </a:r>
            <a:r>
              <a:rPr lang="en-US" dirty="0">
                <a:latin typeface="Symbol" pitchFamily="18" charset="2"/>
              </a:rPr>
              <a:t>l</a:t>
            </a:r>
            <a:r>
              <a:rPr lang="en-US" dirty="0" smtClean="0"/>
              <a:t> input </a:t>
            </a:r>
            <a:r>
              <a:rPr lang="en-US" dirty="0" smtClean="0">
                <a:sym typeface="Symbol" pitchFamily="18" charset="2"/>
              </a:rPr>
              <a:t>.</a:t>
            </a:r>
            <a:r>
              <a:rPr lang="en-US" dirty="0" smtClean="0"/>
              <a:t> [ ( r, input ) 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bldLvl="3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509A04-F8AB-4857-9176-93D398398216}" type="slidenum">
              <a:rPr lang="nl-NL">
                <a:latin typeface="Arial" pitchFamily="34" charset="0"/>
              </a:rPr>
              <a:pPr/>
              <a:t>29</a:t>
            </a:fld>
            <a:endParaRPr lang="nl-NL">
              <a:latin typeface="Arial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Examples of 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&lt;*&gt;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&gt;&gt;=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err="1" smtClean="0"/>
              <a:t>pAlphaAndDigit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= 			yield ( </a:t>
            </a:r>
            <a:r>
              <a:rPr lang="en-US" dirty="0" smtClean="0">
                <a:latin typeface="Symbol" pitchFamily="18" charset="2"/>
              </a:rPr>
              <a:t>l </a:t>
            </a:r>
            <a:r>
              <a:rPr lang="en-US" dirty="0" smtClean="0"/>
              <a:t>x y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(x, y) )</a:t>
            </a:r>
          </a:p>
          <a:p>
            <a:pPr marL="0" indent="0" eaLnBrk="1" hangingPunct="1"/>
            <a:r>
              <a:rPr lang="en-US" dirty="0" smtClean="0"/>
              <a:t>		&lt;*&gt;	</a:t>
            </a:r>
            <a:r>
              <a:rPr lang="en-US" dirty="0" err="1" smtClean="0"/>
              <a:t>pAlpha</a:t>
            </a:r>
            <a:endParaRPr lang="en-US" dirty="0" smtClean="0"/>
          </a:p>
          <a:p>
            <a:pPr marL="0" indent="0" eaLnBrk="1" hangingPunct="1"/>
            <a:r>
              <a:rPr lang="en-US" dirty="0" smtClean="0"/>
              <a:t>		&lt;*&gt;	</a:t>
            </a:r>
            <a:r>
              <a:rPr lang="en-US" dirty="0" err="1" smtClean="0"/>
              <a:t>pDigit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dirty="0" err="1" smtClean="0"/>
              <a:t>pAlphaAndDigit</a:t>
            </a:r>
            <a:r>
              <a:rPr lang="en-US" dirty="0" smtClean="0"/>
              <a:t> [‘a', '1</a:t>
            </a:r>
            <a:r>
              <a:rPr lang="en-US" dirty="0"/>
              <a:t>', </a:t>
            </a:r>
            <a:r>
              <a:rPr lang="en-US" dirty="0" smtClean="0"/>
              <a:t>‘b'] </a:t>
            </a:r>
            <a:r>
              <a:rPr lang="en-US" dirty="0" smtClean="0">
                <a:sym typeface="Wingdings 3" pitchFamily="18" charset="2"/>
              </a:rPr>
              <a:t></a:t>
            </a:r>
            <a:r>
              <a:rPr lang="en-US" dirty="0" smtClean="0"/>
              <a:t> [((‘a','1'),[‘b'])]</a:t>
            </a:r>
          </a:p>
          <a:p>
            <a:pPr marL="0" indent="0" eaLnBrk="1" hangingPunct="1"/>
            <a:endParaRPr lang="en-US" sz="1000" dirty="0" smtClean="0"/>
          </a:p>
          <a:p>
            <a:pPr lvl="1" eaLnBrk="1" hangingPunct="1"/>
            <a:r>
              <a:rPr lang="en-US" dirty="0" smtClean="0"/>
              <a:t>using the other sequence operator:</a:t>
            </a:r>
          </a:p>
          <a:p>
            <a:pPr marL="0" indent="0" eaLnBrk="1" hangingPunct="1"/>
            <a:endParaRPr lang="en-US" sz="1000" dirty="0" smtClean="0"/>
          </a:p>
          <a:p>
            <a:pPr marL="0" indent="0" eaLnBrk="1" hangingPunct="1"/>
            <a:r>
              <a:rPr lang="en-US" dirty="0" smtClean="0"/>
              <a:t>pAlphaAndDigit2</a:t>
            </a:r>
          </a:p>
          <a:p>
            <a:pPr marL="0" indent="0" eaLnBrk="1" hangingPunct="1"/>
            <a:r>
              <a:rPr lang="en-US" dirty="0" smtClean="0"/>
              <a:t>	=				</a:t>
            </a:r>
            <a:r>
              <a:rPr lang="en-US" dirty="0" err="1" smtClean="0"/>
              <a:t>pAlpha</a:t>
            </a:r>
            <a:endParaRPr lang="en-US" dirty="0" smtClean="0"/>
          </a:p>
          <a:p>
            <a:pPr marL="0" indent="0" eaLnBrk="1" hangingPunct="1"/>
            <a:r>
              <a:rPr lang="en-US" dirty="0" smtClean="0"/>
              <a:t>		&gt;&gt;=	</a:t>
            </a:r>
            <a:r>
              <a:rPr lang="en-US" dirty="0" smtClean="0">
                <a:latin typeface="Symbol" pitchFamily="18" charset="2"/>
              </a:rPr>
              <a:t>l </a:t>
            </a:r>
            <a:r>
              <a:rPr lang="en-US" dirty="0" smtClean="0"/>
              <a:t>x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pDigit</a:t>
            </a:r>
            <a:endParaRPr lang="en-US" dirty="0" smtClean="0"/>
          </a:p>
          <a:p>
            <a:pPr marL="0" indent="0" eaLnBrk="1" hangingPunct="1"/>
            <a:r>
              <a:rPr lang="en-US" dirty="0" smtClean="0"/>
              <a:t>		&gt;&gt;=	</a:t>
            </a:r>
            <a:r>
              <a:rPr lang="en-US" dirty="0" smtClean="0">
                <a:latin typeface="Symbol" pitchFamily="18" charset="2"/>
              </a:rPr>
              <a:t>l </a:t>
            </a:r>
            <a:r>
              <a:rPr lang="en-US" dirty="0"/>
              <a:t>y</a:t>
            </a:r>
            <a:r>
              <a:rPr lang="en-US" dirty="0" smtClean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 smtClean="0"/>
              <a:t> yield (x, y)</a:t>
            </a:r>
          </a:p>
          <a:p>
            <a:pPr marL="0" indent="0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Limitations of Scanners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Scanners are based on regular expressions</a:t>
            </a:r>
          </a:p>
          <a:p>
            <a:pPr lvl="1"/>
            <a:r>
              <a:rPr lang="en-GB" dirty="0" smtClean="0"/>
              <a:t>Regular expressions cannot count</a:t>
            </a:r>
          </a:p>
          <a:p>
            <a:pPr lvl="2"/>
            <a:r>
              <a:rPr lang="en-GB" dirty="0" smtClean="0"/>
              <a:t>e.g. no balanced parenthesis</a:t>
            </a:r>
          </a:p>
          <a:p>
            <a:pPr lvl="2"/>
            <a:r>
              <a:rPr lang="en-GB" dirty="0" smtClean="0"/>
              <a:t>this is often needed in programming languages</a:t>
            </a:r>
          </a:p>
          <a:p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Exp		::= </a:t>
            </a:r>
            <a:r>
              <a:rPr lang="en-GB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 Exp </a:t>
            </a:r>
            <a:r>
              <a:rPr lang="en-GB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				|		.. </a:t>
            </a:r>
          </a:p>
          <a:p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Stmt	::= </a:t>
            </a:r>
            <a:r>
              <a:rPr lang="en-GB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 Stmt </a:t>
            </a:r>
            <a:r>
              <a:rPr lang="en-GB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				|		.. </a:t>
            </a:r>
          </a:p>
          <a:p>
            <a:pPr lvl="1"/>
            <a:r>
              <a:rPr lang="en-GB" dirty="0" smtClean="0"/>
              <a:t>We need this kind of grammars!</a:t>
            </a:r>
          </a:p>
          <a:p>
            <a:pPr lvl="1"/>
            <a:r>
              <a:rPr lang="en-GB" dirty="0" smtClean="0"/>
              <a:t>FSMs are not enough to implement the associated parser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2/16/2017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F8B1FA-11E5-4329-85E0-023874A306F9}" type="slidenum">
              <a:rPr lang="nl-NL">
                <a:latin typeface="Arial" pitchFamily="34" charset="0"/>
              </a:rPr>
              <a:pPr/>
              <a:t>30</a:t>
            </a:fld>
            <a:endParaRPr lang="nl-NL">
              <a:latin typeface="Arial" pitchFamily="34" charset="0"/>
            </a:endParaRP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Expressive Power of &lt;*&gt; vs &gt;&gt;=</a:t>
            </a:r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381000" indent="-381000" eaLnBrk="1" hangingPunct="1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(&lt;*&gt;)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infixl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6::(Parser s (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sym typeface="Symbol" pitchFamily="18" charset="2"/>
              </a:rPr>
              <a:t>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)) (Parser s r)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sym typeface="Symbol" pitchFamily="18" charset="2"/>
              </a:rPr>
              <a:t>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Parser s t</a:t>
            </a:r>
          </a:p>
          <a:p>
            <a:pPr marL="381000" indent="-381000" eaLnBrk="1" hangingPunct="1"/>
            <a:r>
              <a:rPr lang="en-US" dirty="0" smtClean="0"/>
              <a:t>(&gt;&gt;=)  </a:t>
            </a:r>
            <a:r>
              <a:rPr lang="en-US" dirty="0" err="1" smtClean="0"/>
              <a:t>infixr</a:t>
            </a:r>
            <a:r>
              <a:rPr lang="en-US" dirty="0" smtClean="0"/>
              <a:t> 6::(Parser s r) (r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Parser s t)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Parser s t</a:t>
            </a:r>
          </a:p>
          <a:p>
            <a:pPr marL="723900" lvl="1" indent="-533400" eaLnBrk="1" hangingPunct="1"/>
            <a:r>
              <a:rPr lang="en-US" dirty="0" smtClean="0"/>
              <a:t>Which has more expressive power?</a:t>
            </a:r>
          </a:p>
          <a:p>
            <a:pPr marL="931863" lvl="2" indent="-457200" eaLnBrk="1" hangingPunct="1">
              <a:buSzPct val="100000"/>
              <a:buFont typeface="Wingdings" pitchFamily="2" charset="2"/>
              <a:buAutoNum type="alphaLcParenR"/>
            </a:pPr>
            <a:r>
              <a:rPr lang="en-US" dirty="0" smtClean="0"/>
              <a:t>&lt;*&gt; has more expressive power than &gt;&gt;=</a:t>
            </a:r>
          </a:p>
          <a:p>
            <a:pPr marL="931863" lvl="2" indent="-457200" eaLnBrk="1" hangingPunct="1">
              <a:buSzPct val="100000"/>
              <a:buFont typeface="Wingdings" pitchFamily="2" charset="2"/>
              <a:buAutoNum type="alphaLcParenR"/>
            </a:pPr>
            <a:r>
              <a:rPr lang="en-US" dirty="0" smtClean="0"/>
              <a:t>&gt;&gt;= has more expressive power than &lt;*&gt;</a:t>
            </a:r>
          </a:p>
          <a:p>
            <a:pPr marL="931863" lvl="2" indent="-457200" eaLnBrk="1" hangingPunct="1">
              <a:buSzPct val="100000"/>
              <a:buFont typeface="Wingdings" pitchFamily="2" charset="2"/>
              <a:buAutoNum type="alphaLcParenR"/>
            </a:pPr>
            <a:r>
              <a:rPr lang="en-US" dirty="0" smtClean="0"/>
              <a:t>&lt;*&gt; and &gt;&gt;= have equal expressive power</a:t>
            </a:r>
          </a:p>
          <a:p>
            <a:pPr marL="723900" lvl="1" indent="-533400" eaLnBrk="1" hangingPunct="1"/>
            <a:r>
              <a:rPr lang="en-US" dirty="0" smtClean="0"/>
              <a:t>Correct answer: b</a:t>
            </a:r>
          </a:p>
          <a:p>
            <a:pPr marL="723900" lvl="1" indent="-533400" eaLnBrk="1" hangingPunct="1"/>
            <a:r>
              <a:rPr lang="en-US" dirty="0" smtClean="0"/>
              <a:t>Example:</a:t>
            </a:r>
          </a:p>
          <a:p>
            <a:pPr marL="381000" indent="-381000" eaLnBrk="1" hangingPunct="1"/>
            <a:r>
              <a:rPr lang="en-US" dirty="0" smtClean="0"/>
              <a:t>		</a:t>
            </a:r>
            <a:r>
              <a:rPr lang="en-US" dirty="0" err="1" smtClean="0"/>
              <a:t>pTwice</a:t>
            </a:r>
            <a:r>
              <a:rPr lang="en-US" dirty="0" smtClean="0"/>
              <a:t> = </a:t>
            </a:r>
            <a:r>
              <a:rPr lang="en-US" dirty="0" err="1" smtClean="0"/>
              <a:t>pAlpha</a:t>
            </a:r>
            <a:r>
              <a:rPr lang="en-US" dirty="0" smtClean="0"/>
              <a:t> &gt;&gt;= \s. symbol s</a:t>
            </a:r>
          </a:p>
          <a:p>
            <a:pPr marL="381000" indent="-381000" eaLnBrk="1" hangingPunct="1"/>
            <a:r>
              <a:rPr lang="en-US" dirty="0" smtClean="0"/>
              <a:t>		</a:t>
            </a:r>
            <a:r>
              <a:rPr lang="en-US" dirty="0" err="1" smtClean="0"/>
              <a:t>pTwice</a:t>
            </a:r>
            <a:r>
              <a:rPr lang="en-US" dirty="0" smtClean="0"/>
              <a:t> [</a:t>
            </a:r>
            <a:r>
              <a:rPr lang="en-US" dirty="0"/>
              <a:t>'a', </a:t>
            </a:r>
            <a:r>
              <a:rPr lang="en-US" dirty="0" smtClean="0"/>
              <a:t>'a</a:t>
            </a:r>
            <a:r>
              <a:rPr lang="en-US" dirty="0"/>
              <a:t>', '</a:t>
            </a:r>
            <a:r>
              <a:rPr lang="en-US" dirty="0" smtClean="0"/>
              <a:t>p', </a:t>
            </a:r>
            <a:r>
              <a:rPr lang="en-US" dirty="0"/>
              <a:t>'</a:t>
            </a:r>
            <a:r>
              <a:rPr lang="en-US" dirty="0" smtClean="0"/>
              <a:t>j', </a:t>
            </a:r>
            <a:r>
              <a:rPr lang="en-US" dirty="0"/>
              <a:t>'</a:t>
            </a:r>
            <a:r>
              <a:rPr lang="en-US" dirty="0" smtClean="0"/>
              <a:t>e'] </a:t>
            </a:r>
            <a:r>
              <a:rPr lang="en-US" dirty="0" smtClean="0">
                <a:sym typeface="Wingdings 3" pitchFamily="18" charset="2"/>
              </a:rPr>
              <a:t></a:t>
            </a:r>
            <a:r>
              <a:rPr lang="en-US" dirty="0" smtClean="0"/>
              <a:t> [('a',['p</a:t>
            </a:r>
            <a:r>
              <a:rPr lang="en-US" dirty="0"/>
              <a:t>', </a:t>
            </a:r>
            <a:r>
              <a:rPr lang="en-US" dirty="0" smtClean="0"/>
              <a:t>'j</a:t>
            </a:r>
            <a:r>
              <a:rPr lang="en-US" dirty="0"/>
              <a:t>', '</a:t>
            </a:r>
            <a:r>
              <a:rPr lang="en-US" dirty="0" smtClean="0"/>
              <a:t>e'])]</a:t>
            </a:r>
          </a:p>
          <a:p>
            <a:pPr marL="723900" lvl="1" indent="-533400" eaLnBrk="1" hangingPunct="1"/>
            <a:r>
              <a:rPr lang="en-US" dirty="0" smtClean="0">
                <a:solidFill>
                  <a:srgbClr val="FFFF00"/>
                </a:solidFill>
              </a:rPr>
              <a:t>A context sensitive parser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C63192-19FB-40D6-A5D4-1E1366759E6E}" type="slidenum">
              <a:rPr lang="nl-NL">
                <a:latin typeface="Arial" pitchFamily="34" charset="0"/>
              </a:rPr>
              <a:pPr/>
              <a:t>31</a:t>
            </a:fld>
            <a:endParaRPr lang="nl-NL">
              <a:latin typeface="Arial" pitchFamily="34" charset="0"/>
            </a:endParaRP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Parser </a:t>
            </a:r>
            <a:r>
              <a:rPr lang="en-US" dirty="0" err="1" smtClean="0"/>
              <a:t>Combinator</a:t>
            </a:r>
            <a:r>
              <a:rPr lang="en-US" dirty="0" smtClean="0"/>
              <a:t> </a:t>
            </a:r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&lt;$&gt;</a:t>
            </a:r>
            <a:endParaRPr lang="en-US" sz="28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 smtClean="0"/>
              <a:t>Useful to insert computations in parsers</a:t>
            </a:r>
          </a:p>
          <a:p>
            <a:pPr lvl="1" eaLnBrk="1" hangingPunct="1"/>
            <a:r>
              <a:rPr lang="en-US" dirty="0" smtClean="0"/>
              <a:t>Based on the given </a:t>
            </a:r>
            <a:r>
              <a:rPr lang="en-US" dirty="0" err="1" smtClean="0"/>
              <a:t>combinators</a:t>
            </a:r>
            <a:endParaRPr lang="en-US" dirty="0" smtClean="0"/>
          </a:p>
          <a:p>
            <a:pPr marL="0" indent="0" eaLnBrk="1" hangingPunct="1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(&lt;$&gt;)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infixr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7 :: (r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sym typeface="Symbol" pitchFamily="18" charset="2"/>
              </a:rPr>
              <a:t>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t) (Parser s r)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sym typeface="Symbol" pitchFamily="18" charset="2"/>
              </a:rPr>
              <a:t>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Parser s t</a:t>
            </a:r>
          </a:p>
          <a:p>
            <a:pPr marL="0" indent="0" eaLnBrk="1" hangingPunct="1"/>
            <a:r>
              <a:rPr lang="en-US" dirty="0" smtClean="0"/>
              <a:t>(&lt;$&gt;) f p = yield f &lt;*&gt; p</a:t>
            </a:r>
          </a:p>
          <a:p>
            <a:pPr marL="0" indent="0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Examples</a:t>
            </a:r>
          </a:p>
          <a:p>
            <a:pPr marL="0" indent="0" eaLnBrk="1" hangingPunct="1"/>
            <a:r>
              <a:rPr lang="en-US" dirty="0" err="1" smtClean="0"/>
              <a:t>pAlphaAndDigit</a:t>
            </a:r>
            <a:r>
              <a:rPr lang="en-US" dirty="0" smtClean="0"/>
              <a:t> =</a:t>
            </a:r>
          </a:p>
          <a:p>
            <a:pPr marL="0" indent="0" eaLnBrk="1" hangingPunct="1"/>
            <a:r>
              <a:rPr lang="en-US" dirty="0" smtClean="0"/>
              <a:t> </a:t>
            </a:r>
            <a:r>
              <a:rPr lang="en-US" dirty="0" smtClean="0"/>
              <a:t>   (</a:t>
            </a:r>
            <a:r>
              <a:rPr lang="en-US" dirty="0" smtClean="0">
                <a:latin typeface="Symbol" pitchFamily="18" charset="2"/>
              </a:rPr>
              <a:t>l </a:t>
            </a:r>
            <a:r>
              <a:rPr lang="en-US" dirty="0" smtClean="0"/>
              <a:t>x y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(x, y</a:t>
            </a:r>
            <a:r>
              <a:rPr lang="en-US" dirty="0" smtClean="0"/>
              <a:t>)) &lt;$&gt; </a:t>
            </a:r>
            <a:r>
              <a:rPr lang="en-US" dirty="0" err="1" smtClean="0"/>
              <a:t>pAlpha</a:t>
            </a:r>
            <a:r>
              <a:rPr lang="en-US" dirty="0" smtClean="0"/>
              <a:t> &lt;*&gt; </a:t>
            </a:r>
            <a:r>
              <a:rPr lang="en-US" dirty="0" err="1" smtClean="0"/>
              <a:t>pDigit</a:t>
            </a:r>
            <a:endParaRPr lang="en-US" dirty="0" smtClean="0"/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r>
              <a:rPr lang="en-US" dirty="0" smtClean="0"/>
              <a:t>pNum1 = </a:t>
            </a:r>
            <a:r>
              <a:rPr lang="en-US" dirty="0" err="1" smtClean="0"/>
              <a:t>digitToInt</a:t>
            </a:r>
            <a:r>
              <a:rPr lang="en-US" dirty="0" smtClean="0"/>
              <a:t> &lt;$&gt; </a:t>
            </a:r>
            <a:r>
              <a:rPr lang="en-US" dirty="0" err="1" smtClean="0"/>
              <a:t>pDigit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pNum1 ['123'] </a:t>
            </a:r>
            <a:r>
              <a:rPr lang="en-US" dirty="0" smtClean="0">
                <a:sym typeface="Wingdings 3" pitchFamily="18" charset="2"/>
              </a:rPr>
              <a:t></a:t>
            </a:r>
            <a:r>
              <a:rPr lang="en-US" dirty="0" smtClean="0"/>
              <a:t> [(1,['23'])]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E52A54-CC04-45A9-917D-BAE22EB8B8E6}" type="slidenum">
              <a:rPr lang="nl-NL">
                <a:latin typeface="Arial" pitchFamily="34" charset="0"/>
              </a:rPr>
              <a:pPr/>
              <a:t>32</a:t>
            </a:fld>
            <a:endParaRPr lang="nl-NL">
              <a:latin typeface="Arial" pitchFamily="34" charset="0"/>
            </a:endParaRP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Parser </a:t>
            </a:r>
            <a:r>
              <a:rPr lang="en-US" dirty="0" err="1" smtClean="0"/>
              <a:t>Combinators</a:t>
            </a:r>
            <a:r>
              <a:rPr lang="en-US" dirty="0" smtClean="0"/>
              <a:t>: 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*&gt;</a:t>
            </a:r>
            <a:r>
              <a:rPr lang="en-US" dirty="0" smtClean="0"/>
              <a:t> and 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sym typeface="Wingdings" pitchFamily="2" charset="2"/>
              </a:rPr>
              <a:t>&lt;*</a:t>
            </a:r>
            <a:endParaRPr lang="en-US" sz="28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 smtClean="0"/>
              <a:t>Useful to forget intermediate results:</a:t>
            </a:r>
          </a:p>
          <a:p>
            <a:pPr marL="0" indent="0" eaLnBrk="1" hangingPunct="1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(*&gt;)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infixl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6: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sym typeface="Wingdings" pitchFamily="2" charset="2"/>
              </a:rPr>
              <a:t>:(Parser s r) (Parser s t)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sym typeface="Symbol" pitchFamily="18" charset="2"/>
              </a:rPr>
              <a:t>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sym typeface="Wingdings" pitchFamily="2" charset="2"/>
              </a:rPr>
              <a:t> Parser s t</a:t>
            </a:r>
          </a:p>
          <a:p>
            <a:pPr marL="0" indent="0" eaLnBrk="1" hangingPunct="1"/>
            <a:r>
              <a:rPr lang="en-US" dirty="0" smtClean="0">
                <a:sym typeface="Wingdings" pitchFamily="2" charset="2"/>
              </a:rPr>
              <a:t>(*&gt;) p1 p2 = (</a:t>
            </a:r>
            <a:r>
              <a:rPr lang="en-US" dirty="0" smtClean="0">
                <a:latin typeface="Symbol" pitchFamily="18" charset="2"/>
              </a:rPr>
              <a:t>l </a:t>
            </a:r>
            <a:r>
              <a:rPr lang="en-US" dirty="0" smtClean="0">
                <a:sym typeface="Wingdings" pitchFamily="2" charset="2"/>
              </a:rPr>
              <a:t>_ y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>
                <a:sym typeface="Wingdings" pitchFamily="2" charset="2"/>
              </a:rPr>
              <a:t> y) &lt;$&gt; p1 &lt;*&gt; p2</a:t>
            </a:r>
          </a:p>
          <a:p>
            <a:pPr marL="0" indent="0" eaLnBrk="1" hangingPunct="1"/>
            <a:endParaRPr lang="en-US" dirty="0" smtClean="0">
              <a:sym typeface="Wingdings" pitchFamily="2" charset="2"/>
            </a:endParaRPr>
          </a:p>
          <a:p>
            <a:pPr marL="0" indent="0" eaLnBrk="1" hangingPunct="1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sym typeface="Wingdings" pitchFamily="2" charset="2"/>
              </a:rPr>
              <a:t>(&lt;*)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sym typeface="Wingdings" pitchFamily="2" charset="2"/>
              </a:rPr>
              <a:t>infixl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sym typeface="Wingdings" pitchFamily="2" charset="2"/>
              </a:rPr>
              <a:t> 6::(Parser s r) (Parser s t)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sym typeface="Symbol" pitchFamily="18" charset="2"/>
              </a:rPr>
              <a:t>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sym typeface="Wingdings" pitchFamily="2" charset="2"/>
              </a:rPr>
              <a:t> Parser s r</a:t>
            </a:r>
          </a:p>
          <a:p>
            <a:pPr marL="0" indent="0" eaLnBrk="1" hangingPunct="1"/>
            <a:r>
              <a:rPr lang="en-US" dirty="0" smtClean="0">
                <a:sym typeface="Wingdings" pitchFamily="2" charset="2"/>
              </a:rPr>
              <a:t>(&lt;*) p1 p2 = (</a:t>
            </a:r>
            <a:r>
              <a:rPr lang="en-US" dirty="0" smtClean="0">
                <a:latin typeface="Symbol" pitchFamily="18" charset="2"/>
              </a:rPr>
              <a:t>l </a:t>
            </a:r>
            <a:r>
              <a:rPr lang="en-US" dirty="0" smtClean="0">
                <a:sym typeface="Wingdings" pitchFamily="2" charset="2"/>
              </a:rPr>
              <a:t>x _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>
                <a:sym typeface="Wingdings" pitchFamily="2" charset="2"/>
              </a:rPr>
              <a:t> x) &lt;$&gt; p1 &lt;*&gt; p2</a:t>
            </a:r>
          </a:p>
          <a:p>
            <a:pPr marL="0" indent="0" eaLnBrk="1" hangingPunct="1"/>
            <a:endParaRPr lang="en-US" dirty="0" smtClean="0">
              <a:sym typeface="Wingdings" pitchFamily="2" charset="2"/>
            </a:endParaRPr>
          </a:p>
          <a:p>
            <a:pPr marL="0" indent="0" eaLnBrk="1" hangingPunct="1"/>
            <a:endParaRPr lang="en-US" dirty="0" smtClean="0">
              <a:sym typeface="Wingdings" pitchFamily="2" charset="2"/>
            </a:endParaRPr>
          </a:p>
          <a:p>
            <a:pPr lvl="1" eaLnBrk="1" hangingPunct="1"/>
            <a:r>
              <a:rPr lang="en-US" dirty="0" smtClean="0"/>
              <a:t>Example:</a:t>
            </a:r>
          </a:p>
          <a:p>
            <a:pPr marL="0" indent="0" eaLnBrk="1" hangingPunct="1"/>
            <a:r>
              <a:rPr lang="en-US" dirty="0" err="1" smtClean="0"/>
              <a:t>parens</a:t>
            </a:r>
            <a:r>
              <a:rPr lang="en-US" dirty="0" smtClean="0"/>
              <a:t> p = symbol '(' *&gt; p &lt;* symbol ')'</a:t>
            </a:r>
            <a:br>
              <a:rPr lang="en-US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err="1" smtClean="0"/>
              <a:t>parens</a:t>
            </a:r>
            <a:r>
              <a:rPr lang="en-US" dirty="0" smtClean="0"/>
              <a:t> pNum1 ['(1)2'] </a:t>
            </a:r>
            <a:r>
              <a:rPr lang="en-US" dirty="0" smtClean="0">
                <a:sym typeface="Wingdings 3" pitchFamily="18" charset="2"/>
              </a:rPr>
              <a:t></a:t>
            </a:r>
            <a:r>
              <a:rPr lang="en-US" dirty="0" smtClean="0"/>
              <a:t> [(1,['2'])]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292080" y="4221088"/>
            <a:ext cx="3779912" cy="792088"/>
          </a:xfrm>
          <a:prstGeom prst="wedgeEllipseCallout">
            <a:avLst>
              <a:gd name="adj1" fmla="val -15867"/>
              <a:gd name="adj2" fmla="val -1153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GB" sz="1800" dirty="0" smtClean="0">
                <a:latin typeface="CMU Serif Roman" charset="0"/>
              </a:rPr>
              <a:t>the type reveals the function of the operator</a:t>
            </a:r>
            <a:endParaRPr lang="en-GB" sz="1800" dirty="0">
              <a:latin typeface="CMU Serif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5" grpId="0" build="p" autoUpdateAnimBg="0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4A8768-51B7-4A56-8F73-4DD991984987}" type="slidenum">
              <a:rPr lang="nl-NL">
                <a:latin typeface="Arial" pitchFamily="34" charset="0"/>
              </a:rPr>
              <a:pPr/>
              <a:t>33</a:t>
            </a:fld>
            <a:endParaRPr lang="nl-NL">
              <a:latin typeface="Arial" pitchFamily="34" charset="0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Using Recursion</a:t>
            </a:r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 smtClean="0"/>
              <a:t>Counting depth of nested parenthesis</a:t>
            </a:r>
          </a:p>
          <a:p>
            <a:pPr marL="0" indent="0" eaLnBrk="1" hangingPunct="1"/>
            <a:endParaRPr lang="en-US" sz="1000" dirty="0" smtClean="0">
              <a:solidFill>
                <a:schemeClr val="tx2"/>
              </a:solidFill>
            </a:endParaRPr>
          </a:p>
          <a:p>
            <a:pPr marL="0" indent="0" eaLnBrk="1" hangingPunct="1"/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parens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:= '('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parens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')' |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  <a:sym typeface="Symbol"/>
              </a:rPr>
              <a:t>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/>
            <a:endParaRPr lang="en-US" dirty="0" smtClean="0">
              <a:solidFill>
                <a:schemeClr val="accent1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eaLnBrk="1" hangingPunct="1"/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parens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:: Parser Char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parens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=		</a:t>
            </a:r>
            <a:r>
              <a:rPr lang="en-US" dirty="0" err="1" smtClean="0"/>
              <a:t>inc</a:t>
            </a:r>
            <a:r>
              <a:rPr lang="en-US" dirty="0" smtClean="0"/>
              <a:t> &lt;$&gt; (symbol '(' *&gt; </a:t>
            </a:r>
            <a:r>
              <a:rPr lang="en-US" dirty="0" err="1" smtClean="0"/>
              <a:t>parens</a:t>
            </a:r>
            <a:r>
              <a:rPr lang="en-US" dirty="0" smtClean="0"/>
              <a:t> &lt;* symbol ')')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hr-HR" dirty="0" smtClean="0"/>
              <a:t>&lt;|&gt;</a:t>
            </a:r>
            <a:r>
              <a:rPr lang="en-US" dirty="0" smtClean="0"/>
              <a:t>	yield 0</a:t>
            </a:r>
          </a:p>
          <a:p>
            <a:pPr marL="0" indent="0" eaLnBrk="1" hangingPunct="1"/>
            <a:endParaRPr lang="en-US" sz="1100" dirty="0" smtClean="0"/>
          </a:p>
          <a:p>
            <a:pPr lvl="1" eaLnBrk="1" hangingPunct="1"/>
            <a:r>
              <a:rPr lang="en-US" dirty="0" smtClean="0"/>
              <a:t>example:</a:t>
            </a:r>
          </a:p>
          <a:p>
            <a:pPr marL="0" indent="0" eaLnBrk="1" hangingPunct="1"/>
            <a:r>
              <a:rPr lang="en-US" dirty="0" err="1" smtClean="0"/>
              <a:t>parens</a:t>
            </a:r>
            <a:r>
              <a:rPr lang="en-US" dirty="0" smtClean="0"/>
              <a:t> ['((()))'] </a:t>
            </a:r>
            <a:r>
              <a:rPr lang="en-US" dirty="0" smtClean="0">
                <a:sym typeface="Wingdings 3" pitchFamily="18" charset="2"/>
              </a:rPr>
              <a:t></a:t>
            </a:r>
            <a:r>
              <a:rPr lang="en-US" dirty="0" smtClean="0"/>
              <a:t> [(3,[]), (0,['((()))'])]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8D4B9B-7052-4702-B2F2-377F17C37331}" type="slidenum">
              <a:rPr lang="nl-NL">
                <a:latin typeface="Arial" pitchFamily="34" charset="0"/>
              </a:rPr>
              <a:pPr/>
              <a:t>34</a:t>
            </a:fld>
            <a:endParaRPr lang="nl-NL">
              <a:latin typeface="Arial" pitchFamily="34" charset="0"/>
            </a:endParaRP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Parser </a:t>
            </a:r>
            <a:r>
              <a:rPr lang="en-US" dirty="0" err="1" smtClean="0"/>
              <a:t>Combinator</a:t>
            </a:r>
            <a:r>
              <a:rPr lang="en-US" dirty="0" smtClean="0"/>
              <a:t>  </a:t>
            </a:r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&lt;:&gt;</a:t>
            </a:r>
            <a:r>
              <a:rPr lang="en-US" dirty="0" smtClean="0"/>
              <a:t> </a:t>
            </a:r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857364"/>
            <a:ext cx="8686800" cy="4714908"/>
          </a:xfrm>
        </p:spPr>
        <p:txBody>
          <a:bodyPr/>
          <a:lstStyle/>
          <a:p>
            <a:pPr lvl="1" eaLnBrk="1" hangingPunct="1"/>
            <a:r>
              <a:rPr lang="en-US" dirty="0" smtClean="0"/>
              <a:t>Useful to collect intermediate results:</a:t>
            </a:r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(&lt;:&gt;)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infixr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6 :: (Parser s r) (Parser s [r])</a:t>
            </a:r>
          </a:p>
          <a:p>
            <a:pPr marL="0" indent="0" eaLnBrk="1" hangingPunct="1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charset="0"/>
                <a:ea typeface="Courier New" charset="0"/>
                <a:cs typeface="Courier New" charset="0"/>
                <a:sym typeface="Symbol" pitchFamily="18" charset="2"/>
              </a:rPr>
              <a:t>               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Parser s [r]</a:t>
            </a:r>
          </a:p>
          <a:p>
            <a:pPr marL="0" indent="0" eaLnBrk="1" hangingPunct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(&lt;:&gt;) p1 p2 = (\r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Symbol" pitchFamily="18" charset="2"/>
              </a:rPr>
              <a:t>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[r:rs]) &lt;$&gt; p1 &lt;*&gt; p2</a:t>
            </a:r>
          </a:p>
          <a:p>
            <a:pPr marL="0" lvl="1" indent="0"/>
            <a:endParaRPr lang="en-US" dirty="0" smtClean="0"/>
          </a:p>
          <a:p>
            <a:pPr marL="0" lvl="1" indent="0"/>
            <a:r>
              <a:rPr lang="en-US" dirty="0" smtClean="0"/>
              <a:t> Note: the type tells what a </a:t>
            </a:r>
            <a:r>
              <a:rPr lang="en-US" dirty="0" err="1" smtClean="0"/>
              <a:t>combinator</a:t>
            </a:r>
            <a:r>
              <a:rPr lang="en-US" dirty="0" smtClean="0"/>
              <a:t> does</a:t>
            </a:r>
          </a:p>
          <a:p>
            <a:pPr marL="0" lvl="1" indent="0"/>
            <a:r>
              <a:rPr lang="en-US" dirty="0" smtClean="0"/>
              <a:t> We do not have to look at the definition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46104F-CA1E-45D4-AC7A-8872DFD6A5C8}" type="slidenum">
              <a:rPr lang="nl-NL">
                <a:latin typeface="Arial" pitchFamily="34" charset="0"/>
              </a:rPr>
              <a:pPr/>
              <a:t>35</a:t>
            </a:fld>
            <a:endParaRPr lang="nl-NL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Examples of </a:t>
            </a:r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&lt;:&gt;</a:t>
            </a:r>
            <a:endParaRPr lang="en-US" sz="28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7364"/>
            <a:ext cx="8686800" cy="4714908"/>
          </a:xfrm>
        </p:spPr>
        <p:txBody>
          <a:bodyPr/>
          <a:lstStyle/>
          <a:p>
            <a:pPr marL="0" indent="0" eaLnBrk="1" hangingPunct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(&lt;:&gt;)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infixr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6 :: (Parser s r) (Parser s [r])</a:t>
            </a:r>
          </a:p>
          <a:p>
            <a:pPr marL="0" indent="0" eaLnBrk="1" hangingPunct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charset="0"/>
                <a:ea typeface="Courier New" charset="0"/>
                <a:cs typeface="Courier New" charset="0"/>
                <a:sym typeface="Symbol" pitchFamily="18" charset="2"/>
              </a:rPr>
              <a:t>               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Parser s [r]</a:t>
            </a:r>
          </a:p>
          <a:p>
            <a:pPr marL="0" indent="0" eaLnBrk="1" hangingPunct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(&lt;:&gt;) p1 p2 =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Symbol" pitchFamily="18" charset="2"/>
              </a:rPr>
              <a:t>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[r:rs])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$&gt;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p1 &lt;*&gt; p2</a:t>
            </a:r>
          </a:p>
          <a:p>
            <a:pPr lvl="1" eaLnBrk="1" hangingPunct="1"/>
            <a:r>
              <a:rPr lang="en-US" dirty="0" smtClean="0"/>
              <a:t>Kleene stars: zero or more </a:t>
            </a:r>
            <a:r>
              <a:rPr lang="en-US" dirty="0" smtClean="0"/>
              <a:t>times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p* = p p* |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ymbol" pitchFamily="18" charset="2"/>
                <a:ea typeface="Verdana" pitchFamily="34" charset="0"/>
                <a:cs typeface="Arial" pitchFamily="34" charset="0"/>
              </a:rPr>
              <a:t>e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.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Collect results in a list</a:t>
            </a:r>
          </a:p>
          <a:p>
            <a:pPr marL="0" indent="0" eaLnBrk="1" hangingPunct="1"/>
            <a:endParaRPr lang="en-US" sz="1400" dirty="0" smtClean="0">
              <a:solidFill>
                <a:schemeClr val="tx1"/>
              </a:solidFill>
            </a:endParaRPr>
          </a:p>
          <a:p>
            <a:pPr marL="0" indent="0" eaLnBrk="1" hangingPunct="1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many :: (Parser s r) -&gt; Parser s [r]</a:t>
            </a:r>
          </a:p>
          <a:p>
            <a:pPr marL="0" indent="0" eaLnBrk="1" hangingPunct="1"/>
            <a:r>
              <a:rPr lang="en-US" dirty="0" smtClean="0">
                <a:solidFill>
                  <a:schemeClr val="tx1"/>
                </a:solidFill>
              </a:rPr>
              <a:t>many p = p &lt;:&gt; many p </a:t>
            </a:r>
            <a:r>
              <a:rPr lang="hr-HR" dirty="0" smtClean="0">
                <a:solidFill>
                  <a:schemeClr val="tx1"/>
                </a:solidFill>
              </a:rPr>
              <a:t>&lt;|&gt;</a:t>
            </a:r>
            <a:r>
              <a:rPr lang="en-US" dirty="0" smtClean="0">
                <a:solidFill>
                  <a:schemeClr val="tx1"/>
                </a:solidFill>
              </a:rPr>
              <a:t> yield []</a:t>
            </a:r>
          </a:p>
          <a:p>
            <a:pPr lvl="1" eaLnBrk="1" hangingPunct="1"/>
            <a:r>
              <a:rPr lang="en-US" dirty="0" smtClean="0"/>
              <a:t>One or more </a:t>
            </a:r>
            <a:r>
              <a:rPr lang="en-US" dirty="0" smtClean="0"/>
              <a:t>times </a:t>
            </a:r>
            <a:r>
              <a:rPr lang="en-US" dirty="0" smtClean="0">
                <a:solidFill>
                  <a:schemeClr val="tx2"/>
                </a:solidFill>
              </a:rPr>
              <a:t>p</a:t>
            </a:r>
            <a:r>
              <a:rPr lang="en-US" baseline="30000" dirty="0" smtClean="0">
                <a:solidFill>
                  <a:schemeClr val="tx2"/>
                </a:solidFill>
              </a:rPr>
              <a:t>+</a:t>
            </a:r>
            <a:r>
              <a:rPr lang="en-US" dirty="0" smtClean="0">
                <a:solidFill>
                  <a:schemeClr val="tx2"/>
                </a:solidFill>
              </a:rPr>
              <a:t> = p p</a:t>
            </a:r>
            <a:r>
              <a:rPr lang="en-US" baseline="30000" dirty="0" smtClean="0">
                <a:solidFill>
                  <a:schemeClr val="tx2"/>
                </a:solidFill>
              </a:rPr>
              <a:t>*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 eaLnBrk="1" hangingPunct="1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some :: (Parser s r) -&gt; Parser s [r]</a:t>
            </a:r>
          </a:p>
          <a:p>
            <a:pPr marL="0" indent="0" eaLnBrk="1" hangingPunct="1"/>
            <a:r>
              <a:rPr lang="en-US" dirty="0" smtClean="0"/>
              <a:t>some p = p </a:t>
            </a:r>
            <a:r>
              <a:rPr lang="en-US" dirty="0"/>
              <a:t>&lt;</a:t>
            </a:r>
            <a:r>
              <a:rPr lang="en-US" dirty="0" smtClean="0"/>
              <a:t>:&gt; many 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2AB887-30CA-414D-AB65-4F4F84DBF0FC}" type="slidenum">
              <a:rPr lang="nl-NL">
                <a:latin typeface="Arial" pitchFamily="34" charset="0"/>
              </a:rPr>
              <a:pPr/>
              <a:t>36</a:t>
            </a:fld>
            <a:endParaRPr lang="nl-NL">
              <a:latin typeface="Arial" pitchFamily="34" charset="0"/>
            </a:endParaRP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Handle </a:t>
            </a:r>
            <a:r>
              <a:rPr lang="en-US" dirty="0" err="1" smtClean="0"/>
              <a:t>Kleene</a:t>
            </a:r>
            <a:r>
              <a:rPr lang="en-US" dirty="0" smtClean="0"/>
              <a:t> Stars with Care</a:t>
            </a:r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pNumber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:: Parser Char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pNumber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charListToInt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&lt;$&gt; many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pDigit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/>
            <a:r>
              <a:rPr lang="en-US" dirty="0" err="1" smtClean="0"/>
              <a:t>pNumber</a:t>
            </a:r>
            <a:r>
              <a:rPr lang="en-US" dirty="0" smtClean="0"/>
              <a:t> ['1</a:t>
            </a:r>
            <a:r>
              <a:rPr lang="en-US" dirty="0"/>
              <a:t>'</a:t>
            </a:r>
            <a:r>
              <a:rPr lang="en-US" dirty="0" smtClean="0"/>
              <a:t>, '2</a:t>
            </a:r>
            <a:r>
              <a:rPr lang="en-US" dirty="0"/>
              <a:t>', </a:t>
            </a:r>
            <a:r>
              <a:rPr lang="en-US" dirty="0" smtClean="0"/>
              <a:t>'3</a:t>
            </a:r>
            <a:r>
              <a:rPr lang="en-US" dirty="0"/>
              <a:t>', '.'] </a:t>
            </a:r>
            <a:r>
              <a:rPr lang="en-US" dirty="0" smtClean="0"/>
              <a:t>	</a:t>
            </a:r>
            <a:r>
              <a:rPr lang="en-US" dirty="0" smtClean="0">
                <a:sym typeface="Wingdings 3" pitchFamily="18" charset="2"/>
              </a:rPr>
              <a:t></a:t>
            </a:r>
            <a:r>
              <a:rPr lang="en-US" dirty="0" smtClean="0"/>
              <a:t> </a:t>
            </a:r>
          </a:p>
          <a:p>
            <a:pPr marL="0" indent="0" eaLnBrk="1" hangingPunct="1"/>
            <a:r>
              <a:rPr lang="en-US" dirty="0" smtClean="0"/>
              <a:t>    [ (123,['.'])					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pPr marL="0" indent="0" eaLnBrk="1" hangingPunct="1"/>
            <a:r>
              <a:rPr lang="en-US" dirty="0" smtClean="0"/>
              <a:t>    , (12,[</a:t>
            </a:r>
            <a:r>
              <a:rPr lang="en-US" dirty="0"/>
              <a:t>'3', '.'])</a:t>
            </a:r>
            <a:r>
              <a:rPr lang="en-US" dirty="0" smtClean="0"/>
              <a:t>				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  <a:p>
            <a:pPr marL="0" indent="0" eaLnBrk="1" hangingPunct="1"/>
            <a:r>
              <a:rPr lang="en-US" dirty="0" smtClean="0"/>
              <a:t>    , (1,[</a:t>
            </a:r>
            <a:r>
              <a:rPr lang="en-US" dirty="0"/>
              <a:t>'2', </a:t>
            </a:r>
            <a:r>
              <a:rPr lang="en-US" dirty="0" smtClean="0"/>
              <a:t>'3</a:t>
            </a:r>
            <a:r>
              <a:rPr lang="en-US" dirty="0"/>
              <a:t>', </a:t>
            </a:r>
            <a:r>
              <a:rPr lang="en-US" dirty="0" smtClean="0"/>
              <a:t>'.'])			</a:t>
            </a:r>
            <a:r>
              <a:rPr lang="en-US" dirty="0" smtClean="0">
                <a:sym typeface="Wingdings" pitchFamily="2" charset="2"/>
              </a:rPr>
              <a:t> </a:t>
            </a:r>
            <a:endParaRPr lang="en-US" dirty="0" smtClean="0"/>
          </a:p>
          <a:p>
            <a:pPr marL="0" indent="0" eaLnBrk="1" hangingPunct="1"/>
            <a:r>
              <a:rPr lang="en-US" dirty="0" smtClean="0"/>
              <a:t>    , (0,[</a:t>
            </a:r>
            <a:r>
              <a:rPr lang="en-US" dirty="0"/>
              <a:t>'1', </a:t>
            </a:r>
            <a:r>
              <a:rPr lang="en-US" dirty="0" smtClean="0"/>
              <a:t>'2</a:t>
            </a:r>
            <a:r>
              <a:rPr lang="en-US" dirty="0"/>
              <a:t>', </a:t>
            </a:r>
            <a:r>
              <a:rPr lang="en-US" dirty="0" smtClean="0"/>
              <a:t>'3</a:t>
            </a:r>
            <a:r>
              <a:rPr lang="en-US" dirty="0"/>
              <a:t>', '.'])</a:t>
            </a:r>
            <a:r>
              <a:rPr lang="en-US" dirty="0" smtClean="0"/>
              <a:t>		</a:t>
            </a:r>
            <a:r>
              <a:rPr lang="en-US" dirty="0" smtClean="0">
                <a:sym typeface="Wingdings" pitchFamily="2" charset="2"/>
              </a:rPr>
              <a:t>   !!</a:t>
            </a:r>
            <a:endParaRPr lang="en-US" dirty="0" smtClean="0"/>
          </a:p>
          <a:p>
            <a:pPr marL="0" indent="0" eaLnBrk="1" hangingPunct="1"/>
            <a:r>
              <a:rPr lang="en-US" dirty="0" smtClean="0"/>
              <a:t>    ]</a:t>
            </a:r>
          </a:p>
          <a:p>
            <a:pPr lvl="1" eaLnBrk="1" hangingPunct="1"/>
            <a:r>
              <a:rPr lang="en-US" dirty="0" smtClean="0"/>
              <a:t>check consumption of relevant input</a:t>
            </a:r>
          </a:p>
          <a:p>
            <a:pPr lvl="1" eaLnBrk="1" hangingPunct="1"/>
            <a:r>
              <a:rPr lang="en-US" dirty="0" smtClean="0"/>
              <a:t>use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some</a:t>
            </a:r>
            <a:r>
              <a:rPr lang="en-US" dirty="0" smtClean="0"/>
              <a:t> rather than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many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287095-B0C3-4EC8-BE53-CEEF4A523C3C}" type="slidenum">
              <a:rPr lang="nl-NL">
                <a:latin typeface="Arial" pitchFamily="34" charset="0"/>
              </a:rPr>
              <a:pPr/>
              <a:t>37</a:t>
            </a:fld>
            <a:endParaRPr lang="nl-NL">
              <a:latin typeface="Arial" pitchFamily="34" charset="0"/>
            </a:endParaRP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Handle </a:t>
            </a:r>
            <a:r>
              <a:rPr lang="en-US" dirty="0" err="1" smtClean="0"/>
              <a:t>Kleene</a:t>
            </a:r>
            <a:r>
              <a:rPr lang="en-US" dirty="0" smtClean="0"/>
              <a:t> Stars with Care</a:t>
            </a: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 smtClean="0"/>
              <a:t>Terminator on sequences:</a:t>
            </a:r>
          </a:p>
          <a:p>
            <a:pPr marL="0" indent="0" eaLnBrk="1" hangingPunct="1"/>
            <a:r>
              <a:rPr lang="en-US" dirty="0" err="1" smtClean="0"/>
              <a:t>pNumber</a:t>
            </a:r>
            <a:r>
              <a:rPr lang="en-US" dirty="0" smtClean="0"/>
              <a:t> &lt;* symbol '.'</a:t>
            </a:r>
          </a:p>
          <a:p>
            <a:pPr lvl="1" eaLnBrk="1" hangingPunct="1"/>
            <a:r>
              <a:rPr lang="en-US" dirty="0" smtClean="0"/>
              <a:t>Arbitrary look ahead:</a:t>
            </a:r>
          </a:p>
          <a:p>
            <a:pPr marL="0" indent="0" eaLnBrk="1" hangingPunct="1"/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pLookahead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:: Parser Char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Char</a:t>
            </a:r>
            <a:endParaRPr lang="en-US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 eaLnBrk="1" hangingPunct="1"/>
            <a:r>
              <a:rPr lang="en-US" dirty="0" err="1" smtClean="0"/>
              <a:t>pLookahead</a:t>
            </a:r>
            <a:r>
              <a:rPr lang="en-US" dirty="0" smtClean="0"/>
              <a:t> = many </a:t>
            </a:r>
            <a:r>
              <a:rPr lang="en-US" dirty="0" err="1" smtClean="0"/>
              <a:t>pAlpha</a:t>
            </a:r>
            <a:r>
              <a:rPr lang="en-US" dirty="0" smtClean="0"/>
              <a:t> *&gt; </a:t>
            </a:r>
            <a:r>
              <a:rPr lang="en-US" dirty="0" err="1" smtClean="0"/>
              <a:t>pDigit</a:t>
            </a:r>
            <a:r>
              <a:rPr lang="en-US" dirty="0" smtClean="0"/>
              <a:t> </a:t>
            </a:r>
            <a:r>
              <a:rPr lang="hr-HR" dirty="0" smtClean="0"/>
              <a:t>&lt;|&gt;</a:t>
            </a:r>
            <a:r>
              <a:rPr lang="en-US" dirty="0" smtClean="0"/>
              <a:t> </a:t>
            </a:r>
            <a:r>
              <a:rPr lang="en-US" dirty="0" err="1" smtClean="0"/>
              <a:t>pAlpha</a:t>
            </a:r>
            <a:endParaRPr lang="en-US" dirty="0" smtClean="0"/>
          </a:p>
          <a:p>
            <a:pPr lvl="1" eaLnBrk="1" hangingPunct="1"/>
            <a:r>
              <a:rPr lang="en-US" dirty="0" smtClean="0"/>
              <a:t>Example:</a:t>
            </a:r>
          </a:p>
          <a:p>
            <a:pPr marL="0" indent="0" eaLnBrk="1" hangingPunct="1"/>
            <a:r>
              <a:rPr lang="en-US" dirty="0" err="1" smtClean="0"/>
              <a:t>pLookahead</a:t>
            </a:r>
            <a:r>
              <a:rPr lang="en-US" dirty="0" smtClean="0"/>
              <a:t> [</a:t>
            </a:r>
            <a:r>
              <a:rPr lang="en-US" dirty="0"/>
              <a:t>'a', </a:t>
            </a:r>
            <a:r>
              <a:rPr lang="en-US" dirty="0" smtClean="0"/>
              <a:t>'b</a:t>
            </a:r>
            <a:r>
              <a:rPr lang="en-US" dirty="0"/>
              <a:t>', </a:t>
            </a:r>
            <a:r>
              <a:rPr lang="en-US" dirty="0" smtClean="0"/>
              <a:t>'1</a:t>
            </a:r>
            <a:r>
              <a:rPr lang="en-US" dirty="0"/>
              <a:t>', '</a:t>
            </a:r>
            <a:r>
              <a:rPr lang="en-US" dirty="0" smtClean="0"/>
              <a:t>2</a:t>
            </a:r>
            <a:r>
              <a:rPr lang="en-US" dirty="0"/>
              <a:t>'] </a:t>
            </a:r>
            <a:r>
              <a:rPr lang="en-US" dirty="0" smtClean="0">
                <a:sym typeface="Wingdings 3" pitchFamily="18" charset="2"/>
              </a:rPr>
              <a:t></a:t>
            </a:r>
            <a:r>
              <a:rPr lang="en-US" dirty="0" smtClean="0"/>
              <a:t> [('1',['2']),('a</a:t>
            </a:r>
            <a:r>
              <a:rPr lang="en-US" dirty="0"/>
              <a:t>',['b', </a:t>
            </a:r>
            <a:r>
              <a:rPr lang="en-US" dirty="0" smtClean="0"/>
              <a:t>'1</a:t>
            </a:r>
            <a:r>
              <a:rPr lang="en-US" dirty="0"/>
              <a:t>', '</a:t>
            </a:r>
            <a:r>
              <a:rPr lang="en-US" dirty="0" smtClean="0"/>
              <a:t>2</a:t>
            </a:r>
            <a:r>
              <a:rPr lang="en-US" dirty="0"/>
              <a:t>'])]</a:t>
            </a:r>
            <a:endParaRPr lang="en-US" dirty="0" smtClean="0"/>
          </a:p>
          <a:p>
            <a:pPr lvl="2" eaLnBrk="1" hangingPunct="1"/>
            <a:r>
              <a:rPr lang="en-US" dirty="0" smtClean="0"/>
              <a:t>Note the binding of the parsers in </a:t>
            </a:r>
            <a:r>
              <a:rPr lang="en-US" dirty="0" err="1" smtClean="0"/>
              <a:t>pLookahead</a:t>
            </a:r>
            <a:r>
              <a:rPr lang="en-US" dirty="0" smtClean="0"/>
              <a:t>:</a:t>
            </a:r>
          </a:p>
          <a:p>
            <a:pPr marL="0" indent="0" eaLnBrk="1" hangingPunct="1"/>
            <a:r>
              <a:rPr lang="en-US" dirty="0" smtClean="0"/>
              <a:t>	</a:t>
            </a:r>
            <a:r>
              <a:rPr lang="en-US" dirty="0" err="1" smtClean="0"/>
              <a:t>pLookahead</a:t>
            </a:r>
            <a:r>
              <a:rPr lang="en-US" dirty="0" smtClean="0"/>
              <a:t> = ((many </a:t>
            </a:r>
            <a:r>
              <a:rPr lang="en-US" dirty="0" err="1" smtClean="0"/>
              <a:t>pAlpha</a:t>
            </a:r>
            <a:r>
              <a:rPr lang="en-US" dirty="0" smtClean="0"/>
              <a:t>) *&gt; </a:t>
            </a:r>
            <a:r>
              <a:rPr lang="en-US" dirty="0" err="1" smtClean="0"/>
              <a:t>pDigit</a:t>
            </a:r>
            <a:r>
              <a:rPr lang="en-US" dirty="0" smtClean="0"/>
              <a:t>) </a:t>
            </a:r>
            <a:r>
              <a:rPr lang="hr-HR" dirty="0" smtClean="0"/>
              <a:t>&lt;|&gt;</a:t>
            </a:r>
            <a:r>
              <a:rPr lang="en-US" dirty="0" smtClean="0"/>
              <a:t> </a:t>
            </a:r>
            <a:r>
              <a:rPr lang="en-US" dirty="0" err="1" smtClean="0"/>
              <a:t>pAlpha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E27661-488D-4C81-833E-8B66D0186BD3}" type="slidenum">
              <a:rPr lang="nl-NL">
                <a:latin typeface="Arial" pitchFamily="34" charset="0"/>
              </a:rPr>
              <a:pPr/>
              <a:t>38</a:t>
            </a:fld>
            <a:endParaRPr lang="nl-NL">
              <a:latin typeface="Arial" pitchFamily="34" charset="0"/>
            </a:endParaRP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New Choice </a:t>
            </a:r>
            <a:r>
              <a:rPr lang="en-US" dirty="0" err="1" smtClean="0"/>
              <a:t>Combinator</a:t>
            </a:r>
            <a:endParaRPr lang="en-US" dirty="0" smtClean="0"/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Kleene star gives too many results</a:t>
            </a:r>
            <a:br>
              <a:rPr lang="en-US" dirty="0" smtClean="0"/>
            </a:br>
            <a:r>
              <a:rPr lang="en-US" dirty="0" smtClean="0"/>
              <a:t>solution: use other parser only if first parser fails</a:t>
            </a:r>
          </a:p>
          <a:p>
            <a:pPr marL="0" indent="0" eaLnBrk="1" hangingPunct="1"/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p := p1 &lt;&lt;|&gt; p2</a:t>
            </a:r>
          </a:p>
          <a:p>
            <a:pPr lvl="1" eaLnBrk="1" hangingPunct="1"/>
            <a:r>
              <a:rPr lang="en-US" sz="2000" dirty="0" smtClean="0"/>
              <a:t>list of successes: we want result of p2 only if p1 yields no results</a:t>
            </a:r>
          </a:p>
          <a:p>
            <a:pPr lvl="1" eaLnBrk="1" hangingPunct="1"/>
            <a:endParaRPr lang="en-US" dirty="0" smtClean="0"/>
          </a:p>
          <a:p>
            <a:pPr marL="0" indent="0" eaLnBrk="1" hangingPunct="1"/>
            <a:r>
              <a:rPr lang="en-US" sz="2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hr-HR" sz="2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&lt;&lt;|&gt;</a:t>
            </a:r>
            <a:r>
              <a:rPr lang="en-US" sz="2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) </a:t>
            </a:r>
            <a:r>
              <a:rPr lang="en-US" sz="22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infixr</a:t>
            </a:r>
            <a:r>
              <a:rPr lang="en-US" sz="2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4 :: (Parser s r) (Parser s r) </a:t>
            </a:r>
            <a:r>
              <a:rPr lang="en-US" sz="2200" dirty="0" smtClean="0">
                <a:solidFill>
                  <a:schemeClr val="accent1">
                    <a:lumMod val="20000"/>
                    <a:lumOff val="80000"/>
                  </a:schemeClr>
                </a:solidFill>
                <a:sym typeface="Symbol" pitchFamily="18" charset="2"/>
              </a:rPr>
              <a:t></a:t>
            </a:r>
            <a:r>
              <a:rPr lang="en-US" sz="2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Parser s r</a:t>
            </a:r>
          </a:p>
          <a:p>
            <a:pPr marL="0" indent="0" eaLnBrk="1" hangingPunct="1"/>
            <a:r>
              <a:rPr lang="en-US" sz="2200" dirty="0" smtClean="0"/>
              <a:t>(</a:t>
            </a:r>
            <a:r>
              <a:rPr lang="hr-HR" sz="2200" dirty="0" smtClean="0"/>
              <a:t>&lt;&lt;|&gt;</a:t>
            </a:r>
            <a:r>
              <a:rPr lang="en-US" sz="2200" dirty="0" smtClean="0"/>
              <a:t>) p1 p2</a:t>
            </a:r>
          </a:p>
          <a:p>
            <a:pPr marL="0" indent="0" eaLnBrk="1" hangingPunct="1"/>
            <a:r>
              <a:rPr lang="en-US" sz="2200" dirty="0" smtClean="0"/>
              <a:t> = </a:t>
            </a:r>
            <a:r>
              <a:rPr lang="en-US" sz="2200" dirty="0" smtClean="0">
                <a:latin typeface="Symbol" pitchFamily="18" charset="2"/>
              </a:rPr>
              <a:t>l</a:t>
            </a:r>
            <a:r>
              <a:rPr lang="en-US" sz="2200" dirty="0" smtClean="0"/>
              <a:t> input </a:t>
            </a: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  <a:sym typeface="Symbol" pitchFamily="18" charset="2"/>
              </a:rPr>
              <a:t></a:t>
            </a:r>
            <a:r>
              <a:rPr lang="en-US" sz="2200" dirty="0" smtClean="0"/>
              <a:t> </a:t>
            </a:r>
            <a:r>
              <a:rPr lang="en-US" sz="2200" b="1" dirty="0" smtClean="0"/>
              <a:t>case</a:t>
            </a:r>
            <a:r>
              <a:rPr lang="en-US" sz="2200" dirty="0" smtClean="0"/>
              <a:t> p1 input </a:t>
            </a:r>
            <a:r>
              <a:rPr lang="en-US" sz="2200" b="1" dirty="0" smtClean="0"/>
              <a:t>of</a:t>
            </a:r>
            <a:endParaRPr lang="en-US" sz="2200" dirty="0" smtClean="0"/>
          </a:p>
          <a:p>
            <a:pPr marL="0" indent="0" eaLnBrk="1" hangingPunct="1"/>
            <a:r>
              <a:rPr lang="en-US" sz="2200" dirty="0" smtClean="0"/>
              <a:t>					 	 []	  </a:t>
            </a:r>
            <a:r>
              <a:rPr lang="en-US" sz="2200" dirty="0" smtClean="0">
                <a:sym typeface="Symbol" pitchFamily="18" charset="2"/>
              </a:rPr>
              <a:t>=</a:t>
            </a:r>
            <a:r>
              <a:rPr lang="en-US" sz="2200" dirty="0" smtClean="0"/>
              <a:t> p2 input</a:t>
            </a:r>
          </a:p>
          <a:p>
            <a:pPr marL="0" indent="0" eaLnBrk="1" hangingPunct="1"/>
            <a:r>
              <a:rPr lang="en-US" sz="2200" dirty="0" smtClean="0"/>
              <a:t>					     res = 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FB4838-E52F-424A-95B8-2A4D15F5E357}" type="slidenum">
              <a:rPr lang="nl-NL">
                <a:latin typeface="Arial" pitchFamily="34" charset="0"/>
              </a:rPr>
              <a:pPr/>
              <a:t>39</a:t>
            </a:fld>
            <a:endParaRPr lang="nl-NL">
              <a:latin typeface="Arial" pitchFamily="34" charset="0"/>
            </a:endParaRPr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of </a:t>
            </a:r>
            <a:r>
              <a:rPr lang="hr-HR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&lt;&lt;|&gt;</a:t>
            </a:r>
            <a:endParaRPr lang="en-US" sz="32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 smtClean="0"/>
              <a:t>Arbitrary look ahead:</a:t>
            </a:r>
          </a:p>
          <a:p>
            <a:pPr marL="0" indent="0" eaLnBrk="1" hangingPunct="1"/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pLookahead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:: Parser Char Char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pLookahead</a:t>
            </a:r>
            <a:r>
              <a:rPr lang="en-US" dirty="0" smtClean="0"/>
              <a:t> = many </a:t>
            </a:r>
            <a:r>
              <a:rPr lang="en-US" dirty="0" err="1" smtClean="0"/>
              <a:t>pAlpha</a:t>
            </a:r>
            <a:r>
              <a:rPr lang="en-US" dirty="0" smtClean="0"/>
              <a:t> *&gt; </a:t>
            </a:r>
            <a:r>
              <a:rPr lang="en-US" dirty="0" err="1" smtClean="0"/>
              <a:t>pDigit</a:t>
            </a:r>
            <a:r>
              <a:rPr lang="en-US" dirty="0" smtClean="0"/>
              <a:t> </a:t>
            </a:r>
            <a:r>
              <a:rPr lang="hr-HR" dirty="0" smtClean="0"/>
              <a:t>&lt;&lt;|&gt;</a:t>
            </a:r>
            <a:r>
              <a:rPr lang="en-US" dirty="0" smtClean="0"/>
              <a:t> </a:t>
            </a:r>
            <a:r>
              <a:rPr lang="en-US" dirty="0" err="1" smtClean="0"/>
              <a:t>pAlpha</a:t>
            </a:r>
            <a:endParaRPr lang="en-US" dirty="0" smtClean="0"/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r>
              <a:rPr lang="en-US" dirty="0" err="1" smtClean="0"/>
              <a:t>pLookahead</a:t>
            </a:r>
            <a:r>
              <a:rPr lang="en-US" dirty="0" smtClean="0"/>
              <a:t> ['abc123']	</a:t>
            </a:r>
            <a:r>
              <a:rPr lang="en-US" dirty="0" smtClean="0">
                <a:sym typeface="Wingdings 3" pitchFamily="18" charset="2"/>
              </a:rPr>
              <a:t></a:t>
            </a:r>
            <a:r>
              <a:rPr lang="en-US" dirty="0" smtClean="0"/>
              <a:t> [('1',['23'])]</a:t>
            </a:r>
          </a:p>
          <a:p>
            <a:pPr marL="0" indent="0" eaLnBrk="1" hangingPunct="1"/>
            <a:r>
              <a:rPr lang="en-US" dirty="0" err="1" smtClean="0"/>
              <a:t>pLookahead</a:t>
            </a:r>
            <a:r>
              <a:rPr lang="en-US" dirty="0" smtClean="0"/>
              <a:t> ['</a:t>
            </a:r>
            <a:r>
              <a:rPr lang="en-US" dirty="0" err="1" smtClean="0"/>
              <a:t>abc</a:t>
            </a:r>
            <a:r>
              <a:rPr lang="en-US" dirty="0" smtClean="0"/>
              <a:t>'] 		</a:t>
            </a:r>
            <a:r>
              <a:rPr lang="en-US" dirty="0" smtClean="0">
                <a:sym typeface="Wingdings 3" pitchFamily="18" charset="2"/>
              </a:rPr>
              <a:t></a:t>
            </a:r>
            <a:r>
              <a:rPr lang="en-US" dirty="0" smtClean="0"/>
              <a:t>	[('a',['</a:t>
            </a:r>
            <a:r>
              <a:rPr lang="en-US" dirty="0" err="1" smtClean="0"/>
              <a:t>bc</a:t>
            </a:r>
            <a:r>
              <a:rPr lang="en-US" dirty="0" smtClean="0"/>
              <a:t>'])]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5502A0-05E9-4578-A99A-D3FB7142DE32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195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500062"/>
          </a:xfrm>
        </p:spPr>
        <p:txBody>
          <a:bodyPr/>
          <a:lstStyle/>
          <a:p>
            <a:pPr eaLnBrk="1" hangingPunct="1"/>
            <a:r>
              <a:rPr lang="en-US" dirty="0" smtClean="0"/>
              <a:t>Scanning </a:t>
            </a:r>
            <a:r>
              <a:rPr lang="en-US" dirty="0" err="1" smtClean="0"/>
              <a:t>vs</a:t>
            </a:r>
            <a:r>
              <a:rPr lang="en-US" dirty="0" smtClean="0"/>
              <a:t> Parsing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15888" y="812781"/>
            <a:ext cx="9143999" cy="1589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539750" y="1447821"/>
            <a:ext cx="8496746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MU Serif Roman" charset="0"/>
              </a:rPr>
              <a:t>Where </a:t>
            </a:r>
            <a:r>
              <a:rPr lang="en-US" sz="2000" dirty="0">
                <a:latin typeface="CMU Serif Roman" charset="0"/>
              </a:rPr>
              <a:t>do we draw the line? </a:t>
            </a:r>
            <a:endParaRPr lang="en-US" sz="2000" dirty="0"/>
          </a:p>
          <a:p>
            <a:pPr marL="355600">
              <a:tabLst>
                <a:tab pos="1076325" algn="l"/>
                <a:tab pos="1527175" algn="l"/>
              </a:tabLst>
            </a:pPr>
            <a:r>
              <a:rPr lang="en-US" sz="2000" i="1" dirty="0" smtClean="0"/>
              <a:t>term</a:t>
            </a:r>
            <a:r>
              <a:rPr lang="en-US" sz="2000" dirty="0" smtClean="0"/>
              <a:t> </a:t>
            </a:r>
            <a:r>
              <a:rPr lang="en-US" sz="2000" dirty="0"/>
              <a:t>	::=	[</a:t>
            </a:r>
            <a:r>
              <a:rPr lang="en-US" sz="2000" dirty="0">
                <a:solidFill>
                  <a:schemeClr val="folHlink"/>
                </a:solidFill>
                <a:latin typeface="Courier New" pitchFamily="49" charset="0"/>
              </a:rPr>
              <a:t>a</a:t>
            </a:r>
            <a:r>
              <a:rPr lang="en-US" sz="2000" dirty="0"/>
              <a:t> – </a:t>
            </a:r>
            <a:r>
              <a:rPr lang="en-US" sz="2000" dirty="0" err="1">
                <a:solidFill>
                  <a:schemeClr val="folHlink"/>
                </a:solidFill>
                <a:latin typeface="Courier New" pitchFamily="49" charset="0"/>
              </a:rPr>
              <a:t>zA</a:t>
            </a:r>
            <a:r>
              <a:rPr lang="en-US" sz="2000" dirty="0"/>
              <a:t> - </a:t>
            </a:r>
            <a:r>
              <a:rPr lang="en-US" sz="2000" dirty="0">
                <a:solidFill>
                  <a:schemeClr val="folHlink"/>
                </a:solidFill>
                <a:latin typeface="Courier New" pitchFamily="49" charset="0"/>
              </a:rPr>
              <a:t>z</a:t>
            </a:r>
            <a:r>
              <a:rPr lang="en-US" sz="2000" dirty="0"/>
              <a:t>] ([</a:t>
            </a:r>
            <a:r>
              <a:rPr lang="en-US" sz="2000" dirty="0">
                <a:solidFill>
                  <a:schemeClr val="folHlink"/>
                </a:solidFill>
                <a:latin typeface="Courier New" pitchFamily="49" charset="0"/>
              </a:rPr>
              <a:t>a</a:t>
            </a:r>
            <a:r>
              <a:rPr lang="en-US" sz="2000" dirty="0"/>
              <a:t> – </a:t>
            </a:r>
            <a:r>
              <a:rPr lang="en-US" sz="2000" dirty="0" err="1">
                <a:solidFill>
                  <a:schemeClr val="folHlink"/>
                </a:solidFill>
                <a:latin typeface="Courier New" pitchFamily="49" charset="0"/>
              </a:rPr>
              <a:t>zA</a:t>
            </a:r>
            <a:r>
              <a:rPr lang="en-US" sz="2000" dirty="0"/>
              <a:t> - </a:t>
            </a:r>
            <a:r>
              <a:rPr lang="en-US" sz="2000" dirty="0">
                <a:solidFill>
                  <a:schemeClr val="folHlink"/>
                </a:solidFill>
                <a:latin typeface="Courier New" pitchFamily="49" charset="0"/>
              </a:rPr>
              <a:t>z</a:t>
            </a:r>
            <a:r>
              <a:rPr lang="en-US" sz="2000" dirty="0"/>
              <a:t>] | [</a:t>
            </a:r>
            <a:r>
              <a:rPr lang="en-US" sz="2000" dirty="0">
                <a:solidFill>
                  <a:schemeClr val="folHlink"/>
                </a:solidFill>
                <a:latin typeface="Courier New" pitchFamily="49" charset="0"/>
              </a:rPr>
              <a:t>0</a:t>
            </a:r>
            <a:r>
              <a:rPr lang="en-US" sz="2000" dirty="0"/>
              <a:t> - </a:t>
            </a:r>
            <a:r>
              <a:rPr lang="en-US" sz="2000" dirty="0">
                <a:solidFill>
                  <a:schemeClr val="folHlink"/>
                </a:solidFill>
                <a:latin typeface="Courier New" pitchFamily="49" charset="0"/>
              </a:rPr>
              <a:t>9</a:t>
            </a:r>
            <a:r>
              <a:rPr lang="en-US" sz="2000" dirty="0"/>
              <a:t>])*</a:t>
            </a:r>
          </a:p>
          <a:p>
            <a:pPr marL="355600">
              <a:tabLst>
                <a:tab pos="1076325" algn="l"/>
                <a:tab pos="1527175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|	</a:t>
            </a:r>
            <a:r>
              <a:rPr lang="en-US" sz="2000" dirty="0" smtClean="0">
                <a:solidFill>
                  <a:schemeClr val="folHlink"/>
                </a:solidFill>
                <a:latin typeface="Courier New" pitchFamily="49" charset="0"/>
              </a:rPr>
              <a:t>0</a:t>
            </a:r>
            <a:r>
              <a:rPr lang="en-US" sz="2000" dirty="0" smtClean="0">
                <a:solidFill>
                  <a:schemeClr val="folHlink"/>
                </a:solidFill>
              </a:rPr>
              <a:t> </a:t>
            </a:r>
            <a:r>
              <a:rPr lang="en-US" sz="2000" dirty="0"/>
              <a:t>| [</a:t>
            </a:r>
            <a:r>
              <a:rPr lang="en-US" sz="2000" dirty="0">
                <a:solidFill>
                  <a:schemeClr val="folHlink"/>
                </a:solidFill>
                <a:latin typeface="Courier New" pitchFamily="49" charset="0"/>
              </a:rPr>
              <a:t>1</a:t>
            </a:r>
            <a:r>
              <a:rPr lang="en-US" sz="2000" dirty="0"/>
              <a:t> – </a:t>
            </a:r>
            <a:r>
              <a:rPr lang="en-US" sz="2000" dirty="0">
                <a:solidFill>
                  <a:schemeClr val="folHlink"/>
                </a:solidFill>
                <a:latin typeface="Courier New" pitchFamily="49" charset="0"/>
              </a:rPr>
              <a:t>9</a:t>
            </a:r>
            <a:r>
              <a:rPr lang="en-US" sz="2000" dirty="0"/>
              <a:t>] [</a:t>
            </a:r>
            <a:r>
              <a:rPr lang="en-US" sz="2000" dirty="0">
                <a:solidFill>
                  <a:schemeClr val="folHlink"/>
                </a:solidFill>
                <a:latin typeface="Courier New" pitchFamily="49" charset="0"/>
              </a:rPr>
              <a:t>0</a:t>
            </a:r>
            <a:r>
              <a:rPr lang="en-US" sz="2000" dirty="0"/>
              <a:t> – </a:t>
            </a:r>
            <a:r>
              <a:rPr lang="en-US" sz="2000" dirty="0">
                <a:solidFill>
                  <a:schemeClr val="folHlink"/>
                </a:solidFill>
                <a:latin typeface="Courier New" pitchFamily="49" charset="0"/>
              </a:rPr>
              <a:t>9</a:t>
            </a:r>
            <a:r>
              <a:rPr lang="en-US" sz="2000" dirty="0"/>
              <a:t>]*</a:t>
            </a:r>
          </a:p>
          <a:p>
            <a:pPr marL="355600">
              <a:tabLst>
                <a:tab pos="1076325" algn="l"/>
                <a:tab pos="1527175" algn="l"/>
              </a:tabLst>
            </a:pPr>
            <a:r>
              <a:rPr lang="en-US" sz="2000" i="1" dirty="0" smtClean="0"/>
              <a:t>op</a:t>
            </a:r>
            <a:r>
              <a:rPr lang="en-US" sz="2000" dirty="0"/>
              <a:t>	::=	</a:t>
            </a:r>
            <a:r>
              <a:rPr lang="en-US" sz="2000" dirty="0">
                <a:solidFill>
                  <a:schemeClr val="folHlink"/>
                </a:solidFill>
                <a:latin typeface="Courier New" pitchFamily="49" charset="0"/>
              </a:rPr>
              <a:t>+</a:t>
            </a:r>
            <a:r>
              <a:rPr lang="en-US" sz="2000" dirty="0"/>
              <a:t> | </a:t>
            </a:r>
            <a:r>
              <a:rPr lang="en-US" sz="2000" dirty="0">
                <a:solidFill>
                  <a:schemeClr val="folHlink"/>
                </a:solidFill>
                <a:latin typeface="Courier New" pitchFamily="49" charset="0"/>
              </a:rPr>
              <a:t>-</a:t>
            </a:r>
            <a:r>
              <a:rPr lang="en-US" sz="2000" dirty="0"/>
              <a:t> | </a:t>
            </a:r>
            <a:r>
              <a:rPr lang="en-US" sz="2000" dirty="0">
                <a:solidFill>
                  <a:schemeClr val="folHlink"/>
                </a:solidFill>
                <a:latin typeface="Courier New" pitchFamily="49" charset="0"/>
              </a:rPr>
              <a:t>*</a:t>
            </a:r>
            <a:r>
              <a:rPr lang="en-US" sz="2000" dirty="0"/>
              <a:t> |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solidFill>
                  <a:schemeClr val="folHlink"/>
                </a:solidFill>
                <a:latin typeface="Courier New" pitchFamily="49" charset="0"/>
              </a:rPr>
              <a:t>/</a:t>
            </a:r>
          </a:p>
          <a:p>
            <a:pPr marL="355600">
              <a:tabLst>
                <a:tab pos="1076325" algn="l"/>
                <a:tab pos="1527175" algn="l"/>
              </a:tabLst>
            </a:pPr>
            <a:r>
              <a:rPr lang="en-US" sz="2000" i="1" dirty="0" err="1" smtClean="0"/>
              <a:t>expr</a:t>
            </a:r>
            <a:r>
              <a:rPr lang="en-US" sz="2000" dirty="0"/>
              <a:t>	::=	(</a:t>
            </a:r>
            <a:r>
              <a:rPr lang="en-US" sz="2000" i="1" dirty="0"/>
              <a:t>term</a:t>
            </a:r>
            <a:r>
              <a:rPr lang="en-US" sz="2000" dirty="0"/>
              <a:t> </a:t>
            </a:r>
            <a:r>
              <a:rPr lang="en-US" sz="2000" i="1" dirty="0"/>
              <a:t>op</a:t>
            </a:r>
            <a:r>
              <a:rPr lang="en-US" sz="2000" dirty="0"/>
              <a:t>)* </a:t>
            </a:r>
            <a:r>
              <a:rPr lang="en-US" sz="2000" i="1" dirty="0"/>
              <a:t>term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CMU Serif Roman" charset="0"/>
              </a:rPr>
              <a:t>Regular </a:t>
            </a:r>
            <a:r>
              <a:rPr lang="en-US" sz="2000" dirty="0">
                <a:solidFill>
                  <a:srgbClr val="FFFF00"/>
                </a:solidFill>
                <a:latin typeface="CMU Serif Roman" charset="0"/>
              </a:rPr>
              <a:t>expression</a:t>
            </a:r>
            <a:r>
              <a:rPr lang="en-US" sz="2000" dirty="0">
                <a:solidFill>
                  <a:schemeClr val="hlink"/>
                </a:solidFill>
                <a:latin typeface="CMU Serif Roman" charset="0"/>
              </a:rPr>
              <a:t>s</a:t>
            </a:r>
            <a:r>
              <a:rPr lang="en-US" sz="2000" dirty="0">
                <a:latin typeface="CMU Serif Roman" charset="0"/>
              </a:rPr>
              <a:t> are used to classify:</a:t>
            </a:r>
          </a:p>
          <a:p>
            <a:pPr marL="355600" lvl="1" indent="-173038">
              <a:buFontTx/>
              <a:buChar char="•"/>
            </a:pPr>
            <a:r>
              <a:rPr lang="en-US" sz="2000" dirty="0" smtClean="0">
                <a:latin typeface="CMU Serif Roman" charset="0"/>
              </a:rPr>
              <a:t>identifiers</a:t>
            </a:r>
            <a:r>
              <a:rPr lang="en-US" sz="2000" dirty="0">
                <a:latin typeface="CMU Serif Roman" charset="0"/>
              </a:rPr>
              <a:t>, numbers, keywords</a:t>
            </a:r>
          </a:p>
          <a:p>
            <a:pPr marL="355600" lvl="1" indent="-173038">
              <a:buFontTx/>
              <a:buChar char="•"/>
            </a:pPr>
            <a:r>
              <a:rPr lang="en-US" sz="2000" dirty="0" smtClean="0">
                <a:latin typeface="CMU Serif Roman" charset="0"/>
              </a:rPr>
              <a:t>REs </a:t>
            </a:r>
            <a:r>
              <a:rPr lang="en-US" sz="2000" dirty="0">
                <a:latin typeface="CMU Serif Roman" charset="0"/>
              </a:rPr>
              <a:t>are more concise and simpler for tokens than a grammar</a:t>
            </a:r>
          </a:p>
          <a:p>
            <a:pPr marL="355600" lvl="1" indent="-173038">
              <a:buFontTx/>
              <a:buChar char="•"/>
            </a:pPr>
            <a:r>
              <a:rPr lang="en-US" sz="2000" dirty="0" smtClean="0">
                <a:latin typeface="CMU Serif Roman" charset="0"/>
              </a:rPr>
              <a:t>more </a:t>
            </a:r>
            <a:r>
              <a:rPr lang="en-US" sz="2000" dirty="0">
                <a:latin typeface="CMU Serif Roman" charset="0"/>
              </a:rPr>
              <a:t>efficient scanners can be built from REs (DFAs) than grammars 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FFFF00"/>
                </a:solidFill>
                <a:latin typeface="CMU Serif Roman" charset="0"/>
              </a:rPr>
              <a:t>Context-free grammars</a:t>
            </a:r>
            <a:r>
              <a:rPr lang="en-US" sz="2000" dirty="0" smtClean="0">
                <a:latin typeface="CMU Serif Roman" charset="0"/>
              </a:rPr>
              <a:t> are used to count:</a:t>
            </a:r>
          </a:p>
          <a:p>
            <a:pPr marL="355600" lvl="1" indent="-173038">
              <a:buFontTx/>
              <a:buChar char="•"/>
            </a:pPr>
            <a:r>
              <a:rPr lang="en-US" sz="2000" dirty="0" smtClean="0">
                <a:latin typeface="CMU Serif Roman" charset="0"/>
              </a:rPr>
              <a:t>brackets</a:t>
            </a:r>
            <a:r>
              <a:rPr lang="en-US" sz="2000" dirty="0">
                <a:latin typeface="CMU Serif Roman" charset="0"/>
              </a:rPr>
              <a:t>:</a:t>
            </a:r>
            <a:r>
              <a:rPr lang="en-US" sz="2000" dirty="0">
                <a:solidFill>
                  <a:schemeClr val="folHlink"/>
                </a:solidFill>
              </a:rPr>
              <a:t> </a:t>
            </a:r>
            <a:r>
              <a:rPr lang="en-US" sz="2000" dirty="0" smtClean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2400" dirty="0" smtClean="0"/>
              <a:t>..</a:t>
            </a:r>
            <a:r>
              <a:rPr lang="en-US" sz="2000" dirty="0" smtClean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2000" dirty="0" smtClean="0"/>
              <a:t>, </a:t>
            </a:r>
            <a:r>
              <a:rPr lang="en-US" sz="2000" dirty="0">
                <a:solidFill>
                  <a:schemeClr val="folHlink"/>
                </a:solidFill>
                <a:latin typeface="Courier New" pitchFamily="49" charset="0"/>
              </a:rPr>
              <a:t>begin</a:t>
            </a:r>
            <a:r>
              <a:rPr lang="en-US" sz="2000" dirty="0"/>
              <a:t> </a:t>
            </a:r>
            <a:r>
              <a:rPr lang="en-US" sz="2000" dirty="0" smtClean="0"/>
              <a:t>.. </a:t>
            </a:r>
            <a:r>
              <a:rPr lang="en-US" sz="2000" dirty="0">
                <a:solidFill>
                  <a:schemeClr val="folHlink"/>
                </a:solidFill>
                <a:latin typeface="Courier New" pitchFamily="49" charset="0"/>
              </a:rPr>
              <a:t>end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folHlink"/>
                </a:solidFill>
                <a:latin typeface="Courier New" pitchFamily="49" charset="0"/>
              </a:rPr>
              <a:t>if</a:t>
            </a:r>
            <a:r>
              <a:rPr lang="en-US" sz="2000" dirty="0"/>
              <a:t> </a:t>
            </a:r>
            <a:r>
              <a:rPr lang="en-US" sz="2000" dirty="0" smtClean="0"/>
              <a:t>.. </a:t>
            </a:r>
            <a:r>
              <a:rPr lang="en-US" sz="2000" dirty="0">
                <a:solidFill>
                  <a:schemeClr val="folHlink"/>
                </a:solidFill>
                <a:latin typeface="Courier New" pitchFamily="49" charset="0"/>
              </a:rPr>
              <a:t>then</a:t>
            </a:r>
            <a:r>
              <a:rPr lang="en-US" sz="2000" dirty="0"/>
              <a:t> </a:t>
            </a:r>
            <a:r>
              <a:rPr lang="en-US" sz="2000" dirty="0" smtClean="0"/>
              <a:t>.. </a:t>
            </a:r>
            <a:r>
              <a:rPr lang="en-US" sz="2000" dirty="0">
                <a:solidFill>
                  <a:schemeClr val="folHlink"/>
                </a:solidFill>
                <a:latin typeface="Courier New" pitchFamily="49" charset="0"/>
              </a:rPr>
              <a:t>else</a:t>
            </a:r>
          </a:p>
          <a:p>
            <a:pPr marL="355600" lvl="1" indent="-173038">
              <a:buFontTx/>
              <a:buChar char="•"/>
            </a:pPr>
            <a:r>
              <a:rPr lang="en-US" sz="2000" dirty="0" smtClean="0">
                <a:latin typeface="CMU Serif Roman" charset="0"/>
              </a:rPr>
              <a:t>imparting </a:t>
            </a:r>
            <a:r>
              <a:rPr lang="en-US" sz="2000" dirty="0">
                <a:latin typeface="CMU Serif Roman" charset="0"/>
              </a:rPr>
              <a:t>structure: </a:t>
            </a:r>
            <a:r>
              <a:rPr lang="en-US" sz="2000" dirty="0" smtClean="0">
                <a:latin typeface="CMU Serif Roman" charset="0"/>
              </a:rPr>
              <a:t>expressions</a:t>
            </a:r>
            <a:endParaRPr lang="en-US" sz="2000" dirty="0">
              <a:latin typeface="CMU Serif Roman" charset="0"/>
            </a:endParaRPr>
          </a:p>
          <a:p>
            <a:r>
              <a:rPr lang="en-US" sz="2000" dirty="0" smtClean="0">
                <a:latin typeface="CMU Serif Roman" charset="0"/>
              </a:rPr>
              <a:t>Syntactic </a:t>
            </a:r>
            <a:r>
              <a:rPr lang="en-US" sz="2000" dirty="0">
                <a:latin typeface="CMU Serif Roman" charset="0"/>
              </a:rPr>
              <a:t>analysis is complicated enough</a:t>
            </a:r>
            <a:r>
              <a:rPr lang="en-US" sz="2000" dirty="0" smtClean="0">
                <a:latin typeface="CMU Serif Roman" charset="0"/>
              </a:rPr>
              <a:t>:</a:t>
            </a:r>
          </a:p>
          <a:p>
            <a:pPr lvl="1"/>
            <a:r>
              <a:rPr lang="en-US" sz="2000" dirty="0" smtClean="0">
                <a:latin typeface="CMU Serif Roman" charset="0"/>
              </a:rPr>
              <a:t>grammar </a:t>
            </a:r>
            <a:r>
              <a:rPr lang="en-US" sz="2000" dirty="0">
                <a:latin typeface="CMU Serif Roman" charset="0"/>
              </a:rPr>
              <a:t>for C has around 200 </a:t>
            </a:r>
            <a:r>
              <a:rPr lang="en-US" sz="2000" dirty="0" smtClean="0">
                <a:latin typeface="CMU Serif Roman" charset="0"/>
              </a:rPr>
              <a:t>productions </a:t>
            </a:r>
            <a:endParaRPr lang="en-US" sz="2000" dirty="0">
              <a:latin typeface="CMU Serif Roman" charset="0"/>
            </a:endParaRPr>
          </a:p>
          <a:p>
            <a:r>
              <a:rPr lang="en-US" sz="2000" dirty="0" smtClean="0">
                <a:latin typeface="CMU Serif Roman" charset="0"/>
              </a:rPr>
              <a:t>Lexical </a:t>
            </a:r>
            <a:r>
              <a:rPr lang="en-US" sz="2000" dirty="0">
                <a:latin typeface="CMU Serif Roman" charset="0"/>
              </a:rPr>
              <a:t>analysis as a separate phase makes compiler more </a:t>
            </a:r>
            <a:r>
              <a:rPr lang="en-US" sz="2000" dirty="0" smtClean="0">
                <a:latin typeface="CMU Serif Roman" charset="0"/>
              </a:rPr>
              <a:t>manageable</a:t>
            </a:r>
            <a:endParaRPr lang="en-US" sz="2000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335532" y="2488906"/>
            <a:ext cx="2628956" cy="724070"/>
          </a:xfrm>
          <a:prstGeom prst="wedgeEllipseCallout">
            <a:avLst>
              <a:gd name="adj1" fmla="val -77879"/>
              <a:gd name="adj2" fmla="val 496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GB" sz="1800" dirty="0" smtClean="0">
                <a:latin typeface="CMU Serif Roman" charset="0"/>
              </a:rPr>
              <a:t>no recursion in rules allowed</a:t>
            </a:r>
            <a:endParaRPr lang="en-GB" sz="1800" dirty="0">
              <a:latin typeface="CMU Serif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372200" y="4293096"/>
            <a:ext cx="2628956" cy="724070"/>
          </a:xfrm>
          <a:prstGeom prst="wedgeEllipseCallout">
            <a:avLst>
              <a:gd name="adj1" fmla="val -68297"/>
              <a:gd name="adj2" fmla="val -319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GB" sz="1800" dirty="0" smtClean="0">
                <a:latin typeface="CMU Serif Roman" charset="0"/>
              </a:rPr>
              <a:t>recursion in rules is allowed</a:t>
            </a:r>
            <a:endParaRPr lang="en-GB" sz="1800" dirty="0">
              <a:latin typeface="CMU Serif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Eager </a:t>
            </a:r>
            <a:r>
              <a:rPr lang="en-GB" dirty="0" err="1" smtClean="0"/>
              <a:t>Kleene</a:t>
            </a:r>
            <a:r>
              <a:rPr lang="en-GB" dirty="0" smtClean="0"/>
              <a:t> Star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Often results where </a:t>
            </a:r>
            <a:r>
              <a:rPr lang="en-GB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some p</a:t>
            </a:r>
            <a:r>
              <a:rPr lang="en-GB" dirty="0" smtClean="0"/>
              <a:t> consumes only a part of the input that can be parsed are useless</a:t>
            </a:r>
          </a:p>
          <a:p>
            <a:pPr lvl="2"/>
            <a:r>
              <a:rPr lang="en-GB" dirty="0" smtClean="0"/>
              <a:t>Like the longest match for regular expressions</a:t>
            </a:r>
          </a:p>
          <a:p>
            <a:pPr lvl="1"/>
            <a:r>
              <a:rPr lang="en-GB" dirty="0" smtClean="0"/>
              <a:t>We can prevent these results by using the new </a:t>
            </a:r>
            <a:br>
              <a:rPr lang="en-GB" dirty="0" smtClean="0"/>
            </a:br>
            <a:r>
              <a:rPr lang="en-GB" dirty="0" smtClean="0"/>
              <a:t>choice-operator in the definition of </a:t>
            </a:r>
            <a:r>
              <a:rPr lang="en-GB" dirty="0" err="1" smtClean="0"/>
              <a:t>Kleene</a:t>
            </a:r>
            <a:r>
              <a:rPr lang="en-GB" dirty="0" smtClean="0"/>
              <a:t> star:</a:t>
            </a:r>
          </a:p>
          <a:p>
            <a:pPr lvl="4"/>
            <a:endParaRPr lang="en-GB" sz="1000" dirty="0" smtClean="0"/>
          </a:p>
          <a:p>
            <a:r>
              <a:rPr lang="pt-BR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!*! :: (Parser s r) -&gt; Parser s [r];</a:t>
            </a:r>
          </a:p>
          <a:p>
            <a:r>
              <a:rPr lang="pt-BR" dirty="0" smtClean="0"/>
              <a:t>!*! p = </a:t>
            </a:r>
            <a:r>
              <a:rPr lang="pt-BR" dirty="0" err="1" smtClean="0"/>
              <a:t>p</a:t>
            </a:r>
            <a:r>
              <a:rPr lang="pt-BR" dirty="0" smtClean="0"/>
              <a:t> &lt;:&gt; !*! </a:t>
            </a:r>
            <a:r>
              <a:rPr lang="pt-BR" dirty="0" err="1" smtClean="0"/>
              <a:t>p</a:t>
            </a:r>
            <a:r>
              <a:rPr lang="pt-BR" dirty="0" smtClean="0"/>
              <a:t> </a:t>
            </a:r>
            <a:r>
              <a:rPr lang="hr-HR" dirty="0" smtClean="0"/>
              <a:t>&lt;&lt;|&gt;</a:t>
            </a:r>
            <a:r>
              <a:rPr lang="pt-BR" dirty="0" smtClean="0"/>
              <a:t> yield []</a:t>
            </a:r>
          </a:p>
          <a:p>
            <a:endParaRPr lang="en-GB" sz="1000" dirty="0" smtClean="0"/>
          </a:p>
          <a:p>
            <a:r>
              <a:rPr lang="pt-BR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!+! :: (Parser s r) -&gt; Parser s [r];</a:t>
            </a:r>
          </a:p>
          <a:p>
            <a:r>
              <a:rPr lang="pt-BR" dirty="0" smtClean="0"/>
              <a:t>!+! p = </a:t>
            </a:r>
            <a:r>
              <a:rPr lang="pt-BR" dirty="0" err="1" smtClean="0"/>
              <a:t>p</a:t>
            </a:r>
            <a:r>
              <a:rPr lang="pt-BR" dirty="0" smtClean="0"/>
              <a:t> </a:t>
            </a:r>
            <a:r>
              <a:rPr lang="pt-BR" dirty="0"/>
              <a:t>&lt;</a:t>
            </a:r>
            <a:r>
              <a:rPr lang="pt-BR" dirty="0" smtClean="0"/>
              <a:t>:&gt; !*! p</a:t>
            </a:r>
          </a:p>
          <a:p>
            <a:pPr lvl="4"/>
            <a:endParaRPr lang="en-GB" sz="1000" dirty="0" smtClean="0"/>
          </a:p>
          <a:p>
            <a:pPr lvl="1"/>
            <a:r>
              <a:rPr lang="en-GB" dirty="0" smtClean="0"/>
              <a:t>Now: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pDigit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!*! [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'123.']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 3" pitchFamily="18" charset="2"/>
              </a:rPr>
              <a:t>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[ (123,['.']) ]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2/16/2017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40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53299-E724-432C-AB45-1C81249F580E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500062"/>
          </a:xfrm>
        </p:spPr>
        <p:txBody>
          <a:bodyPr/>
          <a:lstStyle/>
          <a:p>
            <a:pPr eaLnBrk="1" hangingPunct="1"/>
            <a:r>
              <a:rPr lang="en-US" dirty="0" smtClean="0"/>
              <a:t>Left-Recursion </a:t>
            </a:r>
          </a:p>
        </p:txBody>
      </p:sp>
      <p:sp>
        <p:nvSpPr>
          <p:cNvPr id="23556" name="Content Placeholder 2"/>
          <p:cNvSpPr>
            <a:spLocks noGrp="1"/>
          </p:cNvSpPr>
          <p:nvPr>
            <p:ph idx="1"/>
          </p:nvPr>
        </p:nvSpPr>
        <p:spPr>
          <a:xfrm>
            <a:off x="468313" y="981075"/>
            <a:ext cx="8675687" cy="5572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FFFF00"/>
                </a:solidFill>
                <a:latin typeface="CMU Serif Roman" charset="0"/>
              </a:rPr>
              <a:t>Top-down parsers cannot handle left-recursion in the grammar</a:t>
            </a:r>
          </a:p>
          <a:p>
            <a:pPr lvl="1"/>
            <a:r>
              <a:rPr lang="en-US" dirty="0" smtClean="0"/>
              <a:t>The parser uses the same rule recursively without consuming any input: infinite recursion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Our simple expression grammar is left-recursive:</a:t>
            </a:r>
          </a:p>
          <a:p>
            <a:endParaRPr lang="en-US" sz="1100" dirty="0" smtClean="0"/>
          </a:p>
          <a:p>
            <a:r>
              <a:rPr lang="en-US" dirty="0" smtClean="0"/>
              <a:t>	&lt;</a:t>
            </a:r>
            <a:r>
              <a:rPr lang="en-US" dirty="0" err="1" smtClean="0"/>
              <a:t>expr</a:t>
            </a:r>
            <a:r>
              <a:rPr lang="en-US" dirty="0" smtClean="0"/>
              <a:t>&gt;	</a:t>
            </a:r>
            <a:r>
              <a:rPr lang="en-US" dirty="0" smtClean="0">
                <a:sym typeface="Symbol" pitchFamily="18" charset="2"/>
              </a:rPr>
              <a:t>::= 	&lt;</a:t>
            </a:r>
            <a:r>
              <a:rPr lang="en-US" dirty="0" err="1" smtClean="0">
                <a:sym typeface="Symbol" pitchFamily="18" charset="2"/>
              </a:rPr>
              <a:t>expr</a:t>
            </a:r>
            <a:r>
              <a:rPr lang="en-US" dirty="0" smtClean="0">
                <a:sym typeface="Symbol" pitchFamily="18" charset="2"/>
              </a:rPr>
              <a:t>&gt;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sym typeface="Symbol" pitchFamily="18" charset="2"/>
              </a:rPr>
              <a:t>+</a:t>
            </a:r>
            <a:r>
              <a:rPr lang="en-US" dirty="0" smtClean="0">
                <a:sym typeface="Symbol" pitchFamily="18" charset="2"/>
              </a:rPr>
              <a:t> &lt;term&gt;</a:t>
            </a:r>
          </a:p>
          <a:p>
            <a:endParaRPr lang="en-US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  </a:t>
            </a:r>
            <a:r>
              <a:rPr lang="en-US" dirty="0" err="1" smtClean="0">
                <a:sym typeface="Symbol" pitchFamily="18" charset="2"/>
              </a:rPr>
              <a:t>pExpr</a:t>
            </a:r>
            <a:r>
              <a:rPr lang="en-US" dirty="0" smtClean="0">
                <a:sym typeface="Symbol" pitchFamily="18" charset="2"/>
              </a:rPr>
              <a:t> = </a:t>
            </a:r>
            <a:r>
              <a:rPr lang="en-US" dirty="0" err="1" smtClean="0">
                <a:sym typeface="Symbol" pitchFamily="18" charset="2"/>
              </a:rPr>
              <a:t>pExpr</a:t>
            </a:r>
            <a:r>
              <a:rPr lang="en-US" dirty="0" smtClean="0">
                <a:sym typeface="Symbol" pitchFamily="18" charset="2"/>
              </a:rPr>
              <a:t> &lt;* symbol ‘+’ &lt;*&gt; </a:t>
            </a:r>
            <a:r>
              <a:rPr lang="en-US" dirty="0" err="1" smtClean="0">
                <a:sym typeface="Symbol" pitchFamily="18" charset="2"/>
              </a:rPr>
              <a:t>pTerm</a:t>
            </a:r>
            <a:endParaRPr lang="en-US" dirty="0" smtClean="0">
              <a:sym typeface="Symbol" pitchFamily="18" charset="2"/>
            </a:endParaRPr>
          </a:p>
          <a:p>
            <a:endParaRPr lang="en-US" dirty="0" smtClean="0">
              <a:latin typeface="CMU Serif Roman" charset="0"/>
            </a:endParaRPr>
          </a:p>
          <a:p>
            <a:r>
              <a:rPr lang="en-US" dirty="0" smtClean="0">
                <a:latin typeface="CMU Serif Roman" charset="0"/>
              </a:rPr>
              <a:t>Formally, a grammar is left-recursive if 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>
                <a:sym typeface="Symbol" pitchFamily="18" charset="2"/>
              </a:rPr>
              <a:t>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i="1" dirty="0" smtClean="0"/>
              <a:t>A </a:t>
            </a:r>
            <a:r>
              <a:rPr lang="en-US" dirty="0" smtClean="0">
                <a:sym typeface="Symbol" pitchFamily="18" charset="2"/>
              </a:rPr>
              <a:t>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 </a:t>
            </a:r>
            <a:r>
              <a:rPr lang="en-US" dirty="0" smtClean="0">
                <a:latin typeface="CMU Serif Roman" charset="0"/>
              </a:rPr>
              <a:t>such that</a:t>
            </a:r>
            <a:r>
              <a:rPr lang="en-US" i="1" dirty="0" smtClean="0"/>
              <a:t> A</a:t>
            </a:r>
            <a:r>
              <a:rPr lang="en-US" i="1" dirty="0" smtClean="0">
                <a:latin typeface="Symbol" pitchFamily="18" charset="2"/>
              </a:rPr>
              <a:t>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</a:t>
            </a:r>
            <a:r>
              <a:rPr lang="en-US" baseline="300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i="1" dirty="0" smtClean="0">
                <a:latin typeface="Symbol" pitchFamily="18" charset="2"/>
                <a:sym typeface="Symbol" pitchFamily="18" charset="2"/>
              </a:rPr>
              <a:t> </a:t>
            </a:r>
            <a:r>
              <a:rPr lang="en-US" i="1" dirty="0" err="1" smtClean="0"/>
              <a:t>A</a:t>
            </a:r>
            <a:r>
              <a:rPr lang="en-US" i="1" dirty="0" err="1" smtClean="0">
                <a:latin typeface="Symbol" pitchFamily="18" charset="2"/>
              </a:rPr>
              <a:t>a</a:t>
            </a:r>
            <a:r>
              <a:rPr lang="en-US" i="1" dirty="0" smtClean="0"/>
              <a:t> </a:t>
            </a:r>
            <a:r>
              <a:rPr lang="en-US" dirty="0" smtClean="0">
                <a:latin typeface="CMU Serif Roman" charset="0"/>
              </a:rPr>
              <a:t>for some </a:t>
            </a:r>
            <a:r>
              <a:rPr lang="en-US" i="1" dirty="0" smtClean="0">
                <a:latin typeface="Symbol" pitchFamily="18" charset="2"/>
              </a:rPr>
              <a:t>a</a:t>
            </a:r>
            <a:r>
              <a:rPr lang="en-US" i="1" dirty="0" smtClean="0"/>
              <a:t> </a:t>
            </a:r>
            <a:endParaRPr lang="en-US" i="1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5888" y="812781"/>
            <a:ext cx="9143999" cy="1589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546A3-F5D9-4CF6-9FC6-7F0B9BA5F4BF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500062"/>
          </a:xfrm>
        </p:spPr>
        <p:txBody>
          <a:bodyPr/>
          <a:lstStyle/>
          <a:p>
            <a:pPr eaLnBrk="1" hangingPunct="1"/>
            <a:r>
              <a:rPr lang="en-US" dirty="0" smtClean="0"/>
              <a:t>Eliminating Left-Recursion  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>
          <a:xfrm>
            <a:off x="468313" y="981075"/>
            <a:ext cx="8675687" cy="55721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To remove left-recursion, we can transform the grammar .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latin typeface="CMU Serif Roman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Consider the grammar fragment:</a:t>
            </a:r>
            <a:r>
              <a:rPr lang="en-US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	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			&lt;</a:t>
            </a:r>
            <a:r>
              <a:rPr lang="en-US" dirty="0" err="1" smtClean="0"/>
              <a:t>foo</a:t>
            </a:r>
            <a:r>
              <a:rPr lang="en-US" dirty="0" smtClean="0"/>
              <a:t>&gt;	::= 	&lt;</a:t>
            </a:r>
            <a:r>
              <a:rPr lang="en-US" dirty="0" err="1" smtClean="0"/>
              <a:t>foo</a:t>
            </a:r>
            <a:r>
              <a:rPr lang="en-US" dirty="0" smtClean="0"/>
              <a:t>&gt; </a:t>
            </a:r>
            <a:r>
              <a:rPr lang="en-US" dirty="0" smtClean="0">
                <a:latin typeface="Symbol" pitchFamily="18" charset="2"/>
              </a:rPr>
              <a:t>a </a:t>
            </a:r>
            <a:r>
              <a:rPr lang="en-US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						|		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where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MU Serif Roman" charset="0"/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MU Serif Roman" charset="0"/>
              </a:rPr>
              <a:t>do not start with</a:t>
            </a:r>
            <a:r>
              <a:rPr lang="en-US" dirty="0" smtClean="0"/>
              <a:t> &lt;</a:t>
            </a:r>
            <a:r>
              <a:rPr lang="en-US" dirty="0" err="1" smtClean="0"/>
              <a:t>foo</a:t>
            </a:r>
            <a:r>
              <a:rPr lang="en-US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We can rewrite this as</a:t>
            </a:r>
            <a:r>
              <a:rPr lang="en-US" dirty="0" smtClean="0"/>
              <a:t>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			&lt;</a:t>
            </a:r>
            <a:r>
              <a:rPr lang="en-US" dirty="0" err="1" smtClean="0"/>
              <a:t>foo</a:t>
            </a:r>
            <a:r>
              <a:rPr lang="en-US" dirty="0" smtClean="0"/>
              <a:t>&gt;	::=	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dirty="0" smtClean="0"/>
              <a:t> &lt;bar&gt;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			&lt;bar&gt;	::=	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 &lt;bar&gt;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						|		</a:t>
            </a:r>
            <a:r>
              <a:rPr lang="en-US" dirty="0" smtClean="0">
                <a:latin typeface="Symbol" pitchFamily="18" charset="2"/>
              </a:rPr>
              <a:t>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where</a:t>
            </a:r>
            <a:r>
              <a:rPr lang="en-US" dirty="0" smtClean="0"/>
              <a:t>  &lt;bar&gt; </a:t>
            </a:r>
            <a:r>
              <a:rPr lang="en-US" dirty="0" smtClean="0">
                <a:latin typeface="CMU Serif Roman" charset="0"/>
              </a:rPr>
              <a:t>is a new non-terminal 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latin typeface="CMU Serif Roman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This fragment contains no left-recursion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15888" y="812781"/>
            <a:ext cx="9143999" cy="1589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smtClean="0"/>
              <a:t>Algorithm to Remove Left-Recursion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buFont typeface="+mj-lt"/>
              <a:buAutoNum type="arabicPeriod"/>
            </a:pPr>
            <a:r>
              <a:rPr lang="en-GB" dirty="0" smtClean="0"/>
              <a:t>Remove empty productions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::= </a:t>
            </a:r>
            <a:r>
              <a:rPr lang="en-US" dirty="0" smtClean="0">
                <a:latin typeface="Symbol" pitchFamily="18" charset="2"/>
              </a:rPr>
              <a:t>e</a:t>
            </a:r>
          </a:p>
          <a:p>
            <a:pPr lvl="2"/>
            <a:r>
              <a:rPr lang="en-US" sz="2000" dirty="0" smtClean="0">
                <a:cs typeface="CMU Serif Roman" charset="0"/>
              </a:rPr>
              <a:t>it is always possible to recognize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>
                <a:latin typeface="Symbol" pitchFamily="18" charset="2"/>
              </a:rPr>
              <a:t>e</a:t>
            </a:r>
            <a:r>
              <a:rPr lang="en-US" sz="2000" dirty="0" smtClean="0">
                <a:cs typeface="CMU Serif Roman" charset="0"/>
              </a:rPr>
              <a:t> </a:t>
            </a:r>
            <a:endParaRPr lang="en-GB" dirty="0" smtClean="0">
              <a:cs typeface="CMU Serif Roman" charset="0"/>
            </a:endParaRPr>
          </a:p>
          <a:p>
            <a:pPr marL="457200" lvl="1" indent="-457200">
              <a:buFont typeface="+mj-lt"/>
              <a:buAutoNum type="arabicPeriod"/>
            </a:pPr>
            <a:r>
              <a:rPr lang="en-GB" dirty="0" smtClean="0"/>
              <a:t>Eliminate cycles </a:t>
            </a:r>
            <a:r>
              <a:rPr lang="en-GB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GB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</a:t>
            </a:r>
            <a:r>
              <a:rPr lang="en-GB" baseline="30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+</a:t>
            </a:r>
            <a:r>
              <a:rPr lang="en-GB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A</a:t>
            </a:r>
          </a:p>
          <a:p>
            <a:pPr lvl="2"/>
            <a:r>
              <a:rPr lang="en-GB" sz="2000" dirty="0" smtClean="0">
                <a:ea typeface="Verdana" pitchFamily="34" charset="0"/>
                <a:cs typeface="CMU Serif Roman" charset="0"/>
                <a:sym typeface="Symbol"/>
              </a:rPr>
              <a:t>this would yield cycles in the parser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dirty="0" smtClean="0">
                <a:sym typeface="Symbol"/>
              </a:rPr>
              <a:t>Eliminate left-recursion</a:t>
            </a:r>
          </a:p>
          <a:p>
            <a:pPr lvl="2"/>
            <a:r>
              <a:rPr lang="en-GB" sz="2000" dirty="0" smtClean="0">
                <a:ea typeface="Verdana" pitchFamily="34" charset="0"/>
                <a:cs typeface="CMU Serif Roman" charset="0"/>
              </a:rPr>
              <a:t>the real problem we want to solve</a:t>
            </a:r>
            <a:endParaRPr lang="en-GB" sz="2000" dirty="0">
              <a:ea typeface="Verdana" pitchFamily="34" charset="0"/>
              <a:cs typeface="CMU Serif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2/16/2017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43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472518" cy="1143000"/>
          </a:xfrm>
        </p:spPr>
        <p:txBody>
          <a:bodyPr/>
          <a:lstStyle/>
          <a:p>
            <a:r>
              <a:rPr lang="en-GB" dirty="0" smtClean="0"/>
              <a:t>Removing Left-Recursion 1: Removing Empty Productions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 ::= X </a:t>
            </a:r>
            <a:r>
              <a:rPr lang="en-GB" dirty="0" err="1" smtClean="0"/>
              <a:t>X</a:t>
            </a:r>
            <a:r>
              <a:rPr lang="en-GB" dirty="0" smtClean="0"/>
              <a:t> | Y</a:t>
            </a:r>
          </a:p>
          <a:p>
            <a:r>
              <a:rPr lang="en-GB" dirty="0" smtClean="0"/>
              <a:t>X ::= a X b | </a:t>
            </a:r>
            <a:r>
              <a:rPr lang="en-US" dirty="0" smtClean="0">
                <a:latin typeface="Symbol" pitchFamily="18" charset="2"/>
              </a:rPr>
              <a:t>e</a:t>
            </a:r>
          </a:p>
          <a:p>
            <a:r>
              <a:rPr lang="en-US" dirty="0" smtClean="0"/>
              <a:t>Y ::= a Y b | Z</a:t>
            </a:r>
          </a:p>
          <a:p>
            <a:r>
              <a:rPr lang="en-US" dirty="0" smtClean="0"/>
              <a:t>Z ::= b Z a | </a:t>
            </a:r>
            <a:r>
              <a:rPr lang="en-US" dirty="0" smtClean="0">
                <a:latin typeface="Symbol" pitchFamily="18" charset="2"/>
              </a:rPr>
              <a:t>e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 smtClean="0"/>
              <a:t>non-terminals are </a:t>
            </a:r>
            <a:r>
              <a:rPr lang="en-US" i="1" dirty="0" err="1" smtClean="0">
                <a:solidFill>
                  <a:srgbClr val="FFFF00"/>
                </a:solidFill>
              </a:rPr>
              <a:t>nullable</a:t>
            </a:r>
            <a:r>
              <a:rPr lang="en-US" dirty="0" smtClean="0"/>
              <a:t>, e.g.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Y </a:t>
            </a:r>
            <a:r>
              <a:rPr lang="en-US" dirty="0" smtClean="0">
                <a:sym typeface="Symbol"/>
              </a:rPr>
              <a:t></a:t>
            </a:r>
            <a:r>
              <a:rPr lang="en-US" baseline="30000" dirty="0" smtClean="0">
                <a:sym typeface="Symbol"/>
              </a:rPr>
              <a:t>*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Symbol" pitchFamily="18" charset="2"/>
              </a:rPr>
              <a:t>e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  <a:sym typeface="Symbol"/>
              </a:rPr>
              <a:t>Duplicate each production with an occurrence of a </a:t>
            </a:r>
            <a:r>
              <a:rPr lang="en-US" dirty="0" err="1" smtClean="0">
                <a:solidFill>
                  <a:srgbClr val="FFFF00"/>
                </a:solidFill>
                <a:sym typeface="Symbol"/>
              </a:rPr>
              <a:t>nullable</a:t>
            </a:r>
            <a:r>
              <a:rPr lang="en-US" dirty="0" smtClean="0">
                <a:solidFill>
                  <a:srgbClr val="FFFF00"/>
                </a:solidFill>
                <a:sym typeface="Symbol"/>
              </a:rPr>
              <a:t> symbol, remove the </a:t>
            </a:r>
            <a:r>
              <a:rPr lang="en-US" dirty="0" err="1" smtClean="0">
                <a:solidFill>
                  <a:srgbClr val="FFFF00"/>
                </a:solidFill>
                <a:sym typeface="Symbol"/>
              </a:rPr>
              <a:t>nullable</a:t>
            </a:r>
            <a:r>
              <a:rPr lang="en-US" dirty="0" smtClean="0">
                <a:solidFill>
                  <a:srgbClr val="FFFF00"/>
                </a:solidFill>
                <a:sym typeface="Symbol"/>
              </a:rPr>
              <a:t> symbol in the copy</a:t>
            </a:r>
          </a:p>
          <a:p>
            <a:r>
              <a:rPr lang="en-GB" dirty="0" smtClean="0"/>
              <a:t>S ::= X </a:t>
            </a:r>
            <a:r>
              <a:rPr lang="en-GB" dirty="0" err="1" smtClean="0"/>
              <a:t>X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FF00"/>
                </a:solidFill>
              </a:rPr>
              <a:t>| X</a:t>
            </a:r>
            <a:r>
              <a:rPr lang="en-GB" dirty="0" smtClean="0"/>
              <a:t> | Y</a:t>
            </a:r>
          </a:p>
          <a:p>
            <a:r>
              <a:rPr lang="en-GB" dirty="0" smtClean="0"/>
              <a:t>X ::= a X b </a:t>
            </a:r>
            <a:r>
              <a:rPr lang="en-GB" dirty="0" smtClean="0">
                <a:solidFill>
                  <a:srgbClr val="FFFF00"/>
                </a:solidFill>
              </a:rPr>
              <a:t>| </a:t>
            </a:r>
            <a:r>
              <a:rPr lang="en-GB" dirty="0" err="1" smtClean="0">
                <a:solidFill>
                  <a:srgbClr val="FFFF00"/>
                </a:solidFill>
              </a:rPr>
              <a:t>ab</a:t>
            </a:r>
            <a:endParaRPr lang="en-US" dirty="0" smtClean="0">
              <a:solidFill>
                <a:srgbClr val="FFFF00"/>
              </a:solidFill>
              <a:latin typeface="Symbol" pitchFamily="18" charset="2"/>
            </a:endParaRPr>
          </a:p>
          <a:p>
            <a:r>
              <a:rPr lang="en-US" dirty="0" smtClean="0"/>
              <a:t>Y ::= a Y b </a:t>
            </a:r>
            <a:r>
              <a:rPr lang="en-US" dirty="0" smtClean="0">
                <a:solidFill>
                  <a:srgbClr val="FFFF00"/>
                </a:solidFill>
              </a:rPr>
              <a:t>| </a:t>
            </a:r>
            <a:r>
              <a:rPr lang="en-US" dirty="0" err="1" smtClean="0">
                <a:solidFill>
                  <a:srgbClr val="FFFF00"/>
                </a:solidFill>
              </a:rPr>
              <a:t>ab</a:t>
            </a:r>
            <a:r>
              <a:rPr lang="en-US" dirty="0" smtClean="0"/>
              <a:t> | Z</a:t>
            </a:r>
          </a:p>
          <a:p>
            <a:r>
              <a:rPr lang="en-US" dirty="0" smtClean="0"/>
              <a:t>Z ::= b Z a </a:t>
            </a:r>
            <a:r>
              <a:rPr lang="en-US" dirty="0" smtClean="0">
                <a:solidFill>
                  <a:srgbClr val="FFFF00"/>
                </a:solidFill>
              </a:rPr>
              <a:t>| </a:t>
            </a:r>
            <a:r>
              <a:rPr lang="en-US" dirty="0" err="1" smtClean="0">
                <a:solidFill>
                  <a:srgbClr val="FFFF00"/>
                </a:solidFill>
              </a:rPr>
              <a:t>ba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/>
              <a:t>This can increase the size of the grammar significantly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endParaRPr lang="en-US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2/16/2017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44</a:t>
            </a:fld>
            <a:endParaRPr lang="en-GB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716016" y="4797152"/>
            <a:ext cx="2520280" cy="936104"/>
          </a:xfrm>
          <a:prstGeom prst="wedgeEllipseCallout">
            <a:avLst>
              <a:gd name="adj1" fmla="val -105559"/>
              <a:gd name="adj2" fmla="val -399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GB" sz="1800" dirty="0" smtClean="0">
                <a:latin typeface="CMU Serif Roman" charset="0"/>
              </a:rPr>
              <a:t>empty productions, </a:t>
            </a:r>
            <a:r>
              <a:rPr lang="en-US" dirty="0">
                <a:latin typeface="Symbol" pitchFamily="18" charset="2"/>
              </a:rPr>
              <a:t>e</a:t>
            </a:r>
            <a:r>
              <a:rPr lang="en-GB" sz="1800" dirty="0" smtClean="0">
                <a:latin typeface="CMU Serif Roman" charset="0"/>
              </a:rPr>
              <a:t>, are removed</a:t>
            </a:r>
            <a:endParaRPr lang="en-GB" sz="1800" dirty="0">
              <a:latin typeface="CMU Serif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472518" cy="1143000"/>
          </a:xfrm>
        </p:spPr>
        <p:txBody>
          <a:bodyPr/>
          <a:lstStyle/>
          <a:p>
            <a:r>
              <a:rPr lang="en-GB" dirty="0" smtClean="0"/>
              <a:t>Removing Left-Recursion 2: Eliminating Cycles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If there are no </a:t>
            </a:r>
            <a:r>
              <a:rPr lang="en-US" dirty="0" smtClean="0">
                <a:latin typeface="Symbol" pitchFamily="18" charset="2"/>
              </a:rPr>
              <a:t>e</a:t>
            </a:r>
            <a:r>
              <a:rPr lang="en-GB" dirty="0" smtClean="0"/>
              <a:t>-productions</a:t>
            </a:r>
          </a:p>
          <a:p>
            <a:pPr lvl="2"/>
            <a:r>
              <a:rPr lang="en-GB" dirty="0" smtClean="0"/>
              <a:t>Replace each </a:t>
            </a:r>
            <a:r>
              <a:rPr lang="en-GB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::= B</a:t>
            </a:r>
            <a:r>
              <a:rPr lang="en-GB" dirty="0" smtClean="0"/>
              <a:t> where </a:t>
            </a:r>
            <a:r>
              <a:rPr lang="en-GB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GB" dirty="0" smtClean="0"/>
              <a:t> is cyclic by</a:t>
            </a:r>
          </a:p>
          <a:p>
            <a:pPr lvl="3"/>
            <a:r>
              <a:rPr lang="en-GB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::= </a:t>
            </a:r>
            <a:r>
              <a:rPr lang="en-GB" dirty="0" smtClean="0">
                <a:sym typeface="Symbol"/>
              </a:rPr>
              <a:t> such that  is not cyclic and</a:t>
            </a:r>
          </a:p>
          <a:p>
            <a:pPr lvl="3"/>
            <a:r>
              <a:rPr lang="en-GB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 ::= </a:t>
            </a:r>
            <a:r>
              <a:rPr lang="en-GB" dirty="0" smtClean="0">
                <a:sym typeface="Symbol"/>
              </a:rPr>
              <a:t> such that </a:t>
            </a:r>
            <a:r>
              <a:rPr lang="en-GB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B </a:t>
            </a:r>
            <a:r>
              <a:rPr lang="en-GB" baseline="30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*</a:t>
            </a:r>
            <a:r>
              <a:rPr lang="en-GB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C</a:t>
            </a:r>
            <a:r>
              <a:rPr lang="en-GB" dirty="0" smtClean="0">
                <a:sym typeface="Symbol"/>
              </a:rPr>
              <a:t> </a:t>
            </a:r>
            <a:endParaRPr lang="en-GB" dirty="0" smtClean="0"/>
          </a:p>
          <a:p>
            <a:pPr lvl="1"/>
            <a:r>
              <a:rPr lang="en-GB" dirty="0" smtClean="0"/>
              <a:t>Example:</a:t>
            </a:r>
          </a:p>
          <a:p>
            <a:r>
              <a:rPr lang="en-GB" dirty="0" smtClean="0"/>
              <a:t>	S ::= X | </a:t>
            </a:r>
            <a:r>
              <a:rPr lang="en-GB" dirty="0" err="1" smtClean="0"/>
              <a:t>Xb</a:t>
            </a:r>
            <a:r>
              <a:rPr lang="en-GB" dirty="0" smtClean="0"/>
              <a:t> | SS</a:t>
            </a:r>
          </a:p>
          <a:p>
            <a:r>
              <a:rPr lang="en-GB" dirty="0" smtClean="0"/>
              <a:t>	X ::= S | a</a:t>
            </a:r>
          </a:p>
          <a:p>
            <a:pPr lvl="1"/>
            <a:r>
              <a:rPr lang="en-GB" dirty="0" smtClean="0"/>
              <a:t>We have </a:t>
            </a:r>
            <a:r>
              <a:rPr lang="en-GB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S </a:t>
            </a:r>
            <a:r>
              <a:rPr lang="en-GB" baseline="30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+</a:t>
            </a:r>
            <a:r>
              <a:rPr lang="en-GB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S</a:t>
            </a:r>
            <a:r>
              <a:rPr lang="en-GB" dirty="0" smtClean="0"/>
              <a:t> and </a:t>
            </a:r>
            <a:r>
              <a:rPr lang="en-GB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X </a:t>
            </a:r>
            <a:r>
              <a:rPr lang="en-GB" baseline="30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+</a:t>
            </a:r>
            <a:r>
              <a:rPr lang="en-GB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X</a:t>
            </a:r>
            <a:endParaRPr lang="en-GB" dirty="0" smtClean="0"/>
          </a:p>
          <a:p>
            <a:r>
              <a:rPr lang="en-GB" dirty="0" smtClean="0"/>
              <a:t>	S ::= </a:t>
            </a:r>
            <a:r>
              <a:rPr lang="en-GB" dirty="0" smtClean="0">
                <a:solidFill>
                  <a:srgbClr val="FFFF00"/>
                </a:solidFill>
              </a:rPr>
              <a:t>a</a:t>
            </a:r>
            <a:r>
              <a:rPr lang="en-GB" dirty="0" smtClean="0"/>
              <a:t> | </a:t>
            </a:r>
            <a:r>
              <a:rPr lang="en-GB" dirty="0" err="1" smtClean="0"/>
              <a:t>Xb</a:t>
            </a:r>
            <a:r>
              <a:rPr lang="en-GB" dirty="0" smtClean="0"/>
              <a:t> | SS</a:t>
            </a:r>
          </a:p>
          <a:p>
            <a:r>
              <a:rPr lang="en-GB" dirty="0" smtClean="0"/>
              <a:t>	X ::= </a:t>
            </a:r>
            <a:r>
              <a:rPr lang="en-GB" dirty="0" err="1" smtClean="0">
                <a:solidFill>
                  <a:srgbClr val="FFFF00"/>
                </a:solidFill>
              </a:rPr>
              <a:t>Xb</a:t>
            </a:r>
            <a:r>
              <a:rPr lang="en-GB" dirty="0" smtClean="0">
                <a:solidFill>
                  <a:srgbClr val="FFFF00"/>
                </a:solidFill>
              </a:rPr>
              <a:t> | SS</a:t>
            </a:r>
            <a:r>
              <a:rPr lang="en-GB" dirty="0" smtClean="0"/>
              <a:t> | a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2/16/2017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45</a:t>
            </a:fld>
            <a:endParaRPr lang="en-GB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932040" y="4869160"/>
            <a:ext cx="2880320" cy="1152128"/>
          </a:xfrm>
          <a:prstGeom prst="wedgeEllipseCallout">
            <a:avLst>
              <a:gd name="adj1" fmla="val -98504"/>
              <a:gd name="adj2" fmla="val -377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US" sz="1800" dirty="0" smtClean="0">
                <a:latin typeface="CMU Serif Roman" charset="0"/>
              </a:rPr>
              <a:t>remove cycles by unfolding rule + elimination direct cycles</a:t>
            </a:r>
            <a:endParaRPr lang="en-GB" sz="1800" dirty="0">
              <a:latin typeface="CMU Serif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472518" cy="1143000"/>
          </a:xfrm>
        </p:spPr>
        <p:txBody>
          <a:bodyPr/>
          <a:lstStyle/>
          <a:p>
            <a:r>
              <a:rPr lang="en-GB" sz="4400" dirty="0" smtClean="0"/>
              <a:t>Removing Left-Recursion 3: Immediate Left-Recursion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replace</a:t>
            </a:r>
          </a:p>
          <a:p>
            <a:r>
              <a:rPr lang="en-GB" dirty="0" smtClean="0"/>
              <a:t>A   ::= A</a:t>
            </a:r>
            <a:r>
              <a:rPr lang="en-GB" dirty="0" smtClean="0">
                <a:sym typeface="Symbol"/>
              </a:rPr>
              <a:t></a:t>
            </a:r>
            <a:r>
              <a:rPr lang="en-GB" baseline="-25000" dirty="0" smtClean="0"/>
              <a:t>1</a:t>
            </a:r>
            <a:r>
              <a:rPr lang="en-GB" dirty="0" smtClean="0"/>
              <a:t> | .. | </a:t>
            </a:r>
            <a:r>
              <a:rPr lang="en-GB" dirty="0" err="1" smtClean="0"/>
              <a:t>A</a:t>
            </a:r>
            <a:r>
              <a:rPr lang="en-GB" dirty="0" err="1" smtClean="0">
                <a:sym typeface="Symbol"/>
              </a:rPr>
              <a:t></a:t>
            </a:r>
            <a:r>
              <a:rPr lang="en-GB" baseline="-25000" dirty="0" err="1" smtClean="0"/>
              <a:t>m</a:t>
            </a:r>
            <a:r>
              <a:rPr lang="en-GB" dirty="0" smtClean="0"/>
              <a:t> | </a:t>
            </a:r>
            <a:r>
              <a:rPr lang="en-GB" dirty="0" smtClean="0">
                <a:sym typeface="Symbol"/>
              </a:rPr>
              <a:t></a:t>
            </a:r>
            <a:r>
              <a:rPr lang="en-GB" baseline="-25000" dirty="0" smtClean="0"/>
              <a:t>1</a:t>
            </a:r>
            <a:r>
              <a:rPr lang="en-GB" dirty="0" smtClean="0"/>
              <a:t> | .. | </a:t>
            </a:r>
            <a:r>
              <a:rPr lang="en-GB" dirty="0" smtClean="0">
                <a:sym typeface="Symbol"/>
              </a:rPr>
              <a:t></a:t>
            </a:r>
            <a:r>
              <a:rPr lang="en-GB" baseline="-25000" dirty="0" smtClean="0"/>
              <a:t>n</a:t>
            </a:r>
          </a:p>
          <a:p>
            <a:pPr lvl="1"/>
            <a:r>
              <a:rPr lang="en-GB" dirty="0" smtClean="0"/>
              <a:t>by</a:t>
            </a:r>
          </a:p>
          <a:p>
            <a:r>
              <a:rPr lang="en-GB" dirty="0" smtClean="0"/>
              <a:t>A</a:t>
            </a:r>
            <a:r>
              <a:rPr lang="en-GB" sz="2000" dirty="0" smtClean="0"/>
              <a:t> </a:t>
            </a:r>
            <a:r>
              <a:rPr lang="en-GB" dirty="0" smtClean="0"/>
              <a:t> ::= </a:t>
            </a:r>
            <a:r>
              <a:rPr lang="en-GB" dirty="0" smtClean="0">
                <a:sym typeface="Symbol"/>
              </a:rPr>
              <a:t></a:t>
            </a:r>
            <a:r>
              <a:rPr lang="en-GB" baseline="-25000" dirty="0" smtClean="0"/>
              <a:t>1</a:t>
            </a:r>
            <a:r>
              <a:rPr lang="en-GB" dirty="0" smtClean="0"/>
              <a:t>A' | .. | </a:t>
            </a:r>
            <a:r>
              <a:rPr lang="en-GB" dirty="0" smtClean="0">
                <a:sym typeface="Symbol"/>
              </a:rPr>
              <a:t></a:t>
            </a:r>
            <a:r>
              <a:rPr lang="en-GB" baseline="-25000" dirty="0" err="1" smtClean="0"/>
              <a:t>n</a:t>
            </a:r>
            <a:r>
              <a:rPr lang="en-GB" dirty="0" err="1" smtClean="0"/>
              <a:t>A</a:t>
            </a:r>
            <a:r>
              <a:rPr lang="en-GB" dirty="0" smtClean="0"/>
              <a:t>'</a:t>
            </a:r>
          </a:p>
          <a:p>
            <a:r>
              <a:rPr lang="en-GB" dirty="0" smtClean="0"/>
              <a:t>A' ::= </a:t>
            </a:r>
            <a:r>
              <a:rPr lang="en-GB" dirty="0" smtClean="0">
                <a:sym typeface="Symbol"/>
              </a:rPr>
              <a:t></a:t>
            </a:r>
            <a:r>
              <a:rPr lang="en-GB" baseline="-25000" dirty="0" smtClean="0"/>
              <a:t>1</a:t>
            </a:r>
            <a:r>
              <a:rPr lang="en-GB" dirty="0" smtClean="0"/>
              <a:t>A' | .. | </a:t>
            </a:r>
            <a:r>
              <a:rPr lang="en-GB" dirty="0" smtClean="0">
                <a:sym typeface="Symbol"/>
              </a:rPr>
              <a:t></a:t>
            </a:r>
            <a:r>
              <a:rPr lang="en-GB" baseline="-25000" dirty="0" err="1" smtClean="0"/>
              <a:t>m</a:t>
            </a:r>
            <a:r>
              <a:rPr lang="en-GB" dirty="0" err="1" smtClean="0"/>
              <a:t>A</a:t>
            </a:r>
            <a:r>
              <a:rPr lang="en-GB" dirty="0" smtClean="0"/>
              <a:t>' | </a:t>
            </a:r>
            <a:r>
              <a:rPr lang="en-GB" dirty="0" smtClean="0">
                <a:sym typeface="Symbol"/>
              </a:rPr>
              <a:t></a:t>
            </a:r>
          </a:p>
          <a:p>
            <a:endParaRPr lang="en-GB" baseline="-25000" dirty="0" smtClean="0"/>
          </a:p>
          <a:p>
            <a:pPr lvl="1"/>
            <a:r>
              <a:rPr lang="en-GB" dirty="0" smtClean="0"/>
              <a:t>example</a:t>
            </a:r>
          </a:p>
          <a:p>
            <a:r>
              <a:rPr lang="en-GB" dirty="0" smtClean="0"/>
              <a:t>S ::= S </a:t>
            </a:r>
            <a:r>
              <a:rPr lang="en-GB" dirty="0" smtClean="0">
                <a:solidFill>
                  <a:srgbClr val="92D050"/>
                </a:solidFill>
              </a:rPr>
              <a:t>X</a:t>
            </a:r>
            <a:r>
              <a:rPr lang="en-GB" dirty="0" smtClean="0"/>
              <a:t> | S </a:t>
            </a:r>
            <a:r>
              <a:rPr lang="en-GB" dirty="0" err="1" smtClean="0">
                <a:solidFill>
                  <a:srgbClr val="92D050"/>
                </a:solidFill>
              </a:rPr>
              <a:t>S</a:t>
            </a:r>
            <a:r>
              <a:rPr lang="en-GB" dirty="0" smtClean="0">
                <a:solidFill>
                  <a:srgbClr val="92D050"/>
                </a:solidFill>
              </a:rPr>
              <a:t> b</a:t>
            </a:r>
            <a:r>
              <a:rPr lang="en-GB" dirty="0" smtClean="0"/>
              <a:t> | </a:t>
            </a:r>
            <a:r>
              <a:rPr lang="en-GB" dirty="0" smtClean="0">
                <a:solidFill>
                  <a:srgbClr val="FFFF00"/>
                </a:solidFill>
              </a:rPr>
              <a:t>X S</a:t>
            </a:r>
            <a:r>
              <a:rPr lang="en-GB" dirty="0" smtClean="0"/>
              <a:t> | </a:t>
            </a:r>
            <a:r>
              <a:rPr lang="en-GB" dirty="0" smtClean="0">
                <a:solidFill>
                  <a:srgbClr val="FFFF00"/>
                </a:solidFill>
              </a:rPr>
              <a:t>a</a:t>
            </a:r>
          </a:p>
          <a:p>
            <a:pPr lvl="1"/>
            <a:r>
              <a:rPr lang="en-GB" dirty="0" smtClean="0"/>
              <a:t>replace this by</a:t>
            </a:r>
          </a:p>
          <a:p>
            <a:r>
              <a:rPr lang="en-GB" dirty="0" smtClean="0"/>
              <a:t>S</a:t>
            </a:r>
            <a:r>
              <a:rPr lang="en-GB" sz="2000" dirty="0" smtClean="0"/>
              <a:t> </a:t>
            </a:r>
            <a:r>
              <a:rPr lang="en-GB" dirty="0" smtClean="0"/>
              <a:t> ::= </a:t>
            </a:r>
            <a:r>
              <a:rPr lang="en-GB" dirty="0" smtClean="0">
                <a:solidFill>
                  <a:srgbClr val="FFFF00"/>
                </a:solidFill>
              </a:rPr>
              <a:t>X S</a:t>
            </a:r>
            <a:r>
              <a:rPr lang="en-GB" dirty="0" smtClean="0"/>
              <a:t> </a:t>
            </a:r>
            <a:r>
              <a:rPr lang="en-GB" dirty="0" err="1" smtClean="0"/>
              <a:t>S</a:t>
            </a:r>
            <a:r>
              <a:rPr lang="en-GB" dirty="0" smtClean="0"/>
              <a:t>' | </a:t>
            </a:r>
            <a:r>
              <a:rPr lang="en-GB" dirty="0" smtClean="0">
                <a:solidFill>
                  <a:srgbClr val="FFFF00"/>
                </a:solidFill>
              </a:rPr>
              <a:t>a</a:t>
            </a:r>
            <a:r>
              <a:rPr lang="en-GB" dirty="0" smtClean="0"/>
              <a:t> S'</a:t>
            </a:r>
          </a:p>
          <a:p>
            <a:r>
              <a:rPr lang="en-GB" dirty="0" smtClean="0"/>
              <a:t>S' ::= </a:t>
            </a:r>
            <a:r>
              <a:rPr lang="en-GB" dirty="0" smtClean="0">
                <a:solidFill>
                  <a:srgbClr val="92D050"/>
                </a:solidFill>
              </a:rPr>
              <a:t>X</a:t>
            </a:r>
            <a:r>
              <a:rPr lang="en-GB" dirty="0" smtClean="0"/>
              <a:t> S' | </a:t>
            </a:r>
            <a:r>
              <a:rPr lang="en-GB" dirty="0" smtClean="0">
                <a:solidFill>
                  <a:srgbClr val="92D050"/>
                </a:solidFill>
              </a:rPr>
              <a:t>S b</a:t>
            </a:r>
            <a:r>
              <a:rPr lang="en-GB" dirty="0" smtClean="0"/>
              <a:t> S' | </a:t>
            </a:r>
            <a:r>
              <a:rPr lang="en-GB" dirty="0" smtClean="0">
                <a:sym typeface="Symbol"/>
              </a:rPr>
              <a:t>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2/16/2017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46</a:t>
            </a:fld>
            <a:endParaRPr lang="en-GB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508104" y="2708920"/>
            <a:ext cx="2591644" cy="432048"/>
          </a:xfrm>
          <a:prstGeom prst="wedgeEllipseCallout">
            <a:avLst>
              <a:gd name="adj1" fmla="val -113025"/>
              <a:gd name="adj2" fmla="val 1149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GB" sz="1800" dirty="0" smtClean="0">
                <a:latin typeface="CMU Serif Roman" charset="0"/>
              </a:rPr>
              <a:t>right recursion</a:t>
            </a:r>
            <a:endParaRPr lang="en-GB" sz="1800" dirty="0">
              <a:latin typeface="CMU Serif Roman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03648" y="4437112"/>
            <a:ext cx="1872208" cy="43204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555776" y="3933056"/>
            <a:ext cx="720080" cy="360040"/>
          </a:xfrm>
          <a:prstGeom prst="wedgeEllipseCallout">
            <a:avLst>
              <a:gd name="adj1" fmla="val -90572"/>
              <a:gd name="adj2" fmla="val 788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GB" sz="1800" dirty="0" err="1" smtClean="0">
                <a:latin typeface="CMU Serif Roman" charset="0"/>
              </a:rPr>
              <a:t>S</a:t>
            </a:r>
            <a:r>
              <a:rPr lang="en-GB" sz="1800" dirty="0" err="1" smtClean="0">
                <a:latin typeface="CMU Serif Roman" charset="0"/>
                <a:sym typeface="Symbol"/>
              </a:rPr>
              <a:t></a:t>
            </a:r>
            <a:r>
              <a:rPr lang="en-GB" sz="1800" baseline="-25000" dirty="0" err="1" smtClean="0">
                <a:latin typeface="CMU Serif Roman" charset="0"/>
                <a:sym typeface="Symbol"/>
              </a:rPr>
              <a:t>i</a:t>
            </a:r>
            <a:endParaRPr lang="en-GB" sz="1800" baseline="-25000" dirty="0">
              <a:latin typeface="CMU Serif Roman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91880" y="4437112"/>
            <a:ext cx="1224136" cy="43204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4283968" y="3933056"/>
            <a:ext cx="720080" cy="360040"/>
          </a:xfrm>
          <a:prstGeom prst="wedgeEllipseCallout">
            <a:avLst>
              <a:gd name="adj1" fmla="val -90572"/>
              <a:gd name="adj2" fmla="val 788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GB" sz="1800" dirty="0" smtClean="0">
                <a:latin typeface="CMU Serif Roman" charset="0"/>
                <a:sym typeface="Symbol"/>
              </a:rPr>
              <a:t></a:t>
            </a:r>
            <a:r>
              <a:rPr lang="en-GB" sz="1800" baseline="-25000" dirty="0" err="1" smtClean="0">
                <a:latin typeface="CMU Serif Roman" charset="0"/>
                <a:sym typeface="Symbol"/>
              </a:rPr>
              <a:t>i</a:t>
            </a:r>
            <a:endParaRPr lang="en-GB" sz="1800" baseline="-25000" dirty="0">
              <a:latin typeface="CMU Serif Roman" charset="0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5508104" y="3284984"/>
            <a:ext cx="2591644" cy="1008112"/>
          </a:xfrm>
          <a:prstGeom prst="wedgeEllipseCallout">
            <a:avLst>
              <a:gd name="adj1" fmla="val -94982"/>
              <a:gd name="adj2" fmla="val -105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GB" sz="1800" dirty="0" smtClean="0">
                <a:latin typeface="CMU Serif Roman" charset="0"/>
              </a:rPr>
              <a:t>we know how to remove this</a:t>
            </a:r>
          </a:p>
          <a:p>
            <a:pPr algn="ctr"/>
            <a:r>
              <a:rPr lang="en-GB" dirty="0" smtClean="0">
                <a:latin typeface="CMU Serif Roman" charset="0"/>
              </a:rPr>
              <a:t>if necessary</a:t>
            </a:r>
            <a:endParaRPr lang="en-GB" sz="1800" dirty="0">
              <a:latin typeface="CMU Serif Roman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355976" y="5229200"/>
            <a:ext cx="4680520" cy="122413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 defTabSz="36000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kumimoji="0" lang="en-GB" sz="24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U Serif Roman" charset="0"/>
                <a:ea typeface="Verdana" pitchFamily="34" charset="0"/>
                <a:cs typeface="Verdana" pitchFamily="34" charset="0"/>
              </a:rPr>
              <a:t>without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GB" sz="2400" dirty="0" smtClean="0">
                <a:sym typeface="Symbol"/>
              </a:rPr>
              <a:t></a:t>
            </a:r>
            <a:r>
              <a:rPr lang="en-GB" sz="2400" dirty="0" smtClean="0">
                <a:latin typeface="CMU Serif Roman" charset="0"/>
                <a:ea typeface="Verdana" pitchFamily="34" charset="0"/>
                <a:cs typeface="Verdana" pitchFamily="34" charset="0"/>
                <a:sym typeface="Symbol"/>
              </a:rPr>
              <a:t>:</a:t>
            </a:r>
            <a:endParaRPr lang="en-GB" sz="2400" dirty="0" smtClean="0">
              <a:latin typeface="CMU Serif Roman" charset="0"/>
              <a:ea typeface="Verdana" pitchFamily="34" charset="0"/>
              <a:cs typeface="Verdana" pitchFamily="34" charset="0"/>
            </a:endParaRPr>
          </a:p>
          <a:p>
            <a:pPr marL="273050" lvl="0" indent="-273050" defTabSz="360000">
              <a:spcBef>
                <a:spcPts val="0"/>
              </a:spcBef>
              <a:buClr>
                <a:srgbClr val="0BD0D9"/>
              </a:buClr>
              <a:buSzPct val="95000"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::= </a:t>
            </a:r>
            <a:r>
              <a:rPr lang="en-GB" sz="24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S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GB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' |</a:t>
            </a:r>
            <a:r>
              <a:rPr lang="en-GB" sz="24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X S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|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S'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| </a:t>
            </a:r>
            <a:r>
              <a:rPr lang="en-GB" sz="24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marR="0" lvl="0" indent="-273050" algn="l" defTabSz="360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S' ::=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S' |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 b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S'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5220072" y="4437112"/>
            <a:ext cx="3528392" cy="576064"/>
          </a:xfrm>
          <a:prstGeom prst="wedgeEllipseCallout">
            <a:avLst>
              <a:gd name="adj1" fmla="val -3564"/>
              <a:gd name="adj2" fmla="val -760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GB" sz="1800" dirty="0" smtClean="0">
                <a:latin typeface="CMU Serif Roman" charset="0"/>
              </a:rPr>
              <a:t>'only' to remove cycles</a:t>
            </a:r>
            <a:endParaRPr lang="en-GB" sz="1800" dirty="0">
              <a:latin typeface="CMU Serif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BC287A-EC3D-4DFA-979A-0847EEC08D89}" type="slidenum">
              <a:rPr lang="nl-NL" smtClean="0">
                <a:latin typeface="Arial" pitchFamily="34" charset="0"/>
              </a:rPr>
              <a:pPr/>
              <a:t>47</a:t>
            </a:fld>
            <a:endParaRPr lang="nl-NL" smtClean="0">
              <a:latin typeface="Arial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8472518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Building Parse Trees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50927"/>
            <a:ext cx="8929718" cy="5807097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>
                <a:solidFill>
                  <a:schemeClr val="tx2"/>
                </a:solidFill>
              </a:rPr>
              <a:t>	</a:t>
            </a:r>
            <a:r>
              <a:rPr lang="en-GB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E      := Char | '(' E ')' | E </a:t>
            </a:r>
            <a:r>
              <a:rPr lang="en-GB" sz="2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GB" sz="2000" dirty="0" smtClean="0">
              <a:solidFill>
                <a:schemeClr val="accent1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GB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Char := {'</a:t>
            </a:r>
            <a:r>
              <a:rPr lang="en-GB" sz="2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a'..'z</a:t>
            </a:r>
            <a:r>
              <a:rPr lang="en-GB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'}</a:t>
            </a:r>
          </a:p>
          <a:p>
            <a:pPr eaLnBrk="1" hangingPunct="1">
              <a:defRPr/>
            </a:pPr>
            <a:endParaRPr lang="en-GB" sz="1400" dirty="0" smtClean="0">
              <a:solidFill>
                <a:schemeClr val="accent1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defRPr/>
            </a:pPr>
            <a:r>
              <a:rPr lang="en-GB" dirty="0" smtClean="0"/>
              <a:t>Grammar for E is left recursive</a:t>
            </a:r>
          </a:p>
          <a:p>
            <a:pPr lvl="1">
              <a:defRPr/>
            </a:pPr>
            <a:r>
              <a:rPr lang="en-GB" dirty="0" err="1" smtClean="0">
                <a:sym typeface="Wingdings" pitchFamily="2" charset="2"/>
              </a:rPr>
              <a:t>Refactored</a:t>
            </a:r>
            <a:r>
              <a:rPr lang="en-GB" dirty="0" smtClean="0">
                <a:sym typeface="Wingdings" pitchFamily="2" charset="2"/>
              </a:rPr>
              <a:t> grammar:</a:t>
            </a:r>
            <a:endParaRPr lang="en-GB" dirty="0" smtClean="0"/>
          </a:p>
          <a:p>
            <a:pPr marL="0" indent="0" eaLnBrk="1" hangingPunct="1">
              <a:defRPr/>
            </a:pPr>
            <a:endParaRPr lang="en-GB" sz="1600" dirty="0" smtClean="0">
              <a:solidFill>
                <a:schemeClr val="tx2"/>
              </a:solidFill>
            </a:endParaRPr>
          </a:p>
          <a:p>
            <a:pPr marL="0" indent="0" eaLnBrk="1" hangingPunct="1">
              <a:defRPr/>
            </a:pPr>
            <a:r>
              <a:rPr lang="en-GB" dirty="0" smtClean="0">
                <a:solidFill>
                  <a:schemeClr val="tx2"/>
                </a:solidFill>
              </a:rPr>
              <a:t>	</a:t>
            </a:r>
            <a:r>
              <a:rPr lang="en-GB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E := ( Char | '(' E ')' ) [ E ]</a:t>
            </a:r>
          </a:p>
          <a:p>
            <a:pPr marL="0" indent="0" eaLnBrk="1" hangingPunct="1">
              <a:defRPr/>
            </a:pPr>
            <a:endParaRPr lang="en-GB" sz="1400" dirty="0" smtClean="0">
              <a:solidFill>
                <a:schemeClr val="accent1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>
              <a:defRPr/>
            </a:pPr>
            <a:r>
              <a:rPr lang="en-GB" dirty="0" smtClean="0"/>
              <a:t>A data type for the syntax tree:</a:t>
            </a:r>
          </a:p>
          <a:p>
            <a:pPr marL="0" indent="0" eaLnBrk="1" hangingPunct="1">
              <a:defRPr/>
            </a:pPr>
            <a:r>
              <a:rPr lang="pt-BR" dirty="0" smtClean="0"/>
              <a:t>:: E = C Char | Par E | Fork E E</a:t>
            </a:r>
          </a:p>
          <a:p>
            <a:pPr lvl="1" eaLnBrk="1" hangingPunct="1">
              <a:defRPr/>
            </a:pPr>
            <a:endParaRPr lang="en-GB" dirty="0" smtClean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214678" y="5000636"/>
            <a:ext cx="3240087" cy="801688"/>
          </a:xfrm>
          <a:prstGeom prst="wedgeEllipseCallout">
            <a:avLst>
              <a:gd name="adj1" fmla="val -51668"/>
              <a:gd name="adj2" fmla="val -1071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GB" sz="2000" dirty="0">
                <a:latin typeface="CMU Serif Roman" charset="0"/>
                <a:cs typeface="Arial" pitchFamily="34" charset="0"/>
              </a:rPr>
              <a:t>include parenthesis in the parse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049D3F-20E8-4F59-8F02-615A4CF8B4E8}" type="slidenum">
              <a:rPr lang="nl-NL" smtClean="0">
                <a:latin typeface="Arial" pitchFamily="34" charset="0"/>
              </a:rPr>
              <a:pPr/>
              <a:t>48</a:t>
            </a:fld>
            <a:endParaRPr lang="nl-NL" smtClean="0">
              <a:latin typeface="Arial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8472518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Building Parse Trees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8663" y="1135063"/>
            <a:ext cx="5643562" cy="493712"/>
          </a:xfrm>
        </p:spPr>
        <p:txBody>
          <a:bodyPr/>
          <a:lstStyle/>
          <a:p>
            <a:pPr marL="0" indent="0" eaLnBrk="1" hangingPunct="1"/>
            <a:r>
              <a:rPr lang="en-GB" dirty="0" smtClean="0">
                <a:latin typeface="CMU Serif Roman" charset="0"/>
              </a:rPr>
              <a:t>I</a:t>
            </a:r>
            <a:r>
              <a:rPr lang="en-GB" sz="2400" dirty="0" smtClean="0">
                <a:latin typeface="CMU Serif Roman" charset="0"/>
              </a:rPr>
              <a:t>nput:</a:t>
            </a:r>
            <a:r>
              <a:rPr lang="en-GB" dirty="0" smtClean="0">
                <a:latin typeface="CMU Serif Roman" charset="0"/>
              </a:rPr>
              <a:t> </a:t>
            </a:r>
            <a:r>
              <a:rPr lang="en-GB" dirty="0" smtClean="0"/>
              <a:t>((a)(b))c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4572000" y="1125538"/>
            <a:ext cx="115252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>
                <a:latin typeface="Verdana" pitchFamily="34" charset="0"/>
              </a:rPr>
              <a:t>Fork</a:t>
            </a: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3922713" y="3284538"/>
            <a:ext cx="115252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>
                <a:latin typeface="Verdana" pitchFamily="34" charset="0"/>
              </a:rPr>
              <a:t>Fork</a:t>
            </a:r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3130550" y="4364038"/>
            <a:ext cx="115252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>
                <a:latin typeface="Verdana" pitchFamily="34" charset="0"/>
              </a:rPr>
              <a:t>Par</a:t>
            </a:r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3132138" y="5443538"/>
            <a:ext cx="115252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>
                <a:latin typeface="Verdana" pitchFamily="34" charset="0"/>
              </a:rPr>
              <a:t>C 'a'</a:t>
            </a: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5435600" y="2205038"/>
            <a:ext cx="115252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>
                <a:latin typeface="Verdana" pitchFamily="34" charset="0"/>
              </a:rPr>
              <a:t>C 'c'</a:t>
            </a:r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4787900" y="4364038"/>
            <a:ext cx="115252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>
                <a:latin typeface="Verdana" pitchFamily="34" charset="0"/>
              </a:rPr>
              <a:t>Par</a:t>
            </a:r>
          </a:p>
        </p:txBody>
      </p:sp>
      <p:sp>
        <p:nvSpPr>
          <p:cNvPr id="9227" name="Rectangle 10"/>
          <p:cNvSpPr>
            <a:spLocks noChangeArrowheads="1"/>
          </p:cNvSpPr>
          <p:nvPr/>
        </p:nvSpPr>
        <p:spPr bwMode="auto">
          <a:xfrm>
            <a:off x="4787900" y="5445125"/>
            <a:ext cx="115252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>
                <a:latin typeface="Verdana" pitchFamily="34" charset="0"/>
              </a:rPr>
              <a:t>C 'b'</a:t>
            </a:r>
          </a:p>
        </p:txBody>
      </p:sp>
      <p:cxnSp>
        <p:nvCxnSpPr>
          <p:cNvPr id="9228" name="AutoShape 11"/>
          <p:cNvCxnSpPr>
            <a:cxnSpLocks noChangeShapeType="1"/>
            <a:stCxn id="9221" idx="2"/>
            <a:endCxn id="9235" idx="0"/>
          </p:cNvCxnSpPr>
          <p:nvPr/>
        </p:nvCxnSpPr>
        <p:spPr bwMode="auto">
          <a:xfrm flipH="1">
            <a:off x="4500563" y="1592263"/>
            <a:ext cx="647700" cy="612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9" name="AutoShape 12"/>
          <p:cNvCxnSpPr>
            <a:cxnSpLocks noChangeShapeType="1"/>
            <a:stCxn id="9221" idx="2"/>
            <a:endCxn id="9225" idx="0"/>
          </p:cNvCxnSpPr>
          <p:nvPr/>
        </p:nvCxnSpPr>
        <p:spPr bwMode="auto">
          <a:xfrm>
            <a:off x="5148263" y="1592263"/>
            <a:ext cx="863600" cy="612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30" name="AutoShape 13"/>
          <p:cNvCxnSpPr>
            <a:cxnSpLocks noChangeShapeType="1"/>
            <a:stCxn id="9222" idx="2"/>
            <a:endCxn id="9223" idx="0"/>
          </p:cNvCxnSpPr>
          <p:nvPr/>
        </p:nvCxnSpPr>
        <p:spPr bwMode="auto">
          <a:xfrm flipH="1">
            <a:off x="3706813" y="3751263"/>
            <a:ext cx="792162" cy="612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31" name="AutoShape 14"/>
          <p:cNvCxnSpPr>
            <a:cxnSpLocks noChangeShapeType="1"/>
            <a:stCxn id="9222" idx="2"/>
            <a:endCxn id="9226" idx="0"/>
          </p:cNvCxnSpPr>
          <p:nvPr/>
        </p:nvCxnSpPr>
        <p:spPr bwMode="auto">
          <a:xfrm>
            <a:off x="4498975" y="3751263"/>
            <a:ext cx="865188" cy="612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32" name="AutoShape 15"/>
          <p:cNvCxnSpPr>
            <a:cxnSpLocks noChangeShapeType="1"/>
            <a:stCxn id="9223" idx="2"/>
            <a:endCxn id="9224" idx="0"/>
          </p:cNvCxnSpPr>
          <p:nvPr/>
        </p:nvCxnSpPr>
        <p:spPr bwMode="auto">
          <a:xfrm>
            <a:off x="3706813" y="4830763"/>
            <a:ext cx="1587" cy="612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33" name="AutoShape 16"/>
          <p:cNvCxnSpPr>
            <a:cxnSpLocks noChangeShapeType="1"/>
            <a:stCxn id="9226" idx="2"/>
            <a:endCxn id="9227" idx="0"/>
          </p:cNvCxnSpPr>
          <p:nvPr/>
        </p:nvCxnSpPr>
        <p:spPr bwMode="auto">
          <a:xfrm>
            <a:off x="5364163" y="4830763"/>
            <a:ext cx="0" cy="6143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234" name="Rectangle 17"/>
          <p:cNvSpPr>
            <a:spLocks noChangeArrowheads="1"/>
          </p:cNvSpPr>
          <p:nvPr/>
        </p:nvSpPr>
        <p:spPr bwMode="auto">
          <a:xfrm>
            <a:off x="611188" y="6103938"/>
            <a:ext cx="820896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358775">
              <a:spcBef>
                <a:spcPct val="20000"/>
              </a:spcBef>
            </a:pPr>
            <a:r>
              <a:rPr lang="en-GB" dirty="0">
                <a:latin typeface="CMU Serif Roman" charset="0"/>
              </a:rPr>
              <a:t>O</a:t>
            </a:r>
            <a:r>
              <a:rPr lang="en-GB" dirty="0" smtClean="0">
                <a:latin typeface="CMU Serif Roman" charset="0"/>
              </a:rPr>
              <a:t>utput</a:t>
            </a:r>
            <a:r>
              <a:rPr lang="en-GB" dirty="0">
                <a:latin typeface="CMU Serif Roman" charset="0"/>
              </a:rPr>
              <a:t>:</a:t>
            </a:r>
            <a:r>
              <a:rPr lang="en-GB" sz="2000" dirty="0">
                <a:latin typeface="CMU Serif Roman" charset="0"/>
              </a:rPr>
              <a:t> </a:t>
            </a:r>
            <a:r>
              <a:rPr lang="en-GB" sz="2000" dirty="0">
                <a:latin typeface="Verdana" pitchFamily="34" charset="0"/>
              </a:rPr>
              <a:t>Fork (Par (Fork (Par (C 'a')) (Par (C 'b')))) (C 'c')</a:t>
            </a:r>
          </a:p>
          <a:p>
            <a:pPr defTabSz="358775">
              <a:spcBef>
                <a:spcPct val="20000"/>
              </a:spcBef>
            </a:pPr>
            <a:endParaRPr lang="en-GB" sz="2000" dirty="0">
              <a:latin typeface="Verdana" pitchFamily="34" charset="0"/>
            </a:endParaRPr>
          </a:p>
        </p:txBody>
      </p:sp>
      <p:sp>
        <p:nvSpPr>
          <p:cNvPr id="9235" name="Rectangle 18"/>
          <p:cNvSpPr>
            <a:spLocks noChangeArrowheads="1"/>
          </p:cNvSpPr>
          <p:nvPr/>
        </p:nvSpPr>
        <p:spPr bwMode="auto">
          <a:xfrm>
            <a:off x="3924300" y="2205038"/>
            <a:ext cx="115252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>
                <a:latin typeface="Verdana" pitchFamily="34" charset="0"/>
              </a:rPr>
              <a:t>Par</a:t>
            </a:r>
          </a:p>
        </p:txBody>
      </p:sp>
      <p:cxnSp>
        <p:nvCxnSpPr>
          <p:cNvPr id="9236" name="AutoShape 19"/>
          <p:cNvCxnSpPr>
            <a:cxnSpLocks noChangeShapeType="1"/>
            <a:stCxn id="9235" idx="2"/>
            <a:endCxn id="9222" idx="0"/>
          </p:cNvCxnSpPr>
          <p:nvPr/>
        </p:nvCxnSpPr>
        <p:spPr bwMode="auto">
          <a:xfrm flipH="1">
            <a:off x="4498975" y="2671763"/>
            <a:ext cx="1588" cy="612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6143625" y="5429250"/>
            <a:ext cx="11525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GB">
                <a:latin typeface="Verdana" pitchFamily="34" charset="0"/>
              </a:rPr>
              <a:t>b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6072188" y="4357688"/>
            <a:ext cx="11525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GB">
                <a:latin typeface="Verdana" pitchFamily="34" charset="0"/>
              </a:rPr>
              <a:t>(b)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1928813" y="5429250"/>
            <a:ext cx="11525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en-GB">
                <a:latin typeface="Verdana" pitchFamily="34" charset="0"/>
              </a:rPr>
              <a:t>a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1857375" y="4357688"/>
            <a:ext cx="11525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en-GB">
                <a:latin typeface="Verdana" pitchFamily="34" charset="0"/>
              </a:rPr>
              <a:t>(a)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214938" y="3286125"/>
            <a:ext cx="11525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GB">
                <a:latin typeface="Verdana" pitchFamily="34" charset="0"/>
              </a:rPr>
              <a:t>(a)(b)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6643688" y="2214563"/>
            <a:ext cx="11525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GB">
                <a:latin typeface="Verdana" pitchFamily="34" charset="0"/>
              </a:rPr>
              <a:t>c</a:t>
            </a: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2357438" y="2214563"/>
            <a:ext cx="15097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en-GB">
                <a:latin typeface="Verdana" pitchFamily="34" charset="0"/>
              </a:rPr>
              <a:t>((a)(b))</a:t>
            </a: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5857875" y="1143000"/>
            <a:ext cx="1714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GB">
                <a:latin typeface="Verdana" pitchFamily="34" charset="0"/>
              </a:rPr>
              <a:t>((a)(b))c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BC287A-EC3D-4DFA-979A-0847EEC08D89}" type="slidenum">
              <a:rPr lang="nl-NL" smtClean="0">
                <a:latin typeface="Arial" pitchFamily="34" charset="0"/>
              </a:rPr>
              <a:pPr/>
              <a:t>49</a:t>
            </a:fld>
            <a:endParaRPr lang="nl-NL" smtClean="0">
              <a:latin typeface="Arial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8472518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A </a:t>
            </a:r>
            <a:r>
              <a:rPr lang="en-GB" dirty="0" err="1" smtClean="0"/>
              <a:t>Combinator</a:t>
            </a:r>
            <a:r>
              <a:rPr lang="en-GB" dirty="0" smtClean="0"/>
              <a:t> for Options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50927"/>
            <a:ext cx="8929718" cy="5807097"/>
          </a:xfrm>
        </p:spPr>
        <p:txBody>
          <a:bodyPr/>
          <a:lstStyle/>
          <a:p>
            <a:pPr lvl="1">
              <a:defRPr/>
            </a:pPr>
            <a:r>
              <a:rPr lang="en-GB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E := ( Char | '(' E ')' ) [ E ]</a:t>
            </a:r>
            <a:endParaRPr lang="en-GB" dirty="0" smtClean="0"/>
          </a:p>
          <a:p>
            <a:pPr lvl="1">
              <a:defRPr/>
            </a:pPr>
            <a:r>
              <a:rPr lang="en-GB" dirty="0" err="1" smtClean="0"/>
              <a:t>Combinator</a:t>
            </a:r>
            <a:r>
              <a:rPr lang="en-GB" dirty="0" smtClean="0"/>
              <a:t> for options:</a:t>
            </a:r>
            <a:r>
              <a:rPr lang="en-GB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p1 [ p2 ]</a:t>
            </a:r>
          </a:p>
          <a:p>
            <a:pPr marL="0" indent="0" eaLnBrk="1" hangingPunct="1">
              <a:defRPr/>
            </a:pPr>
            <a:endParaRPr lang="pt-BR" sz="1400" dirty="0" smtClean="0"/>
          </a:p>
          <a:p>
            <a:pPr marL="0" indent="0" eaLnBrk="1" hangingPunct="1">
              <a:defRPr/>
            </a:pPr>
            <a:r>
              <a:rPr lang="pt-BR" dirty="0" smtClean="0"/>
              <a:t>(/?\) infix 6 :: (Parser s r) (r -&gt; Parser s r) -&gt; Parser s r</a:t>
            </a:r>
          </a:p>
          <a:p>
            <a:pPr marL="0" indent="0" eaLnBrk="1" hangingPunct="1">
              <a:defRPr/>
            </a:pPr>
            <a:r>
              <a:rPr lang="pt-BR" dirty="0" smtClean="0"/>
              <a:t>(/?\) p1 p2 = p1 </a:t>
            </a:r>
            <a:r>
              <a:rPr lang="en-US" dirty="0" smtClean="0"/>
              <a:t>&gt;&gt;=</a:t>
            </a:r>
            <a:r>
              <a:rPr lang="pt-BR" dirty="0" smtClean="0"/>
              <a:t> </a:t>
            </a:r>
            <a:r>
              <a:rPr lang="pt-BR" dirty="0"/>
              <a:t>\r. p2 </a:t>
            </a:r>
            <a:r>
              <a:rPr lang="pt-BR" dirty="0" err="1"/>
              <a:t>r</a:t>
            </a:r>
            <a:r>
              <a:rPr lang="pt-BR" dirty="0"/>
              <a:t> </a:t>
            </a:r>
            <a:r>
              <a:rPr lang="hr-HR" dirty="0"/>
              <a:t>&lt;&lt;|&gt;</a:t>
            </a:r>
            <a:r>
              <a:rPr lang="pt-BR" dirty="0"/>
              <a:t> </a:t>
            </a:r>
            <a:r>
              <a:rPr lang="pt-BR" dirty="0" err="1"/>
              <a:t>yield</a:t>
            </a:r>
            <a:r>
              <a:rPr lang="pt-BR" dirty="0"/>
              <a:t> </a:t>
            </a:r>
            <a:r>
              <a:rPr lang="pt-BR" dirty="0" err="1"/>
              <a:t>r</a:t>
            </a:r>
            <a:endParaRPr lang="pt-BR" dirty="0" smtClean="0"/>
          </a:p>
          <a:p>
            <a:pPr marL="0" indent="0" eaLnBrk="1" hangingPunct="1">
              <a:defRPr/>
            </a:pPr>
            <a:endParaRPr lang="en-GB" sz="1000" dirty="0" smtClean="0">
              <a:solidFill>
                <a:schemeClr val="tx2"/>
              </a:solidFill>
            </a:endParaRPr>
          </a:p>
          <a:p>
            <a:pPr marL="0" indent="0" eaLnBrk="1" hangingPunct="1">
              <a:buFont typeface="Arial" pitchFamily="34" charset="0"/>
              <a:buChar char="•"/>
              <a:defRPr/>
            </a:pPr>
            <a:r>
              <a:rPr lang="en-GB" dirty="0" smtClean="0">
                <a:latin typeface="CMU Serif Roman" charset="0"/>
              </a:rPr>
              <a:t> Now the parser for can be written as</a:t>
            </a:r>
          </a:p>
          <a:p>
            <a:pPr marL="0" indent="0" eaLnBrk="1" hangingPunct="1">
              <a:defRPr/>
            </a:pPr>
            <a:endParaRPr lang="en-GB" sz="1100" dirty="0" smtClean="0"/>
          </a:p>
          <a:p>
            <a:pPr marL="0" indent="0" eaLnBrk="1" hangingPunct="1">
              <a:defRPr/>
            </a:pPr>
            <a:r>
              <a:rPr lang="en-GB" dirty="0" err="1" smtClean="0"/>
              <a:t>pE</a:t>
            </a:r>
            <a:r>
              <a:rPr lang="en-GB" dirty="0" smtClean="0"/>
              <a:t> = (				C &lt;$&gt; </a:t>
            </a:r>
            <a:r>
              <a:rPr lang="en-GB" dirty="0" err="1" smtClean="0"/>
              <a:t>pAlpha</a:t>
            </a:r>
            <a:endParaRPr lang="en-GB" dirty="0" smtClean="0"/>
          </a:p>
          <a:p>
            <a:pPr marL="0" indent="0" eaLnBrk="1" hangingPunct="1">
              <a:defRPr/>
            </a:pPr>
            <a:r>
              <a:rPr lang="en-GB" dirty="0" smtClean="0"/>
              <a:t>			</a:t>
            </a:r>
            <a:r>
              <a:rPr lang="hr-HR" dirty="0" smtClean="0"/>
              <a:t>&lt;&lt;|&gt;</a:t>
            </a:r>
            <a:r>
              <a:rPr lang="en-GB" dirty="0" smtClean="0"/>
              <a:t>	Par &lt;$&gt; symbol '(' *&gt; </a:t>
            </a:r>
            <a:r>
              <a:rPr lang="en-GB" dirty="0" err="1" smtClean="0"/>
              <a:t>pE</a:t>
            </a:r>
            <a:r>
              <a:rPr lang="en-GB" dirty="0" smtClean="0"/>
              <a:t> &lt;* symbol ')'</a:t>
            </a:r>
          </a:p>
          <a:p>
            <a:pPr marL="0" indent="0" eaLnBrk="1" hangingPunct="1">
              <a:defRPr/>
            </a:pPr>
            <a:r>
              <a:rPr lang="en-GB" dirty="0" smtClean="0"/>
              <a:t>		 )</a:t>
            </a:r>
          </a:p>
          <a:p>
            <a:pPr marL="0" indent="0" eaLnBrk="1" hangingPunct="1">
              <a:defRPr/>
            </a:pPr>
            <a:r>
              <a:rPr lang="en-GB" dirty="0" smtClean="0"/>
              <a:t>		</a:t>
            </a:r>
            <a:r>
              <a:rPr lang="en-GB" dirty="0" smtClean="0">
                <a:solidFill>
                  <a:srgbClr val="FFFF00"/>
                </a:solidFill>
              </a:rPr>
              <a:t>/?\</a:t>
            </a:r>
            <a:r>
              <a:rPr lang="en-GB" dirty="0" smtClean="0"/>
              <a:t> Fork &lt;$&gt; </a:t>
            </a:r>
            <a:r>
              <a:rPr lang="en-GB" dirty="0" err="1" smtClean="0"/>
              <a:t>pE</a:t>
            </a:r>
            <a:endParaRPr lang="en-GB" dirty="0" smtClean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364088" y="980728"/>
            <a:ext cx="3240087" cy="801688"/>
          </a:xfrm>
          <a:prstGeom prst="wedgeEllipseCallout">
            <a:avLst>
              <a:gd name="adj1" fmla="val -81858"/>
              <a:gd name="adj2" fmla="val -222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GB" sz="2000" dirty="0" smtClean="0">
                <a:latin typeface="CMU Serif Roman" charset="0"/>
                <a:cs typeface="Arial" pitchFamily="34" charset="0"/>
              </a:rPr>
              <a:t>make a </a:t>
            </a:r>
            <a:r>
              <a:rPr lang="en-GB" sz="2000" dirty="0" err="1" smtClean="0">
                <a:latin typeface="CMU Serif Roman" charset="0"/>
                <a:cs typeface="Arial" pitchFamily="34" charset="0"/>
              </a:rPr>
              <a:t>combinator</a:t>
            </a:r>
            <a:r>
              <a:rPr lang="en-GB" sz="2000" dirty="0" smtClean="0">
                <a:latin typeface="CMU Serif Roman" charset="0"/>
                <a:cs typeface="Arial" pitchFamily="34" charset="0"/>
              </a:rPr>
              <a:t> for options</a:t>
            </a:r>
            <a:endParaRPr lang="en-GB" sz="2000" dirty="0">
              <a:latin typeface="CMU Serif Roman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</a:t>
            </a:r>
            <a:r>
              <a:rPr lang="en-US" dirty="0" err="1" smtClean="0"/>
              <a:t>vs</a:t>
            </a:r>
            <a:r>
              <a:rPr lang="en-US" dirty="0" smtClean="0"/>
              <a:t> Parsing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After the </a:t>
            </a:r>
            <a:r>
              <a:rPr lang="en-US" dirty="0" err="1" smtClean="0"/>
              <a:t>lexer</a:t>
            </a:r>
            <a:r>
              <a:rPr lang="en-US" dirty="0" smtClean="0"/>
              <a:t> has solved the easy problems, the parser focuses on the hard problems: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Ambiguity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Associativity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Precedence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>
                <a:latin typeface="CMU Serif Roman"/>
                <a:ea typeface="Verdana" pitchFamily="34" charset="0"/>
                <a:cs typeface="Verdana" pitchFamily="34" charset="0"/>
              </a:rPr>
              <a:t>Dangling</a:t>
            </a:r>
            <a:r>
              <a:rPr lang="en-US" b="1" dirty="0" smtClean="0">
                <a:latin typeface="+mn-lt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Left-recursion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Lookahead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2/16/2017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6F4A6A-92E5-42DF-B6CA-C445EAF60431}" type="slidenum">
              <a:rPr lang="nl-NL" smtClean="0">
                <a:latin typeface="Arial" pitchFamily="34" charset="0"/>
              </a:rPr>
              <a:pPr/>
              <a:t>50</a:t>
            </a:fld>
            <a:endParaRPr lang="nl-NL" smtClean="0">
              <a:latin typeface="Arial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472518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Building Parse Trees: Precedence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8663" y="1135063"/>
            <a:ext cx="5643562" cy="493712"/>
          </a:xfrm>
        </p:spPr>
        <p:txBody>
          <a:bodyPr/>
          <a:lstStyle/>
          <a:p>
            <a:pPr marL="0" indent="0" eaLnBrk="1" hangingPunct="1"/>
            <a:r>
              <a:rPr lang="en-GB" dirty="0" smtClean="0">
                <a:latin typeface="CMU Serif Roman" charset="0"/>
              </a:rPr>
              <a:t>I</a:t>
            </a:r>
            <a:r>
              <a:rPr lang="en-GB" sz="2400" dirty="0" smtClean="0">
                <a:latin typeface="CMU Serif Roman" charset="0"/>
              </a:rPr>
              <a:t>nput:</a:t>
            </a:r>
            <a:r>
              <a:rPr lang="en-GB" dirty="0" smtClean="0">
                <a:latin typeface="CMU Serif Roman" charset="0"/>
              </a:rPr>
              <a:t> </a:t>
            </a:r>
            <a:r>
              <a:rPr lang="en-GB" dirty="0" smtClean="0"/>
              <a:t>5 * 4 + 3 * 2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1692275" y="2170113"/>
            <a:ext cx="576263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>
                <a:latin typeface="Verdana" pitchFamily="34" charset="0"/>
              </a:rPr>
              <a:t>+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755650" y="4076700"/>
            <a:ext cx="5746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>
                <a:latin typeface="Verdana" pitchFamily="34" charset="0"/>
              </a:rPr>
              <a:t>5</a:t>
            </a:r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2484438" y="3140075"/>
            <a:ext cx="576262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>
                <a:latin typeface="Verdana" pitchFamily="34" charset="0"/>
              </a:rPr>
              <a:t>*</a:t>
            </a:r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1474788" y="4076700"/>
            <a:ext cx="576262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>
                <a:latin typeface="Verdana" pitchFamily="34" charset="0"/>
              </a:rPr>
              <a:t>4</a:t>
            </a:r>
          </a:p>
        </p:txBody>
      </p:sp>
      <p:cxnSp>
        <p:nvCxnSpPr>
          <p:cNvPr id="13321" name="AutoShape 11"/>
          <p:cNvCxnSpPr>
            <a:cxnSpLocks noChangeShapeType="1"/>
            <a:stCxn id="13317" idx="2"/>
            <a:endCxn id="13326" idx="0"/>
          </p:cNvCxnSpPr>
          <p:nvPr/>
        </p:nvCxnSpPr>
        <p:spPr bwMode="auto">
          <a:xfrm flipH="1">
            <a:off x="1333500" y="2636838"/>
            <a:ext cx="647700" cy="5032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22" name="AutoShape 12"/>
          <p:cNvCxnSpPr>
            <a:cxnSpLocks noChangeShapeType="1"/>
            <a:stCxn id="13317" idx="2"/>
            <a:endCxn id="13319" idx="0"/>
          </p:cNvCxnSpPr>
          <p:nvPr/>
        </p:nvCxnSpPr>
        <p:spPr bwMode="auto">
          <a:xfrm>
            <a:off x="1981200" y="2636838"/>
            <a:ext cx="792163" cy="5032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23" name="AutoShape 13"/>
          <p:cNvCxnSpPr>
            <a:cxnSpLocks noChangeShapeType="1"/>
            <a:stCxn id="13326" idx="2"/>
            <a:endCxn id="13318" idx="0"/>
          </p:cNvCxnSpPr>
          <p:nvPr/>
        </p:nvCxnSpPr>
        <p:spPr bwMode="auto">
          <a:xfrm flipH="1">
            <a:off x="1042988" y="3606800"/>
            <a:ext cx="290512" cy="469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24" name="AutoShape 14"/>
          <p:cNvCxnSpPr>
            <a:cxnSpLocks noChangeShapeType="1"/>
            <a:stCxn id="13326" idx="2"/>
            <a:endCxn id="13320" idx="0"/>
          </p:cNvCxnSpPr>
          <p:nvPr/>
        </p:nvCxnSpPr>
        <p:spPr bwMode="auto">
          <a:xfrm>
            <a:off x="1333500" y="3606800"/>
            <a:ext cx="430213" cy="469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5425" name="Rectangle 17"/>
          <p:cNvSpPr>
            <a:spLocks noChangeArrowheads="1"/>
          </p:cNvSpPr>
          <p:nvPr/>
        </p:nvSpPr>
        <p:spPr bwMode="auto">
          <a:xfrm>
            <a:off x="107950" y="6103938"/>
            <a:ext cx="89646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358775">
              <a:spcBef>
                <a:spcPct val="20000"/>
              </a:spcBef>
            </a:pPr>
            <a:r>
              <a:rPr lang="pt-BR" sz="1900" dirty="0">
                <a:latin typeface="Verdana" pitchFamily="34" charset="0"/>
              </a:rPr>
              <a:t>(Op (Op (Num ['5']) '*' (Num ['4'])) '+' (Op (Num ['3']) '*' (Num ['2']))</a:t>
            </a:r>
            <a:endParaRPr lang="en-GB" sz="1900" dirty="0">
              <a:latin typeface="Verdana" pitchFamily="34" charset="0"/>
            </a:endParaRPr>
          </a:p>
        </p:txBody>
      </p:sp>
      <p:sp>
        <p:nvSpPr>
          <p:cNvPr id="13326" name="Rectangle 18"/>
          <p:cNvSpPr>
            <a:spLocks noChangeArrowheads="1"/>
          </p:cNvSpPr>
          <p:nvPr/>
        </p:nvSpPr>
        <p:spPr bwMode="auto">
          <a:xfrm>
            <a:off x="1044575" y="3140075"/>
            <a:ext cx="576263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>
                <a:latin typeface="Verdana" pitchFamily="34" charset="0"/>
              </a:rPr>
              <a:t>*</a:t>
            </a:r>
          </a:p>
        </p:txBody>
      </p:sp>
      <p:sp>
        <p:nvSpPr>
          <p:cNvPr id="13327" name="Rectangle 20"/>
          <p:cNvSpPr>
            <a:spLocks noChangeArrowheads="1"/>
          </p:cNvSpPr>
          <p:nvPr/>
        </p:nvSpPr>
        <p:spPr bwMode="auto">
          <a:xfrm>
            <a:off x="2197100" y="4076700"/>
            <a:ext cx="5746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>
                <a:latin typeface="Verdana" pitchFamily="34" charset="0"/>
              </a:rPr>
              <a:t>3</a:t>
            </a:r>
          </a:p>
        </p:txBody>
      </p:sp>
      <p:sp>
        <p:nvSpPr>
          <p:cNvPr id="13328" name="Rectangle 21"/>
          <p:cNvSpPr>
            <a:spLocks noChangeArrowheads="1"/>
          </p:cNvSpPr>
          <p:nvPr/>
        </p:nvSpPr>
        <p:spPr bwMode="auto">
          <a:xfrm>
            <a:off x="2916238" y="4076700"/>
            <a:ext cx="576262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>
                <a:latin typeface="Verdana" pitchFamily="34" charset="0"/>
              </a:rPr>
              <a:t>2</a:t>
            </a:r>
          </a:p>
        </p:txBody>
      </p:sp>
      <p:cxnSp>
        <p:nvCxnSpPr>
          <p:cNvPr id="13329" name="AutoShape 22"/>
          <p:cNvCxnSpPr>
            <a:cxnSpLocks noChangeShapeType="1"/>
            <a:stCxn id="13319" idx="2"/>
            <a:endCxn id="13327" idx="0"/>
          </p:cNvCxnSpPr>
          <p:nvPr/>
        </p:nvCxnSpPr>
        <p:spPr bwMode="auto">
          <a:xfrm flipH="1">
            <a:off x="2484438" y="3606800"/>
            <a:ext cx="288925" cy="469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30" name="AutoShape 23"/>
          <p:cNvCxnSpPr>
            <a:cxnSpLocks noChangeShapeType="1"/>
            <a:stCxn id="13319" idx="2"/>
            <a:endCxn id="13328" idx="0"/>
          </p:cNvCxnSpPr>
          <p:nvPr/>
        </p:nvCxnSpPr>
        <p:spPr bwMode="auto">
          <a:xfrm>
            <a:off x="2773363" y="3606800"/>
            <a:ext cx="431800" cy="469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31" name="Rectangle 24"/>
          <p:cNvSpPr>
            <a:spLocks noChangeArrowheads="1"/>
          </p:cNvSpPr>
          <p:nvPr/>
        </p:nvSpPr>
        <p:spPr bwMode="auto">
          <a:xfrm>
            <a:off x="5221288" y="2205038"/>
            <a:ext cx="576262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>
                <a:latin typeface="Verdana" pitchFamily="34" charset="0"/>
              </a:rPr>
              <a:t>*</a:t>
            </a:r>
          </a:p>
        </p:txBody>
      </p:sp>
      <p:sp>
        <p:nvSpPr>
          <p:cNvPr id="13332" name="Rectangle 25"/>
          <p:cNvSpPr>
            <a:spLocks noChangeArrowheads="1"/>
          </p:cNvSpPr>
          <p:nvPr/>
        </p:nvSpPr>
        <p:spPr bwMode="auto">
          <a:xfrm>
            <a:off x="4933950" y="3141663"/>
            <a:ext cx="5746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>
                <a:latin typeface="Verdana" pitchFamily="34" charset="0"/>
              </a:rPr>
              <a:t>5</a:t>
            </a:r>
          </a:p>
        </p:txBody>
      </p:sp>
      <p:sp>
        <p:nvSpPr>
          <p:cNvPr id="13333" name="Rectangle 26"/>
          <p:cNvSpPr>
            <a:spLocks noChangeArrowheads="1"/>
          </p:cNvSpPr>
          <p:nvPr/>
        </p:nvSpPr>
        <p:spPr bwMode="auto">
          <a:xfrm>
            <a:off x="5653088" y="3141663"/>
            <a:ext cx="576262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>
                <a:latin typeface="Verdana" pitchFamily="34" charset="0"/>
              </a:rPr>
              <a:t>+</a:t>
            </a:r>
          </a:p>
        </p:txBody>
      </p:sp>
      <p:cxnSp>
        <p:nvCxnSpPr>
          <p:cNvPr id="13334" name="AutoShape 27"/>
          <p:cNvCxnSpPr>
            <a:cxnSpLocks noChangeShapeType="1"/>
            <a:stCxn id="13331" idx="2"/>
            <a:endCxn id="13332" idx="0"/>
          </p:cNvCxnSpPr>
          <p:nvPr/>
        </p:nvCxnSpPr>
        <p:spPr bwMode="auto">
          <a:xfrm flipH="1">
            <a:off x="5221288" y="2671763"/>
            <a:ext cx="288925" cy="469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35" name="AutoShape 28"/>
          <p:cNvCxnSpPr>
            <a:cxnSpLocks noChangeShapeType="1"/>
            <a:stCxn id="13331" idx="2"/>
            <a:endCxn id="13333" idx="0"/>
          </p:cNvCxnSpPr>
          <p:nvPr/>
        </p:nvCxnSpPr>
        <p:spPr bwMode="auto">
          <a:xfrm>
            <a:off x="5510213" y="2671763"/>
            <a:ext cx="431800" cy="469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36" name="Rectangle 32"/>
          <p:cNvSpPr>
            <a:spLocks noChangeArrowheads="1"/>
          </p:cNvSpPr>
          <p:nvPr/>
        </p:nvSpPr>
        <p:spPr bwMode="auto">
          <a:xfrm>
            <a:off x="5365750" y="4041775"/>
            <a:ext cx="5746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>
                <a:latin typeface="Verdana" pitchFamily="34" charset="0"/>
              </a:rPr>
              <a:t>4</a:t>
            </a:r>
          </a:p>
        </p:txBody>
      </p:sp>
      <p:sp>
        <p:nvSpPr>
          <p:cNvPr id="13337" name="Rectangle 33"/>
          <p:cNvSpPr>
            <a:spLocks noChangeArrowheads="1"/>
          </p:cNvSpPr>
          <p:nvPr/>
        </p:nvSpPr>
        <p:spPr bwMode="auto">
          <a:xfrm>
            <a:off x="6084888" y="4041775"/>
            <a:ext cx="576262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>
                <a:latin typeface="Verdana" pitchFamily="34" charset="0"/>
              </a:rPr>
              <a:t>*</a:t>
            </a:r>
          </a:p>
        </p:txBody>
      </p:sp>
      <p:cxnSp>
        <p:nvCxnSpPr>
          <p:cNvPr id="13338" name="AutoShape 34"/>
          <p:cNvCxnSpPr>
            <a:cxnSpLocks noChangeShapeType="1"/>
            <a:stCxn id="13333" idx="2"/>
            <a:endCxn id="13336" idx="0"/>
          </p:cNvCxnSpPr>
          <p:nvPr/>
        </p:nvCxnSpPr>
        <p:spPr bwMode="auto">
          <a:xfrm flipH="1">
            <a:off x="5653088" y="3608388"/>
            <a:ext cx="288925" cy="4333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39" name="AutoShape 35"/>
          <p:cNvCxnSpPr>
            <a:cxnSpLocks noChangeShapeType="1"/>
            <a:stCxn id="13333" idx="2"/>
            <a:endCxn id="13337" idx="0"/>
          </p:cNvCxnSpPr>
          <p:nvPr/>
        </p:nvCxnSpPr>
        <p:spPr bwMode="auto">
          <a:xfrm>
            <a:off x="5942013" y="3608388"/>
            <a:ext cx="431800" cy="4333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40" name="Rectangle 36"/>
          <p:cNvSpPr>
            <a:spLocks noChangeArrowheads="1"/>
          </p:cNvSpPr>
          <p:nvPr/>
        </p:nvSpPr>
        <p:spPr bwMode="auto">
          <a:xfrm>
            <a:off x="5797550" y="4941888"/>
            <a:ext cx="5746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>
                <a:latin typeface="Verdana" pitchFamily="34" charset="0"/>
              </a:rPr>
              <a:t>3</a:t>
            </a:r>
          </a:p>
        </p:txBody>
      </p:sp>
      <p:sp>
        <p:nvSpPr>
          <p:cNvPr id="13341" name="Rectangle 37"/>
          <p:cNvSpPr>
            <a:spLocks noChangeArrowheads="1"/>
          </p:cNvSpPr>
          <p:nvPr/>
        </p:nvSpPr>
        <p:spPr bwMode="auto">
          <a:xfrm>
            <a:off x="6516688" y="4941888"/>
            <a:ext cx="576262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>
                <a:latin typeface="Verdana" pitchFamily="34" charset="0"/>
              </a:rPr>
              <a:t>2</a:t>
            </a:r>
          </a:p>
        </p:txBody>
      </p:sp>
      <p:cxnSp>
        <p:nvCxnSpPr>
          <p:cNvPr id="13342" name="AutoShape 38"/>
          <p:cNvCxnSpPr>
            <a:cxnSpLocks noChangeShapeType="1"/>
            <a:stCxn id="13337" idx="2"/>
            <a:endCxn id="13340" idx="0"/>
          </p:cNvCxnSpPr>
          <p:nvPr/>
        </p:nvCxnSpPr>
        <p:spPr bwMode="auto">
          <a:xfrm flipH="1">
            <a:off x="6084888" y="4508500"/>
            <a:ext cx="288925" cy="4333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43" name="AutoShape 39"/>
          <p:cNvCxnSpPr>
            <a:cxnSpLocks noChangeShapeType="1"/>
            <a:stCxn id="13337" idx="2"/>
            <a:endCxn id="13341" idx="0"/>
          </p:cNvCxnSpPr>
          <p:nvPr/>
        </p:nvCxnSpPr>
        <p:spPr bwMode="auto">
          <a:xfrm>
            <a:off x="6373813" y="4508500"/>
            <a:ext cx="431800" cy="4333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44" name="Rectangle 44"/>
          <p:cNvSpPr>
            <a:spLocks noChangeArrowheads="1"/>
          </p:cNvSpPr>
          <p:nvPr/>
        </p:nvSpPr>
        <p:spPr bwMode="auto">
          <a:xfrm>
            <a:off x="1331913" y="4868863"/>
            <a:ext cx="15128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358775">
              <a:spcBef>
                <a:spcPct val="20000"/>
              </a:spcBef>
            </a:pPr>
            <a:r>
              <a:rPr lang="en-GB" dirty="0">
                <a:solidFill>
                  <a:schemeClr val="accent2">
                    <a:lumMod val="20000"/>
                    <a:lumOff val="80000"/>
                  </a:schemeClr>
                </a:solidFill>
                <a:latin typeface="CMU Serif Roman" charset="0"/>
              </a:rPr>
              <a:t>value:</a:t>
            </a:r>
            <a:r>
              <a:rPr lang="en-GB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MU Serif Roman" charset="0"/>
              </a:rPr>
              <a:t> </a:t>
            </a:r>
            <a:r>
              <a:rPr lang="en-GB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Verdana" pitchFamily="34" charset="0"/>
              </a:rPr>
              <a:t>26</a:t>
            </a:r>
          </a:p>
        </p:txBody>
      </p:sp>
      <p:sp>
        <p:nvSpPr>
          <p:cNvPr id="13345" name="Rectangle 45"/>
          <p:cNvSpPr>
            <a:spLocks noChangeArrowheads="1"/>
          </p:cNvSpPr>
          <p:nvPr/>
        </p:nvSpPr>
        <p:spPr bwMode="auto">
          <a:xfrm>
            <a:off x="5651500" y="5456238"/>
            <a:ext cx="15128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358775">
              <a:spcBef>
                <a:spcPct val="20000"/>
              </a:spcBef>
            </a:pPr>
            <a:r>
              <a:rPr lang="en-GB" dirty="0">
                <a:solidFill>
                  <a:schemeClr val="accent2">
                    <a:lumMod val="20000"/>
                    <a:lumOff val="80000"/>
                  </a:schemeClr>
                </a:solidFill>
                <a:latin typeface="CMU Serif Roman" charset="0"/>
              </a:rPr>
              <a:t>value:</a:t>
            </a:r>
            <a:r>
              <a:rPr lang="en-GB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MU Serif Roman" charset="0"/>
              </a:rPr>
              <a:t> </a:t>
            </a:r>
            <a:r>
              <a:rPr lang="en-GB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Verdana" pitchFamily="34" charset="0"/>
              </a:rPr>
              <a:t>50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4140200" y="1773238"/>
            <a:ext cx="4176713" cy="4103687"/>
            <a:chOff x="2336" y="1117"/>
            <a:chExt cx="2631" cy="2585"/>
          </a:xfrm>
        </p:grpSpPr>
        <p:sp>
          <p:nvSpPr>
            <p:cNvPr id="13347" name="Line 46"/>
            <p:cNvSpPr>
              <a:spLocks noChangeShapeType="1"/>
            </p:cNvSpPr>
            <p:nvPr/>
          </p:nvSpPr>
          <p:spPr bwMode="auto">
            <a:xfrm>
              <a:off x="2472" y="1162"/>
              <a:ext cx="2495" cy="249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13348" name="Line 47"/>
            <p:cNvSpPr>
              <a:spLocks noChangeShapeType="1"/>
            </p:cNvSpPr>
            <p:nvPr/>
          </p:nvSpPr>
          <p:spPr bwMode="auto">
            <a:xfrm flipV="1">
              <a:off x="2336" y="1117"/>
              <a:ext cx="2585" cy="258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2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6D21CB-CEB5-4384-AEE1-04C37AB00C16}" type="slidenum">
              <a:rPr lang="nl-NL" smtClean="0">
                <a:latin typeface="Arial" pitchFamily="34" charset="0"/>
              </a:rPr>
              <a:pPr/>
              <a:t>51</a:t>
            </a:fld>
            <a:endParaRPr lang="nl-NL" smtClean="0">
              <a:latin typeface="Arial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472518" cy="1143000"/>
          </a:xfrm>
        </p:spPr>
        <p:txBody>
          <a:bodyPr/>
          <a:lstStyle/>
          <a:p>
            <a:pPr eaLnBrk="1" hangingPunct="1"/>
            <a:r>
              <a:rPr lang="en-GB" sz="4000" dirty="0" smtClean="0"/>
              <a:t>Handle Precedence: Modify Grammar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76348"/>
            <a:ext cx="8991600" cy="5638800"/>
          </a:xfrm>
        </p:spPr>
        <p:txBody>
          <a:bodyPr/>
          <a:lstStyle/>
          <a:p>
            <a:pPr marL="0" indent="0" eaLnBrk="1" hangingPunct="1"/>
            <a:r>
              <a:rPr lang="en-GB" sz="2800" dirty="0" smtClean="0">
                <a:solidFill>
                  <a:schemeClr val="tx2"/>
                </a:solidFill>
              </a:rPr>
              <a:t>	</a:t>
            </a:r>
            <a:r>
              <a:rPr lang="en-GB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&lt;ex&gt; := &lt;ex&gt; '+' &lt;ex&gt; | &lt;ex&gt; '</a:t>
            </a:r>
            <a:r>
              <a:rPr lang="en-GB" sz="4400" baseline="-25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en-GB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' &lt;ex&gt; | &lt;digit&gt;</a:t>
            </a:r>
            <a:endParaRPr lang="en-GB" baseline="30000" dirty="0" smtClean="0">
              <a:solidFill>
                <a:schemeClr val="accent1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en-GB" dirty="0" smtClean="0"/>
              <a:t>Desired precedence: 1 * 2 + 3 * 4 = (1 * 2) + (3 * 4)</a:t>
            </a:r>
          </a:p>
          <a:p>
            <a:pPr lvl="1" eaLnBrk="1" hangingPunct="1"/>
            <a:r>
              <a:rPr lang="en-GB" dirty="0" smtClean="0"/>
              <a:t>Implement this with a better grammar</a:t>
            </a:r>
          </a:p>
          <a:p>
            <a:pPr marL="0" indent="0" eaLnBrk="1" hangingPunct="1"/>
            <a:r>
              <a:rPr lang="en-GB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&lt;ex&gt; := &lt;</a:t>
            </a:r>
            <a:r>
              <a:rPr lang="en-GB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fa</a:t>
            </a:r>
            <a:r>
              <a:rPr lang="en-GB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&gt;		[ '+' &lt;ex&gt; ]</a:t>
            </a:r>
          </a:p>
          <a:p>
            <a:pPr marL="0" indent="0" eaLnBrk="1" hangingPunct="1"/>
            <a:r>
              <a:rPr lang="en-GB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GB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fa</a:t>
            </a:r>
            <a:r>
              <a:rPr lang="en-GB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&gt; := &lt;digit&gt;	[ '*' &lt;</a:t>
            </a:r>
            <a:r>
              <a:rPr lang="en-GB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fa</a:t>
            </a:r>
            <a:r>
              <a:rPr lang="en-GB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&gt; ]</a:t>
            </a:r>
          </a:p>
          <a:p>
            <a:pPr marL="0" indent="0" eaLnBrk="1" hangingPunct="1"/>
            <a:r>
              <a:rPr lang="pt-BR" dirty="0" smtClean="0"/>
              <a:t>:: Ex = Digit Char | Op Ex Char Ex</a:t>
            </a:r>
          </a:p>
          <a:p>
            <a:pPr marL="0" indent="0" eaLnBrk="1" hangingPunct="1"/>
            <a:r>
              <a:rPr lang="en-GB" dirty="0" smtClean="0"/>
              <a:t>ex = fa /?\ \</a:t>
            </a:r>
            <a:r>
              <a:rPr lang="en-GB" dirty="0" err="1" smtClean="0"/>
              <a:t>e.Op</a:t>
            </a:r>
            <a:r>
              <a:rPr lang="en-GB" dirty="0" smtClean="0"/>
              <a:t> e &lt;$&gt; symbol '+' </a:t>
            </a:r>
            <a:r>
              <a:rPr lang="en-US" dirty="0" smtClean="0"/>
              <a:t>&lt;*&gt;</a:t>
            </a:r>
            <a:r>
              <a:rPr lang="en-GB" dirty="0" smtClean="0"/>
              <a:t> ex</a:t>
            </a:r>
          </a:p>
          <a:p>
            <a:pPr marL="0" indent="0" eaLnBrk="1" hangingPunct="1"/>
            <a:r>
              <a:rPr lang="en-GB" dirty="0" smtClean="0"/>
              <a:t>fa = nu /?\ \</a:t>
            </a:r>
            <a:r>
              <a:rPr lang="en-GB" dirty="0" err="1" smtClean="0"/>
              <a:t>e.Op</a:t>
            </a:r>
            <a:r>
              <a:rPr lang="en-GB" dirty="0" smtClean="0"/>
              <a:t> e &lt;$&gt; symbol '*' </a:t>
            </a:r>
            <a:r>
              <a:rPr lang="en-US" dirty="0" smtClean="0"/>
              <a:t>&lt;*&gt;</a:t>
            </a:r>
            <a:r>
              <a:rPr lang="en-GB" dirty="0" smtClean="0"/>
              <a:t> fa</a:t>
            </a:r>
          </a:p>
          <a:p>
            <a:pPr marL="0" indent="0" eaLnBrk="1" hangingPunct="1"/>
            <a:r>
              <a:rPr lang="en-GB" dirty="0" smtClean="0"/>
              <a:t>nu = Digit &lt;$&gt; </a:t>
            </a:r>
            <a:r>
              <a:rPr lang="en-GB" dirty="0" err="1" smtClean="0"/>
              <a:t>pDigit</a:t>
            </a:r>
            <a:endParaRPr lang="en-GB" dirty="0" smtClean="0"/>
          </a:p>
          <a:p>
            <a:pPr lvl="1" eaLnBrk="1" hangingPunct="1"/>
            <a:r>
              <a:rPr lang="en-GB" dirty="0" smtClean="0"/>
              <a:t>Example:</a:t>
            </a:r>
          </a:p>
          <a:p>
            <a:pPr marL="0" indent="0" eaLnBrk="1" hangingPunct="1"/>
            <a:r>
              <a:rPr lang="en-GB" dirty="0" smtClean="0"/>
              <a:t>  ex ['5*4+3*2']</a:t>
            </a:r>
          </a:p>
          <a:p>
            <a:pPr lvl="1" eaLnBrk="1" hangingPunct="1"/>
            <a:r>
              <a:rPr lang="en-GB" dirty="0" smtClean="0"/>
              <a:t>Yields</a:t>
            </a:r>
          </a:p>
          <a:p>
            <a:pPr marL="0" indent="0" eaLnBrk="1" hangingPunct="1"/>
            <a:r>
              <a:rPr lang="pt-BR" sz="1600" dirty="0" smtClean="0"/>
              <a:t>[((Op (Op (Num ['5']) '*' (Num ['4'])) '+' (Op (Num ['3']) '*' (Num ['2']))) , [])]  </a:t>
            </a:r>
            <a:r>
              <a:rPr lang="pt-BR" sz="1800" b="1" dirty="0" smtClean="0">
                <a:sym typeface="Wingdings" pitchFamily="2" charset="2"/>
              </a:rPr>
              <a:t></a:t>
            </a:r>
            <a:endParaRPr lang="en-GB" sz="1600" b="1" dirty="0" smtClean="0"/>
          </a:p>
        </p:txBody>
      </p:sp>
      <p:sp>
        <p:nvSpPr>
          <p:cNvPr id="141316" name="AutoShape 4"/>
          <p:cNvSpPr>
            <a:spLocks noChangeArrowheads="1"/>
          </p:cNvSpPr>
          <p:nvPr/>
        </p:nvSpPr>
        <p:spPr bwMode="auto">
          <a:xfrm>
            <a:off x="5214938" y="4429125"/>
            <a:ext cx="3136900" cy="801688"/>
          </a:xfrm>
          <a:prstGeom prst="wedgeEllipseCallout">
            <a:avLst>
              <a:gd name="adj1" fmla="val -75773"/>
              <a:gd name="adj2" fmla="val -6512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GB" sz="2000" dirty="0">
                <a:latin typeface="CMU Serif Roman" charset="0"/>
                <a:cs typeface="Arial" pitchFamily="34" charset="0"/>
              </a:rPr>
              <a:t>a regular pattern:</a:t>
            </a:r>
          </a:p>
          <a:p>
            <a:pPr algn="ctr"/>
            <a:r>
              <a:rPr lang="en-GB" sz="2000" dirty="0">
                <a:latin typeface="CMU Serif Roman" charset="0"/>
                <a:cs typeface="Arial" pitchFamily="34" charset="0"/>
              </a:rPr>
              <a:t>can be abstracted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643438" y="2357430"/>
            <a:ext cx="3786187" cy="801688"/>
          </a:xfrm>
          <a:prstGeom prst="wedgeEllipseCallout">
            <a:avLst>
              <a:gd name="adj1" fmla="val -62448"/>
              <a:gd name="adj2" fmla="val 327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GB" sz="2000" dirty="0">
                <a:latin typeface="CMU Serif Roman" charset="0"/>
                <a:cs typeface="Arial" pitchFamily="34" charset="0"/>
              </a:rPr>
              <a:t>strongest binding power in deepest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Parse Trees: </a:t>
            </a:r>
            <a:r>
              <a:rPr lang="en-GB" dirty="0" err="1" smtClean="0"/>
              <a:t>Associativity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GB" dirty="0" smtClean="0"/>
              <a:t>For operators like + and * we can put the parenthesis in any way we want</a:t>
            </a:r>
          </a:p>
          <a:p>
            <a:pPr lvl="2" eaLnBrk="1" hangingPunct="1"/>
            <a:r>
              <a:rPr lang="en-GB" dirty="0" smtClean="0"/>
              <a:t>e.g. 1 + 2 + 3 = (1 + 2) + 3 = 1 + (2 + 3)</a:t>
            </a:r>
          </a:p>
          <a:p>
            <a:pPr lvl="1" eaLnBrk="1" hangingPunct="1"/>
            <a:r>
              <a:rPr lang="en-GB" dirty="0" smtClean="0"/>
              <a:t>For other operators this does not hold e.g.</a:t>
            </a:r>
          </a:p>
          <a:p>
            <a:pPr lvl="2" eaLnBrk="1" hangingPunct="1"/>
            <a:r>
              <a:rPr lang="en-GB" dirty="0" smtClean="0"/>
              <a:t>(3 - 2) - 1 = 1 - 1 = 0</a:t>
            </a:r>
          </a:p>
          <a:p>
            <a:pPr lvl="2" eaLnBrk="1" hangingPunct="1"/>
            <a:r>
              <a:rPr lang="en-GB" dirty="0" smtClean="0"/>
              <a:t>3 - (2 - 1) = 3 - 1 = 2</a:t>
            </a:r>
          </a:p>
          <a:p>
            <a:pPr lvl="2" eaLnBrk="1" hangingPunct="1"/>
            <a:r>
              <a:rPr lang="en-GB" dirty="0" smtClean="0"/>
              <a:t>(3 - 2) - 1 ≠ 3 - (2 - 1)</a:t>
            </a:r>
          </a:p>
          <a:p>
            <a:pPr lvl="2" eaLnBrk="1" hangingPunct="1"/>
            <a:r>
              <a:rPr lang="en-GB" dirty="0" smtClean="0"/>
              <a:t>Convention says</a:t>
            </a:r>
            <a:r>
              <a:rPr lang="en-GB" dirty="0" smtClean="0"/>
              <a:t>: </a:t>
            </a:r>
            <a:r>
              <a:rPr lang="en-GB" dirty="0" smtClean="0"/>
              <a:t>3 - 2 - 1  = (3 - 2) - 1</a:t>
            </a:r>
          </a:p>
          <a:p>
            <a:pPr lvl="2" eaLnBrk="1" hangingPunct="1"/>
            <a:r>
              <a:rPr lang="en-GB" dirty="0" smtClean="0"/>
              <a:t>Result recursive descent parsing: 3 - </a:t>
            </a:r>
            <a:r>
              <a:rPr lang="en-GB" u="sng" dirty="0" smtClean="0"/>
              <a:t>2 - 1</a:t>
            </a:r>
            <a:r>
              <a:rPr lang="en-GB" dirty="0" smtClean="0"/>
              <a:t>  = 3 - (2 - 1) </a:t>
            </a:r>
            <a:r>
              <a:rPr lang="en-GB" sz="2400" b="1" dirty="0" smtClean="0">
                <a:sym typeface="Wingdings" pitchFamily="2" charset="2"/>
              </a:rPr>
              <a:t>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For </a:t>
            </a:r>
            <a:r>
              <a:rPr lang="en-GB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1 : 2 : []</a:t>
            </a:r>
            <a:r>
              <a:rPr lang="en-GB" dirty="0" smtClean="0">
                <a:sym typeface="Wingdings" pitchFamily="2" charset="2"/>
              </a:rPr>
              <a:t> this right </a:t>
            </a:r>
            <a:r>
              <a:rPr lang="en-GB" dirty="0" err="1" smtClean="0">
                <a:sym typeface="Wingdings" pitchFamily="2" charset="2"/>
              </a:rPr>
              <a:t>associativity</a:t>
            </a:r>
            <a:r>
              <a:rPr lang="en-GB" dirty="0" smtClean="0">
                <a:sym typeface="Wingdings" pitchFamily="2" charset="2"/>
              </a:rPr>
              <a:t> is desired!</a:t>
            </a:r>
            <a:endParaRPr lang="en-GB" b="1" dirty="0" smtClean="0"/>
          </a:p>
          <a:p>
            <a:pPr marL="0" indent="0" eaLnBrk="1" hangingPunct="1"/>
            <a:endParaRPr lang="en-GB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098CAB-E317-436B-A0C9-C2C31024E2BD}" type="slidenum">
              <a:rPr lang="nl-NL" smtClean="0">
                <a:latin typeface="Arial" pitchFamily="34" charset="0"/>
              </a:rPr>
              <a:pPr/>
              <a:t>52</a:t>
            </a:fld>
            <a:endParaRPr lang="nl-NL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472518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Parse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28670"/>
            <a:ext cx="8839200" cy="1081088"/>
          </a:xfrm>
        </p:spPr>
        <p:txBody>
          <a:bodyPr/>
          <a:lstStyle/>
          <a:p>
            <a:pPr lvl="1" eaLnBrk="1" hangingPunct="1"/>
            <a:r>
              <a:rPr lang="en-GB" dirty="0" smtClean="0"/>
              <a:t>Parse trees for 3 - 2 - 1:</a:t>
            </a:r>
          </a:p>
          <a:p>
            <a:pPr lvl="1" eaLnBrk="1" hangingPunct="1"/>
            <a:r>
              <a:rPr lang="en-GB" dirty="0" smtClean="0"/>
              <a:t>3 - 2 - 1 = (3 - 2) - 1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085812-1DC7-4E37-A42C-39D18F8DA44A}" type="slidenum">
              <a:rPr lang="nl-NL" smtClean="0">
                <a:latin typeface="Arial" pitchFamily="34" charset="0"/>
              </a:rPr>
              <a:pPr/>
              <a:t>53</a:t>
            </a:fld>
            <a:endParaRPr lang="nl-NL" smtClean="0">
              <a:latin typeface="Arial" pitchFamily="34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1692275" y="2170113"/>
            <a:ext cx="576263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>
                <a:latin typeface="Verdana" pitchFamily="34" charset="0"/>
              </a:rPr>
              <a:t>-</a:t>
            </a:r>
          </a:p>
        </p:txBody>
      </p:sp>
      <p:sp>
        <p:nvSpPr>
          <p:cNvPr id="16390" name="Rectangle 8"/>
          <p:cNvSpPr>
            <a:spLocks noChangeArrowheads="1"/>
          </p:cNvSpPr>
          <p:nvPr/>
        </p:nvSpPr>
        <p:spPr bwMode="auto">
          <a:xfrm>
            <a:off x="2484438" y="3140075"/>
            <a:ext cx="576262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>
                <a:latin typeface="Verdana" pitchFamily="34" charset="0"/>
              </a:rPr>
              <a:t>-</a:t>
            </a:r>
          </a:p>
        </p:txBody>
      </p:sp>
      <p:cxnSp>
        <p:nvCxnSpPr>
          <p:cNvPr id="16391" name="AutoShape 11"/>
          <p:cNvCxnSpPr>
            <a:cxnSpLocks noChangeShapeType="1"/>
            <a:stCxn id="16389" idx="2"/>
            <a:endCxn id="16393" idx="0"/>
          </p:cNvCxnSpPr>
          <p:nvPr/>
        </p:nvCxnSpPr>
        <p:spPr bwMode="auto">
          <a:xfrm flipH="1">
            <a:off x="1333500" y="2636838"/>
            <a:ext cx="647700" cy="5032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92" name="AutoShape 12"/>
          <p:cNvCxnSpPr>
            <a:cxnSpLocks noChangeShapeType="1"/>
            <a:stCxn id="16389" idx="2"/>
            <a:endCxn id="16390" idx="0"/>
          </p:cNvCxnSpPr>
          <p:nvPr/>
        </p:nvCxnSpPr>
        <p:spPr bwMode="auto">
          <a:xfrm>
            <a:off x="1981200" y="2636838"/>
            <a:ext cx="792163" cy="5032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393" name="Rectangle 18"/>
          <p:cNvSpPr>
            <a:spLocks noChangeArrowheads="1"/>
          </p:cNvSpPr>
          <p:nvPr/>
        </p:nvSpPr>
        <p:spPr bwMode="auto">
          <a:xfrm>
            <a:off x="1044575" y="3140075"/>
            <a:ext cx="576263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>
                <a:latin typeface="Verdana" pitchFamily="34" charset="0"/>
              </a:rPr>
              <a:t>3</a:t>
            </a:r>
          </a:p>
        </p:txBody>
      </p:sp>
      <p:sp>
        <p:nvSpPr>
          <p:cNvPr id="16394" name="Rectangle 20"/>
          <p:cNvSpPr>
            <a:spLocks noChangeArrowheads="1"/>
          </p:cNvSpPr>
          <p:nvPr/>
        </p:nvSpPr>
        <p:spPr bwMode="auto">
          <a:xfrm>
            <a:off x="2197100" y="4076700"/>
            <a:ext cx="5746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>
                <a:latin typeface="Verdana" pitchFamily="34" charset="0"/>
              </a:rPr>
              <a:t>2</a:t>
            </a:r>
          </a:p>
        </p:txBody>
      </p:sp>
      <p:sp>
        <p:nvSpPr>
          <p:cNvPr id="16395" name="Rectangle 21"/>
          <p:cNvSpPr>
            <a:spLocks noChangeArrowheads="1"/>
          </p:cNvSpPr>
          <p:nvPr/>
        </p:nvSpPr>
        <p:spPr bwMode="auto">
          <a:xfrm>
            <a:off x="2916238" y="4076700"/>
            <a:ext cx="576262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>
                <a:latin typeface="Verdana" pitchFamily="34" charset="0"/>
              </a:rPr>
              <a:t>1</a:t>
            </a:r>
          </a:p>
        </p:txBody>
      </p:sp>
      <p:cxnSp>
        <p:nvCxnSpPr>
          <p:cNvPr id="16396" name="AutoShape 22"/>
          <p:cNvCxnSpPr>
            <a:cxnSpLocks noChangeShapeType="1"/>
            <a:stCxn id="16390" idx="2"/>
            <a:endCxn id="16394" idx="0"/>
          </p:cNvCxnSpPr>
          <p:nvPr/>
        </p:nvCxnSpPr>
        <p:spPr bwMode="auto">
          <a:xfrm flipH="1">
            <a:off x="2484438" y="3606800"/>
            <a:ext cx="288925" cy="469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97" name="AutoShape 23"/>
          <p:cNvCxnSpPr>
            <a:cxnSpLocks noChangeShapeType="1"/>
            <a:stCxn id="16390" idx="2"/>
            <a:endCxn id="16395" idx="0"/>
          </p:cNvCxnSpPr>
          <p:nvPr/>
        </p:nvCxnSpPr>
        <p:spPr bwMode="auto">
          <a:xfrm>
            <a:off x="2773363" y="3606800"/>
            <a:ext cx="431800" cy="469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398" name="Rectangle 44"/>
          <p:cNvSpPr>
            <a:spLocks noChangeArrowheads="1"/>
          </p:cNvSpPr>
          <p:nvPr/>
        </p:nvSpPr>
        <p:spPr bwMode="auto">
          <a:xfrm>
            <a:off x="1331913" y="4868863"/>
            <a:ext cx="15128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358775">
              <a:spcBef>
                <a:spcPct val="20000"/>
              </a:spcBef>
            </a:pPr>
            <a:r>
              <a:rPr lang="en-GB" dirty="0">
                <a:solidFill>
                  <a:schemeClr val="accent2">
                    <a:lumMod val="20000"/>
                    <a:lumOff val="80000"/>
                  </a:schemeClr>
                </a:solidFill>
                <a:latin typeface="CMU Serif Roman" charset="0"/>
              </a:rPr>
              <a:t>value:</a:t>
            </a:r>
            <a:r>
              <a:rPr lang="en-GB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MU Serif Roman" charset="0"/>
              </a:rPr>
              <a:t> </a:t>
            </a:r>
            <a:r>
              <a:rPr lang="en-GB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16399" name="Rectangle 18"/>
          <p:cNvSpPr>
            <a:spLocks noChangeArrowheads="1"/>
          </p:cNvSpPr>
          <p:nvPr/>
        </p:nvSpPr>
        <p:spPr bwMode="auto">
          <a:xfrm>
            <a:off x="5915025" y="2143125"/>
            <a:ext cx="576263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>
                <a:latin typeface="Verdana" pitchFamily="34" charset="0"/>
              </a:rPr>
              <a:t>-</a:t>
            </a:r>
          </a:p>
        </p:txBody>
      </p:sp>
      <p:sp>
        <p:nvSpPr>
          <p:cNvPr id="16400" name="Rectangle 6"/>
          <p:cNvSpPr>
            <a:spLocks noChangeArrowheads="1"/>
          </p:cNvSpPr>
          <p:nvPr/>
        </p:nvSpPr>
        <p:spPr bwMode="auto">
          <a:xfrm>
            <a:off x="4978400" y="4049713"/>
            <a:ext cx="5746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>
                <a:latin typeface="Verdana" pitchFamily="34" charset="0"/>
              </a:rPr>
              <a:t>3</a:t>
            </a:r>
          </a:p>
        </p:txBody>
      </p:sp>
      <p:sp>
        <p:nvSpPr>
          <p:cNvPr id="16401" name="Rectangle 8"/>
          <p:cNvSpPr>
            <a:spLocks noChangeArrowheads="1"/>
          </p:cNvSpPr>
          <p:nvPr/>
        </p:nvSpPr>
        <p:spPr bwMode="auto">
          <a:xfrm>
            <a:off x="6707188" y="3113088"/>
            <a:ext cx="576262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>
                <a:latin typeface="Verdana" pitchFamily="34" charset="0"/>
              </a:rPr>
              <a:t>1</a:t>
            </a:r>
          </a:p>
        </p:txBody>
      </p:sp>
      <p:sp>
        <p:nvSpPr>
          <p:cNvPr id="16402" name="Rectangle 9"/>
          <p:cNvSpPr>
            <a:spLocks noChangeArrowheads="1"/>
          </p:cNvSpPr>
          <p:nvPr/>
        </p:nvSpPr>
        <p:spPr bwMode="auto">
          <a:xfrm>
            <a:off x="5697538" y="4049713"/>
            <a:ext cx="576262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>
                <a:latin typeface="Verdana" pitchFamily="34" charset="0"/>
              </a:rPr>
              <a:t>2</a:t>
            </a:r>
          </a:p>
        </p:txBody>
      </p:sp>
      <p:cxnSp>
        <p:nvCxnSpPr>
          <p:cNvPr id="16403" name="AutoShape 11"/>
          <p:cNvCxnSpPr>
            <a:cxnSpLocks noChangeShapeType="1"/>
            <a:stCxn id="16399" idx="2"/>
            <a:endCxn id="16407" idx="0"/>
          </p:cNvCxnSpPr>
          <p:nvPr/>
        </p:nvCxnSpPr>
        <p:spPr bwMode="auto">
          <a:xfrm flipH="1">
            <a:off x="5556250" y="2609850"/>
            <a:ext cx="647700" cy="5032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4" name="AutoShape 12"/>
          <p:cNvCxnSpPr>
            <a:cxnSpLocks noChangeShapeType="1"/>
            <a:stCxn id="16399" idx="2"/>
            <a:endCxn id="16401" idx="0"/>
          </p:cNvCxnSpPr>
          <p:nvPr/>
        </p:nvCxnSpPr>
        <p:spPr bwMode="auto">
          <a:xfrm>
            <a:off x="6203950" y="2609850"/>
            <a:ext cx="792163" cy="5032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5" name="AutoShape 13"/>
          <p:cNvCxnSpPr>
            <a:cxnSpLocks noChangeShapeType="1"/>
            <a:stCxn id="16407" idx="2"/>
            <a:endCxn id="16400" idx="0"/>
          </p:cNvCxnSpPr>
          <p:nvPr/>
        </p:nvCxnSpPr>
        <p:spPr bwMode="auto">
          <a:xfrm flipH="1">
            <a:off x="5265738" y="3579813"/>
            <a:ext cx="290512" cy="469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6" name="AutoShape 14"/>
          <p:cNvCxnSpPr>
            <a:cxnSpLocks noChangeShapeType="1"/>
            <a:stCxn id="16407" idx="2"/>
            <a:endCxn id="16402" idx="0"/>
          </p:cNvCxnSpPr>
          <p:nvPr/>
        </p:nvCxnSpPr>
        <p:spPr bwMode="auto">
          <a:xfrm>
            <a:off x="5556250" y="3579813"/>
            <a:ext cx="430213" cy="469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407" name="Rectangle 18"/>
          <p:cNvSpPr>
            <a:spLocks noChangeArrowheads="1"/>
          </p:cNvSpPr>
          <p:nvPr/>
        </p:nvSpPr>
        <p:spPr bwMode="auto">
          <a:xfrm>
            <a:off x="5267325" y="3113088"/>
            <a:ext cx="576263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>
                <a:latin typeface="Verdana" pitchFamily="34" charset="0"/>
              </a:rPr>
              <a:t>-</a:t>
            </a:r>
          </a:p>
        </p:txBody>
      </p:sp>
      <p:sp>
        <p:nvSpPr>
          <p:cNvPr id="16408" name="Rectangle 44"/>
          <p:cNvSpPr>
            <a:spLocks noChangeArrowheads="1"/>
          </p:cNvSpPr>
          <p:nvPr/>
        </p:nvSpPr>
        <p:spPr bwMode="auto">
          <a:xfrm>
            <a:off x="5554663" y="4841875"/>
            <a:ext cx="15128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358775">
              <a:spcBef>
                <a:spcPct val="20000"/>
              </a:spcBef>
            </a:pPr>
            <a:r>
              <a:rPr lang="en-GB" dirty="0">
                <a:solidFill>
                  <a:schemeClr val="accent2">
                    <a:lumMod val="20000"/>
                    <a:lumOff val="80000"/>
                  </a:schemeClr>
                </a:solidFill>
                <a:latin typeface="CMU Serif Roman" charset="0"/>
              </a:rPr>
              <a:t>value:</a:t>
            </a:r>
            <a:r>
              <a:rPr lang="en-GB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MU Serif Roman" charset="0"/>
              </a:rPr>
              <a:t> </a:t>
            </a:r>
            <a:r>
              <a:rPr lang="en-GB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Verdana" pitchFamily="34" charset="0"/>
              </a:rPr>
              <a:t>0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357188" y="1785938"/>
            <a:ext cx="4176712" cy="4103687"/>
            <a:chOff x="2336" y="1117"/>
            <a:chExt cx="2631" cy="2585"/>
          </a:xfrm>
        </p:grpSpPr>
        <p:sp>
          <p:nvSpPr>
            <p:cNvPr id="16410" name="Line 46"/>
            <p:cNvSpPr>
              <a:spLocks noChangeShapeType="1"/>
            </p:cNvSpPr>
            <p:nvPr/>
          </p:nvSpPr>
          <p:spPr bwMode="auto">
            <a:xfrm>
              <a:off x="2472" y="1162"/>
              <a:ext cx="2495" cy="249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16411" name="Line 47"/>
            <p:cNvSpPr>
              <a:spLocks noChangeShapeType="1"/>
            </p:cNvSpPr>
            <p:nvPr/>
          </p:nvSpPr>
          <p:spPr bwMode="auto">
            <a:xfrm flipV="1">
              <a:off x="2336" y="1117"/>
              <a:ext cx="2585" cy="258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14298"/>
            <a:ext cx="8472518" cy="1143000"/>
          </a:xfrm>
        </p:spPr>
        <p:txBody>
          <a:bodyPr/>
          <a:lstStyle/>
          <a:p>
            <a:pPr eaLnBrk="1" hangingPunct="1"/>
            <a:r>
              <a:rPr lang="en-GB" sz="4800" dirty="0" smtClean="0"/>
              <a:t>Building Parse Trees: </a:t>
            </a:r>
            <a:r>
              <a:rPr lang="en-GB" sz="4800" dirty="0" err="1" smtClean="0"/>
              <a:t>Associativity</a:t>
            </a:r>
            <a:endParaRPr lang="en-GB" sz="4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472518" cy="5184576"/>
          </a:xfrm>
        </p:spPr>
        <p:txBody>
          <a:bodyPr/>
          <a:lstStyle/>
          <a:p>
            <a:pPr lvl="1" eaLnBrk="1" hangingPunct="1">
              <a:defRPr/>
            </a:pPr>
            <a:r>
              <a:rPr lang="en-GB" dirty="0" smtClean="0"/>
              <a:t>Preferred way of parsing: 3 - 2 - 1  = (3 - 2) - 1</a:t>
            </a:r>
          </a:p>
          <a:p>
            <a:pPr lvl="1" eaLnBrk="1" hangingPunct="1">
              <a:defRPr/>
            </a:pPr>
            <a:r>
              <a:rPr lang="en-GB" dirty="0" smtClean="0"/>
              <a:t>Grammar: </a:t>
            </a:r>
            <a:r>
              <a:rPr lang="en-GB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Min :== Number [ '-' Min ]</a:t>
            </a:r>
          </a:p>
          <a:p>
            <a:pPr lvl="1" eaLnBrk="1" hangingPunct="1">
              <a:defRPr/>
            </a:pPr>
            <a:r>
              <a:rPr lang="en-GB" dirty="0" smtClean="0"/>
              <a:t>What tree is produced by the parser</a:t>
            </a:r>
          </a:p>
          <a:p>
            <a:pPr marL="0" indent="0" eaLnBrk="1" hangingPunct="1">
              <a:defRPr/>
            </a:pPr>
            <a:r>
              <a:rPr lang="en-GB" dirty="0" smtClean="0"/>
              <a:t>	</a:t>
            </a:r>
            <a:r>
              <a:rPr lang="en-GB" sz="2000" dirty="0" err="1" smtClean="0"/>
              <a:t>pMin</a:t>
            </a:r>
            <a:r>
              <a:rPr lang="en-GB" sz="2000" dirty="0" smtClean="0"/>
              <a:t> = </a:t>
            </a:r>
            <a:r>
              <a:rPr lang="en-GB" sz="2000" dirty="0" err="1" smtClean="0"/>
              <a:t>pNumber</a:t>
            </a:r>
            <a:r>
              <a:rPr lang="en-GB" sz="2000" dirty="0" smtClean="0"/>
              <a:t> /?\ \</a:t>
            </a:r>
            <a:r>
              <a:rPr lang="en-GB" sz="2000" dirty="0" err="1" smtClean="0"/>
              <a:t>e.Op</a:t>
            </a:r>
            <a:r>
              <a:rPr lang="en-GB" sz="2000" dirty="0" smtClean="0"/>
              <a:t> e &lt;$&gt; symbol '-' </a:t>
            </a:r>
            <a:r>
              <a:rPr lang="en-US" sz="2000" dirty="0" smtClean="0"/>
              <a:t>&lt;*&gt;</a:t>
            </a:r>
            <a:r>
              <a:rPr lang="en-GB" sz="2000" dirty="0" smtClean="0"/>
              <a:t> </a:t>
            </a:r>
            <a:r>
              <a:rPr lang="en-GB" sz="2000" dirty="0" err="1" smtClean="0"/>
              <a:t>pMin</a:t>
            </a:r>
            <a:endParaRPr lang="en-GB" dirty="0" smtClean="0"/>
          </a:p>
          <a:p>
            <a:pPr lvl="1" eaLnBrk="1" hangingPunct="1">
              <a:defRPr/>
            </a:pPr>
            <a:r>
              <a:rPr lang="en-GB" dirty="0" smtClean="0"/>
              <a:t>How can we fix this?</a:t>
            </a:r>
          </a:p>
          <a:p>
            <a:pPr marL="804863" lvl="2" indent="-360363" eaLnBrk="1" hangingPunct="1">
              <a:buFont typeface="+mj-lt"/>
              <a:buAutoNum type="arabicPeriod"/>
              <a:defRPr/>
            </a:pPr>
            <a:r>
              <a:rPr lang="en-GB" dirty="0" smtClean="0"/>
              <a:t>Using the grammar</a:t>
            </a:r>
            <a:br>
              <a:rPr lang="en-GB" dirty="0" smtClean="0"/>
            </a:br>
            <a:r>
              <a:rPr lang="en-GB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Min :== Min [ '-' Number ] | Number</a:t>
            </a:r>
            <a:r>
              <a:rPr lang="en-GB" dirty="0" smtClean="0"/>
              <a:t> does not work!</a:t>
            </a:r>
          </a:p>
          <a:p>
            <a:pPr marL="804863" lvl="2" indent="-360363" eaLnBrk="1" hangingPunct="1">
              <a:buFont typeface="+mj-lt"/>
              <a:buAutoNum type="arabicPeriod"/>
              <a:defRPr/>
            </a:pPr>
            <a:r>
              <a:rPr lang="en-GB" dirty="0" smtClean="0"/>
              <a:t>Reversing the tree is dangerous if we add parenthesis</a:t>
            </a:r>
          </a:p>
          <a:p>
            <a:pPr marL="804863" lvl="2" indent="-360363" eaLnBrk="1" hangingPunct="1">
              <a:buFont typeface="+mj-lt"/>
              <a:buAutoNum type="arabicPeriod"/>
              <a:defRPr/>
            </a:pPr>
            <a:r>
              <a:rPr lang="en-GB" dirty="0" smtClean="0"/>
              <a:t>Possible solution:</a:t>
            </a:r>
          </a:p>
          <a:p>
            <a:pPr marL="1090613" lvl="3" indent="-360363" eaLnBrk="1" hangingPunct="1">
              <a:defRPr/>
            </a:pPr>
            <a:r>
              <a:rPr lang="en-GB" dirty="0" smtClean="0"/>
              <a:t>Parse according to: </a:t>
            </a:r>
            <a:r>
              <a:rPr lang="en-GB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Min :== Number ( '-' Number ) *</a:t>
            </a:r>
          </a:p>
          <a:p>
            <a:pPr marL="1090613" lvl="3" indent="-360363" eaLnBrk="1" hangingPunct="1">
              <a:defRPr/>
            </a:pPr>
            <a:r>
              <a:rPr lang="en-GB" dirty="0" smtClean="0"/>
              <a:t>Combine numbers as soon as you have found them</a:t>
            </a:r>
          </a:p>
          <a:p>
            <a:pPr marL="1090613" lvl="3" indent="-360363" eaLnBrk="1" hangingPunct="1">
              <a:defRPr/>
            </a:pPr>
            <a:r>
              <a:rPr lang="en-GB" dirty="0" smtClean="0"/>
              <a:t>Known as </a:t>
            </a:r>
            <a:r>
              <a:rPr lang="en-GB" b="1" dirty="0" smtClean="0">
                <a:solidFill>
                  <a:srgbClr val="FFFF00"/>
                </a:solidFill>
              </a:rPr>
              <a:t>tail recursive parser </a:t>
            </a:r>
            <a:r>
              <a:rPr lang="en-GB" b="1" dirty="0" smtClean="0"/>
              <a:t>(try writing a nice </a:t>
            </a:r>
            <a:r>
              <a:rPr lang="en-GB" b="1" dirty="0" err="1" smtClean="0"/>
              <a:t>combinator</a:t>
            </a:r>
            <a:r>
              <a:rPr lang="en-GB" b="1" dirty="0" smtClean="0"/>
              <a:t> for this)</a:t>
            </a:r>
          </a:p>
          <a:p>
            <a:pPr marL="1123950" lvl="2" indent="-457200" eaLnBrk="1" hangingPunct="1">
              <a:buFont typeface="+mj-lt"/>
              <a:buAutoNum type="arabicPeriod"/>
              <a:defRPr/>
            </a:pPr>
            <a:endParaRPr lang="en-GB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15953E-18BC-4473-B8C3-9727DAF37724}" type="slidenum">
              <a:rPr lang="nl-NL" smtClean="0">
                <a:latin typeface="Arial" pitchFamily="34" charset="0"/>
              </a:rPr>
              <a:pPr/>
              <a:t>54</a:t>
            </a:fld>
            <a:endParaRPr lang="nl-NL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tail recursion </a:t>
            </a:r>
            <a:r>
              <a:rPr lang="en-GB" dirty="0" err="1" smtClean="0"/>
              <a:t>combinator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latin typeface="CMU Serif Roman" charset="0"/>
              </a:rPr>
              <a:t>we implement this with a new </a:t>
            </a:r>
            <a:r>
              <a:rPr lang="en-GB" dirty="0" err="1" smtClean="0">
                <a:latin typeface="CMU Serif Roman" charset="0"/>
              </a:rPr>
              <a:t>combinator</a:t>
            </a:r>
            <a:r>
              <a:rPr lang="en-GB" dirty="0" smtClean="0">
                <a:latin typeface="CMU Serif Roman" charset="0"/>
              </a:rPr>
              <a:t>:</a:t>
            </a:r>
          </a:p>
          <a:p>
            <a:r>
              <a:rPr lang="pt-BR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(/*\) infix 6::(Parser s r) (</a:t>
            </a:r>
            <a:r>
              <a:rPr lang="pt-BR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</a:t>
            </a:r>
            <a:r>
              <a:rPr lang="pt-BR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sym typeface="Symbol" pitchFamily="18" charset="2"/>
              </a:rPr>
              <a:t> </a:t>
            </a:r>
            <a:r>
              <a:rPr lang="pt-BR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Parser</a:t>
            </a:r>
            <a:r>
              <a:rPr lang="pt-BR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s r)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sym typeface="Symbol" pitchFamily="18" charset="2"/>
              </a:rPr>
              <a:t></a:t>
            </a:r>
            <a:r>
              <a:rPr lang="pt-BR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Parser s r</a:t>
            </a:r>
          </a:p>
          <a:p>
            <a:r>
              <a:rPr lang="pt-BR" dirty="0" smtClean="0"/>
              <a:t>(/*\) p1 p2 = p1 </a:t>
            </a:r>
            <a:r>
              <a:rPr lang="en-US" dirty="0" smtClean="0"/>
              <a:t>&gt;&gt;=</a:t>
            </a:r>
            <a:r>
              <a:rPr lang="pt-BR" dirty="0" smtClean="0"/>
              <a:t> \</a:t>
            </a:r>
            <a:r>
              <a:rPr lang="pt-BR" dirty="0" err="1" smtClean="0"/>
              <a:t>r</a:t>
            </a:r>
            <a:r>
              <a:rPr lang="pt-BR" dirty="0" smtClean="0"/>
              <a:t>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sym typeface="Symbol" pitchFamily="18" charset="2"/>
              </a:rPr>
              <a:t></a:t>
            </a:r>
            <a:r>
              <a:rPr lang="pt-BR" dirty="0" smtClean="0"/>
              <a:t> (p2 r /*\ p2) </a:t>
            </a:r>
            <a:r>
              <a:rPr lang="hr-HR" dirty="0" smtClean="0"/>
              <a:t>&lt;&lt;|&gt;</a:t>
            </a:r>
            <a:r>
              <a:rPr lang="pt-BR" dirty="0" smtClean="0"/>
              <a:t> yield r</a:t>
            </a:r>
          </a:p>
          <a:p>
            <a:endParaRPr lang="en-GB" dirty="0" smtClean="0">
              <a:latin typeface="CMU Serif Roman" charset="0"/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latin typeface="CMU Serif Roman" charset="0"/>
              </a:rPr>
              <a:t>example application:</a:t>
            </a:r>
          </a:p>
          <a:p>
            <a:r>
              <a:rPr lang="en-GB" dirty="0" smtClean="0">
                <a:latin typeface="CMU Serif Roman" charset="0"/>
              </a:rPr>
              <a:t>instead of the direct tail recursion</a:t>
            </a:r>
          </a:p>
          <a:p>
            <a:r>
              <a:rPr lang="en-GB" dirty="0" smtClean="0"/>
              <a:t>	ex = fa /?\ \</a:t>
            </a:r>
            <a:r>
              <a:rPr lang="en-GB" dirty="0" err="1" smtClean="0"/>
              <a:t>e.Op</a:t>
            </a:r>
            <a:r>
              <a:rPr lang="en-GB" dirty="0" smtClean="0"/>
              <a:t> e @&gt; symbol '+' </a:t>
            </a:r>
            <a:r>
              <a:rPr lang="en-US" dirty="0" smtClean="0"/>
              <a:t>&lt;*&gt;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FF00"/>
                </a:solidFill>
              </a:rPr>
              <a:t>ex</a:t>
            </a:r>
          </a:p>
          <a:p>
            <a:r>
              <a:rPr lang="en-GB" dirty="0" smtClean="0">
                <a:latin typeface="CMU Serif Roman" charset="0"/>
              </a:rPr>
              <a:t>we write</a:t>
            </a:r>
          </a:p>
          <a:p>
            <a:r>
              <a:rPr lang="en-GB" dirty="0" smtClean="0"/>
              <a:t>	ex = fa /*\ \</a:t>
            </a:r>
            <a:r>
              <a:rPr lang="en-GB" dirty="0" err="1" smtClean="0"/>
              <a:t>e.Op</a:t>
            </a:r>
            <a:r>
              <a:rPr lang="en-GB" dirty="0" smtClean="0"/>
              <a:t> e @&gt; symbol '+' </a:t>
            </a:r>
            <a:r>
              <a:rPr lang="en-US" dirty="0" smtClean="0"/>
              <a:t>&lt;*&gt;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FF00"/>
                </a:solidFill>
              </a:rPr>
              <a:t>fa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2/16/2017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55</a:t>
            </a:fld>
            <a:endParaRPr lang="en-GB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139952" y="5589240"/>
            <a:ext cx="3136900" cy="1008112"/>
          </a:xfrm>
          <a:prstGeom prst="wedgeEllipseCallout">
            <a:avLst>
              <a:gd name="adj1" fmla="val 36520"/>
              <a:gd name="adj2" fmla="val -894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GB" sz="2000" dirty="0" smtClean="0">
                <a:latin typeface="CMU Serif Roman" charset="0"/>
                <a:cs typeface="Arial" pitchFamily="34" charset="0"/>
              </a:rPr>
              <a:t>recursion in </a:t>
            </a:r>
            <a:r>
              <a:rPr lang="en-GB" sz="2000" dirty="0" err="1" smtClean="0">
                <a:latin typeface="CMU Serif Roman" charset="0"/>
                <a:cs typeface="Arial" pitchFamily="34" charset="0"/>
              </a:rPr>
              <a:t>combinator</a:t>
            </a:r>
            <a:r>
              <a:rPr lang="en-GB" sz="2000" dirty="0" smtClean="0">
                <a:latin typeface="CMU Serif Roman" charset="0"/>
                <a:cs typeface="Arial" pitchFamily="34" charset="0"/>
              </a:rPr>
              <a:t> instead of rule</a:t>
            </a:r>
            <a:endParaRPr lang="en-GB" sz="2000" dirty="0">
              <a:latin typeface="CMU Serif Roman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predicate on parsed items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deciding if we want to accept a parsed item is somewhat tricky since there are two levels:</a:t>
            </a:r>
          </a:p>
          <a:p>
            <a:pPr lvl="2"/>
            <a:r>
              <a:rPr lang="pt-BR" dirty="0" smtClean="0"/>
              <a:t>the grammar</a:t>
            </a:r>
          </a:p>
          <a:p>
            <a:pPr lvl="2"/>
            <a:r>
              <a:rPr lang="pt-BR" dirty="0" smtClean="0"/>
              <a:t>parsed items</a:t>
            </a:r>
          </a:p>
          <a:p>
            <a:pPr lvl="1"/>
            <a:r>
              <a:rPr lang="pt-BR" dirty="0" smtClean="0"/>
              <a:t>with a new combinator we can conveniently mix them</a:t>
            </a:r>
          </a:p>
          <a:p>
            <a:endParaRPr lang="pt-BR" dirty="0" smtClean="0"/>
          </a:p>
          <a:p>
            <a:r>
              <a:rPr lang="pt-BR" dirty="0" smtClean="0"/>
              <a:t>(&lt;?) infixl 7 :: (Parser s r) (r-&gt;Bool) -&gt; Parser s r</a:t>
            </a:r>
          </a:p>
          <a:p>
            <a:r>
              <a:rPr lang="pt-BR" dirty="0" smtClean="0"/>
              <a:t>(&lt;?) p f = </a:t>
            </a:r>
            <a:r>
              <a:rPr lang="pt-BR" dirty="0" err="1" smtClean="0"/>
              <a:t>p</a:t>
            </a:r>
            <a:r>
              <a:rPr lang="pt-BR" dirty="0" smtClean="0"/>
              <a:t> </a:t>
            </a:r>
            <a:r>
              <a:rPr lang="en-US" dirty="0" smtClean="0"/>
              <a:t>&gt;&gt;=</a:t>
            </a:r>
            <a:r>
              <a:rPr lang="pt-BR" dirty="0" smtClean="0"/>
              <a:t> \r . if (f r) (yield r) fail</a:t>
            </a:r>
          </a:p>
          <a:p>
            <a:endParaRPr lang="pt-BR" dirty="0" smtClean="0"/>
          </a:p>
          <a:p>
            <a:pPr lvl="1"/>
            <a:r>
              <a:rPr lang="en-GB" dirty="0" smtClean="0"/>
              <a:t>e.g.</a:t>
            </a:r>
          </a:p>
          <a:p>
            <a:r>
              <a:rPr lang="sv-SE" dirty="0" smtClean="0"/>
              <a:t>	</a:t>
            </a:r>
            <a:r>
              <a:rPr lang="hr-HR" dirty="0" smtClean="0"/>
              <a:t>&lt;&lt;|&gt;</a:t>
            </a:r>
            <a:r>
              <a:rPr lang="sv-SE" dirty="0" smtClean="0"/>
              <a:t> (pId &lt;? (\n .isMember n vars)) &lt;@ Var</a:t>
            </a:r>
          </a:p>
          <a:p>
            <a:r>
              <a:rPr lang="sv-SE" dirty="0" smtClean="0"/>
              <a:t>	</a:t>
            </a:r>
            <a:r>
              <a:rPr lang="hr-HR" dirty="0" smtClean="0"/>
              <a:t>&lt;&lt;|&gt;</a:t>
            </a:r>
            <a:r>
              <a:rPr lang="sv-SE" dirty="0" smtClean="0"/>
              <a:t> ...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2/16/2017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56</a:t>
            </a:fld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59C314-8574-45E9-BF15-65B5683F2100}" type="slidenum">
              <a:rPr lang="nl-NL" smtClean="0">
                <a:latin typeface="Arial" pitchFamily="34" charset="0"/>
              </a:rPr>
              <a:pPr/>
              <a:t>57</a:t>
            </a:fld>
            <a:endParaRPr lang="nl-NL" smtClean="0">
              <a:latin typeface="Arial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472518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computing values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0174"/>
            <a:ext cx="8472518" cy="5072098"/>
          </a:xfrm>
        </p:spPr>
        <p:txBody>
          <a:bodyPr/>
          <a:lstStyle/>
          <a:p>
            <a:pPr marL="0" indent="0" eaLnBrk="1" hangingPunct="1"/>
            <a:r>
              <a:rPr lang="pt-BR" dirty="0" smtClean="0"/>
              <a:t>:: Ex = Num [Char] | Op Ex Char Ex</a:t>
            </a:r>
          </a:p>
          <a:p>
            <a:pPr marL="0" indent="0" eaLnBrk="1" hangingPunct="1"/>
            <a:r>
              <a:rPr lang="en-GB" dirty="0" smtClean="0"/>
              <a:t>ex :: Parser Char Ex</a:t>
            </a:r>
          </a:p>
          <a:p>
            <a:pPr marL="0" indent="0" eaLnBrk="1" hangingPunct="1"/>
            <a:r>
              <a:rPr lang="en-GB" dirty="0" smtClean="0"/>
              <a:t>ex = fa /?\ </a:t>
            </a:r>
            <a:r>
              <a:rPr lang="en-GB" dirty="0" smtClean="0">
                <a:solidFill>
                  <a:srgbClr val="FFFF00"/>
                </a:solidFill>
              </a:rPr>
              <a:t>Op</a:t>
            </a:r>
            <a:r>
              <a:rPr lang="en-GB" dirty="0" smtClean="0"/>
              <a:t> &lt;$&gt; symbol '+' </a:t>
            </a:r>
            <a:r>
              <a:rPr lang="en-US" dirty="0" smtClean="0"/>
              <a:t>&lt;*&gt;</a:t>
            </a:r>
            <a:r>
              <a:rPr lang="en-GB" dirty="0" smtClean="0"/>
              <a:t> ex</a:t>
            </a:r>
          </a:p>
          <a:p>
            <a:pPr marL="0" indent="0" eaLnBrk="1" hangingPunct="1"/>
            <a:r>
              <a:rPr lang="en-GB" dirty="0" smtClean="0"/>
              <a:t>fa = nu /?\ Op &lt;$&gt; symbol '*' </a:t>
            </a:r>
            <a:r>
              <a:rPr lang="en-US" dirty="0" smtClean="0"/>
              <a:t>&lt;*&gt;</a:t>
            </a:r>
            <a:r>
              <a:rPr lang="en-GB" dirty="0" smtClean="0"/>
              <a:t> fa</a:t>
            </a:r>
          </a:p>
          <a:p>
            <a:pPr marL="0" indent="0" eaLnBrk="1" hangingPunct="1"/>
            <a:r>
              <a:rPr lang="en-GB" dirty="0" smtClean="0"/>
              <a:t>nu = </a:t>
            </a:r>
            <a:r>
              <a:rPr lang="en-GB" dirty="0" err="1" smtClean="0"/>
              <a:t>Num</a:t>
            </a:r>
            <a:r>
              <a:rPr lang="en-GB" dirty="0" smtClean="0"/>
              <a:t> &lt;$&gt; !+! </a:t>
            </a:r>
            <a:r>
              <a:rPr lang="en-GB" dirty="0" err="1" smtClean="0"/>
              <a:t>pDigit</a:t>
            </a:r>
            <a:endParaRPr lang="en-GB" dirty="0" smtClean="0"/>
          </a:p>
          <a:p>
            <a:pPr lvl="1" eaLnBrk="1" hangingPunct="1"/>
            <a:r>
              <a:rPr lang="en-GB" dirty="0" smtClean="0"/>
              <a:t>changes to compute the value of the expression:</a:t>
            </a:r>
          </a:p>
          <a:p>
            <a:pPr marL="0" indent="0" eaLnBrk="1" hangingPunct="1"/>
            <a:r>
              <a:rPr lang="en-GB" dirty="0" smtClean="0"/>
              <a:t>ex2 :: Parser Char </a:t>
            </a:r>
            <a:r>
              <a:rPr lang="en-GB" dirty="0" err="1" smtClean="0"/>
              <a:t>Int</a:t>
            </a:r>
            <a:endParaRPr lang="en-GB" dirty="0" smtClean="0"/>
          </a:p>
          <a:p>
            <a:pPr marL="0" indent="0" eaLnBrk="1" hangingPunct="1"/>
            <a:r>
              <a:rPr lang="en-GB" dirty="0" smtClean="0"/>
              <a:t>ex2 = fa2 /?\ \e.</a:t>
            </a:r>
            <a:r>
              <a:rPr lang="en-GB" dirty="0" smtClean="0">
                <a:solidFill>
                  <a:schemeClr val="tx2"/>
                </a:solidFill>
              </a:rPr>
              <a:t>(</a:t>
            </a:r>
            <a:r>
              <a:rPr lang="en-GB" dirty="0" smtClean="0">
                <a:solidFill>
                  <a:srgbClr val="FFFF00"/>
                </a:solidFill>
              </a:rPr>
              <a:t>\o.(+) </a:t>
            </a:r>
            <a:r>
              <a:rPr lang="en-GB" dirty="0" smtClean="0"/>
              <a:t>e</a:t>
            </a:r>
            <a:r>
              <a:rPr lang="en-GB" dirty="0" smtClean="0">
                <a:solidFill>
                  <a:schemeClr val="tx2"/>
                </a:solidFill>
              </a:rPr>
              <a:t>)</a:t>
            </a:r>
            <a:r>
              <a:rPr lang="en-GB" dirty="0" smtClean="0"/>
              <a:t>	&lt;$&gt; symbol '+' </a:t>
            </a:r>
            <a:r>
              <a:rPr lang="en-US" dirty="0" smtClean="0"/>
              <a:t>&lt;*&gt;</a:t>
            </a:r>
            <a:r>
              <a:rPr lang="en-GB" dirty="0" smtClean="0"/>
              <a:t> ex2</a:t>
            </a:r>
          </a:p>
          <a:p>
            <a:pPr marL="0" indent="0" eaLnBrk="1" hangingPunct="1"/>
            <a:r>
              <a:rPr lang="en-GB" dirty="0" smtClean="0"/>
              <a:t>fa2 = nu2 /?\ \e.</a:t>
            </a:r>
            <a:r>
              <a:rPr lang="en-GB" dirty="0" smtClean="0">
                <a:solidFill>
                  <a:schemeClr val="tx2"/>
                </a:solidFill>
              </a:rPr>
              <a:t>(\o.(*)</a:t>
            </a:r>
            <a:r>
              <a:rPr lang="en-GB" dirty="0" smtClean="0"/>
              <a:t> e</a:t>
            </a:r>
            <a:r>
              <a:rPr lang="en-GB" dirty="0" smtClean="0">
                <a:solidFill>
                  <a:schemeClr val="tx2"/>
                </a:solidFill>
              </a:rPr>
              <a:t>)</a:t>
            </a:r>
            <a:r>
              <a:rPr lang="en-GB" dirty="0" smtClean="0"/>
              <a:t>	&lt;$&gt; symbol '*'  </a:t>
            </a:r>
            <a:r>
              <a:rPr lang="en-US" dirty="0" smtClean="0"/>
              <a:t>&lt;*&gt;</a:t>
            </a:r>
            <a:r>
              <a:rPr lang="en-GB" dirty="0" smtClean="0"/>
              <a:t> fa2</a:t>
            </a:r>
          </a:p>
          <a:p>
            <a:pPr marL="0" indent="0" eaLnBrk="1" hangingPunct="1"/>
            <a:r>
              <a:rPr lang="en-GB" dirty="0" smtClean="0"/>
              <a:t>nu2 = </a:t>
            </a:r>
            <a:r>
              <a:rPr lang="en-GB" dirty="0" err="1" smtClean="0">
                <a:solidFill>
                  <a:schemeClr val="tx2"/>
                </a:solidFill>
              </a:rPr>
              <a:t>Num</a:t>
            </a:r>
            <a:r>
              <a:rPr lang="en-GB" dirty="0" smtClean="0"/>
              <a:t> &lt;$&gt; !+! </a:t>
            </a:r>
            <a:r>
              <a:rPr lang="en-GB" dirty="0" err="1" smtClean="0"/>
              <a:t>pDigit</a:t>
            </a:r>
            <a:endParaRPr lang="en-GB" dirty="0" smtClean="0"/>
          </a:p>
          <a:p>
            <a:pPr lvl="1" eaLnBrk="1" hangingPunct="1"/>
            <a:r>
              <a:rPr lang="en-GB" dirty="0" smtClean="0"/>
              <a:t>removing the result of</a:t>
            </a:r>
            <a:r>
              <a:rPr lang="en-GB" dirty="0" smtClean="0">
                <a:solidFill>
                  <a:srgbClr val="FFFF00"/>
                </a:solidFill>
              </a:rPr>
              <a:t> </a:t>
            </a:r>
            <a:r>
              <a:rPr lang="en-GB" sz="2400" dirty="0" smtClean="0">
                <a:solidFill>
                  <a:srgbClr val="FFFF00"/>
                </a:solidFill>
                <a:latin typeface="Verdana" pitchFamily="34" charset="0"/>
              </a:rPr>
              <a:t>symbol '+' </a:t>
            </a:r>
            <a:r>
              <a:rPr lang="en-GB" dirty="0" smtClean="0"/>
              <a:t>by</a:t>
            </a:r>
            <a:r>
              <a:rPr lang="en-GB" sz="2400" dirty="0" smtClean="0">
                <a:solidFill>
                  <a:srgbClr val="FFFF00"/>
                </a:solidFill>
                <a:latin typeface="Verdana" pitchFamily="34" charset="0"/>
              </a:rPr>
              <a:t> /&gt;\</a:t>
            </a:r>
            <a:r>
              <a:rPr lang="en-GB" dirty="0" smtClean="0">
                <a:solidFill>
                  <a:srgbClr val="FFFF00"/>
                </a:solidFill>
              </a:rPr>
              <a:t> </a:t>
            </a:r>
            <a:r>
              <a:rPr lang="en-GB" dirty="0" smtClean="0"/>
              <a:t>reads</a:t>
            </a:r>
          </a:p>
          <a:p>
            <a:pPr marL="0" indent="0" eaLnBrk="1" hangingPunct="1"/>
            <a:r>
              <a:rPr lang="en-GB" dirty="0" smtClean="0"/>
              <a:t>ex2 = fa2 /?\ </a:t>
            </a:r>
            <a:r>
              <a:rPr lang="en-GB" dirty="0" smtClean="0">
                <a:solidFill>
                  <a:schemeClr val="tx2"/>
                </a:solidFill>
              </a:rPr>
              <a:t>(+)</a:t>
            </a:r>
            <a:r>
              <a:rPr lang="en-GB" dirty="0" smtClean="0"/>
              <a:t> &lt;$&gt; (symbol '+' </a:t>
            </a:r>
            <a:r>
              <a:rPr lang="en-GB" dirty="0" smtClean="0">
                <a:solidFill>
                  <a:schemeClr val="tx2"/>
                </a:solidFill>
              </a:rPr>
              <a:t>/&gt;\</a:t>
            </a:r>
            <a:r>
              <a:rPr lang="en-GB" dirty="0" smtClean="0"/>
              <a:t> ex2)</a:t>
            </a:r>
          </a:p>
          <a:p>
            <a:pPr lvl="1" eaLnBrk="1" hangingPunct="1"/>
            <a:r>
              <a:rPr lang="en-GB" dirty="0" smtClean="0"/>
              <a:t>example:</a:t>
            </a:r>
            <a:r>
              <a:rPr lang="en-GB" sz="2400" dirty="0" smtClean="0">
                <a:latin typeface="Verdana" pitchFamily="34" charset="0"/>
              </a:rPr>
              <a:t> Start = ex2 ['5*4+3*2'] </a:t>
            </a:r>
            <a:r>
              <a:rPr lang="en-GB" dirty="0" smtClean="0"/>
              <a:t>yields</a:t>
            </a:r>
            <a:r>
              <a:rPr lang="en-GB" dirty="0" smtClean="0">
                <a:solidFill>
                  <a:srgbClr val="FFFF00"/>
                </a:solidFill>
              </a:rPr>
              <a:t> </a:t>
            </a:r>
            <a:r>
              <a:rPr lang="pt-BR" sz="2000" dirty="0" smtClean="0">
                <a:solidFill>
                  <a:srgbClr val="FFFF00"/>
                </a:solidFill>
                <a:latin typeface="Verdana" pitchFamily="34" charset="0"/>
              </a:rPr>
              <a:t>[(26, [])]</a:t>
            </a:r>
            <a:endParaRPr lang="en-GB" sz="2000" dirty="0" smtClean="0">
              <a:solidFill>
                <a:srgbClr val="FFFF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734E78-4522-4CD7-9F30-A734AEF5FEF0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641208" cy="5000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How Much </a:t>
            </a:r>
            <a:r>
              <a:rPr lang="en-US" sz="4800" dirty="0" err="1" smtClean="0"/>
              <a:t>Lookahead</a:t>
            </a:r>
            <a:r>
              <a:rPr lang="en-US" sz="4800" dirty="0" smtClean="0"/>
              <a:t> is Needed?  </a:t>
            </a:r>
          </a:p>
        </p:txBody>
      </p:sp>
      <p:sp>
        <p:nvSpPr>
          <p:cNvPr id="28676" name="Content Placeholder 2"/>
          <p:cNvSpPr>
            <a:spLocks noGrp="1"/>
          </p:cNvSpPr>
          <p:nvPr>
            <p:ph idx="1"/>
          </p:nvPr>
        </p:nvSpPr>
        <p:spPr>
          <a:xfrm>
            <a:off x="468313" y="981075"/>
            <a:ext cx="8675687" cy="55721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We saw that top-down parsers may need to backtrack when they select the wrong production.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latin typeface="CMU Serif Roman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Do we need </a:t>
            </a:r>
            <a:r>
              <a:rPr lang="en-US" dirty="0" smtClean="0">
                <a:solidFill>
                  <a:srgbClr val="FFFF00"/>
                </a:solidFill>
                <a:latin typeface="CMU Serif Roman" charset="0"/>
              </a:rPr>
              <a:t>arbitrary look ahead</a:t>
            </a:r>
            <a:r>
              <a:rPr lang="en-US" dirty="0" smtClean="0">
                <a:latin typeface="CMU Serif Roman" charset="0"/>
              </a:rPr>
              <a:t> to parse CFGs? . </a:t>
            </a:r>
          </a:p>
          <a:p>
            <a:pPr lvl="1" eaLnBrk="1" hangingPunct="1"/>
            <a:r>
              <a:rPr lang="en-US" dirty="0" smtClean="0"/>
              <a:t>In general, </a:t>
            </a:r>
            <a:r>
              <a:rPr lang="en-US" b="1" dirty="0" smtClean="0"/>
              <a:t>yes</a:t>
            </a:r>
          </a:p>
          <a:p>
            <a:pPr lvl="1" eaLnBrk="1" hangingPunct="1"/>
            <a:r>
              <a:rPr lang="en-US" dirty="0" smtClean="0"/>
              <a:t>Parser </a:t>
            </a:r>
            <a:r>
              <a:rPr lang="en-US" dirty="0" err="1" smtClean="0"/>
              <a:t>combinators</a:t>
            </a:r>
            <a:r>
              <a:rPr lang="en-US" dirty="0" smtClean="0"/>
              <a:t> can handle this,</a:t>
            </a:r>
            <a:br>
              <a:rPr lang="en-US" dirty="0" smtClean="0"/>
            </a:br>
            <a:r>
              <a:rPr lang="en-US" dirty="0" smtClean="0"/>
              <a:t>but it requires space and time </a:t>
            </a:r>
            <a:r>
              <a:rPr lang="en-US" b="1" dirty="0" smtClean="0">
                <a:sym typeface="Wingdings" pitchFamily="2" charset="2"/>
              </a:rPr>
              <a:t></a:t>
            </a:r>
            <a:endParaRPr lang="en-US" b="1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Fortunately </a:t>
            </a:r>
          </a:p>
          <a:p>
            <a:pPr lvl="1" eaLnBrk="1" hangingPunct="1"/>
            <a:r>
              <a:rPr lang="en-US" dirty="0" smtClean="0"/>
              <a:t>Large subclasses of CFGs can be parsed with</a:t>
            </a:r>
            <a:r>
              <a:rPr lang="en-US" i="1" dirty="0" smtClean="0">
                <a:solidFill>
                  <a:srgbClr val="FFFF00"/>
                </a:solidFill>
              </a:rPr>
              <a:t> limited look ahead </a:t>
            </a:r>
          </a:p>
          <a:p>
            <a:pPr lvl="1" eaLnBrk="1" hangingPunct="1"/>
            <a:r>
              <a:rPr lang="en-US" dirty="0" smtClean="0"/>
              <a:t>Most programming language constructs can be expressed in a grammar that falls in these subclasses 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latin typeface="CMU Serif Roman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Among the interesting subclasses are: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FFFF00"/>
                </a:solidFill>
                <a:latin typeface="CMU Serif Roman" charset="0"/>
              </a:rPr>
              <a:t>LL(1)</a:t>
            </a:r>
            <a:r>
              <a:rPr lang="en-US" dirty="0" smtClean="0">
                <a:latin typeface="CMU Serif Roman" charset="0"/>
              </a:rPr>
              <a:t>: 	</a:t>
            </a:r>
            <a:r>
              <a:rPr lang="en-US" dirty="0" smtClean="0">
                <a:solidFill>
                  <a:srgbClr val="FFFF00"/>
                </a:solidFill>
                <a:latin typeface="CMU Serif Roman" charset="0"/>
              </a:rPr>
              <a:t>L</a:t>
            </a:r>
            <a:r>
              <a:rPr lang="en-US" dirty="0" smtClean="0">
                <a:latin typeface="CMU Serif Roman" charset="0"/>
              </a:rPr>
              <a:t>eft to right scan, </a:t>
            </a:r>
            <a:r>
              <a:rPr lang="en-US" dirty="0" smtClean="0">
                <a:solidFill>
                  <a:srgbClr val="FFFF00"/>
                </a:solidFill>
                <a:latin typeface="CMU Serif Roman" charset="0"/>
              </a:rPr>
              <a:t>L</a:t>
            </a:r>
            <a:r>
              <a:rPr lang="en-US" dirty="0" smtClean="0">
                <a:latin typeface="CMU Serif Roman" charset="0"/>
              </a:rPr>
              <a:t>eft-most derivation,</a:t>
            </a:r>
            <a:br>
              <a:rPr lang="en-US" dirty="0" smtClean="0">
                <a:latin typeface="CMU Serif Roman" charset="0"/>
              </a:rPr>
            </a:br>
            <a:r>
              <a:rPr lang="en-US" dirty="0" smtClean="0">
                <a:latin typeface="CMU Serif Roman" charset="0"/>
              </a:rPr>
              <a:t>			</a:t>
            </a:r>
            <a:r>
              <a:rPr lang="en-US" dirty="0" smtClean="0">
                <a:solidFill>
                  <a:srgbClr val="FFFF00"/>
                </a:solidFill>
                <a:latin typeface="CMU Serif Roman" charset="0"/>
              </a:rPr>
              <a:t>1</a:t>
            </a:r>
            <a:r>
              <a:rPr lang="en-US" dirty="0" smtClean="0">
                <a:latin typeface="CMU Serif Roman" charset="0"/>
              </a:rPr>
              <a:t>-token look ahead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FFFF00"/>
                </a:solidFill>
                <a:latin typeface="CMU Serif Roman" charset="0"/>
              </a:rPr>
              <a:t>LR(1)</a:t>
            </a:r>
            <a:r>
              <a:rPr lang="en-US" dirty="0" smtClean="0">
                <a:latin typeface="CMU Serif Roman" charset="0"/>
              </a:rPr>
              <a:t>: 	</a:t>
            </a:r>
            <a:r>
              <a:rPr lang="en-US" dirty="0" smtClean="0">
                <a:solidFill>
                  <a:srgbClr val="FFFF00"/>
                </a:solidFill>
                <a:latin typeface="CMU Serif Roman" charset="0"/>
              </a:rPr>
              <a:t>L</a:t>
            </a:r>
            <a:r>
              <a:rPr lang="en-US" dirty="0" smtClean="0">
                <a:latin typeface="CMU Serif Roman" charset="0"/>
              </a:rPr>
              <a:t>eft to right scan, </a:t>
            </a:r>
            <a:r>
              <a:rPr lang="en-US" dirty="0" smtClean="0">
                <a:solidFill>
                  <a:srgbClr val="FFFF00"/>
                </a:solidFill>
                <a:latin typeface="CMU Serif Roman" charset="0"/>
              </a:rPr>
              <a:t>R</a:t>
            </a:r>
            <a:r>
              <a:rPr lang="en-US" dirty="0" smtClean="0">
                <a:latin typeface="CMU Serif Roman" charset="0"/>
              </a:rPr>
              <a:t>ight-most derivation,</a:t>
            </a:r>
            <a:br>
              <a:rPr lang="en-US" dirty="0" smtClean="0">
                <a:latin typeface="CMU Serif Roman" charset="0"/>
              </a:rPr>
            </a:br>
            <a:r>
              <a:rPr lang="en-US" dirty="0" smtClean="0">
                <a:latin typeface="CMU Serif Roman" charset="0"/>
              </a:rPr>
              <a:t>			</a:t>
            </a:r>
            <a:r>
              <a:rPr lang="en-US" dirty="0" smtClean="0">
                <a:solidFill>
                  <a:srgbClr val="FFFF00"/>
                </a:solidFill>
                <a:latin typeface="CMU Serif Roman" charset="0"/>
              </a:rPr>
              <a:t>1</a:t>
            </a:r>
            <a:r>
              <a:rPr lang="en-US" dirty="0" smtClean="0">
                <a:latin typeface="CMU Serif Roman" charset="0"/>
              </a:rPr>
              <a:t>-token look ahead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15888" y="812781"/>
            <a:ext cx="9143999" cy="1589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D91C5-647C-4CF5-95E8-5CCD12ACD076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500062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Predictive Parsing (No Backtracking) </a:t>
            </a:r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>
          <a:xfrm>
            <a:off x="468313" y="981075"/>
            <a:ext cx="8675687" cy="55721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3400" dirty="0" smtClean="0">
                <a:latin typeface="CMU Serif Roman" charset="0"/>
              </a:rPr>
              <a:t>Basic idea:</a:t>
            </a:r>
            <a:r>
              <a:rPr lang="en-US" i="1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sz="2800" dirty="0" smtClean="0">
                <a:latin typeface="CMU Serif Roman" charset="0"/>
              </a:rPr>
              <a:t>for any production </a:t>
            </a:r>
            <a:r>
              <a:rPr lang="en-US" i="1" dirty="0" smtClean="0"/>
              <a:t>A </a:t>
            </a:r>
            <a:r>
              <a:rPr lang="en-US" i="1" dirty="0" smtClean="0">
                <a:sym typeface="Symbol" pitchFamily="18" charset="2"/>
              </a:rPr>
              <a:t> </a:t>
            </a:r>
            <a:r>
              <a:rPr lang="en-US" i="1" dirty="0" smtClean="0">
                <a:latin typeface="Symbol" pitchFamily="18" charset="2"/>
              </a:rPr>
              <a:t>a</a:t>
            </a:r>
            <a:r>
              <a:rPr lang="en-US" i="1" dirty="0" smtClean="0"/>
              <a:t> | </a:t>
            </a:r>
            <a:r>
              <a:rPr lang="en-US" i="1" dirty="0" smtClean="0">
                <a:latin typeface="Symbol" pitchFamily="18" charset="2"/>
              </a:rPr>
              <a:t>b</a:t>
            </a:r>
            <a:r>
              <a:rPr lang="en-US" dirty="0" smtClean="0"/>
              <a:t>, </a:t>
            </a:r>
            <a:r>
              <a:rPr lang="en-US" sz="2800" dirty="0" smtClean="0">
                <a:latin typeface="CMU Serif Roman" charset="0"/>
              </a:rPr>
              <a:t>we need a way of choosing the correct production to expand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>
                <a:latin typeface="CMU Serif Roman" charset="0"/>
              </a:rPr>
              <a:t>For a </a:t>
            </a:r>
            <a:r>
              <a:rPr lang="en-US" dirty="0" smtClean="0"/>
              <a:t>RHS </a:t>
            </a:r>
            <a:r>
              <a:rPr lang="en-US" i="1" dirty="0" smtClean="0">
                <a:latin typeface="Symbol" pitchFamily="18" charset="2"/>
              </a:rPr>
              <a:t>a</a:t>
            </a:r>
            <a:r>
              <a:rPr lang="en-US" i="1" dirty="0" smtClean="0"/>
              <a:t> </a:t>
            </a:r>
            <a:r>
              <a:rPr lang="en-US" i="1" dirty="0" smtClean="0">
                <a:sym typeface="Symbol" pitchFamily="18" charset="2"/>
              </a:rPr>
              <a:t> </a:t>
            </a:r>
            <a:r>
              <a:rPr lang="en-US" i="1" dirty="0" smtClean="0"/>
              <a:t>G</a:t>
            </a:r>
            <a:r>
              <a:rPr lang="en-US" dirty="0" smtClean="0"/>
              <a:t>, </a:t>
            </a:r>
            <a:r>
              <a:rPr lang="en-US" sz="2800" dirty="0" smtClean="0">
                <a:latin typeface="CMU Serif Roman" charset="0"/>
              </a:rPr>
              <a:t>define</a:t>
            </a:r>
            <a:r>
              <a:rPr lang="en-US" dirty="0" smtClean="0">
                <a:solidFill>
                  <a:srgbClr val="FFFF00"/>
                </a:solidFill>
              </a:rPr>
              <a:t> FIRST(</a:t>
            </a:r>
            <a:r>
              <a:rPr lang="en-US" dirty="0" smtClean="0">
                <a:solidFill>
                  <a:srgbClr val="FFFF00"/>
                </a:solidFill>
                <a:latin typeface="Symbol" pitchFamily="18" charset="2"/>
              </a:rPr>
              <a:t>a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r>
              <a:rPr lang="en-US" dirty="0" smtClean="0"/>
              <a:t> </a:t>
            </a:r>
            <a:r>
              <a:rPr lang="en-US" sz="2800" dirty="0" smtClean="0">
                <a:latin typeface="CMU Serif Roman" charset="0"/>
              </a:rPr>
              <a:t>as the set of tokens that appear first in any string derived from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>
                <a:latin typeface="CMU Serif Roman" charset="0"/>
              </a:rPr>
              <a:t>	that is, for some </a:t>
            </a:r>
            <a:r>
              <a:rPr lang="en-US" i="1" dirty="0" smtClean="0"/>
              <a:t>w</a:t>
            </a:r>
            <a:r>
              <a:rPr lang="en-US" dirty="0" smtClean="0"/>
              <a:t> </a:t>
            </a:r>
            <a:r>
              <a:rPr lang="en-US" i="1" dirty="0" smtClean="0">
                <a:sym typeface="Symbol" pitchFamily="18" charset="2"/>
              </a:rPr>
              <a:t>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t</a:t>
            </a:r>
            <a:r>
              <a:rPr lang="en-US" i="1" baseline="30000" dirty="0" smtClean="0"/>
              <a:t>*</a:t>
            </a:r>
            <a:r>
              <a:rPr lang="en-US" dirty="0" smtClean="0"/>
              <a:t>, </a:t>
            </a:r>
            <a:r>
              <a:rPr lang="en-US" i="1" dirty="0" smtClean="0"/>
              <a:t>w</a:t>
            </a:r>
            <a:r>
              <a:rPr lang="en-US" dirty="0" smtClean="0"/>
              <a:t> </a:t>
            </a:r>
            <a:r>
              <a:rPr lang="en-US" i="1" dirty="0" smtClean="0">
                <a:sym typeface="Symbol" pitchFamily="18" charset="2"/>
              </a:rPr>
              <a:t> </a:t>
            </a:r>
            <a:r>
              <a:rPr lang="en-US" dirty="0" smtClean="0"/>
              <a:t>FIRST(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) </a:t>
            </a:r>
            <a:r>
              <a:rPr lang="en-US" sz="2800" dirty="0" err="1" smtClean="0">
                <a:latin typeface="CMU Serif Roman" charset="0"/>
              </a:rPr>
              <a:t>iff</a:t>
            </a:r>
            <a:r>
              <a:rPr lang="en-US" dirty="0" smtClean="0"/>
              <a:t>. </a:t>
            </a:r>
            <a:r>
              <a:rPr lang="en-US" dirty="0" smtClean="0">
                <a:latin typeface="Symbol" pitchFamily="18" charset="2"/>
              </a:rPr>
              <a:t>a </a:t>
            </a:r>
            <a:r>
              <a:rPr lang="en-US" i="1" dirty="0" smtClean="0">
                <a:sym typeface="Symbol" pitchFamily="18" charset="2"/>
              </a:rPr>
              <a:t> </a:t>
            </a:r>
            <a:r>
              <a:rPr lang="en-US" i="1" baseline="30000" dirty="0" smtClean="0"/>
              <a:t>*</a:t>
            </a:r>
            <a:r>
              <a:rPr lang="en-US" dirty="0" smtClean="0"/>
              <a:t> </a:t>
            </a:r>
            <a:r>
              <a:rPr lang="en-US" i="1" dirty="0" smtClean="0"/>
              <a:t>w </a:t>
            </a:r>
            <a:r>
              <a:rPr lang="en-US" dirty="0" smtClean="0">
                <a:latin typeface="Symbol" pitchFamily="18" charset="2"/>
              </a:rPr>
              <a:t>g</a:t>
            </a:r>
            <a:r>
              <a:rPr lang="en-US" dirty="0" smtClean="0"/>
              <a:t>.</a:t>
            </a:r>
          </a:p>
          <a:p>
            <a:pPr marL="273050" lvl="1" indent="-273050" eaLnBrk="1" hangingPunct="1">
              <a:buClr>
                <a:srgbClr val="0BD0D9"/>
              </a:buClr>
              <a:buSzPct val="95000"/>
              <a:buFont typeface="Wingdings" pitchFamily="2" charset="2"/>
              <a:buNone/>
            </a:pPr>
            <a:r>
              <a:rPr lang="en-US" sz="2800" dirty="0" smtClean="0">
                <a:ea typeface="Verdana" pitchFamily="34" charset="0"/>
                <a:cs typeface="Verdana" pitchFamily="34" charset="0"/>
              </a:rPr>
              <a:t>	remember: </a:t>
            </a:r>
            <a:r>
              <a:rPr lang="en-US" i="1" dirty="0" smtClean="0"/>
              <a:t>u, v, w,… </a:t>
            </a:r>
            <a:r>
              <a:rPr lang="en-US" i="1" dirty="0" smtClean="0">
                <a:sym typeface="Symbol" pitchFamily="18" charset="2"/>
              </a:rPr>
              <a:t></a:t>
            </a:r>
            <a:r>
              <a:rPr lang="en-US" i="1" dirty="0" smtClean="0"/>
              <a:t>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t</a:t>
            </a:r>
            <a:r>
              <a:rPr lang="en-US" i="1" baseline="30000" dirty="0" smtClean="0"/>
              <a:t>* </a:t>
            </a:r>
            <a:r>
              <a:rPr lang="en-US" dirty="0" smtClean="0"/>
              <a:t> and </a:t>
            </a:r>
            <a:r>
              <a:rPr lang="en-US" i="1" dirty="0" smtClean="0">
                <a:sym typeface="Symbol" pitchFamily="18" charset="2"/>
              </a:rPr>
              <a:t>, , ,…</a:t>
            </a:r>
            <a:r>
              <a:rPr lang="en-US" i="1" dirty="0" smtClean="0"/>
              <a:t> V</a:t>
            </a:r>
            <a:r>
              <a:rPr lang="en-US" i="1" baseline="30000" dirty="0" smtClean="0"/>
              <a:t>*</a:t>
            </a:r>
          </a:p>
          <a:p>
            <a:pPr eaLnBrk="1" hangingPunct="1">
              <a:buFont typeface="Wingdings" pitchFamily="2" charset="2"/>
              <a:buNone/>
            </a:pPr>
            <a:endParaRPr lang="en-US" i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3100" dirty="0" smtClean="0">
                <a:latin typeface="CMU Serif Roman" charset="0"/>
              </a:rPr>
              <a:t>Key property: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100" dirty="0" smtClean="0">
                <a:latin typeface="CMU Serif Roman" charset="0"/>
              </a:rPr>
              <a:t>	for any two productions </a:t>
            </a:r>
            <a:r>
              <a:rPr lang="en-US" dirty="0" smtClean="0"/>
              <a:t>A </a:t>
            </a:r>
            <a:r>
              <a:rPr lang="en-US" i="1" dirty="0" smtClean="0">
                <a:sym typeface="Symbol" pitchFamily="18" charset="2"/>
              </a:rPr>
              <a:t>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 </a:t>
            </a:r>
            <a:r>
              <a:rPr lang="en-US" sz="3100" dirty="0" smtClean="0">
                <a:latin typeface="CMU Serif Roman" charset="0"/>
              </a:rPr>
              <a:t>and</a:t>
            </a:r>
            <a:r>
              <a:rPr lang="en-US" dirty="0" smtClean="0"/>
              <a:t> A </a:t>
            </a:r>
            <a:r>
              <a:rPr lang="en-US" i="1" dirty="0" smtClean="0">
                <a:sym typeface="Symbol" pitchFamily="18" charset="2"/>
              </a:rPr>
              <a:t> 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sz="3100" dirty="0" smtClean="0">
                <a:latin typeface="CMU Serif Roman" charset="0"/>
              </a:rPr>
              <a:t> we would like 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r>
              <a:rPr lang="en-US" dirty="0" smtClean="0"/>
              <a:t>			FIRST(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</a:t>
            </a:r>
            <a:r>
              <a:rPr lang="en-US" dirty="0" smtClean="0"/>
              <a:t> FIRST(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dirty="0" smtClean="0"/>
              <a:t>) = </a:t>
            </a:r>
            <a:r>
              <a:rPr lang="en-US" dirty="0" smtClean="0">
                <a:latin typeface="Symbol" pitchFamily="18" charset="2"/>
                <a:sym typeface="Symbol"/>
              </a:rPr>
              <a:t></a:t>
            </a:r>
            <a:r>
              <a:rPr lang="en-US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3100" dirty="0" smtClean="0">
                <a:latin typeface="CMU Serif Roman" charset="0"/>
              </a:rPr>
              <a:t>This allows the parser to make a correct choice with a look ahead of only </a:t>
            </a:r>
            <a:r>
              <a:rPr lang="en-US" sz="3100" dirty="0" smtClean="0">
                <a:solidFill>
                  <a:srgbClr val="FFFF00"/>
                </a:solidFill>
                <a:latin typeface="CMU Serif Roman" charset="0"/>
              </a:rPr>
              <a:t>one</a:t>
            </a:r>
            <a:r>
              <a:rPr lang="en-US" sz="3100" dirty="0" smtClean="0">
                <a:latin typeface="CMU Serif Roman" charset="0"/>
              </a:rPr>
              <a:t> symbol!</a:t>
            </a:r>
            <a:br>
              <a:rPr lang="en-US" sz="3100" dirty="0" smtClean="0">
                <a:latin typeface="CMU Serif Roman" charset="0"/>
              </a:rPr>
            </a:br>
            <a:r>
              <a:rPr lang="en-US" sz="3100" dirty="0" smtClean="0">
                <a:latin typeface="CMU Serif Roman" charset="0"/>
              </a:rPr>
              <a:t>we never need to backtrack </a:t>
            </a:r>
            <a:r>
              <a:rPr lang="en-US" sz="3100" dirty="0" smtClean="0">
                <a:latin typeface="CMU Serif Roman" charset="0"/>
                <a:sym typeface="Wingdings" pitchFamily="2" charset="2"/>
              </a:rPr>
              <a:t></a:t>
            </a:r>
            <a:endParaRPr lang="en-US" sz="3100" dirty="0" smtClean="0">
              <a:latin typeface="CMU Serif Roman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3400" dirty="0" smtClean="0">
              <a:latin typeface="CMU Serif Roman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15888" y="812781"/>
            <a:ext cx="9143999" cy="1589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7259F-BB4C-43EF-A5F6-90DECF4DE6E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500062"/>
          </a:xfrm>
        </p:spPr>
        <p:txBody>
          <a:bodyPr/>
          <a:lstStyle/>
          <a:p>
            <a:pPr eaLnBrk="1" hangingPunct="1"/>
            <a:r>
              <a:rPr lang="en-US" dirty="0" smtClean="0"/>
              <a:t>Syntax Analysis</a:t>
            </a:r>
          </a:p>
        </p:txBody>
      </p:sp>
      <p:sp>
        <p:nvSpPr>
          <p:cNvPr id="5124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363272" cy="574124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FFFF00"/>
                </a:solidFill>
                <a:latin typeface="CMU Serif Roman" charset="0"/>
              </a:rPr>
              <a:t>Context-free syntax</a:t>
            </a:r>
            <a:r>
              <a:rPr lang="en-US" dirty="0" smtClean="0">
                <a:latin typeface="CMU Serif Roman" charset="0"/>
              </a:rPr>
              <a:t> is specified with a </a:t>
            </a:r>
            <a:r>
              <a:rPr lang="en-US" dirty="0" smtClean="0">
                <a:solidFill>
                  <a:srgbClr val="FFFF00"/>
                </a:solidFill>
                <a:latin typeface="CMU Serif Roman" charset="0"/>
              </a:rPr>
              <a:t>context-free grammar 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latin typeface="CMU Serif Roman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Formally, a</a:t>
            </a:r>
            <a:r>
              <a:rPr lang="en-US" dirty="0" smtClean="0">
                <a:solidFill>
                  <a:srgbClr val="FFFF00"/>
                </a:solidFill>
                <a:latin typeface="CMU Serif Roman" charset="0"/>
              </a:rPr>
              <a:t> CFG</a:t>
            </a:r>
            <a:r>
              <a:rPr lang="en-US" dirty="0" smtClean="0"/>
              <a:t> </a:t>
            </a:r>
            <a:r>
              <a:rPr lang="en-US" i="1" dirty="0" smtClean="0"/>
              <a:t>G</a:t>
            </a:r>
            <a:r>
              <a:rPr lang="en-US" dirty="0" smtClean="0"/>
              <a:t> </a:t>
            </a:r>
            <a:r>
              <a:rPr lang="en-US" dirty="0" smtClean="0">
                <a:latin typeface="CMU Serif Roman" charset="0"/>
              </a:rPr>
              <a:t>is a 4-tuple</a:t>
            </a:r>
            <a:r>
              <a:rPr lang="en-US" dirty="0" smtClean="0"/>
              <a:t> (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t</a:t>
            </a:r>
            <a:r>
              <a:rPr lang="en-US" i="1" dirty="0" smtClean="0"/>
              <a:t>,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, S, P</a:t>
            </a:r>
            <a:r>
              <a:rPr lang="en-US" dirty="0" smtClean="0"/>
              <a:t>), </a:t>
            </a:r>
            <a:r>
              <a:rPr lang="en-US" dirty="0" smtClean="0">
                <a:latin typeface="CMU Serif Roman" charset="0"/>
              </a:rPr>
              <a:t>where</a:t>
            </a:r>
            <a:r>
              <a:rPr lang="en-US" dirty="0" smtClean="0"/>
              <a:t>: 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marL="361950" indent="-361950" eaLnBrk="1" hangingPunct="1">
              <a:buFont typeface="Wingdings" pitchFamily="2" charset="2"/>
              <a:buNone/>
            </a:pPr>
            <a:r>
              <a:rPr lang="en-US" i="1" dirty="0" err="1" smtClean="0"/>
              <a:t>V</a:t>
            </a:r>
            <a:r>
              <a:rPr lang="en-US" i="1" baseline="-25000" dirty="0" err="1" smtClean="0"/>
              <a:t>t</a:t>
            </a:r>
            <a:r>
              <a:rPr lang="en-US" dirty="0" smtClean="0"/>
              <a:t>	</a:t>
            </a:r>
            <a:r>
              <a:rPr lang="en-US" dirty="0" smtClean="0">
                <a:latin typeface="CMU Serif Roman" charset="0"/>
              </a:rPr>
              <a:t>is the set of </a:t>
            </a:r>
            <a:r>
              <a:rPr lang="en-US" dirty="0" smtClean="0">
                <a:solidFill>
                  <a:srgbClr val="FFFF00"/>
                </a:solidFill>
                <a:latin typeface="CMU Serif Roman" charset="0"/>
              </a:rPr>
              <a:t>terminal</a:t>
            </a:r>
            <a:r>
              <a:rPr lang="en-US" dirty="0" smtClean="0">
                <a:latin typeface="CMU Serif Roman" charset="0"/>
              </a:rPr>
              <a:t> symbols in the grammar.</a:t>
            </a:r>
            <a:br>
              <a:rPr lang="en-US" dirty="0" smtClean="0">
                <a:latin typeface="CMU Serif Roman" charset="0"/>
              </a:rPr>
            </a:br>
            <a:r>
              <a:rPr lang="en-US" dirty="0" smtClean="0">
                <a:latin typeface="CMU Serif Roman" charset="0"/>
              </a:rPr>
              <a:t>Here</a:t>
            </a:r>
            <a:r>
              <a:rPr lang="en-US" dirty="0" smtClean="0"/>
              <a:t>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 smtClean="0">
                <a:latin typeface="CMU Serif Roman" charset="0"/>
              </a:rPr>
              <a:t>is the set of tokens produced by the scanner.</a:t>
            </a:r>
          </a:p>
          <a:p>
            <a:pPr marL="361950" indent="-361950" eaLnBrk="1" hangingPunct="1">
              <a:buFont typeface="Wingdings" pitchFamily="2" charset="2"/>
              <a:buNone/>
            </a:pPr>
            <a:endParaRPr lang="en-US" dirty="0" smtClean="0"/>
          </a:p>
          <a:p>
            <a:pPr marL="361950" indent="-361950" eaLnBrk="1" hangingPunct="1">
              <a:buFont typeface="Wingdings" pitchFamily="2" charset="2"/>
              <a:buNone/>
            </a:pPr>
            <a:r>
              <a:rPr lang="en-US" i="1" dirty="0" err="1" smtClean="0"/>
              <a:t>V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	</a:t>
            </a:r>
            <a:r>
              <a:rPr lang="en-US" dirty="0" smtClean="0">
                <a:latin typeface="CMU Serif Roman" charset="0"/>
              </a:rPr>
              <a:t>the </a:t>
            </a:r>
            <a:r>
              <a:rPr lang="en-US" dirty="0" smtClean="0">
                <a:solidFill>
                  <a:srgbClr val="FFFF00"/>
                </a:solidFill>
                <a:latin typeface="CMU Serif Roman" charset="0"/>
              </a:rPr>
              <a:t>non-terminal</a:t>
            </a:r>
            <a:r>
              <a:rPr lang="en-US" dirty="0" smtClean="0">
                <a:solidFill>
                  <a:schemeClr val="hlink"/>
                </a:solidFill>
                <a:latin typeface="CMU Serif Roman" charset="0"/>
              </a:rPr>
              <a:t>s</a:t>
            </a:r>
            <a:r>
              <a:rPr lang="en-US" dirty="0" smtClean="0">
                <a:latin typeface="CMU Serif Roman" charset="0"/>
              </a:rPr>
              <a:t>, is a set of syntactic variables that denote sets of substrings occurring in the language.</a:t>
            </a:r>
            <a:br>
              <a:rPr lang="en-US" dirty="0" smtClean="0">
                <a:latin typeface="CMU Serif Roman" charset="0"/>
              </a:rPr>
            </a:br>
            <a:r>
              <a:rPr lang="en-US" dirty="0" smtClean="0">
                <a:latin typeface="CMU Serif Roman" charset="0"/>
              </a:rPr>
              <a:t>these are used to impose a structure on the grammar.</a:t>
            </a:r>
            <a:r>
              <a:rPr lang="en-US" dirty="0" smtClean="0"/>
              <a:t> </a:t>
            </a:r>
          </a:p>
          <a:p>
            <a:pPr marL="361950" indent="-361950" eaLnBrk="1" hangingPunct="1">
              <a:buFont typeface="Wingdings" pitchFamily="2" charset="2"/>
              <a:buNone/>
            </a:pPr>
            <a:endParaRPr lang="en-US" dirty="0" smtClean="0"/>
          </a:p>
          <a:p>
            <a:pPr marL="361950" indent="-361950" eaLnBrk="1" hangingPunct="1">
              <a:buFont typeface="Wingdings" pitchFamily="2" charset="2"/>
              <a:buNone/>
            </a:pPr>
            <a:r>
              <a:rPr lang="en-US" i="1" dirty="0" smtClean="0"/>
              <a:t>S</a:t>
            </a:r>
            <a:r>
              <a:rPr lang="en-US" dirty="0" smtClean="0"/>
              <a:t> 	</a:t>
            </a:r>
            <a:r>
              <a:rPr lang="en-US" dirty="0" smtClean="0">
                <a:latin typeface="CMU Serif Roman" charset="0"/>
              </a:rPr>
              <a:t>is the</a:t>
            </a:r>
            <a:r>
              <a:rPr lang="en-US" dirty="0" smtClean="0">
                <a:solidFill>
                  <a:srgbClr val="FFFF00"/>
                </a:solidFill>
                <a:latin typeface="CMU Serif Roman" charset="0"/>
              </a:rPr>
              <a:t> start symbol</a:t>
            </a:r>
            <a:r>
              <a:rPr lang="en-US" dirty="0" smtClean="0">
                <a:latin typeface="CMU Serif Roman" charset="0"/>
              </a:rPr>
              <a:t> or</a:t>
            </a:r>
            <a:r>
              <a:rPr lang="en-US" dirty="0" smtClean="0">
                <a:solidFill>
                  <a:schemeClr val="hlink"/>
                </a:solidFill>
                <a:latin typeface="CMU Serif Roman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MU Serif Roman" charset="0"/>
              </a:rPr>
              <a:t>goal symbol</a:t>
            </a:r>
            <a:r>
              <a:rPr lang="en-US" dirty="0" smtClean="0">
                <a:latin typeface="CMU Serif Roman" charset="0"/>
              </a:rPr>
              <a:t>, a non-terminal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i="1" dirty="0" smtClean="0"/>
              <a:t>S </a:t>
            </a:r>
            <a:r>
              <a:rPr lang="en-US" i="1" dirty="0" smtClean="0">
                <a:sym typeface="Symbol" pitchFamily="18" charset="2"/>
              </a:rPr>
              <a:t></a:t>
            </a:r>
            <a:r>
              <a:rPr lang="en-US" i="1" dirty="0" smtClean="0"/>
              <a:t> </a:t>
            </a:r>
            <a:r>
              <a:rPr lang="en-US" i="1" dirty="0" err="1" smtClean="0"/>
              <a:t>V</a:t>
            </a:r>
            <a:r>
              <a:rPr lang="en-US" baseline="-25000" dirty="0" err="1" smtClean="0"/>
              <a:t>n</a:t>
            </a:r>
            <a:r>
              <a:rPr lang="en-US" dirty="0" smtClean="0"/>
              <a:t>) </a:t>
            </a:r>
            <a:r>
              <a:rPr lang="en-US" dirty="0" smtClean="0">
                <a:latin typeface="CMU Serif Roman" charset="0"/>
              </a:rPr>
              <a:t>denoting the entire set of strings in</a:t>
            </a:r>
            <a:r>
              <a:rPr lang="en-US" dirty="0" smtClean="0"/>
              <a:t> L(</a:t>
            </a:r>
            <a:r>
              <a:rPr lang="en-US" i="1" dirty="0" smtClean="0"/>
              <a:t>G</a:t>
            </a:r>
            <a:r>
              <a:rPr lang="en-US" dirty="0" smtClean="0"/>
              <a:t>)</a:t>
            </a:r>
          </a:p>
          <a:p>
            <a:pPr marL="361950" indent="-361950" eaLnBrk="1" hangingPunct="1">
              <a:buFont typeface="Wingdings" pitchFamily="2" charset="2"/>
              <a:buNone/>
            </a:pPr>
            <a:endParaRPr lang="en-US" dirty="0" smtClean="0"/>
          </a:p>
          <a:p>
            <a:pPr marL="361950" indent="-361950" eaLnBrk="1" hangingPunct="1">
              <a:buFont typeface="Wingdings" pitchFamily="2" charset="2"/>
              <a:buNone/>
            </a:pPr>
            <a:r>
              <a:rPr lang="en-US" i="1" dirty="0" smtClean="0"/>
              <a:t>P 	</a:t>
            </a:r>
            <a:r>
              <a:rPr lang="en-US" dirty="0" smtClean="0">
                <a:latin typeface="CMU Serif Roman" charset="0"/>
              </a:rPr>
              <a:t>is a finite set of </a:t>
            </a:r>
            <a:r>
              <a:rPr lang="en-US" dirty="0" smtClean="0">
                <a:solidFill>
                  <a:srgbClr val="FFFF00"/>
                </a:solidFill>
                <a:latin typeface="CMU Serif Roman" charset="0"/>
              </a:rPr>
              <a:t>productions</a:t>
            </a:r>
            <a:r>
              <a:rPr lang="en-US" dirty="0" smtClean="0">
                <a:latin typeface="CMU Serif Roman" charset="0"/>
              </a:rPr>
              <a:t> or</a:t>
            </a:r>
            <a:r>
              <a:rPr lang="en-US" dirty="0" smtClean="0">
                <a:solidFill>
                  <a:srgbClr val="FFFF00"/>
                </a:solidFill>
                <a:latin typeface="CMU Serif Roman" charset="0"/>
              </a:rPr>
              <a:t> rewrite rules</a:t>
            </a:r>
            <a:r>
              <a:rPr lang="en-US" dirty="0" smtClean="0">
                <a:latin typeface="CMU Serif Roman" charset="0"/>
              </a:rPr>
              <a:t> specifying how terminals and non-terminals can be rewritten to form strings in the language</a:t>
            </a:r>
            <a:br>
              <a:rPr lang="en-US" dirty="0" smtClean="0">
                <a:latin typeface="CMU Serif Roman" charset="0"/>
              </a:rPr>
            </a:br>
            <a:r>
              <a:rPr lang="en-US" dirty="0" smtClean="0">
                <a:latin typeface="CMU Serif Roman" charset="0"/>
              </a:rPr>
              <a:t>E</a:t>
            </a:r>
            <a:r>
              <a:rPr lang="en-US" dirty="0" smtClean="0">
                <a:latin typeface="CMU Serif Roman" charset="0"/>
              </a:rPr>
              <a:t>ach </a:t>
            </a:r>
            <a:r>
              <a:rPr lang="en-US" dirty="0" smtClean="0">
                <a:latin typeface="CMU Serif Roman" charset="0"/>
              </a:rPr>
              <a:t>production has a single non-terminal as left hand </a:t>
            </a:r>
            <a:r>
              <a:rPr lang="en-US" dirty="0" smtClean="0">
                <a:latin typeface="CMU Serif Roman" charset="0"/>
              </a:rPr>
              <a:t>side</a:t>
            </a:r>
            <a:endParaRPr lang="en-US" dirty="0" smtClean="0">
              <a:latin typeface="CMU Serif Roman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15888" y="812781"/>
            <a:ext cx="9143999" cy="1589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2206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B07FA8-037D-4956-BD75-E5E011E91258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500062"/>
          </a:xfrm>
        </p:spPr>
        <p:txBody>
          <a:bodyPr/>
          <a:lstStyle/>
          <a:p>
            <a:pPr eaLnBrk="1" hangingPunct="1"/>
            <a:r>
              <a:rPr lang="en-US" dirty="0" smtClean="0"/>
              <a:t>Left Factoring </a:t>
            </a:r>
          </a:p>
        </p:txBody>
      </p:sp>
      <p:sp>
        <p:nvSpPr>
          <p:cNvPr id="30724" name="Content Placeholder 2"/>
          <p:cNvSpPr>
            <a:spLocks noGrp="1"/>
          </p:cNvSpPr>
          <p:nvPr>
            <p:ph idx="1"/>
          </p:nvPr>
        </p:nvSpPr>
        <p:spPr>
          <a:xfrm>
            <a:off x="468313" y="981075"/>
            <a:ext cx="8675687" cy="5572125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What if a grammar does not have this property ? 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latin typeface="CMU Serif Roman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Sometimes, we can transform a grammar to have this property. 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latin typeface="CMU Serif Roman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	For each non-terminal </a:t>
            </a:r>
            <a:r>
              <a:rPr lang="en-US" dirty="0" smtClean="0"/>
              <a:t>A </a:t>
            </a:r>
            <a:r>
              <a:rPr lang="en-US" dirty="0" smtClean="0">
                <a:latin typeface="CMU Serif Roman" charset="0"/>
              </a:rPr>
              <a:t>find the longest prefix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MU Serif Roman" charset="0"/>
              </a:rPr>
              <a:t>common to two or more of its alternatives. 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dirty="0" smtClean="0"/>
              <a:t>R</a:t>
            </a:r>
            <a:r>
              <a:rPr lang="en-US" dirty="0" smtClean="0">
                <a:latin typeface="CMU Serif Roman" charset="0"/>
              </a:rPr>
              <a:t>eplace </a:t>
            </a:r>
            <a:r>
              <a:rPr lang="en-US" dirty="0" smtClean="0">
                <a:latin typeface="CMU Serif Roman" charset="0"/>
              </a:rPr>
              <a:t>all of the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MU Serif Roman" charset="0"/>
              </a:rPr>
              <a:t>productions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dirty="0" smtClean="0"/>
              <a:t>   </a:t>
            </a:r>
            <a:r>
              <a:rPr lang="en-US" i="1" dirty="0" smtClean="0"/>
              <a:t>A </a:t>
            </a:r>
            <a:r>
              <a:rPr lang="en-US" i="1" dirty="0" smtClean="0">
                <a:sym typeface="Symbol" pitchFamily="18" charset="2"/>
              </a:rPr>
              <a:t> </a:t>
            </a:r>
            <a:r>
              <a:rPr lang="en-US" i="1" dirty="0" smtClean="0">
                <a:latin typeface="Symbol" pitchFamily="18" charset="2"/>
              </a:rPr>
              <a:t>ab</a:t>
            </a:r>
            <a:r>
              <a:rPr lang="en-US" i="1" baseline="-25000" dirty="0" smtClean="0"/>
              <a:t>1</a:t>
            </a:r>
            <a:r>
              <a:rPr lang="en-US" i="1" dirty="0" smtClean="0"/>
              <a:t> | </a:t>
            </a:r>
            <a:r>
              <a:rPr lang="en-US" i="1" dirty="0" smtClean="0">
                <a:latin typeface="Symbol" pitchFamily="18" charset="2"/>
              </a:rPr>
              <a:t>ab</a:t>
            </a:r>
            <a:r>
              <a:rPr lang="en-US" i="1" baseline="-25000" dirty="0" smtClean="0"/>
              <a:t>2</a:t>
            </a:r>
            <a:r>
              <a:rPr lang="en-US" i="1" dirty="0" smtClean="0"/>
              <a:t> | … | </a:t>
            </a:r>
            <a:r>
              <a:rPr lang="en-US" i="1" dirty="0" err="1" smtClean="0">
                <a:latin typeface="Symbol" pitchFamily="18" charset="2"/>
              </a:rPr>
              <a:t>ab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MU Serif Roman" charset="0"/>
              </a:rPr>
              <a:t>w</a:t>
            </a:r>
            <a:r>
              <a:rPr lang="en-US" dirty="0" smtClean="0">
                <a:latin typeface="CMU Serif Roman" charset="0"/>
              </a:rPr>
              <a:t>ith</a:t>
            </a:r>
            <a:r>
              <a:rPr lang="en-US" dirty="0" smtClean="0"/>
              <a:t> </a:t>
            </a:r>
            <a:r>
              <a:rPr lang="en-US" dirty="0" smtClean="0"/>
              <a:t>	</a:t>
            </a:r>
            <a:r>
              <a:rPr lang="en-US" i="1" dirty="0" smtClean="0"/>
              <a:t>A  </a:t>
            </a:r>
            <a:r>
              <a:rPr lang="en-US" i="1" dirty="0" smtClean="0">
                <a:sym typeface="Symbol" pitchFamily="18" charset="2"/>
              </a:rPr>
              <a:t>  </a:t>
            </a:r>
            <a:r>
              <a:rPr lang="en-US" i="1" dirty="0" err="1" smtClean="0">
                <a:latin typeface="Symbol" pitchFamily="18" charset="2"/>
              </a:rPr>
              <a:t>a</a:t>
            </a:r>
            <a:r>
              <a:rPr lang="en-US" i="1" dirty="0" err="1" smtClean="0"/>
              <a:t>A</a:t>
            </a:r>
            <a:r>
              <a:rPr lang="en-US" i="1" dirty="0" smtClean="0"/>
              <a:t>'</a:t>
            </a:r>
          </a:p>
          <a:p>
            <a:r>
              <a:rPr lang="en-US" dirty="0" smtClean="0"/>
              <a:t>		</a:t>
            </a:r>
            <a:r>
              <a:rPr lang="en-US" dirty="0" smtClean="0"/>
              <a:t>  </a:t>
            </a:r>
            <a:r>
              <a:rPr lang="en-US" i="1" dirty="0" smtClean="0"/>
              <a:t>A</a:t>
            </a:r>
            <a:r>
              <a:rPr lang="en-US" i="1" dirty="0" smtClean="0"/>
              <a:t>' </a:t>
            </a:r>
            <a:r>
              <a:rPr lang="en-US" i="1" dirty="0" smtClean="0">
                <a:sym typeface="Symbol" pitchFamily="18" charset="2"/>
              </a:rPr>
              <a:t>  </a:t>
            </a:r>
            <a:r>
              <a:rPr lang="en-US" i="1" dirty="0" smtClean="0">
                <a:latin typeface="Symbol" pitchFamily="18" charset="2"/>
              </a:rPr>
              <a:t>b</a:t>
            </a:r>
            <a:r>
              <a:rPr lang="en-US" i="1" baseline="-25000" dirty="0" smtClean="0"/>
              <a:t>1</a:t>
            </a:r>
            <a:r>
              <a:rPr lang="en-US" i="1" dirty="0" smtClean="0"/>
              <a:t> | </a:t>
            </a:r>
            <a:r>
              <a:rPr lang="en-US" i="1" dirty="0" smtClean="0">
                <a:latin typeface="Symbol" pitchFamily="18" charset="2"/>
              </a:rPr>
              <a:t>b</a:t>
            </a:r>
            <a:r>
              <a:rPr lang="en-US" i="1" baseline="-25000" dirty="0" smtClean="0"/>
              <a:t>2</a:t>
            </a:r>
            <a:r>
              <a:rPr lang="en-US" i="1" dirty="0" smtClean="0"/>
              <a:t> | … | </a:t>
            </a:r>
            <a:r>
              <a:rPr lang="en-US" i="1" dirty="0" err="1" smtClean="0">
                <a:latin typeface="Symbol" pitchFamily="18" charset="2"/>
              </a:rPr>
              <a:t>b</a:t>
            </a:r>
            <a:r>
              <a:rPr lang="en-US" i="1" baseline="-25000" dirty="0" err="1" smtClean="0"/>
              <a:t>n</a:t>
            </a:r>
            <a:endParaRPr lang="en-US" i="1" baseline="-25000" dirty="0" smtClean="0"/>
          </a:p>
          <a:p>
            <a:r>
              <a:rPr lang="en-US" i="1" baseline="-25000" dirty="0" smtClean="0">
                <a:latin typeface="CMU Serif Roman" charset="0"/>
              </a:rPr>
              <a:t>	</a:t>
            </a:r>
            <a:r>
              <a:rPr lang="en-US" dirty="0" smtClean="0">
                <a:latin typeface="CMU Serif Roman" charset="0"/>
              </a:rPr>
              <a:t>where</a:t>
            </a:r>
            <a:r>
              <a:rPr lang="en-US" i="1" dirty="0" smtClean="0"/>
              <a:t> </a:t>
            </a:r>
            <a:r>
              <a:rPr lang="en-US" i="1" dirty="0" smtClean="0"/>
              <a:t>A'</a:t>
            </a:r>
            <a:r>
              <a:rPr lang="en-US" dirty="0" smtClean="0"/>
              <a:t> </a:t>
            </a:r>
            <a:r>
              <a:rPr lang="en-US" dirty="0" smtClean="0">
                <a:latin typeface="CMU Serif Roman" charset="0"/>
              </a:rPr>
              <a:t>is a new non-terminal. 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latin typeface="CMU Serif Roman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	Repeat until no two alternatives for a single non-terminal have a common prefix.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15888" y="812781"/>
            <a:ext cx="9143999" cy="1589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0E2946-6C0E-4AF2-8EE1-AAB2D6FB575C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31747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500062"/>
          </a:xfrm>
        </p:spPr>
        <p:txBody>
          <a:bodyPr/>
          <a:lstStyle/>
          <a:p>
            <a:pPr eaLnBrk="1" hangingPunct="1"/>
            <a:r>
              <a:rPr lang="en-US" dirty="0" smtClean="0"/>
              <a:t>Example of Left Factoring  </a:t>
            </a:r>
          </a:p>
        </p:txBody>
      </p:sp>
      <p:sp>
        <p:nvSpPr>
          <p:cNvPr id="35844" name="Content Placeholder 2"/>
          <p:cNvSpPr>
            <a:spLocks noGrp="1"/>
          </p:cNvSpPr>
          <p:nvPr>
            <p:ph idx="1"/>
          </p:nvPr>
        </p:nvSpPr>
        <p:spPr>
          <a:xfrm>
            <a:off x="468313" y="981075"/>
            <a:ext cx="8675687" cy="55721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600" dirty="0" smtClean="0">
                <a:latin typeface="CMU Serif Roman" charset="0"/>
              </a:rPr>
              <a:t>Consider a right-recursive version of the expression grammar:</a:t>
            </a:r>
            <a:r>
              <a:rPr lang="en-US" i="1" dirty="0" smtClean="0"/>
              <a:t> </a:t>
            </a:r>
            <a:r>
              <a:rPr lang="en-US" dirty="0" smtClean="0"/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1	&lt;goal&gt;		</a:t>
            </a:r>
            <a:r>
              <a:rPr lang="en-US" dirty="0" smtClean="0">
                <a:sym typeface="Symbol" pitchFamily="18" charset="2"/>
              </a:rPr>
              <a:t>::= </a:t>
            </a:r>
            <a:r>
              <a:rPr lang="en-US" dirty="0" smtClean="0"/>
              <a:t>	&lt;expr&gt;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2	&lt;expr&gt;	</a:t>
            </a:r>
            <a:r>
              <a:rPr lang="en-US" dirty="0" smtClean="0">
                <a:sym typeface="Symbol" pitchFamily="18" charset="2"/>
              </a:rPr>
              <a:t>::= 	&lt;term&gt; 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sym typeface="Symbol" pitchFamily="18" charset="2"/>
              </a:rPr>
              <a:t>+</a:t>
            </a:r>
            <a:r>
              <a:rPr lang="en-US" b="1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&lt;expr&gt;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3					</a:t>
            </a:r>
            <a:r>
              <a:rPr lang="en-US" dirty="0" smtClean="0">
                <a:sym typeface="Symbol" pitchFamily="18" charset="2"/>
              </a:rPr>
              <a:t>|		&lt;term&gt; 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sym typeface="Symbol" pitchFamily="18" charset="2"/>
              </a:rPr>
              <a:t>-</a:t>
            </a:r>
            <a:r>
              <a:rPr lang="en-US" dirty="0" smtClean="0">
                <a:sym typeface="Symbol" pitchFamily="18" charset="2"/>
              </a:rPr>
              <a:t> &lt;expr&gt;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4					</a:t>
            </a:r>
            <a:r>
              <a:rPr lang="en-US" dirty="0" smtClean="0">
                <a:sym typeface="Symbol" pitchFamily="18" charset="2"/>
              </a:rPr>
              <a:t>|		&lt;term&gt;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5	&lt;term&gt;	</a:t>
            </a:r>
            <a:r>
              <a:rPr lang="en-US" dirty="0" smtClean="0">
                <a:sym typeface="Symbol" pitchFamily="18" charset="2"/>
              </a:rPr>
              <a:t>::= 	&lt;factor&gt; 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sym typeface="Symbol" pitchFamily="18" charset="2"/>
              </a:rPr>
              <a:t>*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&lt;term&gt;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6					</a:t>
            </a:r>
            <a:r>
              <a:rPr lang="en-US" dirty="0" smtClean="0">
                <a:sym typeface="Symbol" pitchFamily="18" charset="2"/>
              </a:rPr>
              <a:t>|		&lt;factor&gt; 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sym typeface="Symbol" pitchFamily="18" charset="2"/>
              </a:rPr>
              <a:t>/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&lt;term&gt;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7					</a:t>
            </a:r>
            <a:r>
              <a:rPr lang="en-US" dirty="0" smtClean="0">
                <a:sym typeface="Symbol" pitchFamily="18" charset="2"/>
              </a:rPr>
              <a:t>|		&lt;factor&gt;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8	&lt;factor&gt;	</a:t>
            </a:r>
            <a:r>
              <a:rPr lang="en-US" dirty="0" smtClean="0">
                <a:sym typeface="Symbol" pitchFamily="18" charset="2"/>
              </a:rPr>
              <a:t>::= 	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sym typeface="Symbol" pitchFamily="18" charset="2"/>
              </a:rPr>
              <a:t>num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sym typeface="Symbol" pitchFamily="18" charset="2"/>
              </a:rPr>
              <a:t>		9</a:t>
            </a:r>
            <a:r>
              <a:rPr lang="en-US" dirty="0" smtClean="0"/>
              <a:t>					</a:t>
            </a:r>
            <a:r>
              <a:rPr lang="en-US" dirty="0" smtClean="0">
                <a:sym typeface="Symbol" pitchFamily="18" charset="2"/>
              </a:rPr>
              <a:t>|	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	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sym typeface="Symbol" pitchFamily="18" charset="2"/>
              </a:rPr>
              <a:t>id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  <a:latin typeface="Courier New" pitchFamily="49" charset="0"/>
              <a:sym typeface="Symbol" pitchFamily="18" charset="2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600" dirty="0" smtClean="0">
                <a:latin typeface="CMU Serif Roman" charset="0"/>
                <a:sym typeface="Symbol" pitchFamily="18" charset="2"/>
              </a:rPr>
              <a:t>To choose between productions 2, 3, and 4, the parser must look past the 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num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sz="2600" dirty="0" smtClean="0">
                <a:latin typeface="CMU Serif Roman" charset="0"/>
                <a:sym typeface="Symbol" pitchFamily="18" charset="2"/>
              </a:rPr>
              <a:t>or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id</a:t>
            </a:r>
            <a:r>
              <a:rPr lang="en-US" sz="2600" dirty="0" smtClean="0">
                <a:latin typeface="CMU Serif Roman" charset="0"/>
                <a:sym typeface="Symbol" pitchFamily="18" charset="2"/>
              </a:rPr>
              <a:t> at the 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+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-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*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en-US" sz="2600" dirty="0" smtClean="0">
                <a:latin typeface="CMU Serif Roman" charset="0"/>
                <a:sym typeface="Symbol" pitchFamily="18" charset="2"/>
              </a:rPr>
              <a:t>or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/</a:t>
            </a:r>
            <a:endParaRPr lang="en-US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sym typeface="Symbol" pitchFamily="18" charset="2"/>
              </a:rPr>
              <a:t>			FIRST(2)  FIRST(3) 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FIRST(4) </a:t>
            </a:r>
            <a:r>
              <a:rPr lang="en-US" i="1" dirty="0" smtClean="0">
                <a:sym typeface="Symbol"/>
              </a:rPr>
              <a:t></a:t>
            </a:r>
            <a:r>
              <a:rPr lang="en-US" i="1" dirty="0" smtClean="0">
                <a:sym typeface="Symbol" pitchFamily="18" charset="2"/>
              </a:rPr>
              <a:t>  </a:t>
            </a:r>
            <a:r>
              <a:rPr lang="en-US" dirty="0" smtClean="0">
                <a:latin typeface="Symbol" pitchFamily="18" charset="2"/>
                <a:sym typeface="Symbol"/>
              </a:rPr>
              <a:t>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600" dirty="0" smtClean="0">
                <a:latin typeface="CMU Serif Roman" charset="0"/>
                <a:sym typeface="Symbol" pitchFamily="18" charset="2"/>
              </a:rPr>
              <a:t>This grammar fails the test and the parser needs backtracking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600" dirty="0" smtClean="0">
                <a:latin typeface="CMU Serif Roman" charset="0"/>
                <a:sym typeface="Symbol" pitchFamily="18" charset="2"/>
              </a:rPr>
              <a:t>Note: this grammar is right-associative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15888" y="812781"/>
            <a:ext cx="9143999" cy="1589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91AAA-5B0B-4472-A694-3259337DC434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32771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500062"/>
          </a:xfrm>
        </p:spPr>
        <p:txBody>
          <a:bodyPr/>
          <a:lstStyle/>
          <a:p>
            <a:pPr eaLnBrk="1" hangingPunct="1"/>
            <a:r>
              <a:rPr lang="en-US" dirty="0" smtClean="0"/>
              <a:t>Example of Left Factoring 2 </a:t>
            </a: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468313" y="1214461"/>
            <a:ext cx="8675687" cy="55721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600" dirty="0" smtClean="0">
                <a:latin typeface="CMU Serif Roman" charset="0"/>
              </a:rPr>
              <a:t>There are two non-terminals that must be left factored: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2	&lt;</a:t>
            </a:r>
            <a:r>
              <a:rPr lang="en-US" dirty="0" err="1" smtClean="0"/>
              <a:t>expr</a:t>
            </a:r>
            <a:r>
              <a:rPr lang="en-US" dirty="0" smtClean="0"/>
              <a:t>&gt;	</a:t>
            </a:r>
            <a:r>
              <a:rPr lang="en-US" dirty="0" smtClean="0">
                <a:sym typeface="Symbol" pitchFamily="18" charset="2"/>
              </a:rPr>
              <a:t>::= 	&lt;term&gt;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sym typeface="Symbol" pitchFamily="18" charset="2"/>
              </a:rPr>
              <a:t>+</a:t>
            </a:r>
            <a:r>
              <a:rPr lang="en-US" dirty="0" smtClean="0">
                <a:sym typeface="Symbol" pitchFamily="18" charset="2"/>
              </a:rPr>
              <a:t> &lt;</a:t>
            </a:r>
            <a:r>
              <a:rPr lang="en-US" dirty="0" err="1" smtClean="0">
                <a:sym typeface="Symbol" pitchFamily="18" charset="2"/>
              </a:rPr>
              <a:t>expr</a:t>
            </a:r>
            <a:r>
              <a:rPr lang="en-US" dirty="0" smtClean="0">
                <a:sym typeface="Symbol" pitchFamily="18" charset="2"/>
              </a:rPr>
              <a:t>&gt;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3					</a:t>
            </a:r>
            <a:r>
              <a:rPr lang="en-US" dirty="0" smtClean="0">
                <a:sym typeface="Symbol" pitchFamily="18" charset="2"/>
              </a:rPr>
              <a:t>|		&lt;term&gt;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sym typeface="Symbol" pitchFamily="18" charset="2"/>
              </a:rPr>
              <a:t>-</a:t>
            </a:r>
            <a:r>
              <a:rPr lang="en-US" dirty="0" smtClean="0">
                <a:sym typeface="Symbol" pitchFamily="18" charset="2"/>
              </a:rPr>
              <a:t> &lt;</a:t>
            </a:r>
            <a:r>
              <a:rPr lang="en-US" dirty="0" err="1" smtClean="0">
                <a:sym typeface="Symbol" pitchFamily="18" charset="2"/>
              </a:rPr>
              <a:t>expr</a:t>
            </a:r>
            <a:r>
              <a:rPr lang="en-US" dirty="0" smtClean="0">
                <a:sym typeface="Symbol" pitchFamily="18" charset="2"/>
              </a:rPr>
              <a:t>&gt;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4					</a:t>
            </a:r>
            <a:r>
              <a:rPr lang="en-US" dirty="0" smtClean="0">
                <a:sym typeface="Symbol" pitchFamily="18" charset="2"/>
              </a:rPr>
              <a:t>|		&lt;term&gt;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5	&lt;term&gt;	</a:t>
            </a:r>
            <a:r>
              <a:rPr lang="en-US" dirty="0" smtClean="0">
                <a:sym typeface="Symbol" pitchFamily="18" charset="2"/>
              </a:rPr>
              <a:t>::= 	&lt;factor&gt;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sym typeface="Symbol" pitchFamily="18" charset="2"/>
              </a:rPr>
              <a:t>*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&lt;term&gt;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6					</a:t>
            </a:r>
            <a:r>
              <a:rPr lang="en-US" dirty="0" smtClean="0">
                <a:sym typeface="Symbol" pitchFamily="18" charset="2"/>
              </a:rPr>
              <a:t>|		&lt;factor&gt;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sym typeface="Symbol" pitchFamily="18" charset="2"/>
              </a:rPr>
              <a:t>/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&lt;term&gt;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7					</a:t>
            </a:r>
            <a:r>
              <a:rPr lang="en-US" dirty="0" smtClean="0">
                <a:sym typeface="Symbol" pitchFamily="18" charset="2"/>
              </a:rPr>
              <a:t>|		&lt;factor&gt;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600" dirty="0" smtClean="0">
                <a:latin typeface="CMU Serif Roman" charset="0"/>
              </a:rPr>
              <a:t>Applying the left factoring transformation gives us: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2	&lt;</a:t>
            </a:r>
            <a:r>
              <a:rPr lang="en-US" dirty="0" err="1" smtClean="0"/>
              <a:t>expr</a:t>
            </a:r>
            <a:r>
              <a:rPr lang="en-US" dirty="0" smtClean="0"/>
              <a:t>&gt;	</a:t>
            </a:r>
            <a:r>
              <a:rPr lang="en-US" dirty="0" smtClean="0">
                <a:sym typeface="Symbol" pitchFamily="18" charset="2"/>
              </a:rPr>
              <a:t>::= 	&lt;term&gt; &lt;</a:t>
            </a:r>
            <a:r>
              <a:rPr lang="en-US" dirty="0" err="1" smtClean="0">
                <a:sym typeface="Symbol" pitchFamily="18" charset="2"/>
              </a:rPr>
              <a:t>expr</a:t>
            </a:r>
            <a:r>
              <a:rPr lang="en-US" dirty="0" smtClean="0">
                <a:sym typeface="Symbol" pitchFamily="18" charset="2"/>
              </a:rPr>
              <a:t>'&gt;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3	&lt;</a:t>
            </a:r>
            <a:r>
              <a:rPr lang="en-US" dirty="0" err="1" smtClean="0"/>
              <a:t>expr</a:t>
            </a:r>
            <a:r>
              <a:rPr lang="en-US" dirty="0" smtClean="0"/>
              <a:t>'&gt;	</a:t>
            </a:r>
            <a:r>
              <a:rPr lang="en-US" dirty="0" smtClean="0">
                <a:sym typeface="Symbol" pitchFamily="18" charset="2"/>
              </a:rPr>
              <a:t>::= 	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sym typeface="Symbol" pitchFamily="18" charset="2"/>
              </a:rPr>
              <a:t>+</a:t>
            </a:r>
            <a:r>
              <a:rPr lang="en-US" dirty="0" smtClean="0">
                <a:sym typeface="Symbol" pitchFamily="18" charset="2"/>
              </a:rPr>
              <a:t> &lt;</a:t>
            </a:r>
            <a:r>
              <a:rPr lang="en-US" dirty="0" err="1" smtClean="0">
                <a:sym typeface="Symbol" pitchFamily="18" charset="2"/>
              </a:rPr>
              <a:t>expr</a:t>
            </a:r>
            <a:r>
              <a:rPr lang="en-US" dirty="0" smtClean="0">
                <a:sym typeface="Symbol" pitchFamily="18" charset="2"/>
              </a:rPr>
              <a:t>&gt;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4					</a:t>
            </a:r>
            <a:r>
              <a:rPr lang="en-US" dirty="0" smtClean="0">
                <a:sym typeface="Symbol" pitchFamily="18" charset="2"/>
              </a:rPr>
              <a:t>|		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sym typeface="Symbol" pitchFamily="18" charset="2"/>
              </a:rPr>
              <a:t>-</a:t>
            </a:r>
            <a:r>
              <a:rPr lang="en-US" dirty="0" smtClean="0">
                <a:sym typeface="Symbol" pitchFamily="18" charset="2"/>
              </a:rPr>
              <a:t> &lt;</a:t>
            </a:r>
            <a:r>
              <a:rPr lang="en-US" dirty="0" err="1" smtClean="0">
                <a:sym typeface="Symbol" pitchFamily="18" charset="2"/>
              </a:rPr>
              <a:t>expr</a:t>
            </a:r>
            <a:r>
              <a:rPr lang="en-US" dirty="0" smtClean="0">
                <a:sym typeface="Symbol" pitchFamily="18" charset="2"/>
              </a:rPr>
              <a:t>&gt;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5					</a:t>
            </a:r>
            <a:r>
              <a:rPr lang="en-US" dirty="0" smtClean="0">
                <a:sym typeface="Symbol" pitchFamily="18" charset="2"/>
              </a:rPr>
              <a:t>|		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e</a:t>
            </a:r>
            <a:r>
              <a:rPr lang="en-US" dirty="0" smtClean="0">
                <a:sym typeface="Symbol" pitchFamily="18" charset="2"/>
              </a:rPr>
              <a:t> 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6	&lt;term&gt;	</a:t>
            </a:r>
            <a:r>
              <a:rPr lang="en-US" dirty="0" smtClean="0">
                <a:sym typeface="Symbol" pitchFamily="18" charset="2"/>
              </a:rPr>
              <a:t>::= 	&lt;factor&gt; &lt;term'&gt;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7	&lt;term'&gt;	</a:t>
            </a:r>
            <a:r>
              <a:rPr lang="en-US" dirty="0" smtClean="0">
                <a:sym typeface="Symbol" pitchFamily="18" charset="2"/>
              </a:rPr>
              <a:t>::= 	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sym typeface="Symbol" pitchFamily="18" charset="2"/>
              </a:rPr>
              <a:t>*</a:t>
            </a:r>
            <a:r>
              <a:rPr lang="en-US" dirty="0" smtClean="0">
                <a:sym typeface="Symbol" pitchFamily="18" charset="2"/>
              </a:rPr>
              <a:t> &lt;term&gt;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8					</a:t>
            </a:r>
            <a:r>
              <a:rPr lang="en-US" dirty="0" smtClean="0">
                <a:sym typeface="Symbol" pitchFamily="18" charset="2"/>
              </a:rPr>
              <a:t>|	 	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sym typeface="Symbol" pitchFamily="18" charset="2"/>
              </a:rPr>
              <a:t>/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&lt;term&gt;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9					</a:t>
            </a:r>
            <a:r>
              <a:rPr lang="en-US" dirty="0" smtClean="0">
                <a:sym typeface="Symbol" pitchFamily="18" charset="2"/>
              </a:rPr>
              <a:t>|		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e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5888" y="812781"/>
            <a:ext cx="9143999" cy="1589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210BA2-47F3-47CF-8869-79B53146B4F5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500062"/>
          </a:xfrm>
        </p:spPr>
        <p:txBody>
          <a:bodyPr/>
          <a:lstStyle/>
          <a:p>
            <a:pPr eaLnBrk="1" hangingPunct="1"/>
            <a:r>
              <a:rPr lang="en-US" dirty="0" smtClean="0"/>
              <a:t>Example of Left Factoring 3</a:t>
            </a: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468313" y="981075"/>
            <a:ext cx="8675687" cy="55721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600" dirty="0" smtClean="0">
                <a:latin typeface="CMU Serif Roman" charset="0"/>
              </a:rPr>
              <a:t>The complete </a:t>
            </a:r>
            <a:r>
              <a:rPr lang="en-US" sz="2600" dirty="0" err="1" smtClean="0">
                <a:latin typeface="CMU Serif Roman" charset="0"/>
              </a:rPr>
              <a:t>refactored</a:t>
            </a:r>
            <a:r>
              <a:rPr lang="en-US" sz="2600" dirty="0" smtClean="0">
                <a:latin typeface="CMU Serif Roman" charset="0"/>
              </a:rPr>
              <a:t> grammar looks like this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600" dirty="0" smtClean="0">
                <a:latin typeface="CMU Serif Roman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1	&lt;goal&gt;		</a:t>
            </a:r>
            <a:r>
              <a:rPr lang="en-US" dirty="0" smtClean="0">
                <a:sym typeface="Symbol" pitchFamily="18" charset="2"/>
              </a:rPr>
              <a:t>::= </a:t>
            </a:r>
            <a:r>
              <a:rPr lang="en-US" dirty="0" smtClean="0"/>
              <a:t>	&lt;</a:t>
            </a:r>
            <a:r>
              <a:rPr lang="en-US" dirty="0" err="1" smtClean="0"/>
              <a:t>expr</a:t>
            </a:r>
            <a:r>
              <a:rPr lang="en-US" dirty="0" smtClean="0"/>
              <a:t>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2	&lt;</a:t>
            </a:r>
            <a:r>
              <a:rPr lang="en-US" dirty="0" err="1" smtClean="0"/>
              <a:t>expr</a:t>
            </a:r>
            <a:r>
              <a:rPr lang="en-US" dirty="0" smtClean="0"/>
              <a:t>&gt;	</a:t>
            </a:r>
            <a:r>
              <a:rPr lang="en-US" dirty="0" smtClean="0">
                <a:sym typeface="Symbol" pitchFamily="18" charset="2"/>
              </a:rPr>
              <a:t>::= 	&lt;term&gt; &lt;</a:t>
            </a:r>
            <a:r>
              <a:rPr lang="en-US" dirty="0" err="1" smtClean="0">
                <a:sym typeface="Symbol" pitchFamily="18" charset="2"/>
              </a:rPr>
              <a:t>expr</a:t>
            </a:r>
            <a:r>
              <a:rPr lang="en-US" dirty="0" smtClean="0">
                <a:sym typeface="Symbol" pitchFamily="18" charset="2"/>
              </a:rPr>
              <a:t>'&gt;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3	&lt;</a:t>
            </a:r>
            <a:r>
              <a:rPr lang="en-US" dirty="0" err="1" smtClean="0"/>
              <a:t>expr</a:t>
            </a:r>
            <a:r>
              <a:rPr lang="en-US" dirty="0" smtClean="0"/>
              <a:t>'&gt;	</a:t>
            </a:r>
            <a:r>
              <a:rPr lang="en-US" dirty="0" smtClean="0">
                <a:sym typeface="Symbol" pitchFamily="18" charset="2"/>
              </a:rPr>
              <a:t>::= 	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sym typeface="Symbol" pitchFamily="18" charset="2"/>
              </a:rPr>
              <a:t>+</a:t>
            </a:r>
            <a:r>
              <a:rPr lang="en-US" dirty="0" smtClean="0">
                <a:sym typeface="Symbol" pitchFamily="18" charset="2"/>
              </a:rPr>
              <a:t> &lt;</a:t>
            </a:r>
            <a:r>
              <a:rPr lang="en-US" dirty="0" err="1" smtClean="0">
                <a:sym typeface="Symbol" pitchFamily="18" charset="2"/>
              </a:rPr>
              <a:t>expr</a:t>
            </a:r>
            <a:r>
              <a:rPr lang="en-US" dirty="0" smtClean="0">
                <a:sym typeface="Symbol" pitchFamily="18" charset="2"/>
              </a:rPr>
              <a:t>&gt;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4					</a:t>
            </a:r>
            <a:r>
              <a:rPr lang="en-US" dirty="0" smtClean="0">
                <a:sym typeface="Symbol" pitchFamily="18" charset="2"/>
              </a:rPr>
              <a:t>|		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sym typeface="Symbol" pitchFamily="18" charset="2"/>
              </a:rPr>
              <a:t>-</a:t>
            </a:r>
            <a:r>
              <a:rPr lang="en-US" dirty="0" smtClean="0">
                <a:sym typeface="Symbol" pitchFamily="18" charset="2"/>
              </a:rPr>
              <a:t> &lt;</a:t>
            </a:r>
            <a:r>
              <a:rPr lang="en-US" dirty="0" err="1" smtClean="0">
                <a:sym typeface="Symbol" pitchFamily="18" charset="2"/>
              </a:rPr>
              <a:t>expr</a:t>
            </a:r>
            <a:r>
              <a:rPr lang="en-US" dirty="0" smtClean="0">
                <a:sym typeface="Symbol" pitchFamily="18" charset="2"/>
              </a:rPr>
              <a:t>&gt;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5					</a:t>
            </a:r>
            <a:r>
              <a:rPr lang="en-US" dirty="0" smtClean="0">
                <a:sym typeface="Symbol" pitchFamily="18" charset="2"/>
              </a:rPr>
              <a:t>|		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e</a:t>
            </a:r>
            <a:r>
              <a:rPr lang="en-US" dirty="0" smtClean="0">
                <a:sym typeface="Symbol" pitchFamily="18" charset="2"/>
              </a:rPr>
              <a:t> 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6	&lt;term&gt;	</a:t>
            </a:r>
            <a:r>
              <a:rPr lang="en-US" dirty="0" smtClean="0">
                <a:sym typeface="Symbol" pitchFamily="18" charset="2"/>
              </a:rPr>
              <a:t>::= 	&lt;factor&gt; &lt;term'&gt;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7	&lt;term'&gt;	</a:t>
            </a:r>
            <a:r>
              <a:rPr lang="en-US" dirty="0" smtClean="0">
                <a:sym typeface="Symbol" pitchFamily="18" charset="2"/>
              </a:rPr>
              <a:t>::= 	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sym typeface="Symbol" pitchFamily="18" charset="2"/>
              </a:rPr>
              <a:t>*</a:t>
            </a:r>
            <a:r>
              <a:rPr lang="en-US" dirty="0" smtClean="0">
                <a:sym typeface="Symbol" pitchFamily="18" charset="2"/>
              </a:rPr>
              <a:t> &lt;term&gt;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8					</a:t>
            </a:r>
            <a:r>
              <a:rPr lang="en-US" dirty="0" smtClean="0">
                <a:sym typeface="Symbol" pitchFamily="18" charset="2"/>
              </a:rPr>
              <a:t>|	 	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sym typeface="Symbol" pitchFamily="18" charset="2"/>
              </a:rPr>
              <a:t>/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&lt;term&gt;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9					</a:t>
            </a:r>
            <a:r>
              <a:rPr lang="en-US" dirty="0" smtClean="0">
                <a:sym typeface="Symbol" pitchFamily="18" charset="2"/>
              </a:rPr>
              <a:t>|		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e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10	&lt;factor&gt;	</a:t>
            </a:r>
            <a:r>
              <a:rPr lang="en-US" dirty="0" smtClean="0">
                <a:sym typeface="Symbol" pitchFamily="18" charset="2"/>
              </a:rPr>
              <a:t>::= 	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sym typeface="Symbol" pitchFamily="18" charset="2"/>
              </a:rPr>
              <a:t>num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sym typeface="Symbol" pitchFamily="18" charset="2"/>
              </a:rPr>
              <a:t>		</a:t>
            </a:r>
            <a:r>
              <a:rPr lang="en-US" dirty="0" smtClean="0">
                <a:sym typeface="Symbol" pitchFamily="18" charset="2"/>
              </a:rPr>
              <a:t>11</a:t>
            </a:r>
            <a:r>
              <a:rPr lang="en-US" dirty="0" smtClean="0"/>
              <a:t>					</a:t>
            </a:r>
            <a:r>
              <a:rPr lang="en-US" dirty="0" smtClean="0">
                <a:sym typeface="Symbol" pitchFamily="18" charset="2"/>
              </a:rPr>
              <a:t>|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		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sym typeface="Symbol" pitchFamily="18" charset="2"/>
              </a:rPr>
              <a:t>id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600" dirty="0" smtClean="0">
              <a:latin typeface="CMU Serif Roman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600" dirty="0" smtClean="0">
                <a:latin typeface="CMU Serif Roman" charset="0"/>
                <a:sym typeface="Symbol" pitchFamily="18" charset="2"/>
              </a:rPr>
              <a:t>Now, selection requires only a single token look ahead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600" dirty="0" smtClean="0">
                <a:latin typeface="CMU Serif Roman" charset="0"/>
                <a:sym typeface="Symbol" pitchFamily="18" charset="2"/>
              </a:rPr>
              <a:t>Note: this grammar is still right-associative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15888" y="812781"/>
            <a:ext cx="9143999" cy="1589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82E80-0D40-4E4B-AC44-7041B750D05E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35843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500062"/>
          </a:xfrm>
        </p:spPr>
        <p:txBody>
          <a:bodyPr/>
          <a:lstStyle/>
          <a:p>
            <a:pPr eaLnBrk="1" hangingPunct="1"/>
            <a:r>
              <a:rPr lang="en-US" dirty="0" smtClean="0"/>
              <a:t>Generality </a:t>
            </a:r>
          </a:p>
        </p:txBody>
      </p:sp>
      <p:sp>
        <p:nvSpPr>
          <p:cNvPr id="35844" name="Content Placeholder 2"/>
          <p:cNvSpPr>
            <a:spLocks noGrp="1"/>
          </p:cNvSpPr>
          <p:nvPr>
            <p:ph idx="1"/>
          </p:nvPr>
        </p:nvSpPr>
        <p:spPr>
          <a:xfrm>
            <a:off x="468313" y="981075"/>
            <a:ext cx="8675687" cy="55721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600" dirty="0" smtClean="0">
                <a:latin typeface="CMU Serif Roman" charset="0"/>
              </a:rPr>
              <a:t>Question:</a:t>
            </a:r>
            <a:r>
              <a:rPr lang="en-US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/>
              <a:t>By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FFFF00"/>
                </a:solidFill>
              </a:rPr>
              <a:t>left factoring</a:t>
            </a:r>
            <a:r>
              <a:rPr lang="en-US" i="1" dirty="0" smtClean="0"/>
              <a:t> and </a:t>
            </a:r>
            <a:r>
              <a:rPr lang="en-US" i="1" dirty="0" smtClean="0">
                <a:solidFill>
                  <a:srgbClr val="FFFF00"/>
                </a:solidFill>
              </a:rPr>
              <a:t>eliminating left-recursion</a:t>
            </a:r>
            <a:r>
              <a:rPr lang="en-US" dirty="0" smtClean="0"/>
              <a:t>, can we transform an </a:t>
            </a:r>
            <a:r>
              <a:rPr lang="en-US" i="1" dirty="0" smtClean="0">
                <a:solidFill>
                  <a:srgbClr val="FFFF00"/>
                </a:solidFill>
              </a:rPr>
              <a:t>arbitrary  context-free grammar </a:t>
            </a:r>
            <a:r>
              <a:rPr lang="en-US" dirty="0" smtClean="0"/>
              <a:t>to a form where it can be </a:t>
            </a:r>
            <a:r>
              <a:rPr lang="en-US" i="1" dirty="0" smtClean="0">
                <a:solidFill>
                  <a:srgbClr val="FFFF00"/>
                </a:solidFill>
              </a:rPr>
              <a:t>predictively</a:t>
            </a:r>
            <a:r>
              <a:rPr lang="en-US" dirty="0" smtClean="0"/>
              <a:t> parsed with </a:t>
            </a:r>
            <a:r>
              <a:rPr lang="en-US" i="1" dirty="0" smtClean="0">
                <a:solidFill>
                  <a:srgbClr val="FFFF00"/>
                </a:solidFill>
              </a:rPr>
              <a:t>a single token look ahead</a:t>
            </a:r>
            <a:r>
              <a:rPr lang="en-US" dirty="0" smtClean="0"/>
              <a:t>? 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600" dirty="0" smtClean="0">
                <a:latin typeface="CMU Serif Roman" charset="0"/>
              </a:rPr>
              <a:t>Answer: 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latin typeface="CMU Serif Roman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	Given a context-free grammar that doesn’t meet our conditions, it is </a:t>
            </a:r>
            <a:r>
              <a:rPr lang="en-US" dirty="0" smtClean="0">
                <a:solidFill>
                  <a:srgbClr val="FFFF00"/>
                </a:solidFill>
                <a:latin typeface="CMU Serif Roman" charset="0"/>
              </a:rPr>
              <a:t>undecidable </a:t>
            </a:r>
            <a:r>
              <a:rPr lang="en-US" dirty="0" smtClean="0">
                <a:latin typeface="CMU Serif Roman" charset="0"/>
              </a:rPr>
              <a:t>whether an equivalent grammar exists that does meet our conditions. 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latin typeface="CMU Serif Roman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Many context-free languages do not have such a grammar: 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	{</a:t>
            </a:r>
            <a:r>
              <a:rPr lang="en-US" i="1" dirty="0" smtClean="0"/>
              <a:t>a</a:t>
            </a:r>
            <a:r>
              <a:rPr lang="en-US" i="1" baseline="30000" dirty="0" smtClean="0"/>
              <a:t>n</a:t>
            </a:r>
            <a:r>
              <a:rPr lang="en-US" i="1" dirty="0" smtClean="0"/>
              <a:t>0b</a:t>
            </a:r>
            <a:r>
              <a:rPr lang="en-US" i="1" baseline="30000" dirty="0" smtClean="0"/>
              <a:t>n</a:t>
            </a:r>
            <a:r>
              <a:rPr lang="en-US" i="1" dirty="0" smtClean="0"/>
              <a:t> | n </a:t>
            </a:r>
            <a:r>
              <a:rPr lang="en-US" dirty="0" smtClean="0">
                <a:sym typeface="Symbol" pitchFamily="18" charset="2"/>
              </a:rPr>
              <a:t>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i="1" dirty="0" smtClean="0"/>
              <a:t>1</a:t>
            </a:r>
            <a:r>
              <a:rPr lang="en-US" dirty="0" smtClean="0"/>
              <a:t>} </a:t>
            </a:r>
            <a:r>
              <a:rPr lang="en-US" dirty="0" smtClean="0">
                <a:sym typeface="Symbol" pitchFamily="18" charset="2"/>
              </a:rPr>
              <a:t></a:t>
            </a:r>
            <a:r>
              <a:rPr lang="en-US" dirty="0" smtClean="0"/>
              <a:t> {</a:t>
            </a:r>
            <a:r>
              <a:rPr lang="en-US" i="1" dirty="0" smtClean="0"/>
              <a:t>a</a:t>
            </a:r>
            <a:r>
              <a:rPr lang="en-US" i="1" baseline="30000" dirty="0" smtClean="0"/>
              <a:t>n</a:t>
            </a:r>
            <a:r>
              <a:rPr lang="en-US" i="1" dirty="0" smtClean="0"/>
              <a:t>1b</a:t>
            </a:r>
            <a:r>
              <a:rPr lang="en-US" i="1" baseline="30000" dirty="0" smtClean="0"/>
              <a:t>2n</a:t>
            </a:r>
            <a:r>
              <a:rPr lang="en-US" i="1" dirty="0" smtClean="0"/>
              <a:t> | n </a:t>
            </a:r>
            <a:r>
              <a:rPr lang="en-US" dirty="0" smtClean="0">
                <a:sym typeface="Symbol" pitchFamily="18" charset="2"/>
              </a:rPr>
              <a:t>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i="1" dirty="0" smtClean="0"/>
              <a:t>1</a:t>
            </a:r>
            <a:r>
              <a:rPr lang="en-US" dirty="0" smtClean="0"/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Must look past an arbitrary number of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>
                <a:latin typeface="CMU Serif Roman" charset="0"/>
              </a:rPr>
              <a:t>’s to discover the</a:t>
            </a:r>
            <a:r>
              <a:rPr lang="en-US" dirty="0" smtClean="0"/>
              <a:t> 0 </a:t>
            </a:r>
            <a:r>
              <a:rPr lang="en-US" dirty="0" smtClean="0">
                <a:latin typeface="CMU Serif Roman" charset="0"/>
              </a:rPr>
              <a:t>or the</a:t>
            </a:r>
            <a:r>
              <a:rPr lang="en-US" dirty="0" smtClean="0"/>
              <a:t> 1 </a:t>
            </a:r>
            <a:r>
              <a:rPr lang="en-US" dirty="0" smtClean="0">
                <a:latin typeface="CMU Serif Roman" charset="0"/>
              </a:rPr>
              <a:t>and so determine the derivation.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15888" y="812781"/>
            <a:ext cx="9143999" cy="1589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Left Factoring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For parser </a:t>
            </a:r>
            <a:r>
              <a:rPr lang="en-GB" dirty="0" err="1" smtClean="0"/>
              <a:t>combinators</a:t>
            </a:r>
            <a:r>
              <a:rPr lang="en-GB" dirty="0" smtClean="0"/>
              <a:t> left-factoring is only an efficiency issue</a:t>
            </a:r>
          </a:p>
          <a:p>
            <a:pPr lvl="2"/>
            <a:r>
              <a:rPr lang="en-GB" dirty="0" smtClean="0"/>
              <a:t>Parser </a:t>
            </a:r>
            <a:r>
              <a:rPr lang="en-GB" dirty="0" err="1" smtClean="0"/>
              <a:t>combinators</a:t>
            </a:r>
            <a:r>
              <a:rPr lang="en-GB" dirty="0" smtClean="0"/>
              <a:t> implement arbitrary backtracking</a:t>
            </a:r>
          </a:p>
          <a:p>
            <a:pPr lvl="1"/>
            <a:r>
              <a:rPr lang="en-GB" dirty="0" smtClean="0"/>
              <a:t>Recursive descent parsers in many other languages do not handle backtracking</a:t>
            </a:r>
          </a:p>
          <a:p>
            <a:pPr lvl="2"/>
            <a:r>
              <a:rPr lang="en-GB" dirty="0" smtClean="0"/>
              <a:t>Backtracking requires a store of tokens of arbitrary size</a:t>
            </a:r>
          </a:p>
          <a:p>
            <a:pPr lvl="2"/>
            <a:r>
              <a:rPr lang="en-GB" dirty="0" smtClean="0"/>
              <a:t>For those parsers left factoring is essential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2/16/2017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65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37F8FB-1DA3-4847-8B21-99034AEEBB52}" type="slidenum">
              <a:rPr lang="nl-NL" smtClean="0">
                <a:latin typeface="Arial" pitchFamily="34" charset="0"/>
              </a:rPr>
              <a:pPr/>
              <a:t>66</a:t>
            </a:fld>
            <a:endParaRPr lang="nl-NL" smtClean="0">
              <a:latin typeface="Arial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8472518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Conclusions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00108"/>
            <a:ext cx="8839200" cy="5857892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en-GB" dirty="0" smtClean="0"/>
              <a:t>Not all grammars are easy to parse</a:t>
            </a:r>
          </a:p>
          <a:p>
            <a:pPr lvl="1">
              <a:defRPr/>
            </a:pPr>
            <a:r>
              <a:rPr lang="en-GB" dirty="0" smtClean="0"/>
              <a:t>Designing a good grammar is half the job done</a:t>
            </a:r>
          </a:p>
          <a:p>
            <a:pPr lvl="2">
              <a:defRPr/>
            </a:pPr>
            <a:r>
              <a:rPr lang="en-GB" dirty="0" smtClean="0"/>
              <a:t>Left recursion: eliminate by transforming the grammar</a:t>
            </a:r>
          </a:p>
          <a:p>
            <a:pPr lvl="2">
              <a:defRPr/>
            </a:pPr>
            <a:r>
              <a:rPr lang="en-GB" dirty="0" smtClean="0"/>
              <a:t>Ambiguity: transform the grammar or use heuristics</a:t>
            </a:r>
          </a:p>
          <a:p>
            <a:pPr lvl="2">
              <a:defRPr/>
            </a:pPr>
            <a:r>
              <a:rPr lang="en-GB" dirty="0" err="1" smtClean="0"/>
              <a:t>Associativity</a:t>
            </a:r>
            <a:r>
              <a:rPr lang="en-GB" dirty="0" smtClean="0"/>
              <a:t> of operators: smart </a:t>
            </a:r>
            <a:r>
              <a:rPr lang="en-GB" dirty="0" err="1" smtClean="0"/>
              <a:t>combinators</a:t>
            </a:r>
            <a:endParaRPr lang="en-GB" dirty="0" smtClean="0"/>
          </a:p>
          <a:p>
            <a:pPr lvl="2">
              <a:defRPr/>
            </a:pPr>
            <a:r>
              <a:rPr lang="en-GB" dirty="0" smtClean="0"/>
              <a:t>Arbitrary </a:t>
            </a:r>
            <a:r>
              <a:rPr lang="en-GB" dirty="0" err="1" smtClean="0"/>
              <a:t>lookahead</a:t>
            </a:r>
            <a:r>
              <a:rPr lang="en-GB" dirty="0" smtClean="0"/>
              <a:t>: left factoring</a:t>
            </a:r>
          </a:p>
          <a:p>
            <a:pPr lvl="1" eaLnBrk="1" hangingPunct="1">
              <a:defRPr/>
            </a:pPr>
            <a:r>
              <a:rPr lang="en-GB" dirty="0" smtClean="0"/>
              <a:t>Parser </a:t>
            </a:r>
            <a:r>
              <a:rPr lang="en-GB" dirty="0" err="1" smtClean="0"/>
              <a:t>combinators</a:t>
            </a:r>
            <a:endParaRPr lang="en-GB" dirty="0" smtClean="0"/>
          </a:p>
          <a:p>
            <a:pPr lvl="2">
              <a:defRPr/>
            </a:pPr>
            <a:r>
              <a:rPr lang="en-GB" dirty="0" smtClean="0"/>
              <a:t>Easy translation from grammar </a:t>
            </a:r>
            <a:r>
              <a:rPr lang="en-GB" smtClean="0"/>
              <a:t>to implementation</a:t>
            </a:r>
          </a:p>
          <a:p>
            <a:pPr lvl="2">
              <a:defRPr/>
            </a:pPr>
            <a:r>
              <a:rPr lang="en-GB" dirty="0" smtClean="0"/>
              <a:t>Passing the input between parsers and collecting the successes is invisible</a:t>
            </a:r>
          </a:p>
          <a:p>
            <a:pPr lvl="1" eaLnBrk="1" hangingPunct="1">
              <a:defRPr/>
            </a:pPr>
            <a:r>
              <a:rPr lang="en-GB" dirty="0" smtClean="0"/>
              <a:t>The type of the </a:t>
            </a:r>
            <a:r>
              <a:rPr lang="en-GB" dirty="0" err="1" smtClean="0"/>
              <a:t>combinators</a:t>
            </a:r>
            <a:r>
              <a:rPr lang="en-GB" dirty="0" smtClean="0"/>
              <a:t> tells almost everything</a:t>
            </a:r>
          </a:p>
          <a:p>
            <a:pPr lvl="1" eaLnBrk="1" hangingPunct="1">
              <a:buNone/>
              <a:defRPr/>
            </a:pP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Start implementing your parser</a:t>
            </a:r>
          </a:p>
          <a:p>
            <a:pPr lvl="1"/>
            <a:r>
              <a:rPr lang="en-GB" dirty="0" smtClean="0"/>
              <a:t>Assignment is on Blackboard</a:t>
            </a:r>
          </a:p>
          <a:p>
            <a:pPr lvl="1"/>
            <a:r>
              <a:rPr lang="en-GB" dirty="0" smtClean="0"/>
              <a:t>You may use an existing parser </a:t>
            </a:r>
            <a:r>
              <a:rPr lang="en-GB" dirty="0" err="1" smtClean="0"/>
              <a:t>combinator</a:t>
            </a:r>
            <a:r>
              <a:rPr lang="en-GB" dirty="0" smtClean="0"/>
              <a:t> library (e.g. parsec or </a:t>
            </a:r>
            <a:r>
              <a:rPr lang="en-GB" dirty="0" err="1" smtClean="0"/>
              <a:t>uu-parsinglib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Imperative language users see Blackboard for further info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2/16/2017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67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Bottom-up parsers</a:t>
            </a:r>
          </a:p>
          <a:p>
            <a:pPr lvl="1"/>
            <a:r>
              <a:rPr lang="en-GB" dirty="0" smtClean="0"/>
              <a:t>Parser generators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2/16/2017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68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81825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4C8877-243E-454E-8B99-1F273EC4ECD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500062"/>
          </a:xfrm>
        </p:spPr>
        <p:txBody>
          <a:bodyPr/>
          <a:lstStyle/>
          <a:p>
            <a:pPr eaLnBrk="1" hangingPunct="1"/>
            <a:r>
              <a:rPr lang="en-US" dirty="0" smtClean="0"/>
              <a:t>Syntax Analysis</a:t>
            </a:r>
          </a:p>
        </p:txBody>
      </p:sp>
      <p:sp>
        <p:nvSpPr>
          <p:cNvPr id="7172" name="Content Placeholder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55721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Grammars are often written in Backus-Naur form (BNF) </a:t>
            </a:r>
          </a:p>
          <a:p>
            <a:r>
              <a:rPr lang="en-US" dirty="0" smtClean="0">
                <a:latin typeface="CMU Serif Roman" charset="0"/>
              </a:rPr>
              <a:t>e.g. expressions over numbers and identifiers: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marL="714375" indent="-357188" eaLnBrk="1" hangingPunct="1">
              <a:buFont typeface="Wingdings" pitchFamily="2" charset="2"/>
              <a:buNone/>
              <a:tabLst>
                <a:tab pos="1973263" algn="l"/>
                <a:tab pos="2508250" algn="l"/>
              </a:tabLst>
            </a:pPr>
            <a:r>
              <a:rPr lang="en-US" dirty="0" smtClean="0"/>
              <a:t>1	&lt;goal&gt;	::=	&lt;</a:t>
            </a:r>
            <a:r>
              <a:rPr lang="en-US" dirty="0" err="1" smtClean="0"/>
              <a:t>expr</a:t>
            </a:r>
            <a:r>
              <a:rPr lang="en-US" dirty="0" smtClean="0"/>
              <a:t>&gt;</a:t>
            </a:r>
          </a:p>
          <a:p>
            <a:pPr marL="714375" indent="-357188" eaLnBrk="1" hangingPunct="1">
              <a:buFont typeface="Wingdings" pitchFamily="2" charset="2"/>
              <a:buNone/>
              <a:tabLst>
                <a:tab pos="1973263" algn="l"/>
                <a:tab pos="2508250" algn="l"/>
              </a:tabLst>
            </a:pPr>
            <a:r>
              <a:rPr lang="en-US" dirty="0" smtClean="0"/>
              <a:t>2	&lt;</a:t>
            </a:r>
            <a:r>
              <a:rPr lang="en-US" dirty="0" err="1" smtClean="0"/>
              <a:t>expr</a:t>
            </a:r>
            <a:r>
              <a:rPr lang="en-US" dirty="0" smtClean="0"/>
              <a:t>&gt;	::=	&lt;</a:t>
            </a:r>
            <a:r>
              <a:rPr lang="en-US" dirty="0" err="1" smtClean="0"/>
              <a:t>expr</a:t>
            </a:r>
            <a:r>
              <a:rPr lang="en-US" dirty="0" smtClean="0"/>
              <a:t>&gt; &lt;op&gt; &lt;</a:t>
            </a:r>
            <a:r>
              <a:rPr lang="en-US" dirty="0" err="1" smtClean="0"/>
              <a:t>expr</a:t>
            </a:r>
            <a:r>
              <a:rPr lang="en-US" dirty="0" smtClean="0"/>
              <a:t>&gt;</a:t>
            </a:r>
          </a:p>
          <a:p>
            <a:pPr marL="714375" indent="-357188" eaLnBrk="1" hangingPunct="1">
              <a:buFont typeface="Wingdings" pitchFamily="2" charset="2"/>
              <a:buNone/>
              <a:tabLst>
                <a:tab pos="1973263" algn="l"/>
                <a:tab pos="2508250" algn="l"/>
              </a:tabLst>
            </a:pPr>
            <a:r>
              <a:rPr lang="en-US" dirty="0" smtClean="0"/>
              <a:t>3		|	</a:t>
            </a: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num</a:t>
            </a:r>
          </a:p>
          <a:p>
            <a:pPr marL="714375" indent="-357188" eaLnBrk="1" hangingPunct="1">
              <a:buFont typeface="Wingdings" pitchFamily="2" charset="2"/>
              <a:buNone/>
              <a:tabLst>
                <a:tab pos="1973263" algn="l"/>
                <a:tab pos="2508250" algn="l"/>
              </a:tabLst>
            </a:pPr>
            <a:r>
              <a:rPr lang="en-US" dirty="0" smtClean="0"/>
              <a:t>4		|	</a:t>
            </a: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id</a:t>
            </a:r>
          </a:p>
          <a:p>
            <a:pPr marL="714375" indent="-357188" eaLnBrk="1" hangingPunct="1">
              <a:buFont typeface="Wingdings" pitchFamily="2" charset="2"/>
              <a:buNone/>
              <a:tabLst>
                <a:tab pos="1973263" algn="l"/>
                <a:tab pos="2508250" algn="l"/>
              </a:tabLst>
            </a:pPr>
            <a:r>
              <a:rPr lang="en-US" dirty="0" smtClean="0"/>
              <a:t>5	&lt;op&gt;	::=	</a:t>
            </a: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+</a:t>
            </a:r>
          </a:p>
          <a:p>
            <a:pPr marL="714375" indent="-357188" eaLnBrk="1" hangingPunct="1">
              <a:buFont typeface="Wingdings" pitchFamily="2" charset="2"/>
              <a:buNone/>
              <a:tabLst>
                <a:tab pos="1973263" algn="l"/>
                <a:tab pos="2508250" algn="l"/>
              </a:tabLst>
            </a:pPr>
            <a:r>
              <a:rPr lang="en-US" dirty="0" smtClean="0"/>
              <a:t>6		|	</a:t>
            </a: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-</a:t>
            </a:r>
          </a:p>
          <a:p>
            <a:pPr marL="714375" indent="-357188" eaLnBrk="1" hangingPunct="1">
              <a:buFont typeface="Wingdings" pitchFamily="2" charset="2"/>
              <a:buNone/>
              <a:tabLst>
                <a:tab pos="1973263" algn="l"/>
                <a:tab pos="2508250" algn="l"/>
              </a:tabLst>
            </a:pPr>
            <a:r>
              <a:rPr lang="en-US" dirty="0" smtClean="0"/>
              <a:t>7		|	</a:t>
            </a: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*</a:t>
            </a:r>
          </a:p>
          <a:p>
            <a:pPr marL="714375" indent="-357188" eaLnBrk="1" hangingPunct="1">
              <a:buFont typeface="Wingdings" pitchFamily="2" charset="2"/>
              <a:buNone/>
              <a:tabLst>
                <a:tab pos="1973263" algn="l"/>
                <a:tab pos="2508250" algn="l"/>
              </a:tabLst>
            </a:pPr>
            <a:r>
              <a:rPr lang="en-US" dirty="0" smtClean="0"/>
              <a:t>8		|	</a:t>
            </a: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/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In a BNF for a grammar, we represent 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latin typeface="CMU Serif Roman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 smtClean="0">
                <a:latin typeface="CMU Serif Roman" charset="0"/>
              </a:rPr>
              <a:t>Non-terminals with angle brackets or capital letters 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 smtClean="0">
                <a:latin typeface="CMU Serif Roman" charset="0"/>
              </a:rPr>
              <a:t>Terminals with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typewriter</a:t>
            </a:r>
            <a:r>
              <a:rPr lang="en-US" dirty="0" smtClean="0"/>
              <a:t> </a:t>
            </a:r>
            <a:r>
              <a:rPr lang="en-US" dirty="0" smtClean="0">
                <a:latin typeface="CMU Serif Roman" charset="0"/>
              </a:rPr>
              <a:t>font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900" dirty="0" smtClean="0">
                <a:latin typeface="CMU Serif Roman" charset="0"/>
              </a:rPr>
              <a:t>note that regular expressions describing tokens are seen as terminal</a:t>
            </a:r>
            <a:endParaRPr lang="en-US" dirty="0" smtClean="0">
              <a:latin typeface="CMU Serif Roman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 smtClean="0">
                <a:latin typeface="CMU Serif Roman" charset="0"/>
              </a:rPr>
              <a:t>Productions as in the example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072198" y="3929066"/>
            <a:ext cx="2928958" cy="928694"/>
          </a:xfrm>
          <a:prstGeom prst="wedgeEllipseCallout">
            <a:avLst>
              <a:gd name="adj1" fmla="val -51691"/>
              <a:gd name="adj2" fmla="val 9272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GB" sz="1800" dirty="0" smtClean="0">
                <a:latin typeface="CMU Serif Roman" charset="0"/>
              </a:rPr>
              <a:t>many other conventions are used</a:t>
            </a:r>
            <a:endParaRPr lang="en-GB" sz="1800" dirty="0">
              <a:latin typeface="CMU Serif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372200" y="1700808"/>
            <a:ext cx="2628956" cy="724070"/>
          </a:xfrm>
          <a:prstGeom prst="wedgeEllipseCallout">
            <a:avLst>
              <a:gd name="adj1" fmla="val -57055"/>
              <a:gd name="adj2" fmla="val 323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GB" sz="1800" dirty="0" smtClean="0">
                <a:latin typeface="CMU Serif Roman" charset="0"/>
              </a:rPr>
              <a:t>recursion in rules is allowed</a:t>
            </a:r>
            <a:endParaRPr lang="en-GB" sz="1800" dirty="0">
              <a:latin typeface="CMU Serif Roman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6012160" y="2780928"/>
            <a:ext cx="2088232" cy="580054"/>
          </a:xfrm>
          <a:prstGeom prst="wedgeEllipseCallout">
            <a:avLst>
              <a:gd name="adj1" fmla="val -57670"/>
              <a:gd name="adj2" fmla="val -859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GB" sz="1800" dirty="0" smtClean="0">
                <a:latin typeface="CMU Serif Roman" charset="0"/>
              </a:rPr>
              <a:t>non-terminal</a:t>
            </a:r>
            <a:endParaRPr lang="en-GB" sz="1800" dirty="0">
              <a:latin typeface="CMU Serif Roman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3851920" y="2996952"/>
            <a:ext cx="2088232" cy="580054"/>
          </a:xfrm>
          <a:prstGeom prst="wedgeEllipseCallout">
            <a:avLst>
              <a:gd name="adj1" fmla="val -57670"/>
              <a:gd name="adj2" fmla="val -859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GB" sz="1800" dirty="0" smtClean="0">
                <a:latin typeface="CMU Serif Roman" charset="0"/>
              </a:rPr>
              <a:t>terminal</a:t>
            </a:r>
            <a:endParaRPr lang="en-GB" sz="1800" dirty="0">
              <a:latin typeface="CMU Serif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38F4F6-DB12-4EBD-B9DF-96816DC8BA5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500062"/>
          </a:xfrm>
        </p:spPr>
        <p:txBody>
          <a:bodyPr/>
          <a:lstStyle/>
          <a:p>
            <a:pPr eaLnBrk="1" hangingPunct="1"/>
            <a:r>
              <a:rPr lang="en-US" dirty="0" smtClean="0"/>
              <a:t>Derivations</a:t>
            </a:r>
            <a:r>
              <a:rPr lang="en-US" sz="1300" dirty="0" smtClean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55721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View the productions of a CFG</a:t>
            </a:r>
            <a:br>
              <a:rPr lang="en-US" dirty="0" smtClean="0">
                <a:latin typeface="CMU Serif Roman" charset="0"/>
              </a:rPr>
            </a:br>
            <a:r>
              <a:rPr lang="en-US" dirty="0" smtClean="0">
                <a:latin typeface="CMU Serif Roman" charset="0"/>
              </a:rPr>
              <a:t>as </a:t>
            </a:r>
            <a:r>
              <a:rPr lang="en-US" dirty="0" smtClean="0">
                <a:solidFill>
                  <a:srgbClr val="FFFF00"/>
                </a:solidFill>
                <a:latin typeface="CMU Serif Roman" charset="0"/>
              </a:rPr>
              <a:t>rewriting rules</a:t>
            </a:r>
            <a:r>
              <a:rPr lang="en-US" dirty="0" smtClean="0">
                <a:latin typeface="CMU Serif Roman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latin typeface="CMU Serif Roman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Using our example CFG:</a:t>
            </a:r>
          </a:p>
          <a:p>
            <a:pPr marL="357188" indent="-357188" eaLnBrk="1" hangingPunct="1">
              <a:buFont typeface="Wingdings" pitchFamily="2" charset="2"/>
              <a:buNone/>
              <a:tabLst>
                <a:tab pos="1527175" algn="l"/>
              </a:tabLst>
            </a:pPr>
            <a:r>
              <a:rPr lang="en-US" dirty="0" smtClean="0"/>
              <a:t>1	&lt;goal&gt;	</a:t>
            </a:r>
            <a:r>
              <a:rPr lang="en-US" dirty="0" smtClean="0">
                <a:sym typeface="Symbol" pitchFamily="18" charset="2"/>
              </a:rPr>
              <a:t></a:t>
            </a:r>
            <a:r>
              <a:rPr lang="en-US" i="1" dirty="0" smtClean="0">
                <a:sym typeface="Symbol" pitchFamily="18" charset="2"/>
              </a:rPr>
              <a:t>  </a:t>
            </a:r>
            <a:r>
              <a:rPr lang="en-US" dirty="0" smtClean="0">
                <a:solidFill>
                  <a:srgbClr val="FFFF00"/>
                </a:solidFill>
              </a:rPr>
              <a:t>&lt;</a:t>
            </a:r>
            <a:r>
              <a:rPr lang="en-US" dirty="0" err="1" smtClean="0">
                <a:solidFill>
                  <a:srgbClr val="FFFF00"/>
                </a:solidFill>
              </a:rPr>
              <a:t>expr</a:t>
            </a:r>
            <a:r>
              <a:rPr lang="en-US" dirty="0" smtClean="0">
                <a:solidFill>
                  <a:srgbClr val="FFFF00"/>
                </a:solidFill>
              </a:rPr>
              <a:t>&gt;</a:t>
            </a:r>
          </a:p>
          <a:p>
            <a:pPr marL="357188" indent="-357188" eaLnBrk="1" hangingPunct="1">
              <a:buFont typeface="Wingdings" pitchFamily="2" charset="2"/>
              <a:buNone/>
              <a:tabLst>
                <a:tab pos="1527175" algn="l"/>
              </a:tabLst>
            </a:pPr>
            <a:r>
              <a:rPr lang="en-US" dirty="0" smtClean="0"/>
              <a:t>2		</a:t>
            </a:r>
            <a:r>
              <a:rPr lang="en-US" dirty="0" smtClean="0">
                <a:sym typeface="Symbol" pitchFamily="18" charset="2"/>
              </a:rPr>
              <a:t>  </a:t>
            </a:r>
            <a:r>
              <a:rPr lang="en-US" dirty="0" smtClean="0">
                <a:solidFill>
                  <a:srgbClr val="FFFF00"/>
                </a:solidFill>
                <a:sym typeface="Symbol" pitchFamily="18" charset="2"/>
              </a:rPr>
              <a:t>&lt;</a:t>
            </a:r>
            <a:r>
              <a:rPr lang="en-US" dirty="0" err="1" smtClean="0">
                <a:solidFill>
                  <a:srgbClr val="FFFF00"/>
                </a:solidFill>
                <a:sym typeface="Symbol" pitchFamily="18" charset="2"/>
              </a:rPr>
              <a:t>expr</a:t>
            </a:r>
            <a:r>
              <a:rPr lang="en-US" dirty="0" smtClean="0">
                <a:solidFill>
                  <a:srgbClr val="FFFF00"/>
                </a:solidFill>
                <a:sym typeface="Symbol" pitchFamily="18" charset="2"/>
              </a:rPr>
              <a:t>&gt;</a:t>
            </a:r>
            <a:r>
              <a:rPr lang="en-US" dirty="0" smtClean="0">
                <a:sym typeface="Symbol" pitchFamily="18" charset="2"/>
              </a:rPr>
              <a:t> &lt;op&gt; &lt;</a:t>
            </a:r>
            <a:r>
              <a:rPr lang="en-US" dirty="0" err="1" smtClean="0">
                <a:sym typeface="Symbol" pitchFamily="18" charset="2"/>
              </a:rPr>
              <a:t>expr</a:t>
            </a:r>
            <a:r>
              <a:rPr lang="en-US" dirty="0" smtClean="0">
                <a:sym typeface="Symbol" pitchFamily="18" charset="2"/>
              </a:rPr>
              <a:t>&gt;</a:t>
            </a:r>
            <a:endParaRPr lang="en-US" dirty="0" smtClean="0"/>
          </a:p>
          <a:p>
            <a:pPr marL="357188" indent="-357188" eaLnBrk="1" hangingPunct="1">
              <a:buFont typeface="Wingdings" pitchFamily="2" charset="2"/>
              <a:buNone/>
              <a:tabLst>
                <a:tab pos="1527175" algn="l"/>
              </a:tabLst>
            </a:pPr>
            <a:r>
              <a:rPr lang="en-US" dirty="0" smtClean="0"/>
              <a:t>3		</a:t>
            </a:r>
            <a:r>
              <a:rPr lang="en-US" dirty="0" smtClean="0">
                <a:sym typeface="Symbol" pitchFamily="18" charset="2"/>
              </a:rPr>
              <a:t>  </a:t>
            </a:r>
            <a:r>
              <a:rPr lang="en-US" dirty="0" smtClean="0">
                <a:solidFill>
                  <a:srgbClr val="FFFF00"/>
                </a:solidFill>
                <a:sym typeface="Symbol" pitchFamily="18" charset="2"/>
              </a:rPr>
              <a:t>&lt;</a:t>
            </a:r>
            <a:r>
              <a:rPr lang="en-US" dirty="0" err="1" smtClean="0">
                <a:solidFill>
                  <a:srgbClr val="FFFF00"/>
                </a:solidFill>
                <a:sym typeface="Symbol" pitchFamily="18" charset="2"/>
              </a:rPr>
              <a:t>expr</a:t>
            </a:r>
            <a:r>
              <a:rPr lang="en-US" dirty="0" smtClean="0">
                <a:solidFill>
                  <a:srgbClr val="FFFF00"/>
                </a:solidFill>
                <a:sym typeface="Symbol" pitchFamily="18" charset="2"/>
              </a:rPr>
              <a:t>&gt;</a:t>
            </a:r>
            <a:r>
              <a:rPr lang="en-US" dirty="0" smtClean="0">
                <a:sym typeface="Symbol" pitchFamily="18" charset="2"/>
              </a:rPr>
              <a:t> &lt;op&gt; &lt;</a:t>
            </a:r>
            <a:r>
              <a:rPr lang="en-US" dirty="0" err="1" smtClean="0">
                <a:sym typeface="Symbol" pitchFamily="18" charset="2"/>
              </a:rPr>
              <a:t>expr</a:t>
            </a:r>
            <a:r>
              <a:rPr lang="en-US" dirty="0" smtClean="0">
                <a:sym typeface="Symbol" pitchFamily="18" charset="2"/>
              </a:rPr>
              <a:t>&gt; &lt;op&gt; &lt;</a:t>
            </a:r>
            <a:r>
              <a:rPr lang="en-US" dirty="0" err="1" smtClean="0">
                <a:sym typeface="Symbol" pitchFamily="18" charset="2"/>
              </a:rPr>
              <a:t>expr</a:t>
            </a:r>
            <a:r>
              <a:rPr lang="en-US" dirty="0" smtClean="0">
                <a:sym typeface="Symbol" pitchFamily="18" charset="2"/>
              </a:rPr>
              <a:t>&gt;</a:t>
            </a:r>
            <a:endParaRPr lang="en-US" dirty="0" smtClean="0"/>
          </a:p>
          <a:p>
            <a:pPr marL="357188" indent="-357188" eaLnBrk="1" hangingPunct="1">
              <a:buFont typeface="Wingdings" pitchFamily="2" charset="2"/>
              <a:buNone/>
              <a:tabLst>
                <a:tab pos="1527175" algn="l"/>
              </a:tabLst>
            </a:pPr>
            <a:r>
              <a:rPr lang="en-US" dirty="0" smtClean="0"/>
              <a:t>4		</a:t>
            </a:r>
            <a:r>
              <a:rPr lang="en-US" dirty="0" smtClean="0">
                <a:sym typeface="Symbol" pitchFamily="18" charset="2"/>
              </a:rPr>
              <a:t>  &lt;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sym typeface="Symbol" pitchFamily="18" charset="2"/>
              </a:rPr>
              <a:t>id</a:t>
            </a:r>
            <a:r>
              <a:rPr lang="en-US" dirty="0" err="1" smtClean="0">
                <a:sym typeface="Symbol" pitchFamily="18" charset="2"/>
              </a:rPr>
              <a:t>,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&gt; </a:t>
            </a:r>
            <a:r>
              <a:rPr lang="en-US" dirty="0" smtClean="0">
                <a:solidFill>
                  <a:srgbClr val="FFFF00"/>
                </a:solidFill>
                <a:sym typeface="Symbol" pitchFamily="18" charset="2"/>
              </a:rPr>
              <a:t>&lt;op&gt;</a:t>
            </a:r>
            <a:r>
              <a:rPr lang="en-US" dirty="0" smtClean="0">
                <a:sym typeface="Symbol" pitchFamily="18" charset="2"/>
              </a:rPr>
              <a:t> &lt;</a:t>
            </a:r>
            <a:r>
              <a:rPr lang="en-US" dirty="0" err="1" smtClean="0">
                <a:sym typeface="Symbol" pitchFamily="18" charset="2"/>
              </a:rPr>
              <a:t>expr</a:t>
            </a:r>
            <a:r>
              <a:rPr lang="en-US" dirty="0" smtClean="0">
                <a:sym typeface="Symbol" pitchFamily="18" charset="2"/>
              </a:rPr>
              <a:t>&gt; &lt;op&gt; &lt;</a:t>
            </a:r>
            <a:r>
              <a:rPr lang="en-US" dirty="0" err="1" smtClean="0">
                <a:sym typeface="Symbol" pitchFamily="18" charset="2"/>
              </a:rPr>
              <a:t>expr</a:t>
            </a:r>
            <a:r>
              <a:rPr lang="en-US" dirty="0" smtClean="0">
                <a:sym typeface="Symbol" pitchFamily="18" charset="2"/>
              </a:rPr>
              <a:t>&gt;</a:t>
            </a:r>
            <a:endParaRPr lang="en-US" dirty="0" smtClean="0"/>
          </a:p>
          <a:p>
            <a:pPr marL="357188" indent="-357188" eaLnBrk="1" hangingPunct="1">
              <a:buFont typeface="Wingdings" pitchFamily="2" charset="2"/>
              <a:buNone/>
              <a:tabLst>
                <a:tab pos="1527175" algn="l"/>
              </a:tabLst>
            </a:pPr>
            <a:r>
              <a:rPr lang="en-US" dirty="0" smtClean="0"/>
              <a:t>5		</a:t>
            </a:r>
            <a:r>
              <a:rPr lang="en-US" dirty="0" smtClean="0">
                <a:sym typeface="Symbol" pitchFamily="18" charset="2"/>
              </a:rPr>
              <a:t>  &lt;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sym typeface="Symbol" pitchFamily="18" charset="2"/>
              </a:rPr>
              <a:t>id</a:t>
            </a:r>
            <a:r>
              <a:rPr lang="en-US" dirty="0" err="1" smtClean="0">
                <a:sym typeface="Symbol" pitchFamily="18" charset="2"/>
              </a:rPr>
              <a:t>,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&gt;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sym typeface="Symbol" pitchFamily="18" charset="2"/>
              </a:rPr>
              <a:t>+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FFFF00"/>
                </a:solidFill>
                <a:sym typeface="Symbol" pitchFamily="18" charset="2"/>
              </a:rPr>
              <a:t>&lt;</a:t>
            </a:r>
            <a:r>
              <a:rPr lang="en-US" dirty="0" err="1" smtClean="0">
                <a:solidFill>
                  <a:srgbClr val="FFFF00"/>
                </a:solidFill>
                <a:sym typeface="Symbol" pitchFamily="18" charset="2"/>
              </a:rPr>
              <a:t>expr</a:t>
            </a:r>
            <a:r>
              <a:rPr lang="en-US" dirty="0" smtClean="0">
                <a:solidFill>
                  <a:srgbClr val="FFFF00"/>
                </a:solidFill>
                <a:sym typeface="Symbol" pitchFamily="18" charset="2"/>
              </a:rPr>
              <a:t>&gt;</a:t>
            </a:r>
            <a:r>
              <a:rPr lang="en-US" dirty="0" smtClean="0">
                <a:solidFill>
                  <a:srgbClr val="FF6600"/>
                </a:solidFill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&lt;op&gt; &lt;</a:t>
            </a:r>
            <a:r>
              <a:rPr lang="en-US" dirty="0" err="1" smtClean="0">
                <a:sym typeface="Symbol" pitchFamily="18" charset="2"/>
              </a:rPr>
              <a:t>expr</a:t>
            </a:r>
            <a:r>
              <a:rPr lang="en-US" dirty="0" smtClean="0">
                <a:sym typeface="Symbol" pitchFamily="18" charset="2"/>
              </a:rPr>
              <a:t>&gt;</a:t>
            </a:r>
            <a:endParaRPr lang="en-US" dirty="0" smtClean="0"/>
          </a:p>
          <a:p>
            <a:pPr marL="357188" indent="-357188" eaLnBrk="1" hangingPunct="1">
              <a:buFont typeface="Wingdings" pitchFamily="2" charset="2"/>
              <a:buNone/>
              <a:tabLst>
                <a:tab pos="1527175" algn="l"/>
              </a:tabLst>
            </a:pPr>
            <a:r>
              <a:rPr lang="en-US" dirty="0" smtClean="0"/>
              <a:t>6		</a:t>
            </a:r>
            <a:r>
              <a:rPr lang="en-US" dirty="0" smtClean="0">
                <a:sym typeface="Symbol" pitchFamily="18" charset="2"/>
              </a:rPr>
              <a:t>  &lt;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sym typeface="Symbol" pitchFamily="18" charset="2"/>
              </a:rPr>
              <a:t>id</a:t>
            </a:r>
            <a:r>
              <a:rPr lang="en-US" dirty="0" err="1" smtClean="0">
                <a:sym typeface="Symbol" pitchFamily="18" charset="2"/>
              </a:rPr>
              <a:t>,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&gt;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sym typeface="Symbol" pitchFamily="18" charset="2"/>
              </a:rPr>
              <a:t>+</a:t>
            </a:r>
            <a:r>
              <a:rPr lang="en-US" dirty="0" smtClean="0">
                <a:sym typeface="Symbol" pitchFamily="18" charset="2"/>
              </a:rPr>
              <a:t> &lt;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sym typeface="Symbol" pitchFamily="18" charset="2"/>
              </a:rPr>
              <a:t>num</a:t>
            </a:r>
            <a:r>
              <a:rPr lang="en-US" dirty="0" smtClean="0">
                <a:sym typeface="Symbol" pitchFamily="18" charset="2"/>
              </a:rPr>
              <a:t>,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&gt; </a:t>
            </a:r>
            <a:r>
              <a:rPr lang="en-US" dirty="0" smtClean="0">
                <a:solidFill>
                  <a:srgbClr val="FFFF00"/>
                </a:solidFill>
                <a:sym typeface="Symbol" pitchFamily="18" charset="2"/>
              </a:rPr>
              <a:t>&lt;op&gt;</a:t>
            </a:r>
            <a:r>
              <a:rPr lang="en-US" dirty="0" smtClean="0">
                <a:sym typeface="Symbol" pitchFamily="18" charset="2"/>
              </a:rPr>
              <a:t> &lt;</a:t>
            </a:r>
            <a:r>
              <a:rPr lang="en-US" dirty="0" err="1" smtClean="0">
                <a:sym typeface="Symbol" pitchFamily="18" charset="2"/>
              </a:rPr>
              <a:t>expr</a:t>
            </a:r>
            <a:r>
              <a:rPr lang="en-US" dirty="0" smtClean="0">
                <a:sym typeface="Symbol" pitchFamily="18" charset="2"/>
              </a:rPr>
              <a:t>&gt;</a:t>
            </a:r>
          </a:p>
          <a:p>
            <a:pPr marL="357188" indent="-357188" eaLnBrk="1" hangingPunct="1">
              <a:buFont typeface="Wingdings" pitchFamily="2" charset="2"/>
              <a:buNone/>
              <a:tabLst>
                <a:tab pos="1527175" algn="l"/>
              </a:tabLst>
            </a:pPr>
            <a:r>
              <a:rPr lang="en-US" dirty="0" smtClean="0"/>
              <a:t>7		</a:t>
            </a:r>
            <a:r>
              <a:rPr lang="en-US" dirty="0" smtClean="0">
                <a:sym typeface="Symbol" pitchFamily="18" charset="2"/>
              </a:rPr>
              <a:t>  &lt;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sym typeface="Symbol" pitchFamily="18" charset="2"/>
              </a:rPr>
              <a:t>id</a:t>
            </a:r>
            <a:r>
              <a:rPr lang="en-US" dirty="0" err="1" smtClean="0">
                <a:sym typeface="Symbol" pitchFamily="18" charset="2"/>
              </a:rPr>
              <a:t>,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&gt;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sym typeface="Symbol" pitchFamily="18" charset="2"/>
              </a:rPr>
              <a:t>+</a:t>
            </a:r>
            <a:r>
              <a:rPr lang="en-US" dirty="0" smtClean="0">
                <a:sym typeface="Symbol" pitchFamily="18" charset="2"/>
              </a:rPr>
              <a:t> &lt;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sym typeface="Symbol" pitchFamily="18" charset="2"/>
              </a:rPr>
              <a:t>num</a:t>
            </a:r>
            <a:r>
              <a:rPr lang="en-US" dirty="0" smtClean="0">
                <a:sym typeface="Symbol" pitchFamily="18" charset="2"/>
              </a:rPr>
              <a:t>,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&gt;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sym typeface="Symbol" pitchFamily="18" charset="2"/>
              </a:rPr>
              <a:t>*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FFFF00"/>
                </a:solidFill>
                <a:sym typeface="Symbol" pitchFamily="18" charset="2"/>
              </a:rPr>
              <a:t>&lt;</a:t>
            </a:r>
            <a:r>
              <a:rPr lang="en-US" dirty="0" err="1" smtClean="0">
                <a:solidFill>
                  <a:srgbClr val="FFFF00"/>
                </a:solidFill>
                <a:sym typeface="Symbol" pitchFamily="18" charset="2"/>
              </a:rPr>
              <a:t>expr</a:t>
            </a:r>
            <a:r>
              <a:rPr lang="en-US" dirty="0" smtClean="0">
                <a:solidFill>
                  <a:srgbClr val="FFFF00"/>
                </a:solidFill>
                <a:sym typeface="Symbol" pitchFamily="18" charset="2"/>
              </a:rPr>
              <a:t>&gt;</a:t>
            </a:r>
            <a:endParaRPr lang="en-US" dirty="0" smtClean="0">
              <a:solidFill>
                <a:srgbClr val="FFFF00"/>
              </a:solidFill>
            </a:endParaRPr>
          </a:p>
          <a:p>
            <a:pPr marL="357188" indent="-357188" eaLnBrk="1" hangingPunct="1">
              <a:buFont typeface="Wingdings" pitchFamily="2" charset="2"/>
              <a:buNone/>
              <a:tabLst>
                <a:tab pos="1527175" algn="l"/>
              </a:tabLst>
            </a:pPr>
            <a:r>
              <a:rPr lang="en-US" dirty="0" smtClean="0"/>
              <a:t>8		</a:t>
            </a:r>
            <a:r>
              <a:rPr lang="en-US" dirty="0" smtClean="0">
                <a:sym typeface="Symbol" pitchFamily="18" charset="2"/>
              </a:rPr>
              <a:t>  &lt;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sym typeface="Symbol" pitchFamily="18" charset="2"/>
              </a:rPr>
              <a:t>id</a:t>
            </a:r>
            <a:r>
              <a:rPr lang="en-US" dirty="0" err="1" smtClean="0">
                <a:sym typeface="Symbol" pitchFamily="18" charset="2"/>
              </a:rPr>
              <a:t>,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&gt;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sym typeface="Symbol" pitchFamily="18" charset="2"/>
              </a:rPr>
              <a:t>+</a:t>
            </a:r>
            <a:r>
              <a:rPr lang="en-US" dirty="0" smtClean="0">
                <a:sym typeface="Symbol" pitchFamily="18" charset="2"/>
              </a:rPr>
              <a:t> &lt;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sym typeface="Symbol" pitchFamily="18" charset="2"/>
              </a:rPr>
              <a:t>num</a:t>
            </a:r>
            <a:r>
              <a:rPr lang="en-US" dirty="0" smtClean="0">
                <a:sym typeface="Symbol" pitchFamily="18" charset="2"/>
              </a:rPr>
              <a:t>,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&gt;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sym typeface="Symbol" pitchFamily="18" charset="2"/>
              </a:rPr>
              <a:t>*</a:t>
            </a:r>
            <a:r>
              <a:rPr lang="en-US" dirty="0" smtClean="0">
                <a:sym typeface="Symbol" pitchFamily="18" charset="2"/>
              </a:rPr>
              <a:t> &lt;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sym typeface="Symbol" pitchFamily="18" charset="2"/>
              </a:rPr>
              <a:t>id</a:t>
            </a:r>
            <a:r>
              <a:rPr lang="en-US" dirty="0" err="1" smtClean="0">
                <a:sym typeface="Symbol" pitchFamily="18" charset="2"/>
              </a:rPr>
              <a:t>,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sym typeface="Symbol" pitchFamily="18" charset="2"/>
              </a:rPr>
              <a:t>y</a:t>
            </a:r>
            <a:r>
              <a:rPr lang="en-US" dirty="0" smtClean="0">
                <a:sym typeface="Symbol" pitchFamily="18" charset="2"/>
              </a:rPr>
              <a:t>&gt;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We have derived the sentence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x + 2 * y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We denote this</a:t>
            </a:r>
            <a:r>
              <a:rPr lang="en-US" dirty="0" smtClean="0"/>
              <a:t> &lt;goal&gt; </a:t>
            </a:r>
            <a:r>
              <a:rPr lang="en-US" dirty="0" smtClean="0">
                <a:sym typeface="Symbol" pitchFamily="18" charset="2"/>
              </a:rPr>
              <a:t>*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sym typeface="Symbol" pitchFamily="18" charset="2"/>
              </a:rPr>
              <a:t>id + num * id</a:t>
            </a:r>
            <a:endParaRPr lang="en-US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Such a sequence of rewrites is a </a:t>
            </a:r>
            <a:r>
              <a:rPr lang="en-US" dirty="0" smtClean="0">
                <a:solidFill>
                  <a:srgbClr val="FFFF00"/>
                </a:solidFill>
                <a:latin typeface="CMU Serif Roman" charset="0"/>
              </a:rPr>
              <a:t>derivation</a:t>
            </a:r>
            <a:r>
              <a:rPr lang="en-US" dirty="0" smtClean="0">
                <a:latin typeface="CMU Serif Roman" charset="0"/>
              </a:rPr>
              <a:t> or a </a:t>
            </a:r>
            <a:r>
              <a:rPr lang="en-US" dirty="0" smtClean="0">
                <a:solidFill>
                  <a:srgbClr val="FFFF00"/>
                </a:solidFill>
                <a:latin typeface="CMU Serif Roman" charset="0"/>
              </a:rPr>
              <a:t>parse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The process of discovering a </a:t>
            </a:r>
            <a:r>
              <a:rPr lang="en-US" dirty="0" smtClean="0">
                <a:solidFill>
                  <a:srgbClr val="FFFF00"/>
                </a:solidFill>
                <a:latin typeface="CMU Serif Roman" charset="0"/>
              </a:rPr>
              <a:t>derivation</a:t>
            </a:r>
            <a:r>
              <a:rPr lang="en-US" dirty="0" smtClean="0">
                <a:latin typeface="CMU Serif Roman" charset="0"/>
              </a:rPr>
              <a:t> is called </a:t>
            </a:r>
            <a:r>
              <a:rPr lang="en-US" dirty="0" smtClean="0">
                <a:solidFill>
                  <a:srgbClr val="FFFF00"/>
                </a:solidFill>
                <a:latin typeface="CMU Serif Roman" charset="0"/>
              </a:rPr>
              <a:t>parsing</a:t>
            </a:r>
            <a:endParaRPr lang="en-US" dirty="0" smtClean="0">
              <a:latin typeface="CMU Serif Roman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15888" y="812781"/>
            <a:ext cx="9143999" cy="1589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88024" y="404664"/>
            <a:ext cx="4211960" cy="1872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lvl="0" indent="0" algn="l" defTabSz="360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" pitchFamily="2" charset="2"/>
              <a:buNone/>
              <a:tabLst>
                <a:tab pos="1074738" algn="l"/>
                <a:tab pos="1519238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&lt;goal&gt;	::=	&lt;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expr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 marL="0" marR="0" lvl="0" indent="0" algn="l" defTabSz="360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" pitchFamily="2" charset="2"/>
              <a:buNone/>
              <a:tabLst>
                <a:tab pos="1074738" algn="l"/>
                <a:tab pos="1519238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expr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&gt;	::=	&lt;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expr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&gt; &lt;op&gt; &lt;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expr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 marL="0" marR="0" lvl="0" indent="0" algn="l" defTabSz="360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" pitchFamily="2" charset="2"/>
              <a:buNone/>
              <a:tabLst>
                <a:tab pos="1074738" algn="l"/>
                <a:tab pos="1519238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	|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Courier New" pitchFamily="49" charset="0"/>
                <a:ea typeface="Verdana" pitchFamily="34" charset="0"/>
                <a:cs typeface="Verdana" pitchFamily="34" charset="0"/>
              </a:rPr>
              <a:t>num</a:t>
            </a:r>
          </a:p>
          <a:p>
            <a:pPr marL="0" marR="0" lvl="0" indent="0" algn="l" defTabSz="360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" pitchFamily="2" charset="2"/>
              <a:buNone/>
              <a:tabLst>
                <a:tab pos="1074738" algn="l"/>
                <a:tab pos="1519238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	|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Courier New" pitchFamily="49" charset="0"/>
                <a:ea typeface="Verdana" pitchFamily="34" charset="0"/>
                <a:cs typeface="Verdana" pitchFamily="34" charset="0"/>
              </a:rPr>
              <a:t>id</a:t>
            </a:r>
          </a:p>
          <a:p>
            <a:pPr marL="0" marR="0" lvl="0" indent="0" algn="l" defTabSz="360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" pitchFamily="2" charset="2"/>
              <a:buNone/>
              <a:tabLst>
                <a:tab pos="1074738" algn="l"/>
                <a:tab pos="1519238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&lt;op&gt;	::=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Courier New" pitchFamily="49" charset="0"/>
                <a:ea typeface="Verdana" pitchFamily="34" charset="0"/>
                <a:cs typeface="Verdana" pitchFamily="34" charset="0"/>
              </a:rPr>
              <a:t>+</a:t>
            </a:r>
          </a:p>
          <a:p>
            <a:pPr marL="0" marR="0" lvl="0" indent="0" algn="l" defTabSz="360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" pitchFamily="2" charset="2"/>
              <a:buNone/>
              <a:tabLst>
                <a:tab pos="1074738" algn="l"/>
                <a:tab pos="1519238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	|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Courier New" pitchFamily="49" charset="0"/>
                <a:ea typeface="Verdana" pitchFamily="34" charset="0"/>
                <a:cs typeface="Verdana" pitchFamily="34" charset="0"/>
              </a:rPr>
              <a:t>-</a:t>
            </a:r>
          </a:p>
          <a:p>
            <a:pPr marL="0" marR="0" lvl="0" indent="0" algn="l" defTabSz="360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" pitchFamily="2" charset="2"/>
              <a:buNone/>
              <a:tabLst>
                <a:tab pos="1074738" algn="l"/>
                <a:tab pos="1519238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	|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Courier New" pitchFamily="49" charset="0"/>
                <a:ea typeface="Verdana" pitchFamily="34" charset="0"/>
                <a:cs typeface="Verdana" pitchFamily="34" charset="0"/>
              </a:rPr>
              <a:t>*</a:t>
            </a:r>
          </a:p>
          <a:p>
            <a:pPr marL="0" marR="0" lvl="0" indent="0" algn="l" defTabSz="360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" pitchFamily="2" charset="2"/>
              <a:buNone/>
              <a:tabLst>
                <a:tab pos="1074738" algn="l"/>
                <a:tab pos="1519238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	|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Courier New" pitchFamily="49" charset="0"/>
                <a:ea typeface="Verdana" pitchFamily="34" charset="0"/>
                <a:cs typeface="Verdana" pitchFamily="34" charset="0"/>
              </a:rPr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17F4B-0530-4676-BA48-A44242148D2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500062"/>
          </a:xfrm>
        </p:spPr>
        <p:txBody>
          <a:bodyPr/>
          <a:lstStyle/>
          <a:p>
            <a:pPr eaLnBrk="1" hangingPunct="1"/>
            <a:r>
              <a:rPr lang="en-US" dirty="0" smtClean="0"/>
              <a:t>Derivations </a:t>
            </a: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468313" y="1285899"/>
            <a:ext cx="8229600" cy="5429249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At each step, we chose one non-terminal to expand. 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latin typeface="CMU Serif Roman" charset="0"/>
            </a:endParaRPr>
          </a:p>
          <a:p>
            <a:r>
              <a:rPr lang="en-US" dirty="0" smtClean="0">
                <a:latin typeface="CMU Serif Roman" charset="0"/>
              </a:rPr>
              <a:t>Is a normal form </a:t>
            </a:r>
            <a:r>
              <a:rPr lang="en-US" dirty="0">
                <a:solidFill>
                  <a:srgbClr val="FFFF00"/>
                </a:solidFill>
                <a:latin typeface="CMU Serif Roman" charset="0"/>
              </a:rPr>
              <a:t>unique </a:t>
            </a:r>
            <a:r>
              <a:rPr lang="en-US" dirty="0" smtClean="0">
                <a:latin typeface="CMU Serif Roman" charset="0"/>
              </a:rPr>
              <a:t>as in </a:t>
            </a:r>
            <a:r>
              <a:rPr lang="en-US" dirty="0" smtClean="0">
                <a:latin typeface="CMU Serif Roman" charset="0"/>
                <a:sym typeface="Symbol"/>
              </a:rPr>
              <a:t>-</a:t>
            </a:r>
            <a:r>
              <a:rPr lang="en-US" dirty="0" smtClean="0">
                <a:latin typeface="CMU Serif Roman" charset="0"/>
              </a:rPr>
              <a:t>calculus and functional languages?</a:t>
            </a:r>
            <a:br>
              <a:rPr lang="en-US" dirty="0" smtClean="0">
                <a:latin typeface="CMU Serif Roman" charset="0"/>
              </a:rPr>
            </a:br>
            <a:endParaRPr lang="en-US" dirty="0" smtClean="0">
              <a:latin typeface="CMU Serif Roman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No! The derivation can lead to different derivations. 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 smtClean="0">
                <a:latin typeface="CMU Serif Roman" charset="0"/>
              </a:rPr>
              <a:t>Lambda calculus: </a:t>
            </a:r>
            <a:r>
              <a:rPr lang="en-US" dirty="0" smtClean="0">
                <a:solidFill>
                  <a:srgbClr val="FFFF00"/>
                </a:solidFill>
                <a:latin typeface="CMU Serif Roman" charset="0"/>
              </a:rPr>
              <a:t>Church Rosser</a:t>
            </a:r>
            <a:r>
              <a:rPr lang="en-US" dirty="0" smtClean="0">
                <a:latin typeface="CMU Serif Roman" charset="0"/>
              </a:rPr>
              <a:t> property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 smtClean="0">
                <a:latin typeface="CMU Serif Roman" charset="0"/>
              </a:rPr>
              <a:t>Functional languages: fixed  order in which rules alternatives are applied guarantees</a:t>
            </a:r>
            <a:r>
              <a:rPr lang="en-US" dirty="0" smtClean="0">
                <a:solidFill>
                  <a:srgbClr val="FFFF00"/>
                </a:solidFill>
                <a:latin typeface="CMU Serif Roman" charset="0"/>
              </a:rPr>
              <a:t> referential transparency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 smtClean="0">
                <a:latin typeface="CMU Serif Roman" charset="0"/>
              </a:rPr>
              <a:t>Grammar: rule to apply can freely be chosen</a:t>
            </a:r>
            <a:br>
              <a:rPr lang="en-US" dirty="0" smtClean="0">
                <a:latin typeface="CMU Serif Roman" charset="0"/>
              </a:rPr>
            </a:br>
            <a:r>
              <a:rPr lang="en-US" dirty="0" smtClean="0">
                <a:latin typeface="CMU Serif Roman" charset="0"/>
              </a:rPr>
              <a:t>this is good: one grammar specifies all valid sentences</a:t>
            </a:r>
            <a:endParaRPr lang="en-US" dirty="0" smtClean="0">
              <a:solidFill>
                <a:srgbClr val="FFFF00"/>
              </a:solidFill>
              <a:latin typeface="CMU Serif Roman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latin typeface="CMU Serif Roman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Two derivations / rewrite strategies are of particular interest: </a:t>
            </a:r>
          </a:p>
          <a:p>
            <a:pPr eaLnBrk="1" hangingPunct="1"/>
            <a:r>
              <a:rPr lang="en-US" dirty="0" smtClean="0">
                <a:solidFill>
                  <a:srgbClr val="FFFF00"/>
                </a:solidFill>
                <a:latin typeface="CMU Serif Roman" charset="0"/>
              </a:rPr>
              <a:t>Leftmost derivation</a:t>
            </a:r>
            <a:r>
              <a:rPr lang="en-US" dirty="0" smtClean="0">
                <a:latin typeface="CMU Serif Roman" charset="0"/>
              </a:rPr>
              <a:t>: </a:t>
            </a:r>
          </a:p>
          <a:p>
            <a:pPr marL="742950" lvl="1" indent="-285750" eaLnBrk="1" hangingPunct="1"/>
            <a:r>
              <a:rPr lang="en-US" dirty="0" smtClean="0"/>
              <a:t>The leftmost non-terminal is replaced at each step </a:t>
            </a:r>
          </a:p>
          <a:p>
            <a:pPr eaLnBrk="1" hangingPunct="1"/>
            <a:r>
              <a:rPr lang="en-US" dirty="0" smtClean="0">
                <a:solidFill>
                  <a:srgbClr val="FFFF00"/>
                </a:solidFill>
                <a:latin typeface="CMU Serif Roman" charset="0"/>
              </a:rPr>
              <a:t>Rightmost derivation</a:t>
            </a:r>
            <a:r>
              <a:rPr lang="en-US" dirty="0" smtClean="0">
                <a:latin typeface="CMU Serif Roman" charset="0"/>
              </a:rPr>
              <a:t>: </a:t>
            </a:r>
          </a:p>
          <a:p>
            <a:pPr marL="742950" lvl="1" indent="-285750" eaLnBrk="1" hangingPunct="1"/>
            <a:r>
              <a:rPr lang="en-US" dirty="0" smtClean="0"/>
              <a:t>The rightmost non-terminal is replaced at each step 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latin typeface="CMU Serif Roman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MU Serif Roman" charset="0"/>
              </a:rPr>
              <a:t>The previous example was a leftmost derivation.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5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27470</TotalTime>
  <Words>2809</Words>
  <Application>Microsoft Office PowerPoint</Application>
  <PresentationFormat>On-screen Show (4:3)</PresentationFormat>
  <Paragraphs>969</Paragraphs>
  <Slides>68</Slides>
  <Notes>2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Flow</vt:lpstr>
      <vt:lpstr>Compiler construction 3: Parsers part 1 Top-Down Parsing With Parser Combinators</vt:lpstr>
      <vt:lpstr>Overview of Compiler</vt:lpstr>
      <vt:lpstr>Limitations of Scanners</vt:lpstr>
      <vt:lpstr>Scanning vs Parsing</vt:lpstr>
      <vt:lpstr>Scanning vs Parsing</vt:lpstr>
      <vt:lpstr>Syntax Analysis</vt:lpstr>
      <vt:lpstr>Syntax Analysis</vt:lpstr>
      <vt:lpstr>Derivations </vt:lpstr>
      <vt:lpstr>Derivations </vt:lpstr>
      <vt:lpstr>Precedence of Operators</vt:lpstr>
      <vt:lpstr>Precedence</vt:lpstr>
      <vt:lpstr>Precedence of Operators</vt:lpstr>
      <vt:lpstr>Ambiguity</vt:lpstr>
      <vt:lpstr>ambiguity</vt:lpstr>
      <vt:lpstr>Parsing</vt:lpstr>
      <vt:lpstr>Top-Down vs Bottom-Up</vt:lpstr>
      <vt:lpstr>Top-Down Parsing</vt:lpstr>
      <vt:lpstr>Top-Down Parsing by Parser Combinators</vt:lpstr>
      <vt:lpstr>Let’s jump right in</vt:lpstr>
      <vt:lpstr>How can we make this work?</vt:lpstr>
      <vt:lpstr>The Combinator satisfy</vt:lpstr>
      <vt:lpstr>Example Using Satisfy</vt:lpstr>
      <vt:lpstr>Tokens for the Parser</vt:lpstr>
      <vt:lpstr>Elementary Combinator: choice</vt:lpstr>
      <vt:lpstr>Examples Using choice</vt:lpstr>
      <vt:lpstr>Parser Combinator: sequence</vt:lpstr>
      <vt:lpstr>Parser Combinator: sequence</vt:lpstr>
      <vt:lpstr>Elementary Parser Combinator: yield</vt:lpstr>
      <vt:lpstr>Examples of &lt;*&gt;, &gt;&gt;=</vt:lpstr>
      <vt:lpstr>Expressive Power of &lt;*&gt; vs &gt;&gt;=</vt:lpstr>
      <vt:lpstr>Parser Combinator &lt;$&gt;</vt:lpstr>
      <vt:lpstr>Parser Combinators: *&gt; and &lt;*</vt:lpstr>
      <vt:lpstr>Example Using Recursion</vt:lpstr>
      <vt:lpstr>Parser Combinator  &lt;:&gt; </vt:lpstr>
      <vt:lpstr>Examples of &lt;:&gt;</vt:lpstr>
      <vt:lpstr>Handle Kleene Stars with Care</vt:lpstr>
      <vt:lpstr>Handle Kleene Stars with Care</vt:lpstr>
      <vt:lpstr>New Choice Combinator</vt:lpstr>
      <vt:lpstr>example of &lt;&lt;|&gt;</vt:lpstr>
      <vt:lpstr>Eager Kleene Star</vt:lpstr>
      <vt:lpstr>Left-Recursion </vt:lpstr>
      <vt:lpstr>Eliminating Left-Recursion  </vt:lpstr>
      <vt:lpstr>Algorithm to Remove Left-Recursion</vt:lpstr>
      <vt:lpstr>Removing Left-Recursion 1: Removing Empty Productions</vt:lpstr>
      <vt:lpstr>Removing Left-Recursion 2: Eliminating Cycles</vt:lpstr>
      <vt:lpstr>Removing Left-Recursion 3: Immediate Left-Recursion</vt:lpstr>
      <vt:lpstr>Building Parse Trees</vt:lpstr>
      <vt:lpstr>Building Parse Trees</vt:lpstr>
      <vt:lpstr>A Combinator for Options</vt:lpstr>
      <vt:lpstr>Building Parse Trees: Precedence</vt:lpstr>
      <vt:lpstr>Handle Precedence: Modify Grammar</vt:lpstr>
      <vt:lpstr>Parse Trees: Associativity</vt:lpstr>
      <vt:lpstr>Parse Trees</vt:lpstr>
      <vt:lpstr>Building Parse Trees: Associativity</vt:lpstr>
      <vt:lpstr>tail recursion combinator</vt:lpstr>
      <vt:lpstr>predicate on parsed items</vt:lpstr>
      <vt:lpstr>computing values</vt:lpstr>
      <vt:lpstr>How Much Lookahead is Needed?  </vt:lpstr>
      <vt:lpstr>Predictive Parsing (No Backtracking) </vt:lpstr>
      <vt:lpstr>Left Factoring </vt:lpstr>
      <vt:lpstr>Example of Left Factoring  </vt:lpstr>
      <vt:lpstr>Example of Left Factoring 2 </vt:lpstr>
      <vt:lpstr>Example of Left Factoring 3</vt:lpstr>
      <vt:lpstr>Generality </vt:lpstr>
      <vt:lpstr>Left Factoring</vt:lpstr>
      <vt:lpstr>Conclusions</vt:lpstr>
      <vt:lpstr>Homework</vt:lpstr>
      <vt:lpstr>Next Week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Pieter Koopman</dc:creator>
  <cp:lastModifiedBy>Administrator</cp:lastModifiedBy>
  <cp:revision>669</cp:revision>
  <cp:lastPrinted>2014-02-17T11:52:28Z</cp:lastPrinted>
  <dcterms:created xsi:type="dcterms:W3CDTF">2009-02-05T11:33:58Z</dcterms:created>
  <dcterms:modified xsi:type="dcterms:W3CDTF">2017-02-16T12:19:00Z</dcterms:modified>
</cp:coreProperties>
</file>