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70" r:id="rId4"/>
    <p:sldId id="271" r:id="rId5"/>
    <p:sldId id="269" r:id="rId6"/>
    <p:sldId id="259" r:id="rId7"/>
    <p:sldId id="272" r:id="rId8"/>
    <p:sldId id="273" r:id="rId9"/>
    <p:sldId id="274" r:id="rId10"/>
    <p:sldId id="260" r:id="rId11"/>
    <p:sldId id="261" r:id="rId12"/>
    <p:sldId id="262" r:id="rId13"/>
    <p:sldId id="264" r:id="rId14"/>
    <p:sldId id="275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317D-5F3F-46E0-9B3F-B95D1037371F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79F0-130F-4862-856A-B84A47592E76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3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317D-5F3F-46E0-9B3F-B95D1037371F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79F0-130F-4862-856A-B84A47592E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2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317D-5F3F-46E0-9B3F-B95D1037371F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79F0-130F-4862-856A-B84A47592E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8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317D-5F3F-46E0-9B3F-B95D1037371F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79F0-130F-4862-856A-B84A47592E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859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317D-5F3F-46E0-9B3F-B95D1037371F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79F0-130F-4862-856A-B84A47592E76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0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317D-5F3F-46E0-9B3F-B95D1037371F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79F0-130F-4862-856A-B84A47592E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75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317D-5F3F-46E0-9B3F-B95D1037371F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79F0-130F-4862-856A-B84A47592E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96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317D-5F3F-46E0-9B3F-B95D1037371F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79F0-130F-4862-856A-B84A47592E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5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317D-5F3F-46E0-9B3F-B95D1037371F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79F0-130F-4862-856A-B84A47592E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711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6E317D-5F3F-46E0-9B3F-B95D1037371F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679F0-130F-4862-856A-B84A47592E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23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317D-5F3F-46E0-9B3F-B95D1037371F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79F0-130F-4862-856A-B84A47592E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56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6E317D-5F3F-46E0-9B3F-B95D1037371F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B679F0-130F-4862-856A-B84A47592E7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2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uns.edu.ar/~so/data/apuntes/SO-2020-mod%2014.pdf" TargetMode="External"/><Relationship Id="rId2" Type="http://schemas.openxmlformats.org/officeDocument/2006/relationships/hyperlink" Target="https://osl.ugr.es/wp-content/uploads/2010/01/virtual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pgp.inflibnet.ac.in/epgpdata/uploads/epgp_content/S000007CS/P001073/M023262/ET/1505968591CC-mod25-Q1-eText.pdf" TargetMode="External"/><Relationship Id="rId5" Type="http://schemas.openxmlformats.org/officeDocument/2006/relationships/hyperlink" Target="https://www.ubu.es/sites/default/files/portal_page/files/virtualizacion_y_cloud.pdf" TargetMode="External"/><Relationship Id="rId4" Type="http://schemas.openxmlformats.org/officeDocument/2006/relationships/hyperlink" Target="https://i.dell.com/sites/csdocuments/Business_smb_sb360_Documents/es/la/entornos-virtualizado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BBF42-27CD-4118-905C-5E2AD5F80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524" y="899928"/>
            <a:ext cx="6110951" cy="4307148"/>
          </a:xfrm>
        </p:spPr>
        <p:txBody>
          <a:bodyPr anchor="ctr">
            <a:noAutofit/>
          </a:bodyPr>
          <a:lstStyle/>
          <a:p>
            <a:pPr algn="ctr"/>
            <a:r>
              <a:rPr lang="es-MX" sz="6000" dirty="0">
                <a:solidFill>
                  <a:schemeClr val="tx1"/>
                </a:solidFill>
              </a:rPr>
              <a:t>Máquinas virtuales </a:t>
            </a:r>
            <a:br>
              <a:rPr lang="es-MX" sz="6000" dirty="0">
                <a:solidFill>
                  <a:schemeClr val="tx1"/>
                </a:solidFill>
              </a:rPr>
            </a:br>
            <a:r>
              <a:rPr lang="es-MX" sz="6000" dirty="0">
                <a:solidFill>
                  <a:schemeClr val="tx1"/>
                </a:solidFill>
              </a:rPr>
              <a:t>(Virtual Machine Manager VMM)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55252B-B4C1-4F10-9918-EDAE4128B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6756" y="4892633"/>
            <a:ext cx="3757322" cy="1370579"/>
          </a:xfrm>
        </p:spPr>
        <p:txBody>
          <a:bodyPr anchor="ctr">
            <a:normAutofit/>
          </a:bodyPr>
          <a:lstStyle/>
          <a:p>
            <a:pPr algn="l"/>
            <a:endParaRPr lang="es-MX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6D9889-9456-4E0B-9A72-D252953FD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3" y="118753"/>
            <a:ext cx="1253279" cy="14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minario de Expresión de la FES Aragón UNAM - Home | Facebook">
            <a:extLst>
              <a:ext uri="{FF2B5EF4-FFF2-40B4-BE49-F238E27FC236}">
                <a16:creationId xmlns:a16="http://schemas.microsoft.com/office/drawing/2014/main" id="{B417DCC0-E128-4594-A07A-25891EE1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775" y="65655"/>
            <a:ext cx="1462303" cy="146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4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B792E-F135-427B-90FF-17C6BED4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5338"/>
            <a:ext cx="10058400" cy="1450757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Diferentes máquinas virtuales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181FB5-DFFD-4285-B907-1D542FECDB0D}"/>
              </a:ext>
            </a:extLst>
          </p:cNvPr>
          <p:cNvSpPr txBox="1"/>
          <p:nvPr/>
        </p:nvSpPr>
        <p:spPr>
          <a:xfrm>
            <a:off x="2171170" y="2026907"/>
            <a:ext cx="306217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Máquinas virtuales de proceso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AA25E9-E97D-43A3-AEB4-9F0FE11F25A1}"/>
              </a:ext>
            </a:extLst>
          </p:cNvPr>
          <p:cNvSpPr txBox="1"/>
          <p:nvPr/>
        </p:nvSpPr>
        <p:spPr>
          <a:xfrm>
            <a:off x="7357729" y="1931932"/>
            <a:ext cx="306217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Maquinas virtuales de sistema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A90CBF2-A79B-4E4E-A085-084B25441E58}"/>
              </a:ext>
            </a:extLst>
          </p:cNvPr>
          <p:cNvSpPr txBox="1"/>
          <p:nvPr/>
        </p:nvSpPr>
        <p:spPr>
          <a:xfrm>
            <a:off x="1626784" y="2517102"/>
            <a:ext cx="7655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Bash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32242BC-3BBD-465A-B8A5-E1938E12F5E0}"/>
              </a:ext>
            </a:extLst>
          </p:cNvPr>
          <p:cNvSpPr txBox="1"/>
          <p:nvPr/>
        </p:nvSpPr>
        <p:spPr>
          <a:xfrm>
            <a:off x="6829647" y="2483839"/>
            <a:ext cx="189259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Virtual Box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20E6B0-2325-47D5-96EF-9DECB0F1DBC3}"/>
              </a:ext>
            </a:extLst>
          </p:cNvPr>
          <p:cNvSpPr txBox="1"/>
          <p:nvPr/>
        </p:nvSpPr>
        <p:spPr>
          <a:xfrm>
            <a:off x="1626783" y="2996624"/>
            <a:ext cx="348747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Lenguaje de programación </a:t>
            </a:r>
            <a:r>
              <a:rPr lang="es-MX" dirty="0" err="1"/>
              <a:t>Erlang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5BCF6E-F31A-4AA5-8ADD-C6C4E32AE56E}"/>
              </a:ext>
            </a:extLst>
          </p:cNvPr>
          <p:cNvSpPr txBox="1"/>
          <p:nvPr/>
        </p:nvSpPr>
        <p:spPr>
          <a:xfrm>
            <a:off x="1626783" y="3469245"/>
            <a:ext cx="423175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Java virtual machine – Java, </a:t>
            </a:r>
            <a:r>
              <a:rPr lang="es-MX" dirty="0" err="1">
                <a:solidFill>
                  <a:schemeClr val="tx1"/>
                </a:solidFill>
              </a:rPr>
              <a:t>Nice</a:t>
            </a:r>
            <a:r>
              <a:rPr lang="es-MX" dirty="0">
                <a:solidFill>
                  <a:schemeClr val="tx1"/>
                </a:solidFill>
              </a:rPr>
              <a:t>, </a:t>
            </a:r>
            <a:r>
              <a:rPr lang="es-MX" dirty="0" err="1">
                <a:solidFill>
                  <a:schemeClr val="tx1"/>
                </a:solidFill>
              </a:rPr>
              <a:t>NetREXX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71FCFD-95DE-43B6-89AA-BF2D36BD830F}"/>
              </a:ext>
            </a:extLst>
          </p:cNvPr>
          <p:cNvSpPr txBox="1"/>
          <p:nvPr/>
        </p:nvSpPr>
        <p:spPr>
          <a:xfrm>
            <a:off x="1626783" y="3937662"/>
            <a:ext cx="298774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dirty="0" err="1">
                <a:solidFill>
                  <a:schemeClr val="tx1"/>
                </a:solidFill>
              </a:rPr>
              <a:t>Forth</a:t>
            </a:r>
            <a:r>
              <a:rPr lang="es-MX" dirty="0">
                <a:solidFill>
                  <a:schemeClr val="tx1"/>
                </a:solidFill>
              </a:rPr>
              <a:t> virtual machine – </a:t>
            </a:r>
            <a:r>
              <a:rPr lang="es-MX" dirty="0" err="1">
                <a:solidFill>
                  <a:schemeClr val="tx1"/>
                </a:solidFill>
              </a:rPr>
              <a:t>Forth</a:t>
            </a:r>
            <a:r>
              <a:rPr lang="es-MX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EB355D7-7EDD-4201-8D54-81377D2F547A}"/>
              </a:ext>
            </a:extLst>
          </p:cNvPr>
          <p:cNvSpPr txBox="1"/>
          <p:nvPr/>
        </p:nvSpPr>
        <p:spPr>
          <a:xfrm>
            <a:off x="1626784" y="4406079"/>
            <a:ext cx="7655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/>
                </a:solidFill>
              </a:rPr>
              <a:t>Glux</a:t>
            </a:r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3D24B03-F27F-44CB-B899-BAC6CFD1702B}"/>
              </a:ext>
            </a:extLst>
          </p:cNvPr>
          <p:cNvSpPr txBox="1"/>
          <p:nvPr/>
        </p:nvSpPr>
        <p:spPr>
          <a:xfrm>
            <a:off x="1626783" y="4874496"/>
            <a:ext cx="99945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/>
                </a:solidFill>
              </a:rPr>
              <a:t>Harbour</a:t>
            </a:r>
            <a:endParaRPr lang="es-MX" dirty="0"/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F7E04777-04A4-4C82-AECF-A51210FEC9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7928" y="2222246"/>
            <a:ext cx="648587" cy="513150"/>
          </a:xfrm>
          <a:prstGeom prst="bentConnector3">
            <a:avLst>
              <a:gd name="adj1" fmla="val 154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0006D73B-7A9B-438B-AEE2-97F7107BC425}"/>
              </a:ext>
            </a:extLst>
          </p:cNvPr>
          <p:cNvCxnSpPr>
            <a:cxnSpLocks/>
          </p:cNvCxnSpPr>
          <p:nvPr/>
        </p:nvCxnSpPr>
        <p:spPr>
          <a:xfrm>
            <a:off x="1097282" y="2781147"/>
            <a:ext cx="455073" cy="393384"/>
          </a:xfrm>
          <a:prstGeom prst="bentConnector3">
            <a:avLst>
              <a:gd name="adj1" fmla="val 3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E5787085-18A3-4C90-8EED-13ECBFF823A6}"/>
              </a:ext>
            </a:extLst>
          </p:cNvPr>
          <p:cNvCxnSpPr>
            <a:cxnSpLocks/>
          </p:cNvCxnSpPr>
          <p:nvPr/>
        </p:nvCxnSpPr>
        <p:spPr>
          <a:xfrm>
            <a:off x="1097282" y="3220282"/>
            <a:ext cx="455073" cy="393384"/>
          </a:xfrm>
          <a:prstGeom prst="bentConnector3">
            <a:avLst>
              <a:gd name="adj1" fmla="val 3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5E77FDC6-55DD-4FF4-9DAD-FF61285F576A}"/>
              </a:ext>
            </a:extLst>
          </p:cNvPr>
          <p:cNvCxnSpPr>
            <a:cxnSpLocks/>
          </p:cNvCxnSpPr>
          <p:nvPr/>
        </p:nvCxnSpPr>
        <p:spPr>
          <a:xfrm>
            <a:off x="1097281" y="3659417"/>
            <a:ext cx="455073" cy="393384"/>
          </a:xfrm>
          <a:prstGeom prst="bentConnector3">
            <a:avLst>
              <a:gd name="adj1" fmla="val 3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EB403168-1EAD-46F7-B0B0-EC9AF177D687}"/>
              </a:ext>
            </a:extLst>
          </p:cNvPr>
          <p:cNvCxnSpPr>
            <a:cxnSpLocks/>
          </p:cNvCxnSpPr>
          <p:nvPr/>
        </p:nvCxnSpPr>
        <p:spPr>
          <a:xfrm>
            <a:off x="1097281" y="4122328"/>
            <a:ext cx="455073" cy="393384"/>
          </a:xfrm>
          <a:prstGeom prst="bentConnector3">
            <a:avLst>
              <a:gd name="adj1" fmla="val 3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93D01282-DAE3-4040-8837-5B54DE8C48DC}"/>
              </a:ext>
            </a:extLst>
          </p:cNvPr>
          <p:cNvCxnSpPr>
            <a:cxnSpLocks/>
          </p:cNvCxnSpPr>
          <p:nvPr/>
        </p:nvCxnSpPr>
        <p:spPr>
          <a:xfrm>
            <a:off x="1097280" y="4586857"/>
            <a:ext cx="455073" cy="393384"/>
          </a:xfrm>
          <a:prstGeom prst="bentConnector3">
            <a:avLst>
              <a:gd name="adj1" fmla="val 3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0603DA6-5C15-4387-97E2-2180C6F8EF5B}"/>
              </a:ext>
            </a:extLst>
          </p:cNvPr>
          <p:cNvSpPr txBox="1"/>
          <p:nvPr/>
        </p:nvSpPr>
        <p:spPr>
          <a:xfrm>
            <a:off x="6829647" y="2933547"/>
            <a:ext cx="189259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Virtual </a:t>
            </a:r>
            <a:r>
              <a:rPr lang="es-MX" dirty="0" err="1"/>
              <a:t>Iron</a:t>
            </a:r>
            <a:endParaRPr lang="es-MX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E459BA5-9229-4302-AB30-45579FC5991A}"/>
              </a:ext>
            </a:extLst>
          </p:cNvPr>
          <p:cNvSpPr txBox="1"/>
          <p:nvPr/>
        </p:nvSpPr>
        <p:spPr>
          <a:xfrm>
            <a:off x="6829647" y="3469245"/>
            <a:ext cx="26864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Trango</a:t>
            </a:r>
            <a:r>
              <a:rPr lang="es-MX" dirty="0"/>
              <a:t> Virtual </a:t>
            </a:r>
            <a:r>
              <a:rPr lang="es-MX" dirty="0" err="1"/>
              <a:t>Processors</a:t>
            </a:r>
            <a:endParaRPr lang="es-MX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0F84937-EC45-4612-954C-1DAF1FA67BA1}"/>
              </a:ext>
            </a:extLst>
          </p:cNvPr>
          <p:cNvSpPr txBox="1"/>
          <p:nvPr/>
        </p:nvSpPr>
        <p:spPr>
          <a:xfrm>
            <a:off x="6829647" y="3909985"/>
            <a:ext cx="450466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/>
                </a:solidFill>
                <a:effectLst/>
              </a:rPr>
              <a:t>Microsoft Virtual PC y Microsoft Virtual Server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619B178-7E5D-4293-857F-18606F2708A4}"/>
              </a:ext>
            </a:extLst>
          </p:cNvPr>
          <p:cNvSpPr txBox="1"/>
          <p:nvPr/>
        </p:nvSpPr>
        <p:spPr>
          <a:xfrm>
            <a:off x="6829648" y="4627724"/>
            <a:ext cx="189259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dirty="0" err="1">
                <a:solidFill>
                  <a:schemeClr val="tx1"/>
                </a:solidFill>
              </a:rPr>
              <a:t>Qubes</a:t>
            </a:r>
            <a:r>
              <a:rPr lang="es-MX" dirty="0">
                <a:solidFill>
                  <a:schemeClr val="tx1"/>
                </a:solidFill>
              </a:rPr>
              <a:t> OS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8DD174E-6F43-4D9C-A357-0D9FA1245877}"/>
              </a:ext>
            </a:extLst>
          </p:cNvPr>
          <p:cNvSpPr txBox="1"/>
          <p:nvPr/>
        </p:nvSpPr>
        <p:spPr>
          <a:xfrm>
            <a:off x="6829647" y="5089292"/>
            <a:ext cx="28140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Torrecilla Virtual Machine</a:t>
            </a: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3A4CA691-6D8A-49E5-8F14-1AA322D91B0C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6698513" y="2116597"/>
            <a:ext cx="659217" cy="618799"/>
          </a:xfrm>
          <a:prstGeom prst="bentConnector3">
            <a:avLst>
              <a:gd name="adj1" fmla="val 14354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51F7DB9D-E724-4D92-8CA9-17A429E7F85B}"/>
              </a:ext>
            </a:extLst>
          </p:cNvPr>
          <p:cNvCxnSpPr/>
          <p:nvPr/>
        </p:nvCxnSpPr>
        <p:spPr>
          <a:xfrm rot="16200000" flipH="1">
            <a:off x="6340722" y="2862491"/>
            <a:ext cx="439135" cy="276448"/>
          </a:xfrm>
          <a:prstGeom prst="bentConnector3">
            <a:avLst>
              <a:gd name="adj1" fmla="val 10084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34E6D566-917D-4695-A1D5-3F0A1859979A}"/>
              </a:ext>
            </a:extLst>
          </p:cNvPr>
          <p:cNvCxnSpPr/>
          <p:nvPr/>
        </p:nvCxnSpPr>
        <p:spPr>
          <a:xfrm rot="16200000" flipH="1">
            <a:off x="6340722" y="3359828"/>
            <a:ext cx="439135" cy="276448"/>
          </a:xfrm>
          <a:prstGeom prst="bentConnector3">
            <a:avLst>
              <a:gd name="adj1" fmla="val 10084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750B3C25-FF3A-40DD-B612-F34123CCDA18}"/>
              </a:ext>
            </a:extLst>
          </p:cNvPr>
          <p:cNvCxnSpPr/>
          <p:nvPr/>
        </p:nvCxnSpPr>
        <p:spPr>
          <a:xfrm rot="16200000" flipH="1">
            <a:off x="6340722" y="3860038"/>
            <a:ext cx="439135" cy="276448"/>
          </a:xfrm>
          <a:prstGeom prst="bentConnector3">
            <a:avLst>
              <a:gd name="adj1" fmla="val 10084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9FF9F8DD-318A-41D6-9ECA-A3AD46AEA265}"/>
              </a:ext>
            </a:extLst>
          </p:cNvPr>
          <p:cNvCxnSpPr/>
          <p:nvPr/>
        </p:nvCxnSpPr>
        <p:spPr>
          <a:xfrm rot="16200000" flipH="1">
            <a:off x="6337175" y="4358663"/>
            <a:ext cx="439135" cy="276448"/>
          </a:xfrm>
          <a:prstGeom prst="bentConnector3">
            <a:avLst>
              <a:gd name="adj1" fmla="val 10084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84A4DC94-762F-4168-A968-D4E50F1CFE3D}"/>
              </a:ext>
            </a:extLst>
          </p:cNvPr>
          <p:cNvCxnSpPr/>
          <p:nvPr/>
        </p:nvCxnSpPr>
        <p:spPr>
          <a:xfrm rot="16200000" flipH="1">
            <a:off x="6354893" y="4858832"/>
            <a:ext cx="439135" cy="276448"/>
          </a:xfrm>
          <a:prstGeom prst="bentConnector3">
            <a:avLst>
              <a:gd name="adj1" fmla="val 10084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64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2D826-CC18-469C-AA6B-54D94B080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116" y="1690577"/>
            <a:ext cx="4778360" cy="4023360"/>
          </a:xfrm>
        </p:spPr>
        <p:txBody>
          <a:bodyPr>
            <a:normAutofit/>
          </a:bodyPr>
          <a:lstStyle/>
          <a:p>
            <a:pPr algn="just"/>
            <a:endParaRPr lang="es-MX" sz="1800" dirty="0">
              <a:solidFill>
                <a:schemeClr val="tx1"/>
              </a:solidFill>
            </a:endParaRPr>
          </a:p>
          <a:p>
            <a:pPr algn="just"/>
            <a:r>
              <a:rPr lang="es-MX" sz="1800" dirty="0">
                <a:solidFill>
                  <a:schemeClr val="tx1"/>
                </a:solidFill>
              </a:rPr>
              <a:t>También existen varias maquinas virtuales las cuales están a un nivel de un sistema operativo como son:  </a:t>
            </a:r>
            <a:r>
              <a:rPr lang="es-MX" sz="1800" dirty="0" err="1">
                <a:solidFill>
                  <a:schemeClr val="tx1"/>
                </a:solidFill>
              </a:rPr>
              <a:t>OpenVZ</a:t>
            </a:r>
            <a:r>
              <a:rPr lang="es-MX" sz="1800" dirty="0">
                <a:solidFill>
                  <a:schemeClr val="tx1"/>
                </a:solidFill>
              </a:rPr>
              <a:t>, </a:t>
            </a:r>
            <a:r>
              <a:rPr lang="es-MX" sz="1800" dirty="0" err="1">
                <a:solidFill>
                  <a:schemeClr val="tx1"/>
                </a:solidFill>
              </a:rPr>
              <a:t>Virtuozzo</a:t>
            </a:r>
            <a:r>
              <a:rPr lang="es-MX" sz="1800" dirty="0">
                <a:solidFill>
                  <a:schemeClr val="tx1"/>
                </a:solidFill>
              </a:rPr>
              <a:t>, </a:t>
            </a:r>
            <a:r>
              <a:rPr lang="es-MX" sz="1800" dirty="0" err="1">
                <a:solidFill>
                  <a:schemeClr val="tx1"/>
                </a:solidFill>
              </a:rPr>
              <a:t>FreeVPS</a:t>
            </a:r>
            <a:r>
              <a:rPr lang="es-MX" sz="1800" dirty="0">
                <a:solidFill>
                  <a:schemeClr val="tx1"/>
                </a:solidFill>
              </a:rPr>
              <a:t> y Linux.</a:t>
            </a:r>
          </a:p>
          <a:p>
            <a:pPr algn="just"/>
            <a:r>
              <a:rPr lang="es-MX" sz="1800" dirty="0">
                <a:solidFill>
                  <a:schemeClr val="tx1"/>
                </a:solidFill>
              </a:rPr>
              <a:t>Y otros capaces de virtualizar el software de modo que varios sistemas operativo puedan </a:t>
            </a:r>
            <a:r>
              <a:rPr lang="es-MX" sz="1800" dirty="0" err="1">
                <a:solidFill>
                  <a:schemeClr val="tx1"/>
                </a:solidFill>
              </a:rPr>
              <a:t>compartilo</a:t>
            </a:r>
            <a:r>
              <a:rPr lang="es-MX" sz="1800" dirty="0">
                <a:solidFill>
                  <a:schemeClr val="tx1"/>
                </a:solidFill>
              </a:rPr>
              <a:t>, por ejemplo : Virtual </a:t>
            </a:r>
            <a:r>
              <a:rPr lang="es-MX" sz="1800" dirty="0" err="1">
                <a:solidFill>
                  <a:schemeClr val="tx1"/>
                </a:solidFill>
              </a:rPr>
              <a:t>Iron</a:t>
            </a:r>
            <a:r>
              <a:rPr lang="es-MX" sz="1800" dirty="0">
                <a:solidFill>
                  <a:schemeClr val="tx1"/>
                </a:solidFill>
              </a:rPr>
              <a:t>, </a:t>
            </a:r>
            <a:r>
              <a:rPr lang="es-MX" sz="1800" dirty="0" err="1">
                <a:solidFill>
                  <a:schemeClr val="tx1"/>
                </a:solidFill>
              </a:rPr>
              <a:t>Virtuozzo</a:t>
            </a:r>
            <a:r>
              <a:rPr lang="es-MX" sz="1800" dirty="0">
                <a:solidFill>
                  <a:schemeClr val="tx1"/>
                </a:solidFill>
              </a:rPr>
              <a:t>, VirtualBox, </a:t>
            </a:r>
            <a:r>
              <a:rPr lang="es-MX" sz="1800" dirty="0" err="1">
                <a:solidFill>
                  <a:schemeClr val="tx1"/>
                </a:solidFill>
              </a:rPr>
              <a:t>Vmware</a:t>
            </a:r>
            <a:r>
              <a:rPr lang="es-MX" sz="1800" dirty="0">
                <a:solidFill>
                  <a:schemeClr val="tx1"/>
                </a:solidFill>
              </a:rPr>
              <a:t>, </a:t>
            </a:r>
            <a:r>
              <a:rPr lang="es-MX" sz="1800" dirty="0" err="1">
                <a:solidFill>
                  <a:schemeClr val="tx1"/>
                </a:solidFill>
              </a:rPr>
              <a:t>Xen</a:t>
            </a:r>
            <a:r>
              <a:rPr lang="es-MX" sz="1800" dirty="0">
                <a:solidFill>
                  <a:schemeClr val="tx1"/>
                </a:solidFill>
              </a:rPr>
              <a:t>, KVM </a:t>
            </a:r>
            <a:r>
              <a:rPr lang="es-MX" sz="1800" dirty="0" err="1">
                <a:solidFill>
                  <a:schemeClr val="tx1"/>
                </a:solidFill>
              </a:rPr>
              <a:t>yVserver</a:t>
            </a:r>
            <a:r>
              <a:rPr lang="es-MX" sz="18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s-MX" sz="1800" dirty="0">
              <a:solidFill>
                <a:schemeClr val="tx1"/>
              </a:solidFill>
            </a:endParaRPr>
          </a:p>
          <a:p>
            <a:pPr algn="just"/>
            <a:endParaRPr lang="es-MX" sz="1800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C93BCD9-9E1C-4ADC-8D23-0B780A3C0AA3}"/>
              </a:ext>
            </a:extLst>
          </p:cNvPr>
          <p:cNvSpPr txBox="1"/>
          <p:nvPr/>
        </p:nvSpPr>
        <p:spPr>
          <a:xfrm>
            <a:off x="7135245" y="2129485"/>
            <a:ext cx="4068725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/>
              <a:t>Nota - </a:t>
            </a:r>
            <a:r>
              <a:rPr lang="es-MX" b="1" dirty="0">
                <a:solidFill>
                  <a:schemeClr val="tx1"/>
                </a:solidFill>
              </a:rPr>
              <a:t>Usualmente los mas utilizados son: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chemeClr val="tx1"/>
                </a:solidFill>
                <a:effectLst/>
              </a:rPr>
              <a:t>VirtualBox (Windows/Linux/Mac)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chemeClr val="tx1"/>
                </a:solidFill>
                <a:effectLst/>
              </a:rPr>
              <a:t>Parallels</a:t>
            </a:r>
            <a:r>
              <a:rPr lang="es-MX" b="1" i="0" dirty="0">
                <a:solidFill>
                  <a:schemeClr val="tx1"/>
                </a:solidFill>
                <a:effectLst/>
              </a:rPr>
              <a:t> (Mac)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chemeClr val="tx1"/>
                </a:solidFill>
                <a:effectLst/>
              </a:rPr>
              <a:t>VMware (Windows/Linux/Mac)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chemeClr val="tx1"/>
                </a:solidFill>
                <a:effectLst/>
              </a:rPr>
              <a:t>QEMU (Linux)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chemeClr val="tx1"/>
                </a:solidFill>
                <a:effectLst/>
              </a:rPr>
              <a:t>Windows Virtual PC (Windows)</a:t>
            </a:r>
          </a:p>
        </p:txBody>
      </p:sp>
    </p:spTree>
    <p:extLst>
      <p:ext uri="{BB962C8B-B14F-4D97-AF65-F5344CB8AC3E}">
        <p14:creationId xmlns:p14="http://schemas.microsoft.com/office/powerpoint/2010/main" val="136766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CB483-8EA9-4383-920C-AE323102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Ventajas de las VMM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1EF080-82FD-4C1E-85E5-CABA9A18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886" y="1920162"/>
            <a:ext cx="9196100" cy="4023360"/>
          </a:xfrm>
        </p:spPr>
        <p:txBody>
          <a:bodyPr/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* Contiene múltiples ambientes de ejecución (diferentes </a:t>
            </a:r>
            <a:r>
              <a:rPr lang="es-MX" dirty="0" err="1">
                <a:solidFill>
                  <a:schemeClr val="tx1"/>
                </a:solidFill>
              </a:rPr>
              <a:t>Sos</a:t>
            </a:r>
            <a:r>
              <a:rPr lang="es-MX" dirty="0">
                <a:solidFill>
                  <a:schemeClr val="tx1"/>
                </a:solidFill>
              </a:rPr>
              <a:t>) pueden compartir el mismo hardware 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* Están protegidos uno de otro 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* Puede permitir compartir archivos de manera controlada. 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* Conmuta uno con otro sistemas físicos vía red 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  * Útil para desarrollo, </a:t>
            </a:r>
            <a:r>
              <a:rPr lang="es-MX" dirty="0" err="1">
                <a:solidFill>
                  <a:schemeClr val="tx1"/>
                </a:solidFill>
              </a:rPr>
              <a:t>testing</a:t>
            </a:r>
            <a:r>
              <a:rPr lang="es-MX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permite a una VM correr dentro de diferentes plataformas (host) de máquinas virtuales con * “Open Virtual Machine </a:t>
            </a:r>
            <a:r>
              <a:rPr lang="es-MX" dirty="0" err="1">
                <a:solidFill>
                  <a:schemeClr val="tx1"/>
                </a:solidFill>
              </a:rPr>
              <a:t>Format</a:t>
            </a:r>
            <a:r>
              <a:rPr lang="es-MX" dirty="0">
                <a:solidFill>
                  <a:schemeClr val="tx1"/>
                </a:solidFill>
              </a:rPr>
              <a:t>”, un formato standard de máquinas virtuales. 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354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0B96A-C74D-4053-9E43-1AB05D8A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Requerimientos para su 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1A768-A5D3-47BF-87DF-A7DC19846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52899"/>
            <a:ext cx="4852107" cy="4023360"/>
          </a:xfrm>
        </p:spPr>
        <p:txBody>
          <a:bodyPr/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Para poder lograr implantar la tecnología de la virtualización es necesario: 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* Una computadora digital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* Un sistema operativo o hipervisor que va instalado como anfitrión o sistema principal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* Uno o mas sistemas operativos que son los invitados.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EC0686-2398-4394-95EE-5A8E34C8F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9" t="31730" r="30221" b="12839"/>
          <a:stretch/>
        </p:blipFill>
        <p:spPr>
          <a:xfrm>
            <a:off x="6242615" y="2052899"/>
            <a:ext cx="5486400" cy="38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5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D5EB9-C960-4E3E-BC1E-3A183EB8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Implementación de maquinas virtuales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B18F8-52A0-4783-8F43-7EA3D45E4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2059"/>
            <a:ext cx="5175929" cy="4023360"/>
          </a:xfrm>
        </p:spPr>
        <p:txBody>
          <a:bodyPr/>
          <a:lstStyle/>
          <a:p>
            <a:endParaRPr lang="es-MX" dirty="0">
              <a:solidFill>
                <a:schemeClr val="tx1"/>
              </a:solidFill>
            </a:endParaRPr>
          </a:p>
          <a:p>
            <a:pPr algn="just"/>
            <a:r>
              <a:rPr lang="es-MX" b="1" dirty="0" err="1">
                <a:solidFill>
                  <a:schemeClr val="tx1"/>
                </a:solidFill>
              </a:rPr>
              <a:t>Trap</a:t>
            </a:r>
            <a:r>
              <a:rPr lang="es-MX" b="1" dirty="0">
                <a:solidFill>
                  <a:schemeClr val="tx1"/>
                </a:solidFill>
              </a:rPr>
              <a:t>-and-</a:t>
            </a:r>
            <a:r>
              <a:rPr lang="es-MX" b="1" dirty="0" err="1">
                <a:solidFill>
                  <a:schemeClr val="tx1"/>
                </a:solidFill>
              </a:rPr>
              <a:t>emulation</a:t>
            </a:r>
            <a:r>
              <a:rPr lang="es-MX" dirty="0">
                <a:solidFill>
                  <a:schemeClr val="tx1"/>
                </a:solidFill>
              </a:rPr>
              <a:t>: Es una técnica que toma lo básico de la emulación pero para una mejora de rendimiento mediante el uso de interpretación de forma selectiva. 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En este método también, tanto el usuario, las aplicaciones y el sistema operativo invitado de las máquinas virtuales se ejecutan en el modo de usuario y el hipervisor se ejecuta en modo privilegiado.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658A4D-996B-42B7-A8C8-1BD17995A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6" t="35194" r="42616" b="19690"/>
          <a:stretch/>
        </p:blipFill>
        <p:spPr>
          <a:xfrm>
            <a:off x="6719777" y="1832201"/>
            <a:ext cx="4710223" cy="443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79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21D2E-4853-4977-A936-56484404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93EA31-C8D5-4C81-A74D-280AB57C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26" y="2324754"/>
            <a:ext cx="5974852" cy="4023360"/>
          </a:xfrm>
        </p:spPr>
        <p:txBody>
          <a:bodyPr/>
          <a:lstStyle/>
          <a:p>
            <a:pPr algn="just"/>
            <a:r>
              <a:rPr lang="es-MX" b="1" dirty="0">
                <a:solidFill>
                  <a:schemeClr val="tx1"/>
                </a:solidFill>
              </a:rPr>
              <a:t>Traducción binaria</a:t>
            </a:r>
            <a:r>
              <a:rPr lang="es-MX" dirty="0">
                <a:solidFill>
                  <a:schemeClr val="tx1"/>
                </a:solidFill>
              </a:rPr>
              <a:t>: Si la </a:t>
            </a:r>
            <a:r>
              <a:rPr lang="es-MX" dirty="0" err="1">
                <a:solidFill>
                  <a:schemeClr val="tx1"/>
                </a:solidFill>
              </a:rPr>
              <a:t>vCPU</a:t>
            </a:r>
            <a:r>
              <a:rPr lang="es-MX" dirty="0">
                <a:solidFill>
                  <a:schemeClr val="tx1"/>
                </a:solidFill>
              </a:rPr>
              <a:t> de invitado está en modo de usuario, el invitado puede ejecutar instrucciones de forma nativa, mientras que si el invitado </a:t>
            </a:r>
            <a:r>
              <a:rPr lang="es-MX" dirty="0" err="1">
                <a:solidFill>
                  <a:schemeClr val="tx1"/>
                </a:solidFill>
              </a:rPr>
              <a:t>vCPU</a:t>
            </a:r>
            <a:r>
              <a:rPr lang="es-MX" dirty="0">
                <a:solidFill>
                  <a:schemeClr val="tx1"/>
                </a:solidFill>
              </a:rPr>
              <a:t> está en modo </a:t>
            </a:r>
            <a:r>
              <a:rPr lang="es-MX" dirty="0" err="1">
                <a:solidFill>
                  <a:schemeClr val="tx1"/>
                </a:solidFill>
              </a:rPr>
              <a:t>kernel</a:t>
            </a:r>
            <a:r>
              <a:rPr lang="es-MX" dirty="0">
                <a:solidFill>
                  <a:schemeClr val="tx1"/>
                </a:solidFill>
              </a:rPr>
              <a:t>, VMM verifica cada instrucción. 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Las instrucciones no confidenciales se ejecutan normalmente, pero las instrucciones confidenciales se traducen adecuadamente. El rendimiento de este método es peor que el de atrapar y emular, ya que todos VMM inspecciona los códigos del </a:t>
            </a:r>
            <a:r>
              <a:rPr lang="es-MX" dirty="0" err="1">
                <a:solidFill>
                  <a:schemeClr val="tx1"/>
                </a:solidFill>
              </a:rPr>
              <a:t>kernel</a:t>
            </a:r>
            <a:r>
              <a:rPr lang="es-MX" dirty="0">
                <a:solidFill>
                  <a:schemeClr val="tx1"/>
                </a:solidFill>
              </a:rPr>
              <a:t> invitado.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446919-5BF0-4552-8D6D-268EE47A6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81" t="35612" r="14841" b="20000"/>
          <a:stretch/>
        </p:blipFill>
        <p:spPr>
          <a:xfrm>
            <a:off x="7239021" y="1845734"/>
            <a:ext cx="4603567" cy="43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3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F7A17-E9A1-444D-8132-027E447F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Bibliografía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151A16-78A4-4FD4-AAE5-47AD3C44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500" dirty="0">
                <a:solidFill>
                  <a:schemeClr val="tx1"/>
                </a:solidFill>
              </a:rPr>
              <a:t>* Ordóñez Pacheco, Lucas D. LA TECNOLOGÍA DE VIRTUALIZACIÓN EN LAS COMPUTADORAS </a:t>
            </a:r>
            <a:r>
              <a:rPr lang="es-MX" sz="1500" dirty="0" err="1">
                <a:solidFill>
                  <a:schemeClr val="tx1"/>
                </a:solidFill>
              </a:rPr>
              <a:t>CienciaUAT</a:t>
            </a:r>
            <a:r>
              <a:rPr lang="es-MX" sz="1500" dirty="0">
                <a:solidFill>
                  <a:schemeClr val="tx1"/>
                </a:solidFill>
              </a:rPr>
              <a:t>, vol. 3, núm. 4, abril-junio, 2009, pp. 56-59 Universidad Autónoma de Tamaulipas Ciudad Victoria, México. https://www.redalyc.org/pdf/4419/441942916012.pdf</a:t>
            </a:r>
          </a:p>
          <a:p>
            <a:r>
              <a:rPr lang="es-MX" sz="1500" dirty="0">
                <a:solidFill>
                  <a:schemeClr val="tx1"/>
                </a:solidFill>
              </a:rPr>
              <a:t>* José Antonio Serrano García, MAQUINAS VIRTUALES, TALLER DE SOFTWARE LIBRE, Oficina Software Libre UGR,2010. </a:t>
            </a:r>
            <a:r>
              <a:rPr lang="es-MX" sz="1500" dirty="0">
                <a:solidFill>
                  <a:schemeClr val="tx1"/>
                </a:solidFill>
                <a:hlinkClick r:id="rId2"/>
              </a:rPr>
              <a:t>https://osl.ugr.es/wp-content/uploads/2010/01/virtuales.pdf</a:t>
            </a:r>
            <a:endParaRPr lang="es-MX" sz="1500" dirty="0">
              <a:solidFill>
                <a:schemeClr val="tx1"/>
              </a:solidFill>
            </a:endParaRPr>
          </a:p>
          <a:p>
            <a:r>
              <a:rPr lang="es-MX" sz="1500" dirty="0">
                <a:solidFill>
                  <a:schemeClr val="tx1"/>
                </a:solidFill>
              </a:rPr>
              <a:t>* SISTEMAS OPERATIVOS – MÁQUINAS VIRTUALES, 2020. </a:t>
            </a:r>
            <a:r>
              <a:rPr lang="es-MX" sz="1500" dirty="0">
                <a:solidFill>
                  <a:schemeClr val="tx1"/>
                </a:solidFill>
                <a:hlinkClick r:id="rId3"/>
              </a:rPr>
              <a:t>https://cs.uns.edu.ar/~so/data/apuntes/SO-2020-mod%2014.pdf</a:t>
            </a:r>
            <a:r>
              <a:rPr lang="es-MX" sz="1500" dirty="0">
                <a:solidFill>
                  <a:schemeClr val="tx1"/>
                </a:solidFill>
              </a:rPr>
              <a:t> </a:t>
            </a:r>
          </a:p>
          <a:p>
            <a:r>
              <a:rPr lang="es-MX" sz="1500" dirty="0">
                <a:solidFill>
                  <a:schemeClr val="tx1"/>
                </a:solidFill>
              </a:rPr>
              <a:t>* </a:t>
            </a:r>
            <a:r>
              <a:rPr lang="es-MX" sz="1500" dirty="0" err="1">
                <a:solidFill>
                  <a:schemeClr val="tx1"/>
                </a:solidFill>
              </a:rPr>
              <a:t>Ganesh</a:t>
            </a:r>
            <a:r>
              <a:rPr lang="es-MX" sz="1500" dirty="0">
                <a:solidFill>
                  <a:schemeClr val="tx1"/>
                </a:solidFill>
              </a:rPr>
              <a:t> </a:t>
            </a:r>
            <a:r>
              <a:rPr lang="es-MX" sz="1500" dirty="0" err="1">
                <a:solidFill>
                  <a:schemeClr val="tx1"/>
                </a:solidFill>
              </a:rPr>
              <a:t>Periaswamy</a:t>
            </a:r>
            <a:r>
              <a:rPr lang="es-MX" sz="1500" dirty="0">
                <a:solidFill>
                  <a:schemeClr val="tx1"/>
                </a:solidFill>
              </a:rPr>
              <a:t>, Andy McDonald. LA CONQUISTA DE LOS RETOS DE ALIMENTACIÓN EN ENTORNOS VIRTUALIZADOS. DELL. </a:t>
            </a:r>
            <a:r>
              <a:rPr lang="es-MX" sz="1500" dirty="0">
                <a:solidFill>
                  <a:schemeClr val="tx1"/>
                </a:solidFill>
                <a:hlinkClick r:id="rId4"/>
              </a:rPr>
              <a:t>https://i.dell.com/sites/csdocuments/Business_smb_sb360_Documents/es/la/entornos-virtualizados.pdf</a:t>
            </a:r>
            <a:endParaRPr lang="es-MX" sz="1500" dirty="0">
              <a:solidFill>
                <a:schemeClr val="tx1"/>
              </a:solidFill>
            </a:endParaRPr>
          </a:p>
          <a:p>
            <a:r>
              <a:rPr lang="es-MX" sz="1500" dirty="0">
                <a:solidFill>
                  <a:schemeClr val="tx1"/>
                </a:solidFill>
              </a:rPr>
              <a:t>* Javier </a:t>
            </a:r>
            <a:r>
              <a:rPr lang="es-MX" sz="1500" dirty="0" err="1">
                <a:solidFill>
                  <a:schemeClr val="tx1"/>
                </a:solidFill>
              </a:rPr>
              <a:t>Albendea</a:t>
            </a:r>
            <a:r>
              <a:rPr lang="es-MX" sz="1500" dirty="0">
                <a:solidFill>
                  <a:schemeClr val="tx1"/>
                </a:solidFill>
              </a:rPr>
              <a:t>, VIRTUALIZACION Y CLOUD COMPUTING, PRESENTE Y FUTURO EN LA INFORMATICA. </a:t>
            </a:r>
            <a:r>
              <a:rPr lang="es-MX" sz="1500" dirty="0">
                <a:solidFill>
                  <a:schemeClr val="tx1"/>
                </a:solidFill>
                <a:hlinkClick r:id="rId5"/>
              </a:rPr>
              <a:t>https://www.ubu.es/sites/default/files/portal_page/files/virtualizacion_y_cloud.pdf</a:t>
            </a:r>
            <a:endParaRPr lang="es-MX" sz="1500" dirty="0">
              <a:solidFill>
                <a:schemeClr val="tx1"/>
              </a:solidFill>
            </a:endParaRPr>
          </a:p>
          <a:p>
            <a:r>
              <a:rPr lang="es-MX" sz="1500" dirty="0">
                <a:solidFill>
                  <a:schemeClr val="tx1"/>
                </a:solidFill>
              </a:rPr>
              <a:t>* </a:t>
            </a:r>
            <a:r>
              <a:rPr lang="es-MX" sz="1500" dirty="0">
                <a:solidFill>
                  <a:schemeClr val="tx1"/>
                </a:solidFill>
                <a:hlinkClick r:id="rId6"/>
              </a:rPr>
              <a:t>http://epgp.inflibnet.ac.in/epgpdata/uploads/epgp_content/S000007CS/P001073/M023262/ET/1505968591CC-mod25-Q1-eText.pdf</a:t>
            </a:r>
            <a:r>
              <a:rPr lang="es-MX" sz="1500" dirty="0">
                <a:solidFill>
                  <a:schemeClr val="tx1"/>
                </a:solidFill>
              </a:rPr>
              <a:t> </a:t>
            </a:r>
          </a:p>
          <a:p>
            <a:endParaRPr lang="es-MX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7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25428-BA3E-443F-9699-EB6D2C06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¿Qué es una máquina virtual?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8B3466-CD80-45EE-B168-2C3AF8441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127" y="2037121"/>
            <a:ext cx="8405746" cy="4108497"/>
          </a:xfrm>
        </p:spPr>
        <p:txBody>
          <a:bodyPr/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Una maquina virtual es un software que emula un ordenador y ejecuta programas como si fuera el ordenador real. En un principio esta maquina virtual fue definido como “un duplicado eficiente y aislado de una máquina física“. 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*Las maquinas virtuales logran en menos tiempo ejecutar los sistemas operativos en una sola computadora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*Reduce el numero de computadores físicos que se requieren. 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*Facilita la migración de aplicaciones 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*Agiliza la implementación </a:t>
            </a:r>
          </a:p>
          <a:p>
            <a:pPr algn="just"/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363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89124-0093-4273-859E-99AFFD8D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Historia de la virtualización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FB9FFD0A-26C4-4AFC-9843-A09643E95D99}"/>
              </a:ext>
            </a:extLst>
          </p:cNvPr>
          <p:cNvSpPr/>
          <p:nvPr/>
        </p:nvSpPr>
        <p:spPr>
          <a:xfrm>
            <a:off x="404038" y="3620386"/>
            <a:ext cx="11632019" cy="62200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1556F40-3655-4C12-B972-057628660B68}"/>
              </a:ext>
            </a:extLst>
          </p:cNvPr>
          <p:cNvSpPr txBox="1"/>
          <p:nvPr/>
        </p:nvSpPr>
        <p:spPr>
          <a:xfrm>
            <a:off x="4638889" y="3741549"/>
            <a:ext cx="96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1960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C0460F5-3F52-4080-BE57-93FDE214C6B5}"/>
              </a:ext>
            </a:extLst>
          </p:cNvPr>
          <p:cNvSpPr txBox="1"/>
          <p:nvPr/>
        </p:nvSpPr>
        <p:spPr>
          <a:xfrm>
            <a:off x="7213938" y="3766731"/>
            <a:ext cx="96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1970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DD1AA77-B4AF-45F7-A9DF-5813E23E2261}"/>
              </a:ext>
            </a:extLst>
          </p:cNvPr>
          <p:cNvSpPr txBox="1"/>
          <p:nvPr/>
        </p:nvSpPr>
        <p:spPr>
          <a:xfrm>
            <a:off x="9912823" y="3741549"/>
            <a:ext cx="96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1980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6825CEC-242D-4C5B-9BF7-95660BA17806}"/>
              </a:ext>
            </a:extLst>
          </p:cNvPr>
          <p:cNvSpPr txBox="1"/>
          <p:nvPr/>
        </p:nvSpPr>
        <p:spPr>
          <a:xfrm>
            <a:off x="1687188" y="3744354"/>
            <a:ext cx="96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1950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E49A686-6988-4422-BB42-062A36BDFC51}"/>
              </a:ext>
            </a:extLst>
          </p:cNvPr>
          <p:cNvSpPr txBox="1"/>
          <p:nvPr/>
        </p:nvSpPr>
        <p:spPr>
          <a:xfrm>
            <a:off x="361598" y="2737309"/>
            <a:ext cx="151389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Creación de IBM 705</a:t>
            </a:r>
          </a:p>
          <a:p>
            <a:pPr algn="ctr"/>
            <a:r>
              <a:rPr lang="es-MX" sz="1400" dirty="0"/>
              <a:t>1954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903B838-693A-41A0-BE68-DAD4C65DD4CC}"/>
              </a:ext>
            </a:extLst>
          </p:cNvPr>
          <p:cNvCxnSpPr>
            <a:cxnSpLocks/>
          </p:cNvCxnSpPr>
          <p:nvPr/>
        </p:nvCxnSpPr>
        <p:spPr>
          <a:xfrm>
            <a:off x="1118546" y="3493206"/>
            <a:ext cx="0" cy="27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461E73A-A705-445D-91B2-CA817AEAE903}"/>
              </a:ext>
            </a:extLst>
          </p:cNvPr>
          <p:cNvSpPr txBox="1"/>
          <p:nvPr/>
        </p:nvSpPr>
        <p:spPr>
          <a:xfrm>
            <a:off x="802760" y="4445678"/>
            <a:ext cx="151389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1956</a:t>
            </a:r>
          </a:p>
          <a:p>
            <a:pPr algn="ctr"/>
            <a:r>
              <a:rPr lang="es-MX" sz="1400" dirty="0"/>
              <a:t>Lanzamiento de IBM RAMAC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5DC2BEB-45C1-43C3-BADA-37231A841509}"/>
              </a:ext>
            </a:extLst>
          </p:cNvPr>
          <p:cNvSpPr txBox="1"/>
          <p:nvPr/>
        </p:nvSpPr>
        <p:spPr>
          <a:xfrm>
            <a:off x="2409961" y="2737309"/>
            <a:ext cx="151389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1959</a:t>
            </a:r>
          </a:p>
          <a:p>
            <a:pPr algn="ctr"/>
            <a:r>
              <a:rPr lang="es-MX" sz="1400" dirty="0"/>
              <a:t>Compartir procesadore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748171CE-9A6E-4F84-8AB1-09E6718AA2BD}"/>
              </a:ext>
            </a:extLst>
          </p:cNvPr>
          <p:cNvCxnSpPr>
            <a:cxnSpLocks/>
          </p:cNvCxnSpPr>
          <p:nvPr/>
        </p:nvCxnSpPr>
        <p:spPr>
          <a:xfrm flipV="1">
            <a:off x="1559708" y="4080554"/>
            <a:ext cx="0" cy="365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A561DE2-32D7-41D9-8831-8690AADABE11}"/>
              </a:ext>
            </a:extLst>
          </p:cNvPr>
          <p:cNvSpPr txBox="1"/>
          <p:nvPr/>
        </p:nvSpPr>
        <p:spPr>
          <a:xfrm>
            <a:off x="4638889" y="2737309"/>
            <a:ext cx="151389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Creación de IBM 709</a:t>
            </a:r>
          </a:p>
          <a:p>
            <a:pPr algn="ctr"/>
            <a:r>
              <a:rPr lang="es-MX" sz="1400" dirty="0"/>
              <a:t>1961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0C1202B-E009-4DAD-A8BB-514E1D87B14A}"/>
              </a:ext>
            </a:extLst>
          </p:cNvPr>
          <p:cNvSpPr txBox="1"/>
          <p:nvPr/>
        </p:nvSpPr>
        <p:spPr>
          <a:xfrm>
            <a:off x="5606452" y="4450565"/>
            <a:ext cx="151389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1965</a:t>
            </a:r>
          </a:p>
          <a:p>
            <a:pPr algn="ctr"/>
            <a:r>
              <a:rPr lang="es-MX" sz="1400" dirty="0"/>
              <a:t>Acuñación de “Hipervisor”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13A5774F-77F2-44ED-8DBD-7A0529790B5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166909" y="3475973"/>
            <a:ext cx="0" cy="290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79648B14-EE56-4459-AE12-FD76922D528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395837" y="3475973"/>
            <a:ext cx="0" cy="290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719F21E7-0A09-4976-8964-D58A69FFF6C0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363400" y="4080554"/>
            <a:ext cx="0" cy="370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D2CCB8A-F125-428A-B0EF-7DC7F910FEF1}"/>
              </a:ext>
            </a:extLst>
          </p:cNvPr>
          <p:cNvSpPr txBox="1"/>
          <p:nvPr/>
        </p:nvSpPr>
        <p:spPr>
          <a:xfrm>
            <a:off x="6764883" y="2529465"/>
            <a:ext cx="151389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Competición de la primera virtualización</a:t>
            </a:r>
          </a:p>
          <a:p>
            <a:pPr algn="ctr"/>
            <a:r>
              <a:rPr lang="es-MX" sz="1400" dirty="0"/>
              <a:t>1970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6792172F-7CA2-4CF5-9786-C7F1C671D0BF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7521831" y="3483572"/>
            <a:ext cx="0" cy="283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E951094-2E38-4183-99DE-EA9C774C2B52}"/>
              </a:ext>
            </a:extLst>
          </p:cNvPr>
          <p:cNvSpPr txBox="1"/>
          <p:nvPr/>
        </p:nvSpPr>
        <p:spPr>
          <a:xfrm>
            <a:off x="8873317" y="4450565"/>
            <a:ext cx="151389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1979</a:t>
            </a:r>
          </a:p>
          <a:p>
            <a:pPr algn="ctr"/>
            <a:r>
              <a:rPr lang="es-MX" sz="1400" dirty="0"/>
              <a:t>Lanzamiento de VM/370 versión 6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09392EB1-ED76-4078-86C2-95E81E58464B}"/>
              </a:ext>
            </a:extLst>
          </p:cNvPr>
          <p:cNvSpPr txBox="1"/>
          <p:nvPr/>
        </p:nvSpPr>
        <p:spPr>
          <a:xfrm>
            <a:off x="9732069" y="2987823"/>
            <a:ext cx="172451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Lanzamiento de XA </a:t>
            </a:r>
          </a:p>
          <a:p>
            <a:pPr algn="ctr"/>
            <a:r>
              <a:rPr lang="es-MX" sz="1400" dirty="0"/>
              <a:t>1981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FE2E0CF-E364-4CCD-968D-04997994A295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9630265" y="4080557"/>
            <a:ext cx="0" cy="370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E97B757E-E3BD-49E5-A0E7-3E812B5B7228}"/>
              </a:ext>
            </a:extLst>
          </p:cNvPr>
          <p:cNvCxnSpPr>
            <a:cxnSpLocks/>
          </p:cNvCxnSpPr>
          <p:nvPr/>
        </p:nvCxnSpPr>
        <p:spPr>
          <a:xfrm>
            <a:off x="10594325" y="3493206"/>
            <a:ext cx="1" cy="27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Qué es la virtualización?">
            <a:extLst>
              <a:ext uri="{FF2B5EF4-FFF2-40B4-BE49-F238E27FC236}">
                <a16:creationId xmlns:a16="http://schemas.microsoft.com/office/drawing/2014/main" id="{5242330F-CBE1-44D0-8A08-E19E1F30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790" y="4351733"/>
            <a:ext cx="2210198" cy="177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irtualización GNU/Linux (I/VIII): Conceptos | #4sysadmins">
            <a:extLst>
              <a:ext uri="{FF2B5EF4-FFF2-40B4-BE49-F238E27FC236}">
                <a16:creationId xmlns:a16="http://schemas.microsoft.com/office/drawing/2014/main" id="{1A5A2FCF-782D-40F6-BCAB-6CA72775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162" y="2127443"/>
            <a:ext cx="1262877" cy="94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8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B3C3C-ADE7-4C6D-A281-8E946E90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6B6F930-A578-4F1B-89C9-AE8FA772D71C}"/>
              </a:ext>
            </a:extLst>
          </p:cNvPr>
          <p:cNvSpPr/>
          <p:nvPr/>
        </p:nvSpPr>
        <p:spPr>
          <a:xfrm>
            <a:off x="531629" y="3117997"/>
            <a:ext cx="10951534" cy="62200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558DF1-A504-4451-9244-C7A0245E1F59}"/>
              </a:ext>
            </a:extLst>
          </p:cNvPr>
          <p:cNvSpPr txBox="1"/>
          <p:nvPr/>
        </p:nvSpPr>
        <p:spPr>
          <a:xfrm>
            <a:off x="613498" y="3244333"/>
            <a:ext cx="96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1990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EE0078-F400-4858-9590-868276032C7E}"/>
              </a:ext>
            </a:extLst>
          </p:cNvPr>
          <p:cNvSpPr txBox="1"/>
          <p:nvPr/>
        </p:nvSpPr>
        <p:spPr>
          <a:xfrm>
            <a:off x="2739811" y="3244333"/>
            <a:ext cx="96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2000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EA6CB2-8E56-4A08-BC86-F2087C74B9BC}"/>
              </a:ext>
            </a:extLst>
          </p:cNvPr>
          <p:cNvSpPr txBox="1"/>
          <p:nvPr/>
        </p:nvSpPr>
        <p:spPr>
          <a:xfrm>
            <a:off x="7152124" y="3244333"/>
            <a:ext cx="96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2010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B8FA8A-0D65-4453-B2C7-767AB5473CD1}"/>
              </a:ext>
            </a:extLst>
          </p:cNvPr>
          <p:cNvSpPr txBox="1"/>
          <p:nvPr/>
        </p:nvSpPr>
        <p:spPr>
          <a:xfrm>
            <a:off x="9298017" y="3238660"/>
            <a:ext cx="96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2020</a:t>
            </a:r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DC461FC-1352-4919-8DB4-2BE8BF8973D1}"/>
              </a:ext>
            </a:extLst>
          </p:cNvPr>
          <p:cNvSpPr txBox="1"/>
          <p:nvPr/>
        </p:nvSpPr>
        <p:spPr>
          <a:xfrm>
            <a:off x="180845" y="4381975"/>
            <a:ext cx="151389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1990</a:t>
            </a:r>
          </a:p>
          <a:p>
            <a:pPr algn="ctr"/>
            <a:r>
              <a:rPr lang="es-MX" sz="1400" dirty="0"/>
              <a:t>Lanzamiento de </a:t>
            </a:r>
            <a:r>
              <a:rPr lang="es-MX" sz="1400" dirty="0" err="1"/>
              <a:t>System</a:t>
            </a:r>
            <a:r>
              <a:rPr lang="es-MX" sz="1400" dirty="0"/>
              <a:t>/390 y ESA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29574E2-E04B-4556-B23A-E28D33DA00F9}"/>
              </a:ext>
            </a:extLst>
          </p:cNvPr>
          <p:cNvSpPr txBox="1"/>
          <p:nvPr/>
        </p:nvSpPr>
        <p:spPr>
          <a:xfrm>
            <a:off x="2016888" y="2053456"/>
            <a:ext cx="151389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Lanzamiento de </a:t>
            </a:r>
            <a:r>
              <a:rPr lang="es-MX" sz="1400" dirty="0" err="1"/>
              <a:t>MVware</a:t>
            </a:r>
            <a:r>
              <a:rPr lang="es-MX" sz="1400" dirty="0"/>
              <a:t> virtual </a:t>
            </a:r>
            <a:r>
              <a:rPr lang="es-MX" sz="1400" dirty="0" err="1"/>
              <a:t>plataform</a:t>
            </a:r>
            <a:endParaRPr lang="es-MX" sz="1400" dirty="0"/>
          </a:p>
          <a:p>
            <a:pPr algn="ctr"/>
            <a:r>
              <a:rPr lang="es-MX" sz="1400" dirty="0"/>
              <a:t>1999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959921-FED0-4EC1-896B-9EDDA7BAE3C7}"/>
              </a:ext>
            </a:extLst>
          </p:cNvPr>
          <p:cNvSpPr txBox="1"/>
          <p:nvPr/>
        </p:nvSpPr>
        <p:spPr>
          <a:xfrm>
            <a:off x="2773836" y="4330135"/>
            <a:ext cx="151389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2001</a:t>
            </a:r>
          </a:p>
          <a:p>
            <a:pPr algn="ctr"/>
            <a:r>
              <a:rPr lang="es-MX" sz="1400" dirty="0"/>
              <a:t>Lanzamiento de z/MV 4.1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E1699C-3D62-481C-8519-E92F03D95BCE}"/>
              </a:ext>
            </a:extLst>
          </p:cNvPr>
          <p:cNvSpPr txBox="1"/>
          <p:nvPr/>
        </p:nvSpPr>
        <p:spPr>
          <a:xfrm>
            <a:off x="4924383" y="2053456"/>
            <a:ext cx="151389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Lanzamiento de </a:t>
            </a:r>
            <a:r>
              <a:rPr lang="es-MX" sz="1400" dirty="0" err="1"/>
              <a:t>MVware</a:t>
            </a:r>
            <a:r>
              <a:rPr lang="es-MX" sz="1400" dirty="0"/>
              <a:t> Server</a:t>
            </a:r>
          </a:p>
          <a:p>
            <a:pPr algn="ctr"/>
            <a:r>
              <a:rPr lang="es-MX" sz="1400" dirty="0"/>
              <a:t>2006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78AF898-E1C6-4019-BA13-06BFC9CFC63B}"/>
              </a:ext>
            </a:extLst>
          </p:cNvPr>
          <p:cNvSpPr txBox="1"/>
          <p:nvPr/>
        </p:nvSpPr>
        <p:spPr>
          <a:xfrm>
            <a:off x="4474363" y="4330135"/>
            <a:ext cx="151389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2005</a:t>
            </a:r>
          </a:p>
          <a:p>
            <a:pPr algn="ctr"/>
            <a:r>
              <a:rPr lang="es-MX" sz="1400" dirty="0"/>
              <a:t>Lanzamiento de </a:t>
            </a:r>
            <a:r>
              <a:rPr lang="es-MX" sz="1400" dirty="0" err="1"/>
              <a:t>MVware</a:t>
            </a:r>
            <a:r>
              <a:rPr lang="es-MX" sz="1400" dirty="0"/>
              <a:t> Player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742191A-7B37-4CDA-A7BF-700E2C766804}"/>
              </a:ext>
            </a:extLst>
          </p:cNvPr>
          <p:cNvCxnSpPr>
            <a:stCxn id="9" idx="0"/>
          </p:cNvCxnSpPr>
          <p:nvPr/>
        </p:nvCxnSpPr>
        <p:spPr>
          <a:xfrm flipV="1">
            <a:off x="937793" y="3561825"/>
            <a:ext cx="0" cy="820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A655E87-7286-4C72-9788-84E008DD42DB}"/>
              </a:ext>
            </a:extLst>
          </p:cNvPr>
          <p:cNvCxnSpPr>
            <a:cxnSpLocks/>
          </p:cNvCxnSpPr>
          <p:nvPr/>
        </p:nvCxnSpPr>
        <p:spPr>
          <a:xfrm>
            <a:off x="2773836" y="3007563"/>
            <a:ext cx="0" cy="265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B0E0CAE-8870-4694-8341-45218B4DC887}"/>
              </a:ext>
            </a:extLst>
          </p:cNvPr>
          <p:cNvCxnSpPr/>
          <p:nvPr/>
        </p:nvCxnSpPr>
        <p:spPr>
          <a:xfrm>
            <a:off x="3530784" y="3561825"/>
            <a:ext cx="0" cy="76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FEDE18C-A22F-4228-A327-8E19272B8A9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231311" y="3561825"/>
            <a:ext cx="0" cy="76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A3AEFFF-91DF-4A72-90D0-4865D1685A1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681331" y="2792120"/>
            <a:ext cx="0" cy="481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6C4E2B8-F4E1-45D4-910F-89602213D07C}"/>
              </a:ext>
            </a:extLst>
          </p:cNvPr>
          <p:cNvSpPr txBox="1"/>
          <p:nvPr/>
        </p:nvSpPr>
        <p:spPr>
          <a:xfrm>
            <a:off x="7362739" y="2106692"/>
            <a:ext cx="151389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Cloud Computing</a:t>
            </a:r>
          </a:p>
          <a:p>
            <a:pPr algn="ctr"/>
            <a:r>
              <a:rPr lang="es-MX" sz="1400" dirty="0"/>
              <a:t>2012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563CBC8-8FF8-4AEA-8CCF-4402A1D5BEE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119687" y="2629912"/>
            <a:ext cx="0" cy="643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QUÉ ES EL CLOUD COMPUTING Y POR QUÉ ES IMPORTANTE PARA TU STARTUP?">
            <a:extLst>
              <a:ext uri="{FF2B5EF4-FFF2-40B4-BE49-F238E27FC236}">
                <a16:creationId xmlns:a16="http://schemas.microsoft.com/office/drawing/2014/main" id="{BFA5A816-38AF-4301-9B24-BB281C37E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690" y="3796435"/>
            <a:ext cx="4141511" cy="215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76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CC83F-4065-48B3-8886-1986B19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Clasificación de Máquinas Virtuales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423AFD-0E85-4DA0-8914-65BF8662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395" y="1845734"/>
            <a:ext cx="9103596" cy="3821419"/>
          </a:xfrm>
        </p:spPr>
        <p:txBody>
          <a:bodyPr/>
          <a:lstStyle/>
          <a:p>
            <a:pPr marL="0" indent="0" algn="just">
              <a:buNone/>
            </a:pPr>
            <a:endParaRPr lang="es-MX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b="1" dirty="0">
                <a:solidFill>
                  <a:schemeClr val="tx1"/>
                </a:solidFill>
              </a:rPr>
              <a:t> Máquina virtual de proceso: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Son llamadas “maquinas virtuales de hardware”. Permiten a la maquina subyacente multiplicarse entre varias maquinas virtuales, cada una ejecutando su propio sistema operativo. 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A la capa de software que permite la visualización se le llama monitor de maquina virtual o </a:t>
            </a:r>
            <a:r>
              <a:rPr lang="es-MX" dirty="0" err="1">
                <a:solidFill>
                  <a:schemeClr val="tx1"/>
                </a:solidFill>
              </a:rPr>
              <a:t>Hypervisor</a:t>
            </a:r>
            <a:r>
              <a:rPr lang="es-MX" dirty="0">
                <a:solidFill>
                  <a:schemeClr val="tx1"/>
                </a:solidFill>
              </a:rPr>
              <a:t>. El </a:t>
            </a:r>
            <a:r>
              <a:rPr lang="es-MX" dirty="0" err="1">
                <a:solidFill>
                  <a:schemeClr val="tx1"/>
                </a:solidFill>
              </a:rPr>
              <a:t>Hypervisor</a:t>
            </a:r>
            <a:r>
              <a:rPr lang="es-MX" dirty="0">
                <a:solidFill>
                  <a:schemeClr val="tx1"/>
                </a:solidFill>
              </a:rPr>
              <a:t> de maquina virtual puede ejecutarse directamente sobre el hardware o sobre un sistema operativo (“host </a:t>
            </a:r>
            <a:r>
              <a:rPr lang="es-MX" dirty="0" err="1">
                <a:solidFill>
                  <a:schemeClr val="tx1"/>
                </a:solidFill>
              </a:rPr>
              <a:t>operating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system</a:t>
            </a:r>
            <a:r>
              <a:rPr lang="es-MX" dirty="0">
                <a:solidFill>
                  <a:schemeClr val="tx1"/>
                </a:solidFill>
              </a:rPr>
              <a:t>”) </a:t>
            </a:r>
          </a:p>
        </p:txBody>
      </p:sp>
    </p:spTree>
    <p:extLst>
      <p:ext uri="{BB962C8B-B14F-4D97-AF65-F5344CB8AC3E}">
        <p14:creationId xmlns:p14="http://schemas.microsoft.com/office/powerpoint/2010/main" val="353359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2EA6B-4136-4ECF-B4A1-B2A9EB8D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848" y="1821357"/>
            <a:ext cx="8836365" cy="4023360"/>
          </a:xfrm>
        </p:spPr>
        <p:txBody>
          <a:bodyPr/>
          <a:lstStyle/>
          <a:p>
            <a:endParaRPr lang="es-MX" b="1" dirty="0">
              <a:solidFill>
                <a:schemeClr val="tx1"/>
              </a:solidFill>
            </a:endParaRPr>
          </a:p>
          <a:p>
            <a:r>
              <a:rPr lang="es-MX" b="1" dirty="0">
                <a:solidFill>
                  <a:schemeClr val="tx1"/>
                </a:solidFill>
              </a:rPr>
              <a:t>Maquina virtual de sistema: 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También es llamada “maquina virtual de aplicación”. Se ejecuta como un proceso        normal dentro de un sistema operativo y solo soporta un proceso. La maquina se inicia automáticamente cuando se lanza el proceso que se desea ejecutar y se detiene cuando este finaliza. 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El objetivo de este tipo de maquina virtual es dar un entorno de ejecución independiente de la plataforma de hardware y sistema operativo. 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507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E0A5D-10BA-4DFC-9679-541D4C5B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Tipos de virtualización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2DF88D-94BC-49F6-9BBD-E54F1795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235" y="2111548"/>
            <a:ext cx="8833529" cy="4023360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La virtualización tiene distintos usos y de acuerdo a éstos podemos determinar su tipo.  Los más comunes son: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tx1"/>
                </a:solidFill>
              </a:rPr>
              <a:t>Virtualización de servidores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tx1"/>
                </a:solidFill>
              </a:rPr>
              <a:t> Almacenamiento de datos : esta división a su vez, se subdivide en especializaciones dentro de cada tipo de virtualización general. Se puede clasificar la virtualización en dos categorías principales: </a:t>
            </a:r>
          </a:p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	</a:t>
            </a:r>
          </a:p>
          <a:p>
            <a:pPr lvl="5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chemeClr val="tx1"/>
                </a:solidFill>
              </a:rPr>
              <a:t>Virtualización de plataforma: Esta se realiza en un hardware en concreto con un software ejecutándose dentro del programa anfitrión. Dependiendo del grado de simulación</a:t>
            </a:r>
          </a:p>
        </p:txBody>
      </p:sp>
    </p:spTree>
    <p:extLst>
      <p:ext uri="{BB962C8B-B14F-4D97-AF65-F5344CB8AC3E}">
        <p14:creationId xmlns:p14="http://schemas.microsoft.com/office/powerpoint/2010/main" val="146297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CE17C-D44F-46E6-9C13-77A6AB3D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68EB0-F964-4D28-A25F-F32DFE481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0" y="1998134"/>
            <a:ext cx="10058400" cy="4023360"/>
          </a:xfrm>
        </p:spPr>
        <p:txBody>
          <a:bodyPr/>
          <a:lstStyle/>
          <a:p>
            <a:pPr marL="871400" lvl="5" indent="0">
              <a:buNone/>
            </a:pPr>
            <a:r>
              <a:rPr lang="es-MX" sz="2000" dirty="0">
                <a:solidFill>
                  <a:schemeClr val="tx1"/>
                </a:solidFill>
              </a:rPr>
              <a:t>A su vez, la virtualización de plataforma se divide en: </a:t>
            </a:r>
          </a:p>
          <a:p>
            <a:pPr marL="1071400" lvl="6" indent="0">
              <a:buNone/>
            </a:pPr>
            <a:r>
              <a:rPr lang="es-MX" sz="2000" dirty="0">
                <a:solidFill>
                  <a:schemeClr val="tx1"/>
                </a:solidFill>
              </a:rPr>
              <a:t>- Emulador.          			- </a:t>
            </a:r>
            <a:r>
              <a:rPr lang="es-MX" sz="2000" dirty="0" err="1">
                <a:solidFill>
                  <a:schemeClr val="tx1"/>
                </a:solidFill>
              </a:rPr>
              <a:t>Paravirtualización</a:t>
            </a:r>
            <a:endParaRPr lang="es-MX" sz="2000" dirty="0">
              <a:solidFill>
                <a:schemeClr val="tx1"/>
              </a:solidFill>
            </a:endParaRPr>
          </a:p>
          <a:p>
            <a:pPr marL="1071400" lvl="6" indent="0">
              <a:buNone/>
            </a:pPr>
            <a:r>
              <a:rPr lang="es-MX" sz="2000" dirty="0">
                <a:solidFill>
                  <a:schemeClr val="tx1"/>
                </a:solidFill>
              </a:rPr>
              <a:t>- Virtualización parcial. 			- Virtualización a nivel SO</a:t>
            </a:r>
          </a:p>
          <a:p>
            <a:pPr marL="1071400" lvl="6" indent="0">
              <a:buNone/>
            </a:pPr>
            <a:r>
              <a:rPr lang="es-MX" sz="2000" dirty="0">
                <a:solidFill>
                  <a:schemeClr val="tx1"/>
                </a:solidFill>
              </a:rPr>
              <a:t>- Virtualización completa.		- Virtualización de aplicaciones</a:t>
            </a:r>
          </a:p>
          <a:p>
            <a:pPr marL="1071400" lvl="6" indent="0">
              <a:buNone/>
            </a:pPr>
            <a:endParaRPr lang="es-MX" sz="2000" dirty="0">
              <a:solidFill>
                <a:schemeClr val="tx1"/>
              </a:solidFill>
            </a:endParaRPr>
          </a:p>
          <a:p>
            <a:pPr lvl="6" algn="just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chemeClr val="tx1"/>
                </a:solidFill>
              </a:rPr>
              <a:t>Virtualización de recursos: Esta permite la agrupación de diversos dispositivos de una computadora, dando la idea de ser un solo, o lo contrario la partición de un dispositivo en varios de forma virtual. Así, se puede simular los recursos de un ordenador.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167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E57A2C-D22E-415B-AD5E-E472C77E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¿Qué se puede virtualizar?</a:t>
            </a:r>
          </a:p>
        </p:txBody>
      </p:sp>
      <p:pic>
        <p:nvPicPr>
          <p:cNvPr id="4" name="Picture 2" descr="Cómo crear una máquina virtual Ubuntu en VirtualBox">
            <a:extLst>
              <a:ext uri="{FF2B5EF4-FFF2-40B4-BE49-F238E27FC236}">
                <a16:creationId xmlns:a16="http://schemas.microsoft.com/office/drawing/2014/main" id="{D80F6CD5-C499-4A04-9714-8BAE7B825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538088"/>
            <a:ext cx="5451627" cy="346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5CAD8-BCC6-416B-A23F-CDBE9027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824" y="2504121"/>
            <a:ext cx="5127172" cy="367018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Actualmente se puede virtualizar todo, salva cuando se necesite un hardware en específico. </a:t>
            </a:r>
          </a:p>
          <a:p>
            <a:r>
              <a:rPr lang="es-MX" dirty="0">
                <a:solidFill>
                  <a:schemeClr val="tx1"/>
                </a:solidFill>
              </a:rPr>
              <a:t>Se puede virtualizar servidores (Windows y Linux), escritorios, </a:t>
            </a:r>
            <a:r>
              <a:rPr lang="es-MX" dirty="0" err="1">
                <a:solidFill>
                  <a:schemeClr val="tx1"/>
                </a:solidFill>
              </a:rPr>
              <a:t>router</a:t>
            </a:r>
            <a:r>
              <a:rPr lang="es-MX" dirty="0">
                <a:solidFill>
                  <a:schemeClr val="tx1"/>
                </a:solidFill>
              </a:rPr>
              <a:t>, sistemas de almacenamiento, servidores de BBDD, </a:t>
            </a:r>
            <a:r>
              <a:rPr lang="es-MX" dirty="0" err="1">
                <a:solidFill>
                  <a:schemeClr val="tx1"/>
                </a:solidFill>
              </a:rPr>
              <a:t>etc</a:t>
            </a:r>
            <a:r>
              <a:rPr lang="es-MX" dirty="0">
                <a:solidFill>
                  <a:schemeClr val="tx1"/>
                </a:solidFill>
              </a:rPr>
              <a:t>…  </a:t>
            </a:r>
          </a:p>
          <a:p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5853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798</TotalTime>
  <Words>1217</Words>
  <Application>Microsoft Office PowerPoint</Application>
  <PresentationFormat>Panorámica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Retrospección</vt:lpstr>
      <vt:lpstr>Máquinas virtuales  (Virtual Machine Manager VMM)</vt:lpstr>
      <vt:lpstr>¿Qué es una máquina virtual?</vt:lpstr>
      <vt:lpstr>Historia de la virtualización</vt:lpstr>
      <vt:lpstr>Presentación de PowerPoint</vt:lpstr>
      <vt:lpstr>Clasificación de Máquinas Virtuales</vt:lpstr>
      <vt:lpstr>Presentación de PowerPoint</vt:lpstr>
      <vt:lpstr>Tipos de virtualización</vt:lpstr>
      <vt:lpstr>Presentación de PowerPoint</vt:lpstr>
      <vt:lpstr>¿Qué se puede virtualizar?</vt:lpstr>
      <vt:lpstr>Diferentes máquinas virtuales</vt:lpstr>
      <vt:lpstr>Presentación de PowerPoint</vt:lpstr>
      <vt:lpstr>Ventajas de las VMM</vt:lpstr>
      <vt:lpstr>Requerimientos para su implementación</vt:lpstr>
      <vt:lpstr>Implementación de maquinas virtuales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Máquinas virtuales  (Virtual Machine Manager VMM)</dc:title>
  <dc:creator>ANA GRISELDA CEDILLO DIAZ</dc:creator>
  <cp:lastModifiedBy>ANA GRISELDA CEDILLO DIAZ</cp:lastModifiedBy>
  <cp:revision>8</cp:revision>
  <dcterms:created xsi:type="dcterms:W3CDTF">2021-09-29T23:20:46Z</dcterms:created>
  <dcterms:modified xsi:type="dcterms:W3CDTF">2021-10-02T04:02:30Z</dcterms:modified>
</cp:coreProperties>
</file>