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5DD030-4A32-4297-85AC-196EC6B445AA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</dgm:pt>
    <dgm:pt modelId="{F777FAAD-E39B-4BEB-A036-6CD9A6A40088}">
      <dgm:prSet phldrT="[Text]"/>
      <dgm:spPr/>
      <dgm:t>
        <a:bodyPr/>
        <a:lstStyle/>
        <a:p>
          <a:r>
            <a:rPr lang="en-US" dirty="0"/>
            <a:t>Import Data From ADF&amp;G</a:t>
          </a:r>
        </a:p>
      </dgm:t>
    </dgm:pt>
    <dgm:pt modelId="{6ED35DE3-B333-4092-9EFD-3C7494117DDE}" type="parTrans" cxnId="{471A50B8-659E-4EE5-90B0-1EC2F52C2A5F}">
      <dgm:prSet/>
      <dgm:spPr/>
      <dgm:t>
        <a:bodyPr/>
        <a:lstStyle/>
        <a:p>
          <a:endParaRPr lang="en-US"/>
        </a:p>
      </dgm:t>
    </dgm:pt>
    <dgm:pt modelId="{8B2A08DF-CB2E-4979-A5D8-84F18360ADC0}" type="sibTrans" cxnId="{471A50B8-659E-4EE5-90B0-1EC2F52C2A5F}">
      <dgm:prSet/>
      <dgm:spPr/>
      <dgm:t>
        <a:bodyPr/>
        <a:lstStyle/>
        <a:p>
          <a:endParaRPr lang="en-US"/>
        </a:p>
      </dgm:t>
    </dgm:pt>
    <dgm:pt modelId="{4D08FE2D-1F8F-4D64-AF85-E6E4C5847C6C}">
      <dgm:prSet phldrT="[Text]"/>
      <dgm:spPr/>
      <dgm:t>
        <a:bodyPr/>
        <a:lstStyle/>
        <a:p>
          <a:r>
            <a:rPr lang="en-US" dirty="0"/>
            <a:t>Preprocess excel worksheet using </a:t>
          </a:r>
          <a:r>
            <a:rPr lang="en-US" dirty="0" err="1"/>
            <a:t>Dataframe</a:t>
          </a:r>
          <a:r>
            <a:rPr lang="en-US" dirty="0"/>
            <a:t> </a:t>
          </a:r>
          <a:r>
            <a:rPr lang="en-US" dirty="0" err="1"/>
            <a:t>preprocess.R</a:t>
          </a:r>
          <a:endParaRPr lang="en-US" dirty="0"/>
        </a:p>
      </dgm:t>
    </dgm:pt>
    <dgm:pt modelId="{0E3DF1D4-34CB-4833-9CE4-3F766ED42E1A}" type="parTrans" cxnId="{20B13983-FE0F-4897-9BAA-FB0F48BE9739}">
      <dgm:prSet/>
      <dgm:spPr/>
      <dgm:t>
        <a:bodyPr/>
        <a:lstStyle/>
        <a:p>
          <a:endParaRPr lang="en-US"/>
        </a:p>
      </dgm:t>
    </dgm:pt>
    <dgm:pt modelId="{5600A2A5-9492-4EB2-BE27-7A6CD70C6431}" type="sibTrans" cxnId="{20B13983-FE0F-4897-9BAA-FB0F48BE9739}">
      <dgm:prSet/>
      <dgm:spPr/>
      <dgm:t>
        <a:bodyPr/>
        <a:lstStyle/>
        <a:p>
          <a:endParaRPr lang="en-US"/>
        </a:p>
      </dgm:t>
    </dgm:pt>
    <dgm:pt modelId="{38AF21E0-0B68-4A4F-B3A0-735516EFA4BA}">
      <dgm:prSet/>
      <dgm:spPr/>
      <dgm:t>
        <a:bodyPr/>
        <a:lstStyle/>
        <a:p>
          <a:r>
            <a:rPr lang="en-US" dirty="0"/>
            <a:t>Run the model using the </a:t>
          </a:r>
          <a:r>
            <a:rPr lang="en-US" dirty="0" err="1"/>
            <a:t>InSeasonProjection</a:t>
          </a:r>
          <a:r>
            <a:rPr lang="en-US" dirty="0"/>
            <a:t> function</a:t>
          </a:r>
        </a:p>
      </dgm:t>
    </dgm:pt>
    <dgm:pt modelId="{12FD18FD-04BD-49A8-82EF-AFDDB05CC6E7}" type="parTrans" cxnId="{BAD7B6A0-6D72-439E-A68D-637E9A82667F}">
      <dgm:prSet/>
      <dgm:spPr/>
      <dgm:t>
        <a:bodyPr/>
        <a:lstStyle/>
        <a:p>
          <a:endParaRPr lang="en-US"/>
        </a:p>
      </dgm:t>
    </dgm:pt>
    <dgm:pt modelId="{11AA83DB-9E97-4184-9D61-7F04969BE883}" type="sibTrans" cxnId="{BAD7B6A0-6D72-439E-A68D-637E9A82667F}">
      <dgm:prSet/>
      <dgm:spPr/>
      <dgm:t>
        <a:bodyPr/>
        <a:lstStyle/>
        <a:p>
          <a:endParaRPr lang="en-US"/>
        </a:p>
      </dgm:t>
    </dgm:pt>
    <dgm:pt modelId="{AB84393D-8E0A-4577-96BE-2877E69026F3}">
      <dgm:prSet/>
      <dgm:spPr/>
      <dgm:t>
        <a:bodyPr/>
        <a:lstStyle/>
        <a:p>
          <a:r>
            <a:rPr lang="en-US" dirty="0"/>
            <a:t>Use the </a:t>
          </a:r>
          <a:r>
            <a:rPr lang="en-US" dirty="0" err="1"/>
            <a:t>outPlots</a:t>
          </a:r>
          <a:r>
            <a:rPr lang="en-US" dirty="0"/>
            <a:t> function to view projection</a:t>
          </a:r>
        </a:p>
      </dgm:t>
    </dgm:pt>
    <dgm:pt modelId="{D0F2F8F4-2F8E-4A21-9FB7-7E27A9FB6D3C}" type="parTrans" cxnId="{123C30A6-B201-416C-AFDE-DC3A86CFF780}">
      <dgm:prSet/>
      <dgm:spPr/>
      <dgm:t>
        <a:bodyPr/>
        <a:lstStyle/>
        <a:p>
          <a:endParaRPr lang="en-US"/>
        </a:p>
      </dgm:t>
    </dgm:pt>
    <dgm:pt modelId="{3C5EC069-94AA-41C2-B71A-3950D84BDC5F}" type="sibTrans" cxnId="{123C30A6-B201-416C-AFDE-DC3A86CFF780}">
      <dgm:prSet/>
      <dgm:spPr/>
      <dgm:t>
        <a:bodyPr/>
        <a:lstStyle/>
        <a:p>
          <a:endParaRPr lang="en-US"/>
        </a:p>
      </dgm:t>
    </dgm:pt>
    <dgm:pt modelId="{1098EED1-D87A-4531-A464-78B3FE9F46FE}">
      <dgm:prSet phldrT="[Text]"/>
      <dgm:spPr/>
      <dgm:t>
        <a:bodyPr/>
        <a:lstStyle/>
        <a:p>
          <a:r>
            <a:rPr lang="en-US" dirty="0"/>
            <a:t>Select current year, the day of year with the latest PSS report</a:t>
          </a:r>
        </a:p>
      </dgm:t>
    </dgm:pt>
    <dgm:pt modelId="{1EBCC4EC-BAFB-4DCE-B101-2A14CC2D4547}" type="sibTrans" cxnId="{AB1B09AE-DBEE-4B6F-8CF4-DE29153C1C3A}">
      <dgm:prSet/>
      <dgm:spPr/>
      <dgm:t>
        <a:bodyPr/>
        <a:lstStyle/>
        <a:p>
          <a:endParaRPr lang="en-US"/>
        </a:p>
      </dgm:t>
    </dgm:pt>
    <dgm:pt modelId="{B21FCCDE-47EE-42C4-A07D-51DD6203EF16}" type="parTrans" cxnId="{AB1B09AE-DBEE-4B6F-8CF4-DE29153C1C3A}">
      <dgm:prSet/>
      <dgm:spPr/>
      <dgm:t>
        <a:bodyPr/>
        <a:lstStyle/>
        <a:p>
          <a:endParaRPr lang="en-US"/>
        </a:p>
      </dgm:t>
    </dgm:pt>
    <dgm:pt modelId="{150BE95A-82B8-4644-A36C-9D6C91078D93}" type="pres">
      <dgm:prSet presAssocID="{905DD030-4A32-4297-85AC-196EC6B445AA}" presName="outerComposite" presStyleCnt="0">
        <dgm:presLayoutVars>
          <dgm:chMax val="5"/>
          <dgm:dir/>
          <dgm:resizeHandles val="exact"/>
        </dgm:presLayoutVars>
      </dgm:prSet>
      <dgm:spPr/>
    </dgm:pt>
    <dgm:pt modelId="{9ECD5457-EAE1-4C2E-8446-9394FD02ED9C}" type="pres">
      <dgm:prSet presAssocID="{905DD030-4A32-4297-85AC-196EC6B445AA}" presName="dummyMaxCanvas" presStyleCnt="0">
        <dgm:presLayoutVars/>
      </dgm:prSet>
      <dgm:spPr/>
    </dgm:pt>
    <dgm:pt modelId="{64542588-90B2-4D1E-96DD-C45B0D96C037}" type="pres">
      <dgm:prSet presAssocID="{905DD030-4A32-4297-85AC-196EC6B445AA}" presName="FiveNodes_1" presStyleLbl="node1" presStyleIdx="0" presStyleCnt="5">
        <dgm:presLayoutVars>
          <dgm:bulletEnabled val="1"/>
        </dgm:presLayoutVars>
      </dgm:prSet>
      <dgm:spPr/>
    </dgm:pt>
    <dgm:pt modelId="{791299E0-BCB0-4308-86B2-E12C24642398}" type="pres">
      <dgm:prSet presAssocID="{905DD030-4A32-4297-85AC-196EC6B445AA}" presName="FiveNodes_2" presStyleLbl="node1" presStyleIdx="1" presStyleCnt="5">
        <dgm:presLayoutVars>
          <dgm:bulletEnabled val="1"/>
        </dgm:presLayoutVars>
      </dgm:prSet>
      <dgm:spPr/>
    </dgm:pt>
    <dgm:pt modelId="{8F2650AD-1CAE-4FDE-82DA-9382D082B3DB}" type="pres">
      <dgm:prSet presAssocID="{905DD030-4A32-4297-85AC-196EC6B445AA}" presName="FiveNodes_3" presStyleLbl="node1" presStyleIdx="2" presStyleCnt="5">
        <dgm:presLayoutVars>
          <dgm:bulletEnabled val="1"/>
        </dgm:presLayoutVars>
      </dgm:prSet>
      <dgm:spPr/>
    </dgm:pt>
    <dgm:pt modelId="{D6CCC01D-1DCD-486F-91F7-43159D23EF0A}" type="pres">
      <dgm:prSet presAssocID="{905DD030-4A32-4297-85AC-196EC6B445AA}" presName="FiveNodes_4" presStyleLbl="node1" presStyleIdx="3" presStyleCnt="5">
        <dgm:presLayoutVars>
          <dgm:bulletEnabled val="1"/>
        </dgm:presLayoutVars>
      </dgm:prSet>
      <dgm:spPr/>
    </dgm:pt>
    <dgm:pt modelId="{C81C7633-CC6E-4686-9050-6218786E9498}" type="pres">
      <dgm:prSet presAssocID="{905DD030-4A32-4297-85AC-196EC6B445AA}" presName="FiveNodes_5" presStyleLbl="node1" presStyleIdx="4" presStyleCnt="5">
        <dgm:presLayoutVars>
          <dgm:bulletEnabled val="1"/>
        </dgm:presLayoutVars>
      </dgm:prSet>
      <dgm:spPr/>
    </dgm:pt>
    <dgm:pt modelId="{A7F5A8FF-FA2B-43AF-8486-BBACC4750AB7}" type="pres">
      <dgm:prSet presAssocID="{905DD030-4A32-4297-85AC-196EC6B445AA}" presName="FiveConn_1-2" presStyleLbl="fgAccFollowNode1" presStyleIdx="0" presStyleCnt="4">
        <dgm:presLayoutVars>
          <dgm:bulletEnabled val="1"/>
        </dgm:presLayoutVars>
      </dgm:prSet>
      <dgm:spPr/>
    </dgm:pt>
    <dgm:pt modelId="{E8ACD30C-20EF-46EC-8027-BA40199DA840}" type="pres">
      <dgm:prSet presAssocID="{905DD030-4A32-4297-85AC-196EC6B445AA}" presName="FiveConn_2-3" presStyleLbl="fgAccFollowNode1" presStyleIdx="1" presStyleCnt="4">
        <dgm:presLayoutVars>
          <dgm:bulletEnabled val="1"/>
        </dgm:presLayoutVars>
      </dgm:prSet>
      <dgm:spPr/>
    </dgm:pt>
    <dgm:pt modelId="{CD1A62A3-9694-406F-8062-2F5F4276EE51}" type="pres">
      <dgm:prSet presAssocID="{905DD030-4A32-4297-85AC-196EC6B445AA}" presName="FiveConn_3-4" presStyleLbl="fgAccFollowNode1" presStyleIdx="2" presStyleCnt="4">
        <dgm:presLayoutVars>
          <dgm:bulletEnabled val="1"/>
        </dgm:presLayoutVars>
      </dgm:prSet>
      <dgm:spPr/>
    </dgm:pt>
    <dgm:pt modelId="{3AEF613E-BC36-4DC7-9F0E-6CC3DEC3C16D}" type="pres">
      <dgm:prSet presAssocID="{905DD030-4A32-4297-85AC-196EC6B445AA}" presName="FiveConn_4-5" presStyleLbl="fgAccFollowNode1" presStyleIdx="3" presStyleCnt="4">
        <dgm:presLayoutVars>
          <dgm:bulletEnabled val="1"/>
        </dgm:presLayoutVars>
      </dgm:prSet>
      <dgm:spPr/>
    </dgm:pt>
    <dgm:pt modelId="{2C6CD326-7B83-49B1-AC34-F4D41C8B05A3}" type="pres">
      <dgm:prSet presAssocID="{905DD030-4A32-4297-85AC-196EC6B445AA}" presName="FiveNodes_1_text" presStyleLbl="node1" presStyleIdx="4" presStyleCnt="5">
        <dgm:presLayoutVars>
          <dgm:bulletEnabled val="1"/>
        </dgm:presLayoutVars>
      </dgm:prSet>
      <dgm:spPr/>
    </dgm:pt>
    <dgm:pt modelId="{A1D35216-CE91-40C2-A48B-79E71DEC62B3}" type="pres">
      <dgm:prSet presAssocID="{905DD030-4A32-4297-85AC-196EC6B445AA}" presName="FiveNodes_2_text" presStyleLbl="node1" presStyleIdx="4" presStyleCnt="5">
        <dgm:presLayoutVars>
          <dgm:bulletEnabled val="1"/>
        </dgm:presLayoutVars>
      </dgm:prSet>
      <dgm:spPr/>
    </dgm:pt>
    <dgm:pt modelId="{F26769D4-01B8-411A-906B-59ED35C49A93}" type="pres">
      <dgm:prSet presAssocID="{905DD030-4A32-4297-85AC-196EC6B445AA}" presName="FiveNodes_3_text" presStyleLbl="node1" presStyleIdx="4" presStyleCnt="5">
        <dgm:presLayoutVars>
          <dgm:bulletEnabled val="1"/>
        </dgm:presLayoutVars>
      </dgm:prSet>
      <dgm:spPr/>
    </dgm:pt>
    <dgm:pt modelId="{C94A0CFD-94A8-4653-8617-68E6435F8BA0}" type="pres">
      <dgm:prSet presAssocID="{905DD030-4A32-4297-85AC-196EC6B445AA}" presName="FiveNodes_4_text" presStyleLbl="node1" presStyleIdx="4" presStyleCnt="5">
        <dgm:presLayoutVars>
          <dgm:bulletEnabled val="1"/>
        </dgm:presLayoutVars>
      </dgm:prSet>
      <dgm:spPr/>
    </dgm:pt>
    <dgm:pt modelId="{8D19224C-448C-440C-9AD4-AC9AD99797D6}" type="pres">
      <dgm:prSet presAssocID="{905DD030-4A32-4297-85AC-196EC6B445A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6305E03-8628-47D9-A9E1-904977179E76}" type="presOf" srcId="{4D08FE2D-1F8F-4D64-AF85-E6E4C5847C6C}" destId="{A1D35216-CE91-40C2-A48B-79E71DEC62B3}" srcOrd="1" destOrd="0" presId="urn:microsoft.com/office/officeart/2005/8/layout/vProcess5"/>
    <dgm:cxn modelId="{B6D9592E-7506-466C-9E20-C1F49DC20F13}" type="presOf" srcId="{4D08FE2D-1F8F-4D64-AF85-E6E4C5847C6C}" destId="{791299E0-BCB0-4308-86B2-E12C24642398}" srcOrd="0" destOrd="0" presId="urn:microsoft.com/office/officeart/2005/8/layout/vProcess5"/>
    <dgm:cxn modelId="{2526753B-E5F7-4C48-B3EB-E1D032820617}" type="presOf" srcId="{F777FAAD-E39B-4BEB-A036-6CD9A6A40088}" destId="{64542588-90B2-4D1E-96DD-C45B0D96C037}" srcOrd="0" destOrd="0" presId="urn:microsoft.com/office/officeart/2005/8/layout/vProcess5"/>
    <dgm:cxn modelId="{4031015B-CD49-4A54-B1EC-11C5F2830305}" type="presOf" srcId="{8B2A08DF-CB2E-4979-A5D8-84F18360ADC0}" destId="{A7F5A8FF-FA2B-43AF-8486-BBACC4750AB7}" srcOrd="0" destOrd="0" presId="urn:microsoft.com/office/officeart/2005/8/layout/vProcess5"/>
    <dgm:cxn modelId="{2E5D596A-5D98-4E1B-AA12-E8A101DDBAF7}" type="presOf" srcId="{5600A2A5-9492-4EB2-BE27-7A6CD70C6431}" destId="{E8ACD30C-20EF-46EC-8027-BA40199DA840}" srcOrd="0" destOrd="0" presId="urn:microsoft.com/office/officeart/2005/8/layout/vProcess5"/>
    <dgm:cxn modelId="{BCF33B4B-38E3-421F-9816-5A0C4D71B882}" type="presOf" srcId="{905DD030-4A32-4297-85AC-196EC6B445AA}" destId="{150BE95A-82B8-4644-A36C-9D6C91078D93}" srcOrd="0" destOrd="0" presId="urn:microsoft.com/office/officeart/2005/8/layout/vProcess5"/>
    <dgm:cxn modelId="{6F03674C-9FC9-4144-B278-E3F01B273E20}" type="presOf" srcId="{F777FAAD-E39B-4BEB-A036-6CD9A6A40088}" destId="{2C6CD326-7B83-49B1-AC34-F4D41C8B05A3}" srcOrd="1" destOrd="0" presId="urn:microsoft.com/office/officeart/2005/8/layout/vProcess5"/>
    <dgm:cxn modelId="{C893966E-DB0D-4E67-B881-C16CC32F740F}" type="presOf" srcId="{1098EED1-D87A-4531-A464-78B3FE9F46FE}" destId="{F26769D4-01B8-411A-906B-59ED35C49A93}" srcOrd="1" destOrd="0" presId="urn:microsoft.com/office/officeart/2005/8/layout/vProcess5"/>
    <dgm:cxn modelId="{20B13983-FE0F-4897-9BAA-FB0F48BE9739}" srcId="{905DD030-4A32-4297-85AC-196EC6B445AA}" destId="{4D08FE2D-1F8F-4D64-AF85-E6E4C5847C6C}" srcOrd="1" destOrd="0" parTransId="{0E3DF1D4-34CB-4833-9CE4-3F766ED42E1A}" sibTransId="{5600A2A5-9492-4EB2-BE27-7A6CD70C6431}"/>
    <dgm:cxn modelId="{D198CC93-4412-42D3-ACB0-319ACF218F10}" type="presOf" srcId="{38AF21E0-0B68-4A4F-B3A0-735516EFA4BA}" destId="{D6CCC01D-1DCD-486F-91F7-43159D23EF0A}" srcOrd="0" destOrd="0" presId="urn:microsoft.com/office/officeart/2005/8/layout/vProcess5"/>
    <dgm:cxn modelId="{11848499-4416-4DB0-AD71-D8ECED8E55CD}" type="presOf" srcId="{1EBCC4EC-BAFB-4DCE-B101-2A14CC2D4547}" destId="{CD1A62A3-9694-406F-8062-2F5F4276EE51}" srcOrd="0" destOrd="0" presId="urn:microsoft.com/office/officeart/2005/8/layout/vProcess5"/>
    <dgm:cxn modelId="{C7AA1D9C-F473-4DC8-B4C7-162B21E73843}" type="presOf" srcId="{1098EED1-D87A-4531-A464-78B3FE9F46FE}" destId="{8F2650AD-1CAE-4FDE-82DA-9382D082B3DB}" srcOrd="0" destOrd="0" presId="urn:microsoft.com/office/officeart/2005/8/layout/vProcess5"/>
    <dgm:cxn modelId="{BAD7B6A0-6D72-439E-A68D-637E9A82667F}" srcId="{905DD030-4A32-4297-85AC-196EC6B445AA}" destId="{38AF21E0-0B68-4A4F-B3A0-735516EFA4BA}" srcOrd="3" destOrd="0" parTransId="{12FD18FD-04BD-49A8-82EF-AFDDB05CC6E7}" sibTransId="{11AA83DB-9E97-4184-9D61-7F04969BE883}"/>
    <dgm:cxn modelId="{123C30A6-B201-416C-AFDE-DC3A86CFF780}" srcId="{905DD030-4A32-4297-85AC-196EC6B445AA}" destId="{AB84393D-8E0A-4577-96BE-2877E69026F3}" srcOrd="4" destOrd="0" parTransId="{D0F2F8F4-2F8E-4A21-9FB7-7E27A9FB6D3C}" sibTransId="{3C5EC069-94AA-41C2-B71A-3950D84BDC5F}"/>
    <dgm:cxn modelId="{AB1B09AE-DBEE-4B6F-8CF4-DE29153C1C3A}" srcId="{905DD030-4A32-4297-85AC-196EC6B445AA}" destId="{1098EED1-D87A-4531-A464-78B3FE9F46FE}" srcOrd="2" destOrd="0" parTransId="{B21FCCDE-47EE-42C4-A07D-51DD6203EF16}" sibTransId="{1EBCC4EC-BAFB-4DCE-B101-2A14CC2D4547}"/>
    <dgm:cxn modelId="{471A50B8-659E-4EE5-90B0-1EC2F52C2A5F}" srcId="{905DD030-4A32-4297-85AC-196EC6B445AA}" destId="{F777FAAD-E39B-4BEB-A036-6CD9A6A40088}" srcOrd="0" destOrd="0" parTransId="{6ED35DE3-B333-4092-9EFD-3C7494117DDE}" sibTransId="{8B2A08DF-CB2E-4979-A5D8-84F18360ADC0}"/>
    <dgm:cxn modelId="{8B49E4EB-E078-40A7-8AC7-D3E761D2C307}" type="presOf" srcId="{AB84393D-8E0A-4577-96BE-2877E69026F3}" destId="{C81C7633-CC6E-4686-9050-6218786E9498}" srcOrd="0" destOrd="0" presId="urn:microsoft.com/office/officeart/2005/8/layout/vProcess5"/>
    <dgm:cxn modelId="{DFA7C8ED-5B1A-4C84-83D3-735B537BB4D7}" type="presOf" srcId="{11AA83DB-9E97-4184-9D61-7F04969BE883}" destId="{3AEF613E-BC36-4DC7-9F0E-6CC3DEC3C16D}" srcOrd="0" destOrd="0" presId="urn:microsoft.com/office/officeart/2005/8/layout/vProcess5"/>
    <dgm:cxn modelId="{D2BE8FF3-3BEC-4170-B3C1-4328E58C4BA5}" type="presOf" srcId="{AB84393D-8E0A-4577-96BE-2877E69026F3}" destId="{8D19224C-448C-440C-9AD4-AC9AD99797D6}" srcOrd="1" destOrd="0" presId="urn:microsoft.com/office/officeart/2005/8/layout/vProcess5"/>
    <dgm:cxn modelId="{627747F7-7F73-47A6-A586-4F5A48552860}" type="presOf" srcId="{38AF21E0-0B68-4A4F-B3A0-735516EFA4BA}" destId="{C94A0CFD-94A8-4653-8617-68E6435F8BA0}" srcOrd="1" destOrd="0" presId="urn:microsoft.com/office/officeart/2005/8/layout/vProcess5"/>
    <dgm:cxn modelId="{7B195440-88F9-48DD-83B1-68DE62C6BB3A}" type="presParOf" srcId="{150BE95A-82B8-4644-A36C-9D6C91078D93}" destId="{9ECD5457-EAE1-4C2E-8446-9394FD02ED9C}" srcOrd="0" destOrd="0" presId="urn:microsoft.com/office/officeart/2005/8/layout/vProcess5"/>
    <dgm:cxn modelId="{CC4C019B-A56C-47E1-9AF0-2E1E9BFC9899}" type="presParOf" srcId="{150BE95A-82B8-4644-A36C-9D6C91078D93}" destId="{64542588-90B2-4D1E-96DD-C45B0D96C037}" srcOrd="1" destOrd="0" presId="urn:microsoft.com/office/officeart/2005/8/layout/vProcess5"/>
    <dgm:cxn modelId="{57EB81D6-92CB-49C8-9979-371E6ADEED40}" type="presParOf" srcId="{150BE95A-82B8-4644-A36C-9D6C91078D93}" destId="{791299E0-BCB0-4308-86B2-E12C24642398}" srcOrd="2" destOrd="0" presId="urn:microsoft.com/office/officeart/2005/8/layout/vProcess5"/>
    <dgm:cxn modelId="{4BF2773D-22D4-4461-B029-260204FBB9D9}" type="presParOf" srcId="{150BE95A-82B8-4644-A36C-9D6C91078D93}" destId="{8F2650AD-1CAE-4FDE-82DA-9382D082B3DB}" srcOrd="3" destOrd="0" presId="urn:microsoft.com/office/officeart/2005/8/layout/vProcess5"/>
    <dgm:cxn modelId="{43598550-2E8D-463B-B730-E1399DE73056}" type="presParOf" srcId="{150BE95A-82B8-4644-A36C-9D6C91078D93}" destId="{D6CCC01D-1DCD-486F-91F7-43159D23EF0A}" srcOrd="4" destOrd="0" presId="urn:microsoft.com/office/officeart/2005/8/layout/vProcess5"/>
    <dgm:cxn modelId="{4FD227CB-FE39-43AF-AC78-419B19013BB2}" type="presParOf" srcId="{150BE95A-82B8-4644-A36C-9D6C91078D93}" destId="{C81C7633-CC6E-4686-9050-6218786E9498}" srcOrd="5" destOrd="0" presId="urn:microsoft.com/office/officeart/2005/8/layout/vProcess5"/>
    <dgm:cxn modelId="{D77D91A0-AC3F-4E76-84DD-0AA0511E4702}" type="presParOf" srcId="{150BE95A-82B8-4644-A36C-9D6C91078D93}" destId="{A7F5A8FF-FA2B-43AF-8486-BBACC4750AB7}" srcOrd="6" destOrd="0" presId="urn:microsoft.com/office/officeart/2005/8/layout/vProcess5"/>
    <dgm:cxn modelId="{B9FEF00B-C0EA-4C3A-96DC-0B9140F39CE4}" type="presParOf" srcId="{150BE95A-82B8-4644-A36C-9D6C91078D93}" destId="{E8ACD30C-20EF-46EC-8027-BA40199DA840}" srcOrd="7" destOrd="0" presId="urn:microsoft.com/office/officeart/2005/8/layout/vProcess5"/>
    <dgm:cxn modelId="{DF258F45-B61D-43A5-99E4-2D68C61DBDC0}" type="presParOf" srcId="{150BE95A-82B8-4644-A36C-9D6C91078D93}" destId="{CD1A62A3-9694-406F-8062-2F5F4276EE51}" srcOrd="8" destOrd="0" presId="urn:microsoft.com/office/officeart/2005/8/layout/vProcess5"/>
    <dgm:cxn modelId="{B1C17342-C42F-4CB0-ACCB-70B4AA532E23}" type="presParOf" srcId="{150BE95A-82B8-4644-A36C-9D6C91078D93}" destId="{3AEF613E-BC36-4DC7-9F0E-6CC3DEC3C16D}" srcOrd="9" destOrd="0" presId="urn:microsoft.com/office/officeart/2005/8/layout/vProcess5"/>
    <dgm:cxn modelId="{42D57504-AE08-4A64-ADB7-0BD7398D71BA}" type="presParOf" srcId="{150BE95A-82B8-4644-A36C-9D6C91078D93}" destId="{2C6CD326-7B83-49B1-AC34-F4D41C8B05A3}" srcOrd="10" destOrd="0" presId="urn:microsoft.com/office/officeart/2005/8/layout/vProcess5"/>
    <dgm:cxn modelId="{495ED2FA-2D09-42CE-BBBE-0150605B6555}" type="presParOf" srcId="{150BE95A-82B8-4644-A36C-9D6C91078D93}" destId="{A1D35216-CE91-40C2-A48B-79E71DEC62B3}" srcOrd="11" destOrd="0" presId="urn:microsoft.com/office/officeart/2005/8/layout/vProcess5"/>
    <dgm:cxn modelId="{56D62DC1-493F-487A-8497-D237B6D700CE}" type="presParOf" srcId="{150BE95A-82B8-4644-A36C-9D6C91078D93}" destId="{F26769D4-01B8-411A-906B-59ED35C49A93}" srcOrd="12" destOrd="0" presId="urn:microsoft.com/office/officeart/2005/8/layout/vProcess5"/>
    <dgm:cxn modelId="{289BEABD-2735-4039-BF39-7C35E0635E5C}" type="presParOf" srcId="{150BE95A-82B8-4644-A36C-9D6C91078D93}" destId="{C94A0CFD-94A8-4653-8617-68E6435F8BA0}" srcOrd="13" destOrd="0" presId="urn:microsoft.com/office/officeart/2005/8/layout/vProcess5"/>
    <dgm:cxn modelId="{6550CB5C-2BB3-47DA-B2DC-08A8CC3A7F38}" type="presParOf" srcId="{150BE95A-82B8-4644-A36C-9D6C91078D93}" destId="{8D19224C-448C-440C-9AD4-AC9AD99797D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42588-90B2-4D1E-96DD-C45B0D96C037}">
      <dsp:nvSpPr>
        <dsp:cNvPr id="0" name=""/>
        <dsp:cNvSpPr/>
      </dsp:nvSpPr>
      <dsp:spPr>
        <a:xfrm>
          <a:off x="0" y="0"/>
          <a:ext cx="6258560" cy="9753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Import Data From ADF&amp;G</a:t>
          </a:r>
        </a:p>
      </dsp:txBody>
      <dsp:txXfrm>
        <a:off x="28567" y="28567"/>
        <a:ext cx="5091953" cy="918226"/>
      </dsp:txXfrm>
    </dsp:sp>
    <dsp:sp modelId="{791299E0-BCB0-4308-86B2-E12C24642398}">
      <dsp:nvSpPr>
        <dsp:cNvPr id="0" name=""/>
        <dsp:cNvSpPr/>
      </dsp:nvSpPr>
      <dsp:spPr>
        <a:xfrm>
          <a:off x="467360" y="1110826"/>
          <a:ext cx="6258560" cy="9753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Preprocess excel worksheet using </a:t>
          </a:r>
          <a:r>
            <a:rPr lang="en-US" sz="2500" kern="1200" dirty="0" err="1"/>
            <a:t>Dataframe</a:t>
          </a:r>
          <a:r>
            <a:rPr lang="en-US" sz="2500" kern="1200" dirty="0"/>
            <a:t> </a:t>
          </a:r>
          <a:r>
            <a:rPr lang="en-US" sz="2500" kern="1200" dirty="0" err="1"/>
            <a:t>preprocess.R</a:t>
          </a:r>
          <a:endParaRPr lang="en-US" sz="2500" kern="1200" dirty="0"/>
        </a:p>
      </dsp:txBody>
      <dsp:txXfrm>
        <a:off x="495927" y="1139393"/>
        <a:ext cx="5100081" cy="918226"/>
      </dsp:txXfrm>
    </dsp:sp>
    <dsp:sp modelId="{8F2650AD-1CAE-4FDE-82DA-9382D082B3DB}">
      <dsp:nvSpPr>
        <dsp:cNvPr id="0" name=""/>
        <dsp:cNvSpPr/>
      </dsp:nvSpPr>
      <dsp:spPr>
        <a:xfrm>
          <a:off x="934719" y="2221653"/>
          <a:ext cx="6258560" cy="9753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Select current year, the day of year with the latest PSS report</a:t>
          </a:r>
        </a:p>
      </dsp:txBody>
      <dsp:txXfrm>
        <a:off x="963286" y="2250220"/>
        <a:ext cx="5100081" cy="918226"/>
      </dsp:txXfrm>
    </dsp:sp>
    <dsp:sp modelId="{D6CCC01D-1DCD-486F-91F7-43159D23EF0A}">
      <dsp:nvSpPr>
        <dsp:cNvPr id="0" name=""/>
        <dsp:cNvSpPr/>
      </dsp:nvSpPr>
      <dsp:spPr>
        <a:xfrm>
          <a:off x="1402079" y="3332480"/>
          <a:ext cx="6258560" cy="9753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Run the model using the </a:t>
          </a:r>
          <a:r>
            <a:rPr lang="en-US" sz="2500" kern="1200" dirty="0" err="1"/>
            <a:t>InSeasonProjection</a:t>
          </a:r>
          <a:r>
            <a:rPr lang="en-US" sz="2500" kern="1200" dirty="0"/>
            <a:t> function</a:t>
          </a:r>
        </a:p>
      </dsp:txBody>
      <dsp:txXfrm>
        <a:off x="1430646" y="3361047"/>
        <a:ext cx="5100081" cy="918226"/>
      </dsp:txXfrm>
    </dsp:sp>
    <dsp:sp modelId="{C81C7633-CC6E-4686-9050-6218786E9498}">
      <dsp:nvSpPr>
        <dsp:cNvPr id="0" name=""/>
        <dsp:cNvSpPr/>
      </dsp:nvSpPr>
      <dsp:spPr>
        <a:xfrm>
          <a:off x="1869439" y="4443306"/>
          <a:ext cx="6258560" cy="97536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 the </a:t>
          </a:r>
          <a:r>
            <a:rPr lang="en-US" sz="2500" kern="1200" dirty="0" err="1"/>
            <a:t>outPlots</a:t>
          </a:r>
          <a:r>
            <a:rPr lang="en-US" sz="2500" kern="1200" dirty="0"/>
            <a:t> function to view projection</a:t>
          </a:r>
        </a:p>
      </dsp:txBody>
      <dsp:txXfrm>
        <a:off x="1898006" y="4471873"/>
        <a:ext cx="5100081" cy="918226"/>
      </dsp:txXfrm>
    </dsp:sp>
    <dsp:sp modelId="{A7F5A8FF-FA2B-43AF-8486-BBACC4750AB7}">
      <dsp:nvSpPr>
        <dsp:cNvPr id="0" name=""/>
        <dsp:cNvSpPr/>
      </dsp:nvSpPr>
      <dsp:spPr>
        <a:xfrm>
          <a:off x="5624575" y="712554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767221" y="712554"/>
        <a:ext cx="348692" cy="477073"/>
      </dsp:txXfrm>
    </dsp:sp>
    <dsp:sp modelId="{E8ACD30C-20EF-46EC-8027-BA40199DA840}">
      <dsp:nvSpPr>
        <dsp:cNvPr id="0" name=""/>
        <dsp:cNvSpPr/>
      </dsp:nvSpPr>
      <dsp:spPr>
        <a:xfrm>
          <a:off x="6091935" y="1823381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234581" y="1823381"/>
        <a:ext cx="348692" cy="477073"/>
      </dsp:txXfrm>
    </dsp:sp>
    <dsp:sp modelId="{CD1A62A3-9694-406F-8062-2F5F4276EE51}">
      <dsp:nvSpPr>
        <dsp:cNvPr id="0" name=""/>
        <dsp:cNvSpPr/>
      </dsp:nvSpPr>
      <dsp:spPr>
        <a:xfrm>
          <a:off x="6559295" y="2917952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701941" y="2917952"/>
        <a:ext cx="348692" cy="477073"/>
      </dsp:txXfrm>
    </dsp:sp>
    <dsp:sp modelId="{3AEF613E-BC36-4DC7-9F0E-6CC3DEC3C16D}">
      <dsp:nvSpPr>
        <dsp:cNvPr id="0" name=""/>
        <dsp:cNvSpPr/>
      </dsp:nvSpPr>
      <dsp:spPr>
        <a:xfrm>
          <a:off x="7026655" y="4039616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169301" y="4039616"/>
        <a:ext cx="348692" cy="477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7D00-FBD8-C162-6D3C-ACCF98375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67B8D-D398-5187-4526-B75984E26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019E1-68D1-17A1-D22D-75227F53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4DB9-86F7-493A-BE28-1663698498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4E533-2633-94DE-FAA9-46B9D80D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1548F-09AF-1FF6-9EB9-8B512E76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A25A-E275-4DC4-94CA-57F713D3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3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CC13-99D6-DD90-2EC0-C0B04A7F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BBEE6-E1B4-A4DE-2D1F-05AD0D117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7C11B-B8B4-B185-C85B-7C953997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4DB9-86F7-493A-BE28-1663698498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E1736-8B14-9DF7-6DC6-49828269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8C402-B42A-C014-1374-56FEAE4E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A25A-E275-4DC4-94CA-57F713D3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1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26DA33-5E7C-E4D7-96D0-CD9B6DF11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1019B-DB8C-0D49-0759-397304D9E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0B8B7-FF35-D2B7-604F-DE83EBC8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4DB9-86F7-493A-BE28-1663698498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670F9-BD20-D402-EE2F-D91923D5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717F-4AF4-66EF-B16D-32C16C5C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A25A-E275-4DC4-94CA-57F713D3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2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54C5-AA19-82D8-48FC-12EFC725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D8D5-9D96-DE4A-A0BA-445A14BD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B633B-C7F7-EF25-B4E4-5B71FAD4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4DB9-86F7-493A-BE28-1663698498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9FEAC-6184-1A4F-81CA-437C3517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DC3F9-A190-81D0-1C72-FAEEFD7B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A25A-E275-4DC4-94CA-57F713D3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1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3111-31F2-7C6C-DE34-157D4EA9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5337F-F6AD-3AF3-D60B-7C8787FCC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24B9A-C2AA-CDE6-1C89-2E892BED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4DB9-86F7-493A-BE28-1663698498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85DC2-8DA1-E936-51D6-CE44CF24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17102-27F7-8B19-9F54-976644F7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A25A-E275-4DC4-94CA-57F713D3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4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A557-B37C-D29F-15BD-836B7266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8647E-0AD7-87A7-D8F8-015BEC474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3A495-4242-E5BA-13CF-45FF68B48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0387E-103D-F70B-18D7-F6275FE7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4DB9-86F7-493A-BE28-1663698498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DDF8E-8D64-FA36-0943-BA2B0B49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A456D-199A-8754-266A-2B871EE8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A25A-E275-4DC4-94CA-57F713D3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5FA1-DDB9-95DA-2597-DC9B69CE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A70B1-BB8C-512C-4196-BFD21F669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088F6-349B-2E2A-A113-CAEAC82EE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1B185-89B4-7835-CC15-3A71CD002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A1C4E-7179-7234-1918-F51CA5DD5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93BD90-D40D-824D-61C4-B9B691E0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4DB9-86F7-493A-BE28-1663698498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B6FE3-1E44-6404-0874-6A2B7768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8746CE-BF6C-E235-D4AC-F2FDF2EE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A25A-E275-4DC4-94CA-57F713D3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4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6412-3BD2-8D79-4813-2142343E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DD45B-8738-F50D-44CE-8A2566D8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4DB9-86F7-493A-BE28-1663698498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AE2A4-F6FA-30A8-5097-02C39728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C1F6B-BBB0-7743-F055-FB4B7C84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A25A-E275-4DC4-94CA-57F713D3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2C2DB3-96F0-9384-8E06-FE2A920F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4DB9-86F7-493A-BE28-1663698498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1132C-0FC3-A6D1-21FB-CCA89816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E4A79-E8B4-4535-1CDB-1868DA14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A25A-E275-4DC4-94CA-57F713D3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9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CCE6-2D3B-205C-8C34-6AF7B67F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2A3E-D2DC-8203-41F2-36142B1E8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4B431-B869-6B1B-F74B-DFB4DF15D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D0F52-6563-FD2C-CCDF-553B82A5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4DB9-86F7-493A-BE28-1663698498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D72CB-0DD0-C7E7-DDE7-C741B4A1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454E3-35BA-D153-567D-C7FF22F1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A25A-E275-4DC4-94CA-57F713D3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7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BB331-3829-3E12-ED6B-E2832254F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586794-A75E-A48A-7F76-0C037BDDD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153D1-1D4E-D754-C991-F53FA5ABD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CACB-61F9-CA54-F8B8-19CF5BCF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4DB9-86F7-493A-BE28-1663698498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93810-3B5E-6265-E225-13B6F390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0C588-E50C-04BB-A0BA-4A96393B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A25A-E275-4DC4-94CA-57F713D3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8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976375-2094-0269-BE7D-87793371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1DFF6-BFCC-D7EA-CD10-A36915601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8D6BA-D53A-EF6C-3244-CF0D61B01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44DB9-86F7-493A-BE28-1663698498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8DF0D-D5BE-8A02-998B-A3C099E1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6475E-99B7-38F8-B530-89D5DF6CF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A25A-E275-4DC4-94CA-57F713D3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8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dfg.alaska.gov/index.cfm?adfg=commercialbyareayukon.salmon_escapement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dfg.alaska.gov/index.cfm?adfg=commercialbyareayukon.salmon_escapement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dfg.alaska.gov/index.cfm?adfg=commercialbyareayukon.salmon_escapement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dfg.alaska.gov/index.cfm?adfg=commercialbyareayukon.salmon_escapement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263D-9BF3-012B-905E-0D4D68436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Inseason</a:t>
            </a:r>
            <a:r>
              <a:rPr lang="en-US" dirty="0"/>
              <a:t> Canadian Origin Yukon Chinook Projection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98415-E2FA-7390-DBAD-E07305D078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Workflow instructions for running the model </a:t>
            </a:r>
            <a:r>
              <a:rPr lang="en-US" dirty="0" err="1"/>
              <a:t>inseason</a:t>
            </a:r>
            <a:endParaRPr lang="en-US" dirty="0"/>
          </a:p>
          <a:p>
            <a:r>
              <a:rPr lang="en-US" dirty="0"/>
              <a:t>Aaron Lambert, UAF-CFOS</a:t>
            </a:r>
          </a:p>
        </p:txBody>
      </p:sp>
    </p:spTree>
    <p:extLst>
      <p:ext uri="{BB962C8B-B14F-4D97-AF65-F5344CB8AC3E}">
        <p14:creationId xmlns:p14="http://schemas.microsoft.com/office/powerpoint/2010/main" val="2348536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3B604E-69B9-19DE-4A40-C55A53B20AFE}"/>
              </a:ext>
            </a:extLst>
          </p:cNvPr>
          <p:cNvSpPr txBox="1"/>
          <p:nvPr/>
        </p:nvSpPr>
        <p:spPr>
          <a:xfrm>
            <a:off x="951722" y="205274"/>
            <a:ext cx="8537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Step 3- Select options for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39AA9-E1DD-038A-A00C-E3861AE58703}"/>
              </a:ext>
            </a:extLst>
          </p:cNvPr>
          <p:cNvSpPr txBox="1"/>
          <p:nvPr/>
        </p:nvSpPr>
        <p:spPr>
          <a:xfrm>
            <a:off x="1101011" y="933061"/>
            <a:ext cx="8238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lphaLcPeriod"/>
            </a:pPr>
            <a:r>
              <a:rPr lang="en-US" dirty="0"/>
              <a:t>Open the “Streamlined Function and Plot </a:t>
            </a:r>
            <a:r>
              <a:rPr lang="en-US" dirty="0" err="1"/>
              <a:t>Script.R</a:t>
            </a:r>
            <a:r>
              <a:rPr lang="en-US" dirty="0"/>
              <a:t>” script.</a:t>
            </a:r>
          </a:p>
          <a:p>
            <a:pPr marL="342900" indent="-342900">
              <a:lnSpc>
                <a:spcPct val="200000"/>
              </a:lnSpc>
              <a:buAutoNum type="alphaLcPeriod"/>
            </a:pPr>
            <a:r>
              <a:rPr lang="en-US" dirty="0"/>
              <a:t>Run the code to the Control Section. </a:t>
            </a:r>
            <a:r>
              <a:rPr lang="en-US" dirty="0">
                <a:solidFill>
                  <a:srgbClr val="FF0000"/>
                </a:solidFill>
              </a:rPr>
              <a:t>*Note* Do not import </a:t>
            </a:r>
            <a:r>
              <a:rPr lang="en-US" dirty="0" err="1">
                <a:solidFill>
                  <a:srgbClr val="FF0000"/>
                </a:solidFill>
              </a:rPr>
              <a:t>PSS_hist</a:t>
            </a:r>
            <a:r>
              <a:rPr lang="en-US" dirty="0">
                <a:solidFill>
                  <a:srgbClr val="FF0000"/>
                </a:solidFill>
              </a:rPr>
              <a:t>, as this should already be in the environment from step 2. </a:t>
            </a:r>
            <a:endParaRPr lang="en-US" dirty="0"/>
          </a:p>
          <a:p>
            <a:pPr marL="342900" indent="-342900">
              <a:lnSpc>
                <a:spcPct val="200000"/>
              </a:lnSpc>
              <a:buAutoNum type="alphaLcPeriod"/>
            </a:pPr>
            <a:r>
              <a:rPr lang="en-US" dirty="0"/>
              <a:t>Next, enter the model version, </a:t>
            </a:r>
            <a:r>
              <a:rPr lang="en-US" dirty="0" err="1"/>
              <a:t>myYear</a:t>
            </a:r>
            <a:r>
              <a:rPr lang="en-US" dirty="0"/>
              <a:t> (year of interest (typically the current year)), </a:t>
            </a:r>
            <a:r>
              <a:rPr lang="en-US" dirty="0" err="1"/>
              <a:t>myDay</a:t>
            </a:r>
            <a:r>
              <a:rPr lang="en-US" dirty="0"/>
              <a:t> (day of interest), and any specific MCMC parameters for the stan model (These can usually be left as is). </a:t>
            </a:r>
          </a:p>
          <a:p>
            <a:pPr marL="342900" indent="-342900">
              <a:buAutoNum type="alphaLcPeriod"/>
            </a:pPr>
            <a:endParaRPr lang="en-US" dirty="0"/>
          </a:p>
          <a:p>
            <a:pPr marL="342900" indent="-342900">
              <a:buAutoNum type="alphaL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ABE9D6-2882-104D-3108-526072F9B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607" y="3695630"/>
            <a:ext cx="5130382" cy="257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96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3B604E-69B9-19DE-4A40-C55A53B20AFE}"/>
              </a:ext>
            </a:extLst>
          </p:cNvPr>
          <p:cNvSpPr txBox="1"/>
          <p:nvPr/>
        </p:nvSpPr>
        <p:spPr>
          <a:xfrm>
            <a:off x="951722" y="90974"/>
            <a:ext cx="8537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Step 3- Run the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39AA9-E1DD-038A-A00C-E3861AE58703}"/>
              </a:ext>
            </a:extLst>
          </p:cNvPr>
          <p:cNvSpPr txBox="1"/>
          <p:nvPr/>
        </p:nvSpPr>
        <p:spPr>
          <a:xfrm>
            <a:off x="1101011" y="933061"/>
            <a:ext cx="8238931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lphaLcPeriod"/>
            </a:pPr>
            <a:r>
              <a:rPr lang="en-US" dirty="0"/>
              <a:t>Run the model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CB1CC-462E-42AA-3F8F-828F29A81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82" y="1951608"/>
            <a:ext cx="8277341" cy="349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3B604E-69B9-19DE-4A40-C55A53B20AFE}"/>
              </a:ext>
            </a:extLst>
          </p:cNvPr>
          <p:cNvSpPr txBox="1"/>
          <p:nvPr/>
        </p:nvSpPr>
        <p:spPr>
          <a:xfrm>
            <a:off x="951722" y="90974"/>
            <a:ext cx="8537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Step 3- Run the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39AA9-E1DD-038A-A00C-E3861AE58703}"/>
              </a:ext>
            </a:extLst>
          </p:cNvPr>
          <p:cNvSpPr txBox="1"/>
          <p:nvPr/>
        </p:nvSpPr>
        <p:spPr>
          <a:xfrm>
            <a:off x="1101011" y="933061"/>
            <a:ext cx="8238931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lphaLcPeriod"/>
            </a:pPr>
            <a:r>
              <a:rPr lang="en-US" dirty="0"/>
              <a:t>Run the model</a:t>
            </a:r>
          </a:p>
          <a:p>
            <a:pPr marL="342900" indent="-342900">
              <a:lnSpc>
                <a:spcPct val="200000"/>
              </a:lnSpc>
              <a:buAutoNum type="alphaLcPeriod"/>
            </a:pPr>
            <a:r>
              <a:rPr lang="en-US" dirty="0"/>
              <a:t>The results will be saved in an object called “</a:t>
            </a:r>
            <a:r>
              <a:rPr lang="en-US" dirty="0" err="1"/>
              <a:t>model.ouput</a:t>
            </a:r>
            <a:r>
              <a:rPr lang="en-US" dirty="0"/>
              <a:t>”, which is a list.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D72A7-4C40-F623-7D30-2F6920053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915" y="2485955"/>
            <a:ext cx="8980335" cy="37945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B276CD-DB66-097D-9D3C-3C298D96F61D}"/>
              </a:ext>
            </a:extLst>
          </p:cNvPr>
          <p:cNvSpPr/>
          <p:nvPr/>
        </p:nvSpPr>
        <p:spPr>
          <a:xfrm>
            <a:off x="1638300" y="3057525"/>
            <a:ext cx="1809750" cy="3714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0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3B604E-69B9-19DE-4A40-C55A53B20AFE}"/>
              </a:ext>
            </a:extLst>
          </p:cNvPr>
          <p:cNvSpPr txBox="1"/>
          <p:nvPr/>
        </p:nvSpPr>
        <p:spPr>
          <a:xfrm>
            <a:off x="951722" y="90974"/>
            <a:ext cx="8537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Step 3- Run the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39AA9-E1DD-038A-A00C-E3861AE58703}"/>
              </a:ext>
            </a:extLst>
          </p:cNvPr>
          <p:cNvSpPr txBox="1"/>
          <p:nvPr/>
        </p:nvSpPr>
        <p:spPr>
          <a:xfrm>
            <a:off x="1101011" y="933061"/>
            <a:ext cx="8238931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lphaLcPeriod"/>
            </a:pPr>
            <a:r>
              <a:rPr lang="en-US" dirty="0"/>
              <a:t>Run the model</a:t>
            </a:r>
          </a:p>
          <a:p>
            <a:pPr marL="342900" indent="-342900">
              <a:lnSpc>
                <a:spcPct val="200000"/>
              </a:lnSpc>
              <a:buAutoNum type="alphaLcPeriod"/>
            </a:pPr>
            <a:r>
              <a:rPr lang="en-US" dirty="0"/>
              <a:t>The results will be saved in an object called “</a:t>
            </a:r>
            <a:r>
              <a:rPr lang="en-US" dirty="0" err="1"/>
              <a:t>model.ouput</a:t>
            </a:r>
            <a:r>
              <a:rPr lang="en-US" dirty="0"/>
              <a:t>”, which is a list.</a:t>
            </a:r>
          </a:p>
          <a:p>
            <a:pPr marL="342900" indent="-342900">
              <a:lnSpc>
                <a:spcPct val="200000"/>
              </a:lnSpc>
              <a:buAutoNum type="alphaLcPeriod"/>
            </a:pPr>
            <a:r>
              <a:rPr lang="en-US" dirty="0"/>
              <a:t>The </a:t>
            </a:r>
            <a:r>
              <a:rPr lang="en-US" dirty="0" err="1"/>
              <a:t>model.output</a:t>
            </a:r>
            <a:r>
              <a:rPr lang="en-US" dirty="0"/>
              <a:t> list contains parameter estimates, the model version used, a model summary, and some other objects used for plotting.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90AE0-D4FD-28E0-162E-68858294D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44" y="3174890"/>
            <a:ext cx="4247456" cy="319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84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3B604E-69B9-19DE-4A40-C55A53B20AFE}"/>
              </a:ext>
            </a:extLst>
          </p:cNvPr>
          <p:cNvSpPr txBox="1"/>
          <p:nvPr/>
        </p:nvSpPr>
        <p:spPr>
          <a:xfrm>
            <a:off x="951722" y="-23326"/>
            <a:ext cx="8537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Step 4- Generate Figures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5BC89-6A5D-4224-E2A7-A02AC6B22CAB}"/>
              </a:ext>
            </a:extLst>
          </p:cNvPr>
          <p:cNvSpPr txBox="1"/>
          <p:nvPr/>
        </p:nvSpPr>
        <p:spPr>
          <a:xfrm>
            <a:off x="1079239" y="1094906"/>
            <a:ext cx="10556033" cy="1122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lphaLcPeriod"/>
            </a:pPr>
            <a:r>
              <a:rPr lang="en-US" dirty="0"/>
              <a:t>Use the function </a:t>
            </a:r>
            <a:r>
              <a:rPr lang="en-US" dirty="0" err="1"/>
              <a:t>outPlots</a:t>
            </a:r>
            <a:r>
              <a:rPr lang="en-US" dirty="0"/>
              <a:t> with the argument “</a:t>
            </a:r>
            <a:r>
              <a:rPr lang="en-US" dirty="0" err="1"/>
              <a:t>outputList</a:t>
            </a:r>
            <a:r>
              <a:rPr lang="en-US" dirty="0"/>
              <a:t>” = </a:t>
            </a:r>
            <a:r>
              <a:rPr lang="en-US" dirty="0" err="1"/>
              <a:t>model.output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      *Note* GSI argument must be TRUE if using model versions that adjust by  Canadian GSI proportions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0ACE06-1E7C-5B7C-FA1A-3450D3D9B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14" y="3429000"/>
            <a:ext cx="9207971" cy="83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86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3B604E-69B9-19DE-4A40-C55A53B20AFE}"/>
              </a:ext>
            </a:extLst>
          </p:cNvPr>
          <p:cNvSpPr txBox="1"/>
          <p:nvPr/>
        </p:nvSpPr>
        <p:spPr>
          <a:xfrm>
            <a:off x="951722" y="-23326"/>
            <a:ext cx="8537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Step 4- Generate Figures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5BC89-6A5D-4224-E2A7-A02AC6B22CAB}"/>
              </a:ext>
            </a:extLst>
          </p:cNvPr>
          <p:cNvSpPr txBox="1"/>
          <p:nvPr/>
        </p:nvSpPr>
        <p:spPr>
          <a:xfrm>
            <a:off x="1079239" y="1094906"/>
            <a:ext cx="10556033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lphaLcPeriod"/>
            </a:pPr>
            <a:r>
              <a:rPr lang="en-US" dirty="0"/>
              <a:t>Use the function </a:t>
            </a:r>
            <a:r>
              <a:rPr lang="en-US" dirty="0" err="1"/>
              <a:t>outPlots</a:t>
            </a:r>
            <a:r>
              <a:rPr lang="en-US" dirty="0"/>
              <a:t> with the argument “</a:t>
            </a:r>
            <a:r>
              <a:rPr lang="en-US" dirty="0" err="1"/>
              <a:t>outputList</a:t>
            </a:r>
            <a:r>
              <a:rPr lang="en-US" dirty="0"/>
              <a:t>” = </a:t>
            </a:r>
            <a:r>
              <a:rPr lang="en-US" dirty="0" err="1"/>
              <a:t>model.output</a:t>
            </a:r>
            <a:r>
              <a:rPr lang="en-US" dirty="0"/>
              <a:t>                                                   *Note* GSI argument must be TRUE if using model versions that adjust by  Canadian GSI proportions</a:t>
            </a:r>
          </a:p>
          <a:p>
            <a:pPr marL="342900" indent="-342900">
              <a:lnSpc>
                <a:spcPct val="200000"/>
              </a:lnSpc>
              <a:buAutoNum type="alphaLcPeriod"/>
            </a:pPr>
            <a:r>
              <a:rPr lang="en-US" dirty="0"/>
              <a:t>Other plots can be created with the </a:t>
            </a:r>
            <a:r>
              <a:rPr lang="en-US" dirty="0" err="1"/>
              <a:t>model.output</a:t>
            </a:r>
            <a:r>
              <a:rPr lang="en-US" dirty="0"/>
              <a:t> list. For example, intervals can be generated by using the </a:t>
            </a:r>
            <a:r>
              <a:rPr lang="en-US" dirty="0" err="1"/>
              <a:t>bayesplot</a:t>
            </a:r>
            <a:r>
              <a:rPr lang="en-US" dirty="0"/>
              <a:t> package with the fit saved in </a:t>
            </a:r>
            <a:r>
              <a:rPr lang="en-US" dirty="0" err="1"/>
              <a:t>model.output</a:t>
            </a:r>
            <a:r>
              <a:rPr lang="en-US" dirty="0"/>
              <a:t> is the </a:t>
            </a:r>
            <a:r>
              <a:rPr lang="en-US" dirty="0" err="1"/>
              <a:t>saveFit</a:t>
            </a:r>
            <a:r>
              <a:rPr lang="en-US" dirty="0"/>
              <a:t> = TRUE argument is used when generating the model posterior draws.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0A45E-C8C1-F5AB-968D-B70E49B8C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38" y="4048370"/>
            <a:ext cx="9252379" cy="672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26BDA4-1736-38BC-4394-394C5B8BC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497" y="4720876"/>
            <a:ext cx="5900053" cy="209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07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41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292CF47-7EDE-C705-F882-180D17DCF1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472786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950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3B604E-69B9-19DE-4A40-C55A53B20AFE}"/>
              </a:ext>
            </a:extLst>
          </p:cNvPr>
          <p:cNvSpPr txBox="1"/>
          <p:nvPr/>
        </p:nvSpPr>
        <p:spPr>
          <a:xfrm>
            <a:off x="951722" y="298580"/>
            <a:ext cx="8537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Step 1- Import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58EC73-EDBD-DA92-EA3D-AA902FF54961}"/>
              </a:ext>
            </a:extLst>
          </p:cNvPr>
          <p:cNvSpPr txBox="1"/>
          <p:nvPr/>
        </p:nvSpPr>
        <p:spPr>
          <a:xfrm>
            <a:off x="951722" y="1278294"/>
            <a:ext cx="10235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lphaLcPeriod"/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https://www.adfg.alaska.gov/index.cfm?adfg=commercialbyareayukon.salmon_escapement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58B38-EE31-9573-5060-4810663F9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69" y="2201624"/>
            <a:ext cx="5416262" cy="410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0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3B604E-69B9-19DE-4A40-C55A53B20AFE}"/>
              </a:ext>
            </a:extLst>
          </p:cNvPr>
          <p:cNvSpPr txBox="1"/>
          <p:nvPr/>
        </p:nvSpPr>
        <p:spPr>
          <a:xfrm>
            <a:off x="951722" y="298580"/>
            <a:ext cx="8537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Step 1- Import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58EC73-EDBD-DA92-EA3D-AA902FF54961}"/>
              </a:ext>
            </a:extLst>
          </p:cNvPr>
          <p:cNvSpPr txBox="1"/>
          <p:nvPr/>
        </p:nvSpPr>
        <p:spPr>
          <a:xfrm>
            <a:off x="951722" y="1278294"/>
            <a:ext cx="10235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lphaLcPeriod"/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https://www.adfg.alaska.gov/index.cfm?adfg=commercialbyareayukon.salmon_escapement</a:t>
            </a:r>
            <a:endParaRPr lang="en-US" dirty="0"/>
          </a:p>
          <a:p>
            <a:pPr marL="342900" indent="-342900">
              <a:lnSpc>
                <a:spcPct val="200000"/>
              </a:lnSpc>
              <a:buAutoNum type="alphaLcPeriod"/>
            </a:pPr>
            <a:r>
              <a:rPr lang="en-US" dirty="0"/>
              <a:t>Select years 1995 – current year in filter prompts window. Click apply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52407-7EBE-6BEB-0D6B-2AAFE86CE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614" y="3343275"/>
            <a:ext cx="8627896" cy="18955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9FD2B6-2E57-47C5-0B47-EEDD2CE51413}"/>
              </a:ext>
            </a:extLst>
          </p:cNvPr>
          <p:cNvSpPr/>
          <p:nvPr/>
        </p:nvSpPr>
        <p:spPr>
          <a:xfrm>
            <a:off x="4422710" y="3610947"/>
            <a:ext cx="2948474" cy="14089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0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3B604E-69B9-19DE-4A40-C55A53B20AFE}"/>
              </a:ext>
            </a:extLst>
          </p:cNvPr>
          <p:cNvSpPr txBox="1"/>
          <p:nvPr/>
        </p:nvSpPr>
        <p:spPr>
          <a:xfrm>
            <a:off x="951722" y="298580"/>
            <a:ext cx="8537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Step 1- Import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58EC73-EDBD-DA92-EA3D-AA902FF54961}"/>
              </a:ext>
            </a:extLst>
          </p:cNvPr>
          <p:cNvSpPr txBox="1"/>
          <p:nvPr/>
        </p:nvSpPr>
        <p:spPr>
          <a:xfrm>
            <a:off x="951722" y="1278294"/>
            <a:ext cx="102356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lphaLcPeriod"/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https://www.adfg.alaska.gov/index.cfm?adfg=commercialbyareayukon.salmon_escapement</a:t>
            </a:r>
            <a:endParaRPr lang="en-US" dirty="0"/>
          </a:p>
          <a:p>
            <a:pPr marL="342900" indent="-342900">
              <a:lnSpc>
                <a:spcPct val="200000"/>
              </a:lnSpc>
              <a:buAutoNum type="alphaLcPeriod"/>
            </a:pPr>
            <a:r>
              <a:rPr lang="en-US" dirty="0"/>
              <a:t>Select years 1995 – current year in filter prompts window. Click apply.</a:t>
            </a:r>
          </a:p>
          <a:p>
            <a:pPr marL="342900" indent="-342900">
              <a:lnSpc>
                <a:spcPct val="200000"/>
              </a:lnSpc>
              <a:buAutoNum type="alphaLcPeriod"/>
            </a:pPr>
            <a:r>
              <a:rPr lang="en-US" dirty="0"/>
              <a:t>Scroll down to Daily Escapement Table and export as Excel 2007+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B1FE73-D7D6-95F1-74BA-B621E578F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129" y="2935103"/>
            <a:ext cx="5286671" cy="38335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67714F-1A54-1899-A468-88D010BDE109}"/>
              </a:ext>
            </a:extLst>
          </p:cNvPr>
          <p:cNvSpPr/>
          <p:nvPr/>
        </p:nvSpPr>
        <p:spPr>
          <a:xfrm>
            <a:off x="6524625" y="6086475"/>
            <a:ext cx="866775" cy="142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1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3B604E-69B9-19DE-4A40-C55A53B20AFE}"/>
              </a:ext>
            </a:extLst>
          </p:cNvPr>
          <p:cNvSpPr txBox="1"/>
          <p:nvPr/>
        </p:nvSpPr>
        <p:spPr>
          <a:xfrm>
            <a:off x="951722" y="298580"/>
            <a:ext cx="8537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Step 1- Import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58EC73-EDBD-DA92-EA3D-AA902FF54961}"/>
              </a:ext>
            </a:extLst>
          </p:cNvPr>
          <p:cNvSpPr txBox="1"/>
          <p:nvPr/>
        </p:nvSpPr>
        <p:spPr>
          <a:xfrm>
            <a:off x="951722" y="1278294"/>
            <a:ext cx="102356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lphaLcPeriod"/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https://www.adfg.alaska.gov/index.cfm?adfg=commercialbyareayukon.salmon_escapement</a:t>
            </a:r>
            <a:endParaRPr lang="en-US" dirty="0"/>
          </a:p>
          <a:p>
            <a:pPr marL="342900" indent="-342900">
              <a:lnSpc>
                <a:spcPct val="200000"/>
              </a:lnSpc>
              <a:buAutoNum type="alphaLcPeriod"/>
            </a:pPr>
            <a:r>
              <a:rPr lang="en-US" dirty="0"/>
              <a:t>Select years 1995 – current year in filter prompts window. Click apply</a:t>
            </a:r>
          </a:p>
          <a:p>
            <a:pPr marL="342900" indent="-342900">
              <a:lnSpc>
                <a:spcPct val="200000"/>
              </a:lnSpc>
              <a:buAutoNum type="alphaLcPeriod"/>
            </a:pPr>
            <a:r>
              <a:rPr lang="en-US" dirty="0"/>
              <a:t>Scroll down to Daily Escapement Table and export as Excel 2007+</a:t>
            </a:r>
          </a:p>
          <a:p>
            <a:pPr marL="342900" indent="-342900">
              <a:lnSpc>
                <a:spcPct val="200000"/>
              </a:lnSpc>
              <a:buAutoNum type="alphaLcPeriod"/>
            </a:pPr>
            <a:r>
              <a:rPr lang="en-US" dirty="0"/>
              <a:t>Save in data folder within the </a:t>
            </a:r>
            <a:r>
              <a:rPr lang="en-US" dirty="0" err="1"/>
              <a:t>Inseason</a:t>
            </a:r>
            <a:r>
              <a:rPr lang="en-US" dirty="0"/>
              <a:t> Projection folder. This should be in the working directory for the r working script. If done correctly, </a:t>
            </a:r>
            <a:r>
              <a:rPr lang="en-US" dirty="0" err="1"/>
              <a:t>dir.data</a:t>
            </a:r>
            <a:r>
              <a:rPr lang="en-US" dirty="0"/>
              <a:t> will direct R to the proper data folder (see step 2).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6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3B604E-69B9-19DE-4A40-C55A53B20AFE}"/>
              </a:ext>
            </a:extLst>
          </p:cNvPr>
          <p:cNvSpPr txBox="1"/>
          <p:nvPr/>
        </p:nvSpPr>
        <p:spPr>
          <a:xfrm>
            <a:off x="951722" y="298580"/>
            <a:ext cx="8537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Step 2- Process PSS data in 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39AA9-E1DD-038A-A00C-E3861AE58703}"/>
              </a:ext>
            </a:extLst>
          </p:cNvPr>
          <p:cNvSpPr txBox="1"/>
          <p:nvPr/>
        </p:nvSpPr>
        <p:spPr>
          <a:xfrm>
            <a:off x="1156996" y="1651518"/>
            <a:ext cx="8238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/>
              <a:t>Open the “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preprocess.R</a:t>
            </a:r>
            <a:r>
              <a:rPr lang="en-US" dirty="0"/>
              <a:t>” script and run the entire script. (Make sure the working directory is properly set)</a:t>
            </a:r>
          </a:p>
          <a:p>
            <a:pPr marL="342900" indent="-342900">
              <a:buAutoNum type="alphaLcPeriod"/>
            </a:pPr>
            <a:endParaRPr lang="en-US" dirty="0"/>
          </a:p>
          <a:p>
            <a:pPr marL="342900" indent="-342900">
              <a:buAutoNum type="alphaL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E0645F-D759-70FD-C809-D0D77701E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080" y="2347817"/>
            <a:ext cx="6641840" cy="43649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BEDF32F-9A83-D1A1-4CA0-B7D9B1C6258F}"/>
              </a:ext>
            </a:extLst>
          </p:cNvPr>
          <p:cNvSpPr/>
          <p:nvPr/>
        </p:nvSpPr>
        <p:spPr>
          <a:xfrm>
            <a:off x="2928257" y="5105789"/>
            <a:ext cx="4848225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3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3B604E-69B9-19DE-4A40-C55A53B20AFE}"/>
              </a:ext>
            </a:extLst>
          </p:cNvPr>
          <p:cNvSpPr txBox="1"/>
          <p:nvPr/>
        </p:nvSpPr>
        <p:spPr>
          <a:xfrm>
            <a:off x="951722" y="205274"/>
            <a:ext cx="8537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Step 3- Select options for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39AA9-E1DD-038A-A00C-E3861AE58703}"/>
              </a:ext>
            </a:extLst>
          </p:cNvPr>
          <p:cNvSpPr txBox="1"/>
          <p:nvPr/>
        </p:nvSpPr>
        <p:spPr>
          <a:xfrm>
            <a:off x="1156996" y="1651518"/>
            <a:ext cx="8238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lphaLcPeriod"/>
            </a:pPr>
            <a:r>
              <a:rPr lang="en-US" dirty="0"/>
              <a:t>Open the “Streamlined Function and Plot </a:t>
            </a:r>
            <a:r>
              <a:rPr lang="en-US" dirty="0" err="1"/>
              <a:t>Script.R</a:t>
            </a:r>
            <a:r>
              <a:rPr lang="en-US" dirty="0"/>
              <a:t>” script.</a:t>
            </a:r>
          </a:p>
          <a:p>
            <a:endParaRPr lang="en-US" dirty="0"/>
          </a:p>
          <a:p>
            <a:pPr marL="342900" indent="-342900">
              <a:buAutoNum type="alphaL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0D871-A252-15EA-3E59-4C7C5A07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271" y="2255769"/>
            <a:ext cx="4233591" cy="43256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080E4A-AC21-4F85-4AF0-701C758678F0}"/>
              </a:ext>
            </a:extLst>
          </p:cNvPr>
          <p:cNvSpPr/>
          <p:nvPr/>
        </p:nvSpPr>
        <p:spPr>
          <a:xfrm>
            <a:off x="3100271" y="5374433"/>
            <a:ext cx="3393835" cy="242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8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3B604E-69B9-19DE-4A40-C55A53B20AFE}"/>
              </a:ext>
            </a:extLst>
          </p:cNvPr>
          <p:cNvSpPr txBox="1"/>
          <p:nvPr/>
        </p:nvSpPr>
        <p:spPr>
          <a:xfrm>
            <a:off x="951722" y="205274"/>
            <a:ext cx="8537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Step 3- Select options for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39AA9-E1DD-038A-A00C-E3861AE58703}"/>
              </a:ext>
            </a:extLst>
          </p:cNvPr>
          <p:cNvSpPr txBox="1"/>
          <p:nvPr/>
        </p:nvSpPr>
        <p:spPr>
          <a:xfrm>
            <a:off x="1156997" y="1651518"/>
            <a:ext cx="67553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lphaLcPeriod"/>
            </a:pPr>
            <a:r>
              <a:rPr lang="en-US" dirty="0"/>
              <a:t>Open the “Streamlined Function and Plot </a:t>
            </a:r>
            <a:r>
              <a:rPr lang="en-US" dirty="0" err="1"/>
              <a:t>Script.R</a:t>
            </a:r>
            <a:r>
              <a:rPr lang="en-US" dirty="0"/>
              <a:t>” script.</a:t>
            </a:r>
          </a:p>
          <a:p>
            <a:pPr marL="342900" indent="-342900">
              <a:lnSpc>
                <a:spcPct val="200000"/>
              </a:lnSpc>
              <a:buAutoNum type="alphaLcPeriod"/>
            </a:pPr>
            <a:r>
              <a:rPr lang="en-US" dirty="0"/>
              <a:t>Run the code to the Control Section. </a:t>
            </a:r>
            <a:r>
              <a:rPr lang="en-US" dirty="0">
                <a:solidFill>
                  <a:srgbClr val="FF0000"/>
                </a:solidFill>
              </a:rPr>
              <a:t>*Note* Do not import </a:t>
            </a:r>
            <a:r>
              <a:rPr lang="en-US" dirty="0" err="1">
                <a:solidFill>
                  <a:srgbClr val="FF0000"/>
                </a:solidFill>
              </a:rPr>
              <a:t>PSS_hist</a:t>
            </a:r>
            <a:r>
              <a:rPr lang="en-US" dirty="0">
                <a:solidFill>
                  <a:srgbClr val="FF0000"/>
                </a:solidFill>
              </a:rPr>
              <a:t>, as this should already be in the environment from step 2. </a:t>
            </a:r>
            <a:endParaRPr lang="en-US" dirty="0"/>
          </a:p>
          <a:p>
            <a:pPr marL="342900" indent="-342900">
              <a:buAutoNum type="alphaLcPeriod"/>
            </a:pPr>
            <a:endParaRPr lang="en-US" dirty="0"/>
          </a:p>
          <a:p>
            <a:pPr marL="342900" indent="-342900">
              <a:buAutoNum type="alphaL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1A825-1D0E-A8AE-CAA8-04342AB35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359" y="1036271"/>
            <a:ext cx="4168501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6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7060</TotalTime>
  <Words>672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Inseason Canadian Origin Yukon Chinook Projection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Inseason Canadian Origin Yukon Chinook Projection</dc:title>
  <dc:creator>Aaron Lambert</dc:creator>
  <cp:lastModifiedBy>Aaron Lambert</cp:lastModifiedBy>
  <cp:revision>4</cp:revision>
  <dcterms:created xsi:type="dcterms:W3CDTF">2022-06-08T19:12:24Z</dcterms:created>
  <dcterms:modified xsi:type="dcterms:W3CDTF">2022-06-13T16:53:04Z</dcterms:modified>
</cp:coreProperties>
</file>