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67" r:id="rId5"/>
    <p:sldId id="260" r:id="rId6"/>
    <p:sldId id="259" r:id="rId7"/>
    <p:sldId id="261" r:id="rId8"/>
    <p:sldId id="275" r:id="rId9"/>
    <p:sldId id="276" r:id="rId10"/>
    <p:sldId id="265" r:id="rId11"/>
    <p:sldId id="266" r:id="rId12"/>
    <p:sldId id="264" r:id="rId13"/>
    <p:sldId id="263" r:id="rId14"/>
    <p:sldId id="294" r:id="rId15"/>
    <p:sldId id="295" r:id="rId16"/>
    <p:sldId id="293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6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57DC-38CE-4AE9-8E05-D6E20FD851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086A-2349-404E-B465-052B8E3EFC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57DC-38CE-4AE9-8E05-D6E20FD851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086A-2349-404E-B465-052B8E3EFC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57DC-38CE-4AE9-8E05-D6E20FD851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086A-2349-404E-B465-052B8E3EFC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57DC-38CE-4AE9-8E05-D6E20FD851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086A-2349-404E-B465-052B8E3EFC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57DC-38CE-4AE9-8E05-D6E20FD851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086A-2349-404E-B465-052B8E3EFC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57DC-38CE-4AE9-8E05-D6E20FD851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086A-2349-404E-B465-052B8E3EFC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57DC-38CE-4AE9-8E05-D6E20FD851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086A-2349-404E-B465-052B8E3EFC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57DC-38CE-4AE9-8E05-D6E20FD851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086A-2349-404E-B465-052B8E3EFC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57DC-38CE-4AE9-8E05-D6E20FD851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086A-2349-404E-B465-052B8E3EFC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57DC-38CE-4AE9-8E05-D6E20FD851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086A-2349-404E-B465-052B8E3EFC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57DC-38CE-4AE9-8E05-D6E20FD851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086A-2349-404E-B465-052B8E3EFC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57DC-38CE-4AE9-8E05-D6E20FD851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086A-2349-404E-B465-052B8E3EFC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145323" y="298938"/>
            <a:ext cx="4220308" cy="5794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604846" y="1934308"/>
            <a:ext cx="1485900" cy="1723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100C</a:t>
            </a:r>
            <a:endParaRPr lang="en-US" altLang="zh-CN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4369777" y="2769577"/>
            <a:ext cx="0" cy="1512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2655277" y="2778369"/>
            <a:ext cx="17057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226949" y="4352137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325660" y="25849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024630" y="3252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车头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325660" y="5125915"/>
            <a:ext cx="3180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9# </a:t>
            </a:r>
            <a:r>
              <a:rPr lang="zh-CN" altLang="en-US" sz="1200" dirty="0" smtClean="0"/>
              <a:t>车坐标系定义：</a:t>
            </a:r>
            <a:br>
              <a:rPr lang="en-US" altLang="zh-CN" sz="1200" dirty="0" smtClean="0"/>
            </a:br>
            <a:r>
              <a:rPr lang="en-US" altLang="zh-CN" sz="1200" dirty="0" smtClean="0"/>
              <a:t> </a:t>
            </a:r>
            <a:r>
              <a:rPr lang="zh-CN" altLang="en-US" sz="1200" dirty="0" smtClean="0"/>
              <a:t>车体坐标系： 右前上</a:t>
            </a:r>
            <a:br>
              <a:rPr lang="en-US" altLang="zh-CN" sz="1200" dirty="0" smtClean="0"/>
            </a:br>
            <a:r>
              <a:rPr lang="en-US" altLang="zh-CN" sz="1200" dirty="0" smtClean="0"/>
              <a:t> 100C</a:t>
            </a:r>
            <a:r>
              <a:rPr lang="zh-CN" altLang="en-US" sz="1200" dirty="0" smtClean="0"/>
              <a:t>坐标系：后左下</a:t>
            </a:r>
            <a:endParaRPr lang="zh-CN" altLang="en-US" sz="1200" dirty="0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6704330" y="414655"/>
            <a:ext cx="0" cy="594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899275" y="41465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南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0715" y="450850"/>
            <a:ext cx="8885555" cy="13754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965" y="1727200"/>
            <a:ext cx="6777355" cy="5130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问题：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19370" y="537210"/>
            <a:ext cx="6802120" cy="59950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1800" y="2309495"/>
            <a:ext cx="4687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wib,</a:t>
            </a:r>
            <a:r>
              <a:rPr lang="zh-CN" altLang="en-US">
                <a:solidFill>
                  <a:srgbClr val="FF0000"/>
                </a:solidFill>
              </a:rPr>
              <a:t>是</a:t>
            </a:r>
            <a:r>
              <a:rPr lang="en-US" altLang="zh-CN">
                <a:solidFill>
                  <a:srgbClr val="FF0000"/>
                </a:solidFill>
              </a:rPr>
              <a:t>IMU</a:t>
            </a:r>
            <a:r>
              <a:rPr lang="zh-CN" altLang="en-US">
                <a:solidFill>
                  <a:srgbClr val="FF0000"/>
                </a:solidFill>
              </a:rPr>
              <a:t>直接输出的角度增量吗？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257800" y="428625"/>
            <a:ext cx="6738620" cy="5644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6555" y="859790"/>
            <a:ext cx="46875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esks</a:t>
            </a:r>
            <a:r>
              <a:rPr lang="zh-CN" altLang="en-US">
                <a:solidFill>
                  <a:srgbClr val="FF0000"/>
                </a:solidFill>
              </a:rPr>
              <a:t>模型中，</a:t>
            </a:r>
            <a:r>
              <a:rPr lang="en-US" altLang="zh-CN">
                <a:solidFill>
                  <a:srgbClr val="FF0000"/>
                </a:solidFill>
              </a:rPr>
              <a:t>IMU </a:t>
            </a:r>
            <a:r>
              <a:rPr lang="zh-CN" altLang="en-US">
                <a:solidFill>
                  <a:srgbClr val="FF0000"/>
                </a:solidFill>
              </a:rPr>
              <a:t>传感器的误差采用什么模型？一阶马尔可夫？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q </a:t>
            </a:r>
            <a:r>
              <a:rPr lang="zh-CN" altLang="en-US">
                <a:solidFill>
                  <a:srgbClr val="FF0000"/>
                </a:solidFill>
              </a:rPr>
              <a:t>矩阵中的值一般如何获取？</a:t>
            </a:r>
            <a:endParaRPr lang="zh-CN" altLang="en-US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ARW: </a:t>
            </a:r>
            <a:r>
              <a:rPr lang="zh-CN" altLang="en-US">
                <a:solidFill>
                  <a:srgbClr val="FF0000"/>
                </a:solidFill>
              </a:rPr>
              <a:t>角度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角速度随机游走？</a:t>
            </a:r>
            <a:endParaRPr lang="zh-CN" altLang="en-US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VRW: </a:t>
            </a:r>
            <a:r>
              <a:rPr lang="zh-CN" altLang="en-US">
                <a:solidFill>
                  <a:srgbClr val="FF0000"/>
                </a:solidFill>
              </a:rPr>
              <a:t>速度随机游走？</a:t>
            </a:r>
            <a:endParaRPr lang="zh-CN" altLang="en-US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95" y="4243070"/>
            <a:ext cx="4936490" cy="1993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698625" y="0"/>
          <a:ext cx="8795385" cy="684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5648940" imgH="12182475" progId="Visio.Drawing.15">
                  <p:embed/>
                </p:oleObj>
              </mc:Choice>
              <mc:Fallback>
                <p:oleObj name="" r:id="rId1" imgW="15648940" imgH="12182475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8625" y="0"/>
                        <a:ext cx="8795385" cy="6847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deltaX,P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需要每次重置吗？</a:t>
            </a:r>
            <a:endParaRPr lang="zh-CN" altLang="en-US"/>
          </a:p>
          <a:p>
            <a:pPr lvl="1"/>
            <a:r>
              <a:rPr lang="en-US" altLang="zh-CN"/>
              <a:t>deltaX = 0 </a:t>
            </a:r>
            <a:endParaRPr lang="en-US" altLang="zh-CN"/>
          </a:p>
          <a:p>
            <a:pPr lvl="1"/>
            <a:r>
              <a:rPr lang="en-US" altLang="zh-CN"/>
              <a:t>P = P0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bg/ba/sg/sa: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zh-CN" altLang="en-US"/>
              <a:t>是个常值吗？</a:t>
            </a:r>
            <a:endParaRPr lang="zh-CN" altLang="en-US"/>
          </a:p>
          <a:p>
            <a:pPr lvl="1"/>
            <a:r>
              <a:rPr lang="zh-CN" altLang="en-US"/>
              <a:t>只需要刚开始时进行更新，还是一直迭代更新吗？</a:t>
            </a:r>
            <a:endParaRPr lang="zh-CN" altLang="en-US"/>
          </a:p>
          <a:p>
            <a:pPr lvl="1"/>
            <a:r>
              <a:rPr lang="zh-CN" altLang="en-US"/>
              <a:t>如何更新？</a:t>
            </a:r>
            <a:endParaRPr lang="zh-CN" altLang="en-US"/>
          </a:p>
          <a:p>
            <a:pPr lvl="2"/>
            <a:r>
              <a:rPr lang="zh-CN" altLang="en-US"/>
              <a:t>直接更新</a:t>
            </a:r>
            <a:r>
              <a:rPr lang="en-US" altLang="zh-CN"/>
              <a:t>IMU</a:t>
            </a:r>
            <a:r>
              <a:rPr lang="zh-CN" altLang="en-US"/>
              <a:t>测量值后，再更新</a:t>
            </a:r>
            <a:r>
              <a:rPr lang="en-US" altLang="zh-CN"/>
              <a:t>PVA</a:t>
            </a:r>
            <a:r>
              <a:rPr lang="zh-CN" altLang="en-US"/>
              <a:t>吗？</a:t>
            </a:r>
            <a:endParaRPr lang="zh-CN" altLang="en-US"/>
          </a:p>
          <a:p>
            <a:pPr lvl="2"/>
            <a:r>
              <a:rPr lang="en-US" altLang="zh-CN"/>
              <a:t>f_obs  = (1+sa)f + ba</a:t>
            </a:r>
            <a:endParaRPr lang="en-US" altLang="zh-CN"/>
          </a:p>
          <a:p>
            <a:pPr lvl="2"/>
            <a:r>
              <a:rPr lang="en-US" altLang="zh-CN"/>
              <a:t>w_obs = (1+sg)w + bg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372600" y="3891280"/>
            <a:ext cx="2545080" cy="18059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45323" y="298938"/>
            <a:ext cx="4220308" cy="5794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4846" y="1934308"/>
            <a:ext cx="1485900" cy="1723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CPT</a:t>
            </a:r>
            <a:endParaRPr lang="en-US" altLang="zh-CN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369777" y="1046187"/>
            <a:ext cx="0" cy="1723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360985" y="2778369"/>
            <a:ext cx="15360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952879" y="2610967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214785" y="6945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024630" y="3252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/>
              <a:t>车头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266605" y="4313750"/>
            <a:ext cx="3180077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 smtClean="0"/>
              <a:t>9# </a:t>
            </a:r>
            <a:r>
              <a:rPr lang="zh-CN" altLang="en-US" sz="1200" dirty="0" smtClean="0"/>
              <a:t>车坐标系定义：</a:t>
            </a:r>
            <a:br>
              <a:rPr lang="en-US" altLang="zh-CN" sz="1200" dirty="0" smtClean="0"/>
            </a:br>
            <a:r>
              <a:rPr lang="en-US" altLang="zh-CN" sz="1200" dirty="0" smtClean="0"/>
              <a:t> </a:t>
            </a:r>
            <a:r>
              <a:rPr lang="zh-CN" altLang="en-US" sz="1200" dirty="0" smtClean="0"/>
              <a:t>车体坐标系： 右前上</a:t>
            </a:r>
            <a:br>
              <a:rPr lang="en-US" altLang="zh-CN" sz="1200" dirty="0" smtClean="0"/>
            </a:br>
            <a:r>
              <a:rPr lang="en-US" altLang="zh-CN" sz="1200" dirty="0" smtClean="0"/>
              <a:t> CPT</a:t>
            </a:r>
            <a:r>
              <a:rPr lang="zh-CN" altLang="en-US" sz="1200" dirty="0" smtClean="0"/>
              <a:t>坐标系：右前上</a:t>
            </a:r>
            <a:endParaRPr lang="zh-CN" altLang="en-US" sz="1200" dirty="0" smtClean="0"/>
          </a:p>
          <a:p>
            <a:endParaRPr lang="zh-CN" altLang="en-US" sz="1200" dirty="0"/>
          </a:p>
          <a:p>
            <a:r>
              <a:rPr lang="en-US" altLang="zh-CN" sz="1200" dirty="0"/>
              <a:t>gpsLevelArm:</a:t>
            </a:r>
            <a:endParaRPr lang="en-US" altLang="zh-CN" sz="1200" dirty="0"/>
          </a:p>
          <a:p>
            <a:r>
              <a:rPr lang="en-US" altLang="zh-CN" sz="1200" dirty="0"/>
              <a:t>-0.592,1.122,1.125</a:t>
            </a:r>
            <a:endParaRPr lang="en-US" altLang="zh-CN" sz="1200" dirty="0"/>
          </a:p>
          <a:p>
            <a:endParaRPr lang="en-US" altLang="zh-CN" sz="1200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6704330" y="414655"/>
            <a:ext cx="0" cy="594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899275" y="41465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南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29210"/>
            <a:ext cx="2935605" cy="68287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10" y="4192905"/>
            <a:ext cx="2165985" cy="27285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8090" y="29210"/>
            <a:ext cx="4271645" cy="41929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16375" y="4514215"/>
            <a:ext cx="46399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？？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100 ug = 100 * 10E-6 * 9.8 </a:t>
            </a:r>
            <a:r>
              <a:rPr lang="zh-CN" altLang="en-US">
                <a:solidFill>
                  <a:srgbClr val="FF0000"/>
                </a:solidFill>
              </a:rPr>
              <a:t>米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（秒</a:t>
            </a:r>
            <a:r>
              <a:rPr lang="en-US" altLang="zh-CN">
                <a:solidFill>
                  <a:srgbClr val="FF0000"/>
                </a:solidFill>
              </a:rPr>
              <a:t>*</a:t>
            </a:r>
            <a:r>
              <a:rPr lang="zh-CN" altLang="en-US">
                <a:solidFill>
                  <a:srgbClr val="FF0000"/>
                </a:solidFill>
              </a:rPr>
              <a:t>秒）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9735" y="616585"/>
            <a:ext cx="4313555" cy="22510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8050" y="2147483647"/>
            <a:ext cx="5098415" cy="27920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00" y="2147483647"/>
            <a:ext cx="5384800" cy="23469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050" y="2147483647"/>
            <a:ext cx="5098415" cy="27920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600" y="2147483647"/>
            <a:ext cx="5384800" cy="23469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6793" y="2147483647"/>
            <a:ext cx="5098415" cy="27920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3793" y="2147483647"/>
            <a:ext cx="5098415" cy="27920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0793" y="2147483647"/>
            <a:ext cx="5098415" cy="27920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275" y="268605"/>
            <a:ext cx="6460490" cy="57886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010" y="191770"/>
            <a:ext cx="12170410" cy="64801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3785" y="372745"/>
            <a:ext cx="10963910" cy="60382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610" y="3683000"/>
            <a:ext cx="5387340" cy="27279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7655" y="0"/>
            <a:ext cx="4189095" cy="4556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660" y="0"/>
            <a:ext cx="7927340" cy="4368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6055" y="286385"/>
            <a:ext cx="11316335" cy="62033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2465" y="391795"/>
            <a:ext cx="8696960" cy="1141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2080260"/>
            <a:ext cx="8502650" cy="12045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65" y="4351655"/>
            <a:ext cx="8569325" cy="22777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75" y="3477895"/>
            <a:ext cx="4830445" cy="6807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844,&quot;width&quot;:4008}"/>
</p:tagLst>
</file>

<file path=ppt/tags/tag2.xml><?xml version="1.0" encoding="utf-8"?>
<p:tagLst xmlns:p="http://schemas.openxmlformats.org/presentationml/2006/main">
  <p:tag name="KSO_WM_UNIT_PLACING_PICTURE_USER_VIEWPORT" val="{&quot;height&quot;:6853,&quot;width&quot;:2946}"/>
</p:tagLst>
</file>

<file path=ppt/tags/tag3.xml><?xml version="1.0" encoding="utf-8"?>
<p:tagLst xmlns:p="http://schemas.openxmlformats.org/presentationml/2006/main">
  <p:tag name="KSO_WM_UNIT_PLACING_PICTURE_USER_VIEWPORT" val="{&quot;height&quot;:6853,&quot;width&quot;:12871}"/>
</p:tagLst>
</file>

<file path=ppt/tags/tag4.xml><?xml version="1.0" encoding="utf-8"?>
<p:tagLst xmlns:p="http://schemas.openxmlformats.org/presentationml/2006/main">
  <p:tag name="KSO_WM_UNIT_PLACING_PICTURE_USER_VIEWPORT" val="{&quot;height&quot;:6853,&quot;width&quot;:6301}"/>
</p:tagLst>
</file>

<file path=ppt/tags/tag5.xml><?xml version="1.0" encoding="utf-8"?>
<p:tagLst xmlns:p="http://schemas.openxmlformats.org/presentationml/2006/main">
  <p:tag name="KSO_WM_UNIT_PLACING_PICTURE_USER_VIEWPORT" val="{&quot;height&quot;:6853,&quot;width&quot;:8182}"/>
</p:tagLst>
</file>

<file path=ppt/tags/tag6.xml><?xml version="1.0" encoding="utf-8"?>
<p:tagLst xmlns:p="http://schemas.openxmlformats.org/presentationml/2006/main">
  <p:tag name="KSO_WPP_MARK_KEY" val="6738aa3a-1a90-4885-b038-7f446ceb3544"/>
  <p:tag name="COMMONDATA" val="eyJoZGlkIjoiMjYyMmI4OGQ4MDhjZjM5MmE2NjI1NzYwN2RmY2NlMj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WPS 演示</Application>
  <PresentationFormat>宽屏</PresentationFormat>
  <Paragraphs>57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问题： </vt:lpstr>
      <vt:lpstr>PowerPoint 演示文稿</vt:lpstr>
      <vt:lpstr>PowerPoint 演示文稿</vt:lpstr>
      <vt:lpstr>PowerPoint 演示文稿</vt:lpstr>
      <vt:lpstr>bg/ba/sg/sa: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王民</cp:lastModifiedBy>
  <cp:revision>24</cp:revision>
  <dcterms:created xsi:type="dcterms:W3CDTF">2022-06-23T03:13:00Z</dcterms:created>
  <dcterms:modified xsi:type="dcterms:W3CDTF">2022-09-06T04:15:29Z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FB8A1FF3B89A4D43AF4A590B45391293</vt:lpwstr>
  </property>
  <property fmtid="{D5CDD505-2E9C-101B-9397-08002B2CF9AE}" pid="3" name="KSOProductBuildVer">
    <vt:lpwstr>2052-11.1.0.12302</vt:lpwstr>
  </property>
</Properties>
</file>