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92" r:id="rId1"/>
  </p:sldMasterIdLst>
  <p:notesMasterIdLst>
    <p:notesMasterId r:id="rId20"/>
  </p:notesMasterIdLst>
  <p:sldIdLst>
    <p:sldId id="256" r:id="rId2"/>
    <p:sldId id="258" r:id="rId3"/>
    <p:sldId id="259" r:id="rId4"/>
    <p:sldId id="272" r:id="rId5"/>
    <p:sldId id="264" r:id="rId6"/>
    <p:sldId id="268" r:id="rId7"/>
    <p:sldId id="269" r:id="rId8"/>
    <p:sldId id="274" r:id="rId9"/>
    <p:sldId id="260" r:id="rId10"/>
    <p:sldId id="270" r:id="rId11"/>
    <p:sldId id="261" r:id="rId12"/>
    <p:sldId id="275" r:id="rId13"/>
    <p:sldId id="271" r:id="rId14"/>
    <p:sldId id="276" r:id="rId15"/>
    <p:sldId id="262" r:id="rId16"/>
    <p:sldId id="266" r:id="rId17"/>
    <p:sldId id="26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/>
    <p:restoredTop sz="94609"/>
  </p:normalViewPr>
  <p:slideViewPr>
    <p:cSldViewPr snapToGrid="0" snapToObjects="1">
      <p:cViewPr varScale="1">
        <p:scale>
          <a:sx n="134" d="100"/>
          <a:sy n="134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BAEA-B276-9A46-99D5-455AA210E4E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380FD-D557-CB46-9F4E-33539923E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80FD-D557-CB46-9F4E-33539923E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525D43-A5AF-DF48-A93C-03EECB3BF55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C8C15F-230F-AC44-A16B-E88D999E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6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oav1kbA640" TargetMode="External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1/Git-Tools-Stash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optum.com/tdp-example-org/example-rep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26A8-F4C0-324C-A004-1FAEA910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u="sng" dirty="0">
                <a:latin typeface="Apple SD Gothic Neo Thin" panose="02000300000000000000" pitchFamily="2" charset="-127"/>
                <a:ea typeface="Apple SD Gothic Neo Thin" panose="02000300000000000000" pitchFamily="2" charset="-127"/>
                <a:cs typeface="Futura Medium" panose="020B0602020204020303" pitchFamily="34" charset="-79"/>
              </a:rPr>
              <a:t>Week Two – Using GitHub in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D9B0-0A76-7D45-9449-7DC89F99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46684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Futura Medium" panose="020B0602020204020303" pitchFamily="34" charset="-79"/>
              </a:rPr>
              <a:t>By Aaron Ward</a:t>
            </a:r>
          </a:p>
        </p:txBody>
      </p:sp>
    </p:spTree>
    <p:extLst>
      <p:ext uri="{BB962C8B-B14F-4D97-AF65-F5344CB8AC3E}">
        <p14:creationId xmlns:p14="http://schemas.microsoft.com/office/powerpoint/2010/main" val="329440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5EA98-4EF9-A043-943F-9F9EC68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8" y="763929"/>
            <a:ext cx="11060899" cy="1015188"/>
          </a:xfrm>
        </p:spPr>
        <p:txBody>
          <a:bodyPr>
            <a:normAutofit/>
          </a:bodyPr>
          <a:lstStyle/>
          <a:p>
            <a:r>
              <a:rPr lang="en-US" sz="3600" dirty="0"/>
              <a:t>Flow of development – from start to finish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207-BF51-E245-A324-81C583F4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8038" y="1941163"/>
            <a:ext cx="11060899" cy="257296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code changes in your local repo on a feature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Stage</a:t>
            </a:r>
            <a:r>
              <a:rPr lang="en-US" sz="1600" dirty="0"/>
              <a:t>, </a:t>
            </a:r>
            <a:r>
              <a:rPr lang="en-US" sz="1600" b="1" dirty="0"/>
              <a:t>commit</a:t>
            </a:r>
            <a:r>
              <a:rPr lang="en-US" sz="1600" dirty="0"/>
              <a:t> and </a:t>
            </a:r>
            <a:r>
              <a:rPr lang="en-US" sz="1600" b="1" dirty="0"/>
              <a:t>push</a:t>
            </a:r>
            <a:r>
              <a:rPr lang="en-US" sz="1600" dirty="0"/>
              <a:t> to your remote feature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Submit a </a:t>
            </a:r>
            <a:r>
              <a:rPr lang="en-US" sz="1600" b="1" dirty="0"/>
              <a:t>pull</a:t>
            </a:r>
            <a:r>
              <a:rPr lang="en-US" sz="1600" dirty="0"/>
              <a:t> </a:t>
            </a:r>
            <a:r>
              <a:rPr lang="en-US" sz="1600" b="1" dirty="0"/>
              <a:t>request</a:t>
            </a:r>
            <a:r>
              <a:rPr lang="en-US" sz="1600" dirty="0"/>
              <a:t> on GitHub (more on this later)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the code reviewed – make sure it doesn’t break anything in your </a:t>
            </a:r>
            <a:r>
              <a:rPr lang="en-US" sz="1600" b="1" dirty="0"/>
              <a:t>develop</a:t>
            </a:r>
            <a:r>
              <a:rPr lang="en-US" sz="1600" dirty="0"/>
              <a:t>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reviewer should merge your code from </a:t>
            </a:r>
            <a:r>
              <a:rPr lang="en-US" sz="1600" b="1" dirty="0" err="1"/>
              <a:t>feature_branch</a:t>
            </a:r>
            <a:r>
              <a:rPr lang="en-US" sz="1600" dirty="0"/>
              <a:t> to </a:t>
            </a:r>
            <a:r>
              <a:rPr lang="en-US" sz="1600" b="1" dirty="0"/>
              <a:t>develop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Merging from </a:t>
            </a:r>
            <a:r>
              <a:rPr lang="en-US" sz="1600" b="1" dirty="0"/>
              <a:t>Develop</a:t>
            </a:r>
            <a:r>
              <a:rPr lang="en-US" sz="1600" dirty="0"/>
              <a:t> to </a:t>
            </a:r>
            <a:r>
              <a:rPr lang="en-US" sz="1600" b="1" dirty="0"/>
              <a:t>master</a:t>
            </a:r>
            <a:r>
              <a:rPr lang="en-US" sz="1600" dirty="0"/>
              <a:t> should only ever happen when the code has been tested, reviewed and new version is scheduled to be released.</a:t>
            </a:r>
          </a:p>
        </p:txBody>
      </p:sp>
    </p:spTree>
    <p:extLst>
      <p:ext uri="{BB962C8B-B14F-4D97-AF65-F5344CB8AC3E}">
        <p14:creationId xmlns:p14="http://schemas.microsoft.com/office/powerpoint/2010/main" val="354371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Working with Pull requests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DA12E-6E33-784D-BA28-04CE5BD5B72E}"/>
              </a:ext>
            </a:extLst>
          </p:cNvPr>
          <p:cNvSpPr txBox="1">
            <a:spLocks/>
          </p:cNvSpPr>
          <p:nvPr/>
        </p:nvSpPr>
        <p:spPr>
          <a:xfrm>
            <a:off x="321099" y="2369426"/>
            <a:ext cx="11060899" cy="42325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When you want code to be reviewed and merged to the </a:t>
            </a:r>
            <a:r>
              <a:rPr lang="en-US" sz="1600" b="1" dirty="0"/>
              <a:t>develop</a:t>
            </a:r>
            <a:r>
              <a:rPr lang="en-US" sz="1600" dirty="0"/>
              <a:t> branch you have to make a pull request</a:t>
            </a:r>
          </a:p>
          <a:p>
            <a:r>
              <a:rPr lang="en-US" sz="1600" b="1" dirty="0"/>
              <a:t>PR’s</a:t>
            </a:r>
            <a:r>
              <a:rPr lang="en-US" sz="1600" dirty="0"/>
              <a:t> are a vital part of software engineering and should always be done. </a:t>
            </a:r>
          </a:p>
          <a:p>
            <a:r>
              <a:rPr lang="en-US" sz="1600" dirty="0"/>
              <a:t>When a PR is accepted, it merges the code to the specified branch, and can be closed.</a:t>
            </a:r>
          </a:p>
          <a:p>
            <a:r>
              <a:rPr lang="en-US" sz="1600" dirty="0"/>
              <a:t>Ill show you how to do this. 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Why are pull request important?</a:t>
            </a:r>
          </a:p>
          <a:p>
            <a:r>
              <a:rPr lang="en-US" sz="1400" dirty="0"/>
              <a:t>You can go without using them, but this is really bad software engineering practice</a:t>
            </a:r>
          </a:p>
          <a:p>
            <a:r>
              <a:rPr lang="en-US" sz="1400" dirty="0"/>
              <a:t>Lets say you own an </a:t>
            </a:r>
            <a:r>
              <a:rPr lang="en-US" sz="1400" b="1" dirty="0"/>
              <a:t>open source project </a:t>
            </a:r>
            <a:r>
              <a:rPr lang="en-US" sz="1400" dirty="0"/>
              <a:t>and you want people to contribute</a:t>
            </a:r>
          </a:p>
          <a:p>
            <a:r>
              <a:rPr lang="en-US" sz="1400" dirty="0"/>
              <a:t>You don’t want  anyone pushing their rubbish code to your master branch</a:t>
            </a:r>
          </a:p>
          <a:p>
            <a:r>
              <a:rPr lang="en-US" sz="1400" dirty="0"/>
              <a:t>The same should apply in in projects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09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55FA1-B491-A946-B27A-A1F46C14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34" y="110160"/>
            <a:ext cx="8088470" cy="65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Updating you local repo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E4531-117A-374E-AB9D-91D4947F916B}"/>
              </a:ext>
            </a:extLst>
          </p:cNvPr>
          <p:cNvSpPr/>
          <p:nvPr/>
        </p:nvSpPr>
        <p:spPr>
          <a:xfrm>
            <a:off x="189694" y="2280899"/>
            <a:ext cx="1213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Pulling code from develop to your local branch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D0667-9380-8841-97A6-C84771E3425F}"/>
              </a:ext>
            </a:extLst>
          </p:cNvPr>
          <p:cNvSpPr txBox="1">
            <a:spLocks/>
          </p:cNvSpPr>
          <p:nvPr/>
        </p:nvSpPr>
        <p:spPr>
          <a:xfrm>
            <a:off x="189694" y="3012424"/>
            <a:ext cx="11639633" cy="37096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Lets say your team mate gets PR accepted on the </a:t>
            </a:r>
            <a:r>
              <a:rPr lang="en-US" sz="1600" b="1" dirty="0" err="1"/>
              <a:t>feature_one</a:t>
            </a:r>
            <a:r>
              <a:rPr lang="en-US" sz="1600" dirty="0"/>
              <a:t> branch, and their code is merged to </a:t>
            </a:r>
            <a:r>
              <a:rPr lang="en-US" sz="1600" b="1" dirty="0"/>
              <a:t>develop</a:t>
            </a:r>
            <a:r>
              <a:rPr lang="en-US" sz="1600" dirty="0"/>
              <a:t> – How do you update your local branch called </a:t>
            </a:r>
            <a:r>
              <a:rPr lang="en-US" sz="1600" b="1" dirty="0" err="1"/>
              <a:t>my_branch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a local </a:t>
            </a:r>
            <a:r>
              <a:rPr lang="en-US" b="1" dirty="0"/>
              <a:t>develop</a:t>
            </a:r>
            <a:r>
              <a:rPr lang="en-US" dirty="0"/>
              <a:t> branch doesn’t exist, then make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Git checkout develop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i="1" dirty="0"/>
              <a:t>git branch --set-upstream-to=origin/develop develop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i="1" dirty="0"/>
              <a:t>Git pull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i="1" dirty="0"/>
              <a:t>Git checkout </a:t>
            </a:r>
            <a:r>
              <a:rPr lang="en-IE" i="1" dirty="0" err="1"/>
              <a:t>my_branch</a:t>
            </a:r>
            <a:endParaRPr lang="en-IE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i="1" dirty="0"/>
              <a:t>Git merge develop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In a nutshell, this pull the new code in local develop, you switched to the branch your working on – then you merged the new code in to your branch. BOOM, it’s that easy!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8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Merge Conflicts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87" y="274256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E4531-117A-374E-AB9D-91D4947F916B}"/>
              </a:ext>
            </a:extLst>
          </p:cNvPr>
          <p:cNvSpPr/>
          <p:nvPr/>
        </p:nvSpPr>
        <p:spPr>
          <a:xfrm>
            <a:off x="189694" y="2280899"/>
            <a:ext cx="1213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Your team mate broke your code, what now?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D0667-9380-8841-97A6-C84771E3425F}"/>
              </a:ext>
            </a:extLst>
          </p:cNvPr>
          <p:cNvSpPr txBox="1">
            <a:spLocks/>
          </p:cNvSpPr>
          <p:nvPr/>
        </p:nvSpPr>
        <p:spPr>
          <a:xfrm>
            <a:off x="438549" y="2511731"/>
            <a:ext cx="11639633" cy="37096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38444-63F6-3547-B28E-A340BBD970EA}"/>
              </a:ext>
            </a:extLst>
          </p:cNvPr>
          <p:cNvSpPr txBox="1"/>
          <p:nvPr/>
        </p:nvSpPr>
        <p:spPr>
          <a:xfrm>
            <a:off x="438550" y="2838449"/>
            <a:ext cx="10943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happens when two people change the same line of code and you are both “competing” for a commit. You should: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where the conflict Is in the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Keep the code that that you want, and delete the line creating the merge conflict.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Git add, commit and push again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conflicts should never be </a:t>
            </a:r>
            <a:r>
              <a:rPr lang="en-US" dirty="0" err="1"/>
              <a:t>commited</a:t>
            </a:r>
            <a:r>
              <a:rPr lang="en-US" dirty="0"/>
              <a:t> to remote </a:t>
            </a:r>
            <a:r>
              <a:rPr lang="en-US" dirty="0" err="1"/>
              <a:t>branchs</a:t>
            </a:r>
            <a:r>
              <a:rPr lang="en-US" dirty="0"/>
              <a:t> – keep the problems to your local machine. </a:t>
            </a:r>
          </a:p>
        </p:txBody>
      </p:sp>
    </p:spTree>
    <p:extLst>
      <p:ext uri="{BB962C8B-B14F-4D97-AF65-F5344CB8AC3E}">
        <p14:creationId xmlns:p14="http://schemas.microsoft.com/office/powerpoint/2010/main" val="206527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Conventions and Tips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94" y="2790564"/>
            <a:ext cx="11639506" cy="3636511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Informative commit comments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commit –m “ADD – added new function to perform regexes on label column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commit –m “UPDATE – updated code to get 2 different regular expressions”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commit –m “FIX – fix function that printed accidentally printed credit card details</a:t>
            </a:r>
            <a:r>
              <a:rPr lang="en-US" sz="18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😕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“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commit –m “&lt;name of the user story you are working on&gt;”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Never use “</a:t>
            </a:r>
            <a:r>
              <a:rPr lang="en-US" sz="2000" b="1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add . 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“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This will add everything 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You will cause yourself a world of </a:t>
            </a:r>
            <a:r>
              <a:rPr lang="en-US" sz="1800" dirty="0">
                <a:solidFill>
                  <a:schemeClr val="accent6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pain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when you add the wrong files or a large file by accident</a:t>
            </a:r>
          </a:p>
          <a:p>
            <a:pPr marL="857250" lvl="1" indent="-457200">
              <a:buFont typeface="+mj-lt"/>
              <a:buAutoNum type="arabicPeriod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Ask someone to do a code review before assigning them on GitHub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– just a nice thing to do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Wingdings" pitchFamily="2" charset="2"/>
              </a:rPr>
              <a:t></a:t>
            </a: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78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45EFF75-C662-A24A-A56B-7996A1D67B84}"/>
              </a:ext>
            </a:extLst>
          </p:cNvPr>
          <p:cNvSpPr txBox="1">
            <a:spLocks/>
          </p:cNvSpPr>
          <p:nvPr/>
        </p:nvSpPr>
        <p:spPr>
          <a:xfrm>
            <a:off x="552494" y="1219070"/>
            <a:ext cx="11639506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C838097-8B96-CC48-A6B7-CC9A04F0707C}"/>
              </a:ext>
            </a:extLst>
          </p:cNvPr>
          <p:cNvSpPr txBox="1">
            <a:spLocks/>
          </p:cNvSpPr>
          <p:nvPr/>
        </p:nvSpPr>
        <p:spPr>
          <a:xfrm>
            <a:off x="283151" y="249806"/>
            <a:ext cx="11639506" cy="61692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.</a:t>
            </a:r>
            <a:r>
              <a:rPr lang="en-US" sz="20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gitignore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files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These can be a saving grace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Make sure to use them in your repository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Protip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: you can autogenerate a .</a:t>
            </a:r>
            <a:r>
              <a:rPr lang="en-US" sz="1800" i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gitignore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for the language you are using on GitHub.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Version control your code, not your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Cannot stress this enough, your data or binary files should never live on repo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 serious no-no!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Testing data is the exception to this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Remove </a:t>
            </a:r>
            <a:r>
              <a:rPr lang="en-US" sz="20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Github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password from your keychain on your mac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When you change your password after 90 days, the old one is cached on your keychain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Go to finder, enter “Keychain Access” and delete ”</a:t>
            </a:r>
            <a:r>
              <a:rPr lang="en-US" sz="18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github.optum.com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Always refresh your branches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You don’t want your branch going stale and falling too far behind 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develop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and 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master</a:t>
            </a: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8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9965576" cy="843730"/>
          </a:xfrm>
        </p:spPr>
        <p:txBody>
          <a:bodyPr/>
          <a:lstStyle/>
          <a:p>
            <a:r>
              <a:rPr lang="en-US" sz="3200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Common mess-ups (and how to fix them)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52" y="2071816"/>
            <a:ext cx="11716671" cy="1933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If you did decide to ignore my advice and did these things anyways, here are some ways to fix them 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D63FA6-571D-AA4E-A6A5-2E34FCC56093}"/>
              </a:ext>
            </a:extLst>
          </p:cNvPr>
          <p:cNvSpPr txBox="1">
            <a:spLocks/>
          </p:cNvSpPr>
          <p:nvPr/>
        </p:nvSpPr>
        <p:spPr>
          <a:xfrm>
            <a:off x="353166" y="3507339"/>
            <a:ext cx="11716671" cy="30268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Font typeface="Wingdings 2" charset="2"/>
              <a:buNone/>
            </a:pPr>
            <a:r>
              <a:rPr lang="en-US" sz="2000" b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Unstage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huge files</a:t>
            </a:r>
          </a:p>
          <a:p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Lets say you used </a:t>
            </a: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add .   </a:t>
            </a: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and it added a 200MB file to your staging area</a:t>
            </a:r>
            <a:r>
              <a:rPr lang="en-US" sz="2000" b="1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</a:t>
            </a:r>
          </a:p>
          <a:p>
            <a:pPr lvl="1"/>
            <a:r>
              <a:rPr lang="en-US" sz="1800" b="1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reset –soft HEAD~1 </a:t>
            </a:r>
            <a:r>
              <a:rPr lang="en-US" sz="18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    -  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to </a:t>
            </a:r>
            <a:r>
              <a:rPr lang="en-US" sz="18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unstage</a:t>
            </a:r>
            <a:r>
              <a:rPr lang="en-US" sz="18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the last commit</a:t>
            </a:r>
          </a:p>
          <a:p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Lets now lets say you accidentally tracked a folder</a:t>
            </a:r>
          </a:p>
          <a:p>
            <a:pPr lvl="1"/>
            <a:r>
              <a:rPr lang="en-IE" i="1" dirty="0"/>
              <a:t>git </a:t>
            </a:r>
            <a:r>
              <a:rPr lang="en-IE" i="1" dirty="0" err="1"/>
              <a:t>rm</a:t>
            </a:r>
            <a:r>
              <a:rPr lang="en-IE" i="1" dirty="0"/>
              <a:t> </a:t>
            </a:r>
            <a:r>
              <a:rPr lang="en-IE" sz="1400" b="1" i="1" dirty="0"/>
              <a:t>--cached –r</a:t>
            </a:r>
            <a:r>
              <a:rPr lang="en-IE" b="1" i="1" dirty="0"/>
              <a:t> &lt;directory name&gt; </a:t>
            </a:r>
            <a:endParaRPr lang="en-US" sz="14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17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85C3-4CE7-0445-ACDD-DA85B48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1714-DC82-7245-890F-CD76B494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IE" dirty="0">
                <a:hlinkClick r:id="rId2"/>
              </a:rPr>
              <a:t>https://www.youtube.com/watch?v=w3jLJU7DT5E</a:t>
            </a:r>
            <a:endParaRPr lang="en-US" dirty="0"/>
          </a:p>
          <a:p>
            <a:r>
              <a:rPr lang="en-US" dirty="0"/>
              <a:t>Siraj </a:t>
            </a:r>
            <a:r>
              <a:rPr lang="en-US" dirty="0" err="1"/>
              <a:t>Raval</a:t>
            </a:r>
            <a:r>
              <a:rPr lang="en-US" dirty="0"/>
              <a:t> – How to use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IE" dirty="0">
                <a:hlinkClick r:id="rId3"/>
              </a:rPr>
              <a:t>https://www.youtube.com/watch?v=Loav1kbA640</a:t>
            </a:r>
            <a:endParaRPr lang="en-IE" dirty="0"/>
          </a:p>
          <a:p>
            <a:r>
              <a:rPr lang="en-IE" dirty="0"/>
              <a:t>Stashing – </a:t>
            </a:r>
            <a:r>
              <a:rPr lang="en-IE" dirty="0">
                <a:hlinkClick r:id="rId4"/>
              </a:rPr>
              <a:t>https://git-scm.com/book/en/v1/Git-Tools-Stashing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Using </a:t>
            </a:r>
            <a:r>
              <a:rPr lang="en-US" u="sng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github</a:t>
            </a:r>
            <a:r>
              <a:rPr lang="en-US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in teams</a:t>
            </a:r>
            <a:endParaRPr lang="en-US" b="1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endParaRPr lang="en-US" sz="2000" u="sng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We are going to go 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Quick intro to GitHub and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Basic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Working with 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Conventions +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Common mess 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9D6A2B-139E-5B4E-8236-84035C8F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4" y="2948279"/>
            <a:ext cx="7225312" cy="2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Introductions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04" y="2627400"/>
            <a:ext cx="11022189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What is Git?</a:t>
            </a:r>
          </a:p>
          <a:p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is a version control system used for tracking changes in repositories of code</a:t>
            </a:r>
          </a:p>
          <a:p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Why? Because humans are dumb and we make mistakes (IE: delete an entire college project the day before its due 🙂)</a:t>
            </a:r>
          </a:p>
          <a:p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Also we may want to revert back to older versions of code</a:t>
            </a:r>
          </a:p>
          <a:p>
            <a:endParaRPr lang="en-US" sz="16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16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What is GitHub?</a:t>
            </a:r>
          </a:p>
          <a:p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GitHub is used for hosting repositories</a:t>
            </a:r>
          </a:p>
          <a:p>
            <a:r>
              <a:rPr 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It also allows your to track progress, fork other peoples code, create organizations, do code reviews and manage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8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F64CE-9117-054E-8724-34CC5960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48" y="985774"/>
            <a:ext cx="8206232" cy="49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5EA98-4EF9-A043-943F-9F9EC68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0" y="727523"/>
            <a:ext cx="4852988" cy="590290"/>
          </a:xfrm>
        </p:spPr>
        <p:txBody>
          <a:bodyPr>
            <a:normAutofit/>
          </a:bodyPr>
          <a:lstStyle/>
          <a:p>
            <a:r>
              <a:rPr lang="en-US" sz="3200" b="1" dirty="0"/>
              <a:t>How it 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207-BF51-E245-A324-81C583F4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041" y="1317813"/>
            <a:ext cx="5971032" cy="4461195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create a repo on </a:t>
            </a:r>
            <a:r>
              <a:rPr lang="en-US" sz="1400" dirty="0" err="1"/>
              <a:t>github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clone that repo to your local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Make some code change in your </a:t>
            </a:r>
            <a:r>
              <a:rPr lang="en-US" sz="1400" b="1" dirty="0"/>
              <a:t>working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This code changes are untracked. But now you want to push that code to </a:t>
            </a:r>
            <a:r>
              <a:rPr lang="en-US" sz="1400" dirty="0" err="1"/>
              <a:t>Github</a:t>
            </a:r>
            <a:r>
              <a:rPr lang="en-US" sz="1400" dirty="0"/>
              <a:t> for other team members to see, ok now what?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Lets take about </a:t>
            </a:r>
            <a:r>
              <a:rPr lang="en-US" sz="1400" b="1" dirty="0"/>
              <a:t>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staging area</a:t>
            </a:r>
            <a:r>
              <a:rPr lang="en-US" sz="1400" dirty="0"/>
              <a:t> is the place where git starts tracking your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You need to tell git “hey add this to the staging area please </a:t>
            </a:r>
            <a:r>
              <a:rPr lang="en-US" sz="1400" dirty="0">
                <a:sym typeface="Wingdings" pitchFamily="2" charset="2"/>
              </a:rPr>
              <a:t> 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When, you have added all the files you want tracked you can do a </a:t>
            </a:r>
            <a:r>
              <a:rPr lang="en-US" sz="1400" b="1" dirty="0">
                <a:sym typeface="Wingdings" pitchFamily="2" charset="2"/>
              </a:rPr>
              <a:t>commit </a:t>
            </a:r>
            <a:r>
              <a:rPr lang="en-US" sz="1400" dirty="0">
                <a:sym typeface="Wingdings" pitchFamily="2" charset="2"/>
              </a:rPr>
              <a:t>command</a:t>
            </a:r>
            <a:r>
              <a:rPr lang="en-US" sz="1400" b="1" dirty="0">
                <a:sym typeface="Wingdings" pitchFamily="2" charset="2"/>
              </a:rPr>
              <a:t>,</a:t>
            </a:r>
            <a:r>
              <a:rPr lang="en-US" sz="1400" dirty="0">
                <a:sym typeface="Wingdings" pitchFamily="2" charset="2"/>
              </a:rPr>
              <a:t> which is like saving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You can check to see if files are tracked using </a:t>
            </a:r>
            <a:r>
              <a:rPr lang="en-US" sz="1400" b="1" i="1" dirty="0">
                <a:sym typeface="Wingdings" pitchFamily="2" charset="2"/>
              </a:rPr>
              <a:t>git status</a:t>
            </a:r>
            <a:r>
              <a:rPr lang="en-US" sz="1400" i="1" dirty="0"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command</a:t>
            </a:r>
            <a:r>
              <a:rPr lang="en-US" sz="1400" i="1" dirty="0">
                <a:sym typeface="Wingdings" pitchFamily="2" charset="2"/>
              </a:rPr>
              <a:t>. 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0472E-07BB-4146-B185-0A03C21A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17" y="1317813"/>
            <a:ext cx="5391163" cy="38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5EA98-4EF9-A043-943F-9F9EC68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425" y="783713"/>
            <a:ext cx="4993823" cy="590290"/>
          </a:xfrm>
        </p:spPr>
        <p:txBody>
          <a:bodyPr>
            <a:normAutofit/>
          </a:bodyPr>
          <a:lstStyle/>
          <a:p>
            <a:r>
              <a:rPr lang="en-US" sz="3200" dirty="0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207-BF51-E245-A324-81C583F4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425" y="1491909"/>
            <a:ext cx="5134659" cy="479361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Okay, so you’ve committed your files, what now?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You need to “upload” that code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This is done using the </a:t>
            </a:r>
            <a:r>
              <a:rPr lang="en-US" sz="1400" b="1" i="1" dirty="0"/>
              <a:t>push</a:t>
            </a:r>
            <a:r>
              <a:rPr lang="en-US" sz="1400" i="1" dirty="0"/>
              <a:t> </a:t>
            </a:r>
            <a:r>
              <a:rPr lang="en-US" sz="1400" dirty="0"/>
              <a:t>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You push to what ever branch you are working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We will talk about branches shortly.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2973-F67E-A346-AAC7-2857F299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1" y="1491909"/>
            <a:ext cx="5646456" cy="47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5EA98-4EF9-A043-943F-9F9EC68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68" y="185195"/>
            <a:ext cx="4993823" cy="1015188"/>
          </a:xfrm>
        </p:spPr>
        <p:txBody>
          <a:bodyPr>
            <a:normAutofit/>
          </a:bodyPr>
          <a:lstStyle/>
          <a:p>
            <a:r>
              <a:rPr lang="en-US" sz="3600" dirty="0"/>
              <a:t>What are branches?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207-BF51-E245-A324-81C583F4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8038" y="1202902"/>
            <a:ext cx="11515730" cy="25266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branch</a:t>
            </a:r>
            <a:r>
              <a:rPr lang="en-US" sz="1600" dirty="0"/>
              <a:t> is a term for an another version of the code base that can be worked on in isolation, until its ready to be merged with the main codebase.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branch is usually created when you want to test out a new feature in your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Branches are a core concept with Git – you can test out new ideas and break whatever you want with affecting the “master”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CA2F2-1F18-F443-AD3E-FB423B19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22" y="3321934"/>
            <a:ext cx="5813911" cy="257916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5E0807E-D904-1041-A9B8-4526E2EE9500}"/>
              </a:ext>
            </a:extLst>
          </p:cNvPr>
          <p:cNvSpPr txBox="1">
            <a:spLocks/>
          </p:cNvSpPr>
          <p:nvPr/>
        </p:nvSpPr>
        <p:spPr>
          <a:xfrm>
            <a:off x="398038" y="3321934"/>
            <a:ext cx="5551349" cy="3877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Branches in your repo should look like this: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Master – </a:t>
            </a:r>
            <a:r>
              <a:rPr lang="en-US" sz="1400" dirty="0"/>
              <a:t>deployable code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Develop </a:t>
            </a:r>
            <a:r>
              <a:rPr lang="en-US" sz="1400" dirty="0"/>
              <a:t>– teams working progress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Feature_one</a:t>
            </a:r>
            <a:r>
              <a:rPr lang="en-US" sz="1400" b="1" dirty="0"/>
              <a:t> </a:t>
            </a:r>
            <a:r>
              <a:rPr lang="en-US" sz="1400" dirty="0"/>
              <a:t>– team members working progress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You get the idea</a:t>
            </a:r>
          </a:p>
          <a:p>
            <a:endParaRPr lang="en-US" sz="1600" dirty="0"/>
          </a:p>
          <a:p>
            <a:r>
              <a:rPr lang="en-US" sz="1600" b="1" u="sng" dirty="0"/>
              <a:t>RULE OF THUMB: </a:t>
            </a:r>
            <a:r>
              <a:rPr lang="en-US" sz="1600" u="sng" dirty="0"/>
              <a:t>whatever is in your master branch should always be fully functioning and deployable - never push buggy or broken features to master</a:t>
            </a:r>
            <a:endParaRPr lang="en-US" sz="16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02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CB7B9-A940-F14B-B430-807F0B20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2" y="466587"/>
            <a:ext cx="5170388" cy="1782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2CC1D-F0F1-B344-A0CA-34F07D94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44" y="2470912"/>
            <a:ext cx="8717564" cy="41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AD5-8523-FE4D-B772-D2F9E1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Basic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4463-B986-B84B-8827-DAD840E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908" y="2766349"/>
            <a:ext cx="5756092" cy="4282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Add files to staging area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add &lt;file name&gt; </a:t>
            </a:r>
          </a:p>
          <a:p>
            <a:pPr marL="0" indent="0" algn="just">
              <a:buNone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Do a “save” – also known as a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commit –m “some comment about the change”</a:t>
            </a:r>
          </a:p>
          <a:p>
            <a:pPr marL="0" indent="0">
              <a:buNone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Push the code to the remote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push origin </a:t>
            </a:r>
            <a:r>
              <a:rPr lang="en-US" sz="2000" i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feature_branch</a:t>
            </a: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690C627-1775-7944-8769-51BC6667CB7F}"/>
              </a:ext>
            </a:extLst>
          </p:cNvPr>
          <p:cNvSpPr txBox="1">
            <a:spLocks/>
          </p:cNvSpPr>
          <p:nvPr/>
        </p:nvSpPr>
        <p:spPr>
          <a:xfrm>
            <a:off x="92598" y="3536065"/>
            <a:ext cx="5756092" cy="36923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Clone a repo from GitHub to your local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clone </a:t>
            </a: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hlinkClick r:id="rId2"/>
              </a:rPr>
              <a:t>https://github.optum.com/tdp-example-org/example-repo.git</a:t>
            </a: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Work from a feature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fetch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checkout --track origin/</a:t>
            </a:r>
            <a:r>
              <a:rPr lang="en-US" sz="2000" i="1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feature_branch</a:t>
            </a: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indent="0">
              <a:buNone/>
            </a:pPr>
            <a:r>
              <a:rPr lang="en-US" sz="2000" b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Check what files are being 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Git status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21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{17E20F60-10DC-5E42-BA14-81B981457C8D}tf10001121</Template>
  <TotalTime>496</TotalTime>
  <Words>1342</Words>
  <Application>Microsoft Macintosh PowerPoint</Application>
  <PresentationFormat>Widescreen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Apple SD Gothic Neo Thin</vt:lpstr>
      <vt:lpstr>Apple SD Gothic Neo UltraLight</vt:lpstr>
      <vt:lpstr>Arial</vt:lpstr>
      <vt:lpstr>Calibri</vt:lpstr>
      <vt:lpstr>Century Gothic</vt:lpstr>
      <vt:lpstr>Courier New</vt:lpstr>
      <vt:lpstr>Futura Medium</vt:lpstr>
      <vt:lpstr>Wingdings</vt:lpstr>
      <vt:lpstr>Wingdings 2</vt:lpstr>
      <vt:lpstr>Quotable</vt:lpstr>
      <vt:lpstr>Week Two – Using GitHub in teams</vt:lpstr>
      <vt:lpstr>Using github in teams</vt:lpstr>
      <vt:lpstr>Introductions</vt:lpstr>
      <vt:lpstr>PowerPoint Presentation</vt:lpstr>
      <vt:lpstr>How it works</vt:lpstr>
      <vt:lpstr>Next steps</vt:lpstr>
      <vt:lpstr>What are branches?</vt:lpstr>
      <vt:lpstr>PowerPoint Presentation</vt:lpstr>
      <vt:lpstr>Basic Commands</vt:lpstr>
      <vt:lpstr>Flow of development – from start to finish</vt:lpstr>
      <vt:lpstr>Working with Pull requests</vt:lpstr>
      <vt:lpstr>PowerPoint Presentation</vt:lpstr>
      <vt:lpstr>Updating you local repo</vt:lpstr>
      <vt:lpstr>Merge Conflicts</vt:lpstr>
      <vt:lpstr>Conventions and Tips</vt:lpstr>
      <vt:lpstr>PowerPoint Presentation</vt:lpstr>
      <vt:lpstr>Common mess-ups (and how to fix them)</vt:lpstr>
      <vt:lpstr>Useful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One - Introduction</dc:title>
  <dc:creator>Microsoft Office User</dc:creator>
  <cp:lastModifiedBy>Microsoft Office User</cp:lastModifiedBy>
  <cp:revision>93</cp:revision>
  <cp:lastPrinted>2019-09-20T10:22:36Z</cp:lastPrinted>
  <dcterms:created xsi:type="dcterms:W3CDTF">2019-08-22T15:09:28Z</dcterms:created>
  <dcterms:modified xsi:type="dcterms:W3CDTF">2019-09-30T10:28:47Z</dcterms:modified>
</cp:coreProperties>
</file>