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5"/>
  </p:sldMasterIdLst>
  <p:notesMasterIdLst>
    <p:notesMasterId r:id="rId13"/>
  </p:notesMasterIdLst>
  <p:sldIdLst>
    <p:sldId id="401" r:id="rId6"/>
    <p:sldId id="473" r:id="rId7"/>
    <p:sldId id="470" r:id="rId8"/>
    <p:sldId id="471" r:id="rId9"/>
    <p:sldId id="474" r:id="rId10"/>
    <p:sldId id="475" r:id="rId11"/>
    <p:sldId id="472" r:id="rId12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CE"/>
    <a:srgbClr val="B1B3B3"/>
    <a:srgbClr val="888B8D"/>
    <a:srgbClr val="63666A"/>
    <a:srgbClr val="F2B411"/>
    <a:srgbClr val="E87722"/>
    <a:srgbClr val="FFFFFF"/>
    <a:srgbClr val="55565A"/>
    <a:srgbClr val="A22B38"/>
    <a:srgbClr val="008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5" autoAdjust="0"/>
    <p:restoredTop sz="94369" autoAdjust="0"/>
  </p:normalViewPr>
  <p:slideViewPr>
    <p:cSldViewPr snapToGrid="0">
      <p:cViewPr varScale="1">
        <p:scale>
          <a:sx n="151" d="100"/>
          <a:sy n="151" d="100"/>
        </p:scale>
        <p:origin x="12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00"/>
    </p:cViewPr>
  </p:sorterViewPr>
  <p:notesViewPr>
    <p:cSldViewPr snapToGrid="0">
      <p:cViewPr varScale="1">
        <p:scale>
          <a:sx n="76" d="100"/>
          <a:sy n="76" d="100"/>
        </p:scale>
        <p:origin x="-2898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Johnson" userId="dec80153129495dc" providerId="LiveId" clId="{7A702C83-4F3A-4FD5-8287-131556733CC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1059E1-8A92-412E-9FFC-46DC2A12AD11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1B1AA27-3892-4360-B986-D6B124C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9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3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96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1AA27-3892-4360-B986-D6B124C223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8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49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/>
              <a:t>9/9/19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2" y="579573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1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1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1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69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94" indent="-228594">
              <a:buFont typeface="Arial" panose="020B0604020202020204" pitchFamily="34" charset="0"/>
              <a:buChar char="•"/>
              <a:defRPr sz="1600"/>
            </a:lvl2pPr>
            <a:lvl3pPr marL="457189" indent="-228594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71" indent="-230182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3" y="440169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94" indent="-228594">
              <a:buFont typeface="Arial" panose="020B0604020202020204" pitchFamily="34" charset="0"/>
              <a:buChar char="•"/>
              <a:defRPr sz="1600"/>
            </a:lvl2pPr>
            <a:lvl3pPr marL="457189" indent="-228594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71" indent="-230182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69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94" indent="-228594">
              <a:buFont typeface="Arial" panose="020B0604020202020204" pitchFamily="34" charset="0"/>
              <a:buChar char="•"/>
              <a:defRPr sz="1600"/>
            </a:lvl2pPr>
            <a:lvl3pPr marL="457189" indent="-228594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71" indent="-230182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3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37750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8"/>
            <a:ext cx="2194560" cy="663575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663575"/>
          </a:xfrm>
          <a:solidFill>
            <a:schemeClr val="accent2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663575"/>
          </a:xfrm>
          <a:solidFill>
            <a:schemeClr val="accent4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663575"/>
          </a:xfrm>
          <a:solidFill>
            <a:schemeClr val="accent1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663575"/>
          </a:xfrm>
          <a:solidFill>
            <a:srgbClr val="A22B38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29471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8"/>
            <a:ext cx="2743200" cy="663575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799"/>
            <a:ext cx="2743200" cy="663575"/>
          </a:xfrm>
          <a:solidFill>
            <a:schemeClr val="accent2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799"/>
            <a:ext cx="2743200" cy="663575"/>
          </a:xfrm>
          <a:solidFill>
            <a:schemeClr val="accent4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799"/>
            <a:ext cx="2743200" cy="663575"/>
          </a:xfrm>
          <a:solidFill>
            <a:schemeClr val="accent1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80568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8"/>
            <a:ext cx="3657600" cy="663575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798"/>
            <a:ext cx="3657600" cy="663575"/>
          </a:xfrm>
          <a:solidFill>
            <a:schemeClr val="accent2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798"/>
            <a:ext cx="3657600" cy="663575"/>
          </a:xfrm>
          <a:solidFill>
            <a:schemeClr val="accent4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6328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2"/>
            <a:ext cx="5486400" cy="663575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798"/>
            <a:ext cx="5486400" cy="663575"/>
          </a:xfrm>
          <a:solidFill>
            <a:schemeClr val="accent2"/>
          </a:solidFill>
        </p:spPr>
        <p:txBody>
          <a:bodyPr lIns="137157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41518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0" y="1828801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1"/>
            <a:ext cx="3585028" cy="1435100"/>
          </a:xfrm>
          <a:solidFill>
            <a:schemeClr val="accent2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1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1"/>
            <a:ext cx="3584448" cy="1435100"/>
          </a:xfrm>
          <a:solidFill>
            <a:schemeClr val="accent4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817BE-EAFE-488D-818F-3A834185D3B9}"/>
              </a:ext>
            </a:extLst>
          </p:cNvPr>
          <p:cNvSpPr/>
          <p:nvPr userDrawn="1"/>
        </p:nvSpPr>
        <p:spPr bwMode="gray">
          <a:xfrm>
            <a:off x="12258802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92439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1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2" y="3873724"/>
            <a:ext cx="2077359" cy="2031776"/>
          </a:xfrm>
          <a:solidFill>
            <a:schemeClr val="tx1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1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13" y="3873724"/>
            <a:ext cx="2077359" cy="2031776"/>
          </a:xfrm>
          <a:solidFill>
            <a:schemeClr val="accent2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19" y="3873724"/>
            <a:ext cx="2077359" cy="2031776"/>
          </a:xfrm>
          <a:solidFill>
            <a:schemeClr val="accent4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870C7-51DA-4C40-888B-8B285A0F75BB}"/>
              </a:ext>
            </a:extLst>
          </p:cNvPr>
          <p:cNvSpPr/>
          <p:nvPr userDrawn="1"/>
        </p:nvSpPr>
        <p:spPr bwMode="gray">
          <a:xfrm>
            <a:off x="12258802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78141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8802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1" y="1828802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31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31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43" y="2971800"/>
            <a:ext cx="1461407" cy="1439408"/>
          </a:xfrm>
          <a:solidFill>
            <a:schemeClr val="tx1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06" y="2971800"/>
            <a:ext cx="1461407" cy="1439408"/>
          </a:xfrm>
          <a:solidFill>
            <a:schemeClr val="accent2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86" y="2971800"/>
            <a:ext cx="1461407" cy="1439408"/>
          </a:xfrm>
          <a:solidFill>
            <a:schemeClr val="accent4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594" y="2971800"/>
            <a:ext cx="1461407" cy="1439408"/>
          </a:xfrm>
          <a:solidFill>
            <a:srgbClr val="A22B38"/>
          </a:solidFill>
        </p:spPr>
        <p:txBody>
          <a:bodyPr lIns="137157" tIns="137157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8C153F-3CBA-4181-B037-6B310FABB909}"/>
              </a:ext>
            </a:extLst>
          </p:cNvPr>
          <p:cNvSpPr/>
          <p:nvPr userDrawn="1"/>
        </p:nvSpPr>
        <p:spPr bwMode="gray">
          <a:xfrm>
            <a:off x="12258802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806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0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0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2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0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0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89"/>
            <a:ext cx="1116693" cy="1099883"/>
          </a:xfrm>
          <a:solidFill>
            <a:schemeClr val="tx1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89"/>
            <a:ext cx="1116693" cy="1099883"/>
          </a:xfrm>
          <a:solidFill>
            <a:schemeClr val="accent2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3" y="2700789"/>
            <a:ext cx="1116693" cy="1099883"/>
          </a:xfrm>
          <a:solidFill>
            <a:schemeClr val="accent4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89"/>
            <a:ext cx="1116693" cy="1099883"/>
          </a:xfrm>
          <a:solidFill>
            <a:schemeClr val="accent1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89"/>
            <a:ext cx="1116693" cy="1099883"/>
          </a:xfrm>
          <a:solidFill>
            <a:srgbClr val="A22B38"/>
          </a:solidFill>
        </p:spPr>
        <p:txBody>
          <a:bodyPr lIns="137157" tIns="4571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65E925-2FCB-43EF-8928-862B5DDB1D8D}"/>
              </a:ext>
            </a:extLst>
          </p:cNvPr>
          <p:cNvSpPr/>
          <p:nvPr userDrawn="1"/>
        </p:nvSpPr>
        <p:spPr bwMode="gray">
          <a:xfrm>
            <a:off x="12258802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039118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8"/>
            <a:ext cx="2194560" cy="1970316"/>
          </a:xfrm>
          <a:solidFill>
            <a:schemeClr val="tx2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57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3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7" tIns="137157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1334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3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49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/>
              <a:t>9/9/19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2" y="579573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6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697451" cy="1307592"/>
          </a:xfrm>
          <a:solidFill>
            <a:schemeClr val="tx2"/>
          </a:solidFill>
        </p:spPr>
        <p:txBody>
          <a:bodyPr lIns="137157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223757"/>
            <a:ext cx="1697451" cy="1307592"/>
          </a:xfrm>
          <a:solidFill>
            <a:schemeClr val="accent2"/>
          </a:solidFill>
        </p:spPr>
        <p:txBody>
          <a:bodyPr lIns="137157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4586060"/>
            <a:ext cx="1697451" cy="1307592"/>
          </a:xfrm>
          <a:solidFill>
            <a:schemeClr val="accent4"/>
          </a:solidFill>
        </p:spPr>
        <p:txBody>
          <a:bodyPr lIns="137157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291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5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1340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2" y="1861456"/>
            <a:ext cx="1050471" cy="768096"/>
          </a:xfrm>
          <a:solidFill>
            <a:schemeClr val="tx2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2" y="2681880"/>
            <a:ext cx="1050471" cy="768096"/>
          </a:xfrm>
          <a:solidFill>
            <a:schemeClr val="accent2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2" y="3502304"/>
            <a:ext cx="1050471" cy="768096"/>
          </a:xfrm>
          <a:solidFill>
            <a:schemeClr val="accent4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30" y="1861456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58" y="2679568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58" y="3497680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2" y="4322728"/>
            <a:ext cx="1050471" cy="768096"/>
          </a:xfrm>
          <a:solidFill>
            <a:schemeClr val="accent1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30" y="4315792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143151"/>
            <a:ext cx="1050471" cy="768096"/>
          </a:xfrm>
          <a:solidFill>
            <a:srgbClr val="A22B38"/>
          </a:solidFill>
        </p:spPr>
        <p:txBody>
          <a:bodyPr lIns="4571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58" y="5133905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66646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9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89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353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1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1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1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1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9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89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589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1" y="1861458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1" y="2696210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1" y="3530962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1" y="4365714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1" y="5200467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8" tIns="9143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39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89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881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3" y="2975656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1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2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0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49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/>
              <a:t>9/9/19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2" y="579573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1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39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71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1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1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377" rIns="914377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34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6" y="2285999"/>
            <a:ext cx="5440691" cy="228600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8EA-D2E5-6B40-9C49-1CF399DB248A}" type="datetime1">
              <a:rPr lang="en-US" smtClean="0"/>
              <a:t>9/9/19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3904345"/>
            <a:ext cx="7178221" cy="482887"/>
          </a:xfrm>
        </p:spPr>
        <p:txBody>
          <a:bodyPr anchor="ctr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452943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48" y="5003288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BCD9B-C393-41E3-B75C-B8AA746A67C6}"/>
              </a:ext>
            </a:extLst>
          </p:cNvPr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6F8B7-CA47-4CE4-A386-3119AE35CA2B}"/>
              </a:ext>
            </a:extLst>
          </p:cNvPr>
          <p:cNvSpPr txBox="1"/>
          <p:nvPr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0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64FA5-4491-4A03-9A51-22D3BD408E7B}"/>
              </a:ext>
            </a:extLst>
          </p:cNvPr>
          <p:cNvSpPr txBox="1"/>
          <p:nvPr userDrawn="1"/>
        </p:nvSpPr>
        <p:spPr bwMode="gray">
          <a:xfrm>
            <a:off x="495299" y="3448895"/>
            <a:ext cx="32188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49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6653B-7108-453B-9B83-C7F4FB60F995}"/>
              </a:ext>
            </a:extLst>
          </p:cNvPr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2ADF1-764A-4F68-BB0A-1874814E7521}"/>
              </a:ext>
            </a:extLst>
          </p:cNvPr>
          <p:cNvSpPr/>
          <p:nvPr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</a:t>
            </a:r>
            <a:r>
              <a:rPr lang="en-US" sz="1500" dirty="0" err="1"/>
              <a:t>cick</a:t>
            </a:r>
            <a:r>
              <a:rPr lang="en-US" sz="1500" dirty="0"/>
              <a:t>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1BB3F-CBC9-45BD-BE44-5074087344C5}"/>
              </a:ext>
            </a:extLst>
          </p:cNvPr>
          <p:cNvSpPr/>
          <p:nvPr userDrawn="1"/>
        </p:nvSpPr>
        <p:spPr bwMode="gray">
          <a:xfrm>
            <a:off x="122936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4 STEPS to customizing this title slide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presentation title placeholder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Select white gradient overlay &gt; Send to Back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Click on Picture icon in center of picture placeholder &gt; Navigate to image &gt; Insert</a:t>
            </a:r>
          </a:p>
          <a:p>
            <a:pPr marL="342891" indent="-342891" algn="l">
              <a:buFont typeface="+mj-lt"/>
              <a:buAutoNum type="arabicPeriod"/>
            </a:pPr>
            <a:r>
              <a:rPr lang="en-US" sz="1500" dirty="0"/>
              <a:t>Right click on Slide Thumbnail &gt; Hit Reset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/>
              <a:t>9/9/19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3" y="5795738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9D5C0-3E30-4D27-B93A-DE8877DFA135}"/>
              </a:ext>
            </a:extLst>
          </p:cNvPr>
          <p:cNvSpPr/>
          <p:nvPr userDrawn="1"/>
        </p:nvSpPr>
        <p:spPr bwMode="gray">
          <a:xfrm>
            <a:off x="14478001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l"/>
            <a:r>
              <a:rPr lang="en-US" sz="15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5453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16272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1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93536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1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0" y="1118283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83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7074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/>
              <a:t>9/9/19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83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3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190323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66584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4" y="6263367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1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1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6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8EA-D2E5-6B40-9C49-1CF399DB248A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3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83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  <p:sldLayoutId id="2147483872" r:id="rId27"/>
    <p:sldLayoutId id="2147483899" r:id="rId28"/>
    <p:sldLayoutId id="2147483873" r:id="rId29"/>
    <p:sldLayoutId id="2147483874" r:id="rId30"/>
    <p:sldLayoutId id="2147483875" r:id="rId31"/>
    <p:sldLayoutId id="2147483876" r:id="rId32"/>
    <p:sldLayoutId id="2147483877" r:id="rId33"/>
    <p:sldLayoutId id="2147483878" r:id="rId3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2" indent="-230182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77" indent="-230182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77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377" indent="-228594" algn="l" defTabSz="914377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7EEE-C314-4AC4-B625-3B556C2E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828800"/>
            <a:ext cx="7178221" cy="668867"/>
          </a:xfrm>
        </p:spPr>
        <p:txBody>
          <a:bodyPr/>
          <a:lstStyle/>
          <a:p>
            <a:r>
              <a:rPr lang="en-US" sz="4000" b="1" u="sng" dirty="0"/>
              <a:t>PU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A29E3-5C89-49AE-A260-AB02FD12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680547"/>
            <a:ext cx="7178221" cy="3016349"/>
          </a:xfrm>
        </p:spPr>
        <p:txBody>
          <a:bodyPr/>
          <a:lstStyle/>
          <a:p>
            <a:r>
              <a:rPr lang="en-IE" sz="1600" b="1" dirty="0"/>
              <a:t>In a nutshell:</a:t>
            </a:r>
            <a:r>
              <a:rPr lang="en-IE" sz="1600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1600" b="1" dirty="0"/>
              <a:t>Problem</a:t>
            </a:r>
            <a:r>
              <a:rPr lang="en-IE" sz="1600" dirty="0"/>
              <a:t>: You have a lot of unlabelled samples and very few positively labelled samples.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1600" dirty="0"/>
              <a:t>You want to be able to train on positive and negatives</a:t>
            </a:r>
            <a:r>
              <a:rPr lang="en-IE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530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7EEE-C314-4AC4-B625-3B556C2E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828800"/>
            <a:ext cx="7178221" cy="668867"/>
          </a:xfrm>
        </p:spPr>
        <p:txBody>
          <a:bodyPr/>
          <a:lstStyle/>
          <a:p>
            <a:r>
              <a:rPr lang="en-US" sz="4000" b="1" u="sng" dirty="0"/>
              <a:t>Benefits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A29E3-5C89-49AE-A260-AB02FD12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680547"/>
            <a:ext cx="7178221" cy="3016349"/>
          </a:xfrm>
        </p:spPr>
        <p:txBody>
          <a:bodyPr/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relying on bootstrapping or synthetic modelling of data to train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all datasets are labelled (or were meant to be applied to machine learning)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flexibility for ML – not needing to drastically down sample your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986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PUBagging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C80A8-5274-D545-A59D-DE984E74074E}"/>
              </a:ext>
            </a:extLst>
          </p:cNvPr>
          <p:cNvSpPr txBox="1"/>
          <p:nvPr/>
        </p:nvSpPr>
        <p:spPr>
          <a:xfrm>
            <a:off x="495301" y="1175657"/>
            <a:ext cx="107251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Randomly sample all positives and a subset of </a:t>
            </a:r>
            <a:r>
              <a:rPr lang="en-IE" dirty="0" err="1"/>
              <a:t>unlaballed</a:t>
            </a:r>
            <a:r>
              <a:rPr lang="en-IE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Build a classifier with this bootstrapped dataset -&gt; using positive as 1 and unknown as 0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Predict classes of the unknowns that were not sampled in training (known as Out-of-bag samples)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Repeat many times and get the OOB average scores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4A1E7-FA11-2E41-B26A-C8CD8F6D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46" y="2771642"/>
            <a:ext cx="8127274" cy="36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Step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ECB7A-E53D-F84B-A3E4-9AAF9A872DFD}"/>
              </a:ext>
            </a:extLst>
          </p:cNvPr>
          <p:cNvSpPr txBox="1"/>
          <p:nvPr/>
        </p:nvSpPr>
        <p:spPr>
          <a:xfrm>
            <a:off x="495301" y="1201783"/>
            <a:ext cx="1120030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Identify a subset of of the data that can be confidently labelled as negative (reliable negatives)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Use reliable negatives and positives on a classifier and use that to label your unknown samples.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34879-F859-CA48-BC11-2BD1E2C6B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" y="2171279"/>
            <a:ext cx="11612418" cy="38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Step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ECB7A-E53D-F84B-A3E4-9AAF9A872DFD}"/>
              </a:ext>
            </a:extLst>
          </p:cNvPr>
          <p:cNvSpPr txBox="1"/>
          <p:nvPr/>
        </p:nvSpPr>
        <p:spPr>
          <a:xfrm>
            <a:off x="495301" y="1201783"/>
            <a:ext cx="1120030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But it's not always the case that you have reliable negative cases in your dataset.. You only have positive and unknown.</a:t>
            </a:r>
          </a:p>
          <a:p>
            <a:endParaRPr lang="en-IE" b="1" dirty="0"/>
          </a:p>
          <a:p>
            <a:endParaRPr lang="en-IE" dirty="0"/>
          </a:p>
          <a:p>
            <a:br>
              <a:rPr lang="en-IE" dirty="0"/>
            </a:br>
            <a:r>
              <a:rPr lang="en-IE" dirty="0"/>
              <a:t>To mitigate this you need to :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Train a RF on Positive and </a:t>
            </a:r>
            <a:r>
              <a:rPr lang="en-IE" dirty="0" err="1"/>
              <a:t>unlaballed</a:t>
            </a:r>
            <a:r>
              <a:rPr lang="en-IE" dirty="0"/>
              <a:t> cases.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Get the score range from lowest score found for positive case to highest score found for positive case.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Relabelled the data set as Positive for all samples within that score range. And the rest as negative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Train a second RF on the newly labelled data</a:t>
            </a:r>
          </a:p>
        </p:txBody>
      </p:sp>
    </p:spTree>
    <p:extLst>
      <p:ext uri="{BB962C8B-B14F-4D97-AF65-F5344CB8AC3E}">
        <p14:creationId xmlns:p14="http://schemas.microsoft.com/office/powerpoint/2010/main" val="209961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Step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43906C-38AC-6745-8948-533227A5D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175528"/>
            <a:ext cx="8835242" cy="53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7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FAD4D-2A1D-664A-96C2-CCEA37FAF7BB}"/>
              </a:ext>
            </a:extLst>
          </p:cNvPr>
          <p:cNvSpPr txBox="1"/>
          <p:nvPr/>
        </p:nvSpPr>
        <p:spPr>
          <a:xfrm>
            <a:off x="617517" y="1251620"/>
            <a:ext cx="107590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This “ML to do ML” method is very beneficial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As it stands now this is for </a:t>
            </a:r>
            <a:r>
              <a:rPr lang="en-US" sz="3200" b="1" dirty="0"/>
              <a:t>binary</a:t>
            </a:r>
            <a:r>
              <a:rPr lang="en-US" sz="3200" dirty="0"/>
              <a:t> classification (0 or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 would like to research how to make this applicable to multiclass classification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7319776"/>
      </p:ext>
    </p:extLst>
  </p:cSld>
  <p:clrMapOvr>
    <a:masterClrMapping/>
  </p:clrMapOvr>
</p:sld>
</file>

<file path=ppt/theme/theme1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8004424D331F4FA2BCB2E6005C95DA" ma:contentTypeVersion="24" ma:contentTypeDescription="Create a new document." ma:contentTypeScope="" ma:versionID="01940253139772d90b56872c006675d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/>
    <Synchronization>Asynchronous</Synchronization>
    <Type>10003</Type>
    <SequenceNumber>10000</SequenceNumber>
    <Url/>
    <Assembly>Optum_EPI_Common, Version=1.0.0.0, Culture=neutral, PublicKeyToken=f1423e9e7790b317</Assembly>
    <Class>Optum_EPI_Common.Event_Receivers.Auditing.AuditingEvents</Class>
    <Data/>
    <Filter/>
  </Receiver>
  <Receiver>
    <Name/>
    <Synchronization>Asynchronous</Synchronization>
    <Type>10002</Type>
    <SequenceNumber>10000</SequenceNumber>
    <Url/>
    <Assembly>Optum_EPI_Common, Version=1.0.0.0, Culture=neutral, PublicKeyToken=f1423e9e7790b317</Assembly>
    <Class>Optum_EPI_Common.Event_Receivers.Auditing.AuditingEvents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9FD787-B150-4AF9-B2A9-CF8D4D688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E1348E-F564-442B-82A6-567389079E6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572DBA8-2504-4AD1-BD72-3562DB5094EB}">
  <ds:schemaRefs>
    <ds:schemaRef ds:uri="http://purl.org/dc/dcmitype/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430297D7-6120-4AEC-BD90-27546ED06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</TotalTime>
  <Words>300</Words>
  <Application>Microsoft Macintosh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Optum WIdescreen 2017</vt:lpstr>
      <vt:lpstr>PU learning</vt:lpstr>
      <vt:lpstr>Benefits</vt:lpstr>
      <vt:lpstr>PUBagging</vt:lpstr>
      <vt:lpstr>Two Step Approach</vt:lpstr>
      <vt:lpstr>Two Step Approach</vt:lpstr>
      <vt:lpstr>Two Step Approach</vt:lpstr>
      <vt:lpstr>Further Research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PowerPoint template - 2017</dc:title>
  <dc:creator>Sandra Johnson</dc:creator>
  <cp:lastModifiedBy>Microsoft Office User</cp:lastModifiedBy>
  <cp:revision>182</cp:revision>
  <cp:lastPrinted>2018-02-20T14:01:46Z</cp:lastPrinted>
  <dcterms:created xsi:type="dcterms:W3CDTF">2017-07-17T15:17:37Z</dcterms:created>
  <dcterms:modified xsi:type="dcterms:W3CDTF">2019-09-09T12:48:13Z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0x010100058004424D331F4FA2BCB2E6005C95DA</vt:lpwstr>
  </property>
</Properties>
</file>