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13" r:id="rId5"/>
    <p:sldMasterId id="2147483722" r:id="rId6"/>
  </p:sldMasterIdLst>
  <p:notesMasterIdLst>
    <p:notesMasterId r:id="rId33"/>
  </p:notesMasterIdLst>
  <p:sldIdLst>
    <p:sldId id="526" r:id="rId7"/>
    <p:sldId id="527" r:id="rId8"/>
    <p:sldId id="532" r:id="rId9"/>
    <p:sldId id="528" r:id="rId10"/>
    <p:sldId id="530" r:id="rId11"/>
    <p:sldId id="525" r:id="rId12"/>
    <p:sldId id="531" r:id="rId13"/>
    <p:sldId id="450" r:id="rId14"/>
    <p:sldId id="522" r:id="rId15"/>
    <p:sldId id="508" r:id="rId16"/>
    <p:sldId id="452" r:id="rId17"/>
    <p:sldId id="498" r:id="rId18"/>
    <p:sldId id="494" r:id="rId19"/>
    <p:sldId id="456" r:id="rId20"/>
    <p:sldId id="509" r:id="rId21"/>
    <p:sldId id="499" r:id="rId22"/>
    <p:sldId id="515" r:id="rId23"/>
    <p:sldId id="496" r:id="rId24"/>
    <p:sldId id="523" r:id="rId25"/>
    <p:sldId id="490" r:id="rId26"/>
    <p:sldId id="512" r:id="rId27"/>
    <p:sldId id="497" r:id="rId28"/>
    <p:sldId id="513" r:id="rId29"/>
    <p:sldId id="470" r:id="rId30"/>
    <p:sldId id="475" r:id="rId31"/>
    <p:sldId id="43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D962EC9-2A93-48BA-8E51-CEDBA2567803}">
          <p14:sldIdLst>
            <p14:sldId id="526"/>
            <p14:sldId id="527"/>
            <p14:sldId id="532"/>
            <p14:sldId id="528"/>
            <p14:sldId id="530"/>
            <p14:sldId id="525"/>
            <p14:sldId id="531"/>
          </p14:sldIdLst>
        </p14:section>
        <p14:section name="Agendas" id="{54D5BE45-80F8-41EB-B951-D0C9FE75AC92}">
          <p14:sldIdLst>
            <p14:sldId id="450"/>
            <p14:sldId id="522"/>
            <p14:sldId id="508"/>
            <p14:sldId id="452"/>
            <p14:sldId id="498"/>
            <p14:sldId id="494"/>
            <p14:sldId id="456"/>
            <p14:sldId id="509"/>
            <p14:sldId id="499"/>
            <p14:sldId id="515"/>
            <p14:sldId id="496"/>
            <p14:sldId id="523"/>
            <p14:sldId id="490"/>
            <p14:sldId id="512"/>
            <p14:sldId id="497"/>
            <p14:sldId id="513"/>
            <p14:sldId id="470"/>
            <p14:sldId id="475"/>
          </p14:sldIdLst>
        </p14:section>
        <p14:section name="Optum Descriptions" id="{16965B4B-52C3-44E9-A736-BE18A55C0002}">
          <p14:sldIdLst>
            <p14:sldId id="4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6916"/>
    <a:srgbClr val="E3680B"/>
    <a:srgbClr val="008770"/>
    <a:srgbClr val="FFFFFF"/>
    <a:srgbClr val="B55813"/>
    <a:srgbClr val="B07F00"/>
    <a:srgbClr val="006554"/>
    <a:srgbClr val="FF5E05"/>
    <a:srgbClr val="E8772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78" autoAdjust="0"/>
    <p:restoredTop sz="94881" autoAdjust="0"/>
  </p:normalViewPr>
  <p:slideViewPr>
    <p:cSldViewPr>
      <p:cViewPr varScale="1">
        <p:scale>
          <a:sx n="147" d="100"/>
          <a:sy n="147" d="100"/>
        </p:scale>
        <p:origin x="1128" y="184"/>
      </p:cViewPr>
      <p:guideLst>
        <p:guide orient="horz" pos="2160"/>
        <p:guide pos="2880"/>
      </p:guideLst>
    </p:cSldViewPr>
  </p:slideViewPr>
  <p:outlineViewPr>
    <p:cViewPr>
      <p:scale>
        <a:sx n="33" d="100"/>
        <a:sy n="33" d="100"/>
      </p:scale>
      <p:origin x="0" y="10194"/>
    </p:cViewPr>
  </p:outlineViewPr>
  <p:notesTextViewPr>
    <p:cViewPr>
      <p:scale>
        <a:sx n="1" d="1"/>
        <a:sy n="1" d="1"/>
      </p:scale>
      <p:origin x="0" y="0"/>
    </p:cViewPr>
  </p:notesTextViewPr>
  <p:sorterViewPr>
    <p:cViewPr>
      <p:scale>
        <a:sx n="80" d="100"/>
        <a:sy n="80" d="100"/>
      </p:scale>
      <p:origin x="0" y="132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C2BE24-13BA-426B-95C5-E870B4477141}" type="datetimeFigureOut">
              <a:rPr lang="en-US" smtClean="0"/>
              <a:t>7/24/19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A0FF6-7BFD-45EF-8D51-283BE7A83DB4}" type="slidenum">
              <a:rPr lang="en-US" smtClean="0"/>
              <a:t>‹#›</a:t>
            </a:fld>
            <a:endParaRPr lang="en-US"/>
          </a:p>
        </p:txBody>
      </p:sp>
    </p:spTree>
    <p:extLst>
      <p:ext uri="{BB962C8B-B14F-4D97-AF65-F5344CB8AC3E}">
        <p14:creationId xmlns:p14="http://schemas.microsoft.com/office/powerpoint/2010/main" val="2726293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Date Placeholder 7"/>
          <p:cNvSpPr>
            <a:spLocks noGrp="1"/>
          </p:cNvSpPr>
          <p:nvPr>
            <p:ph type="dt" idx="14"/>
          </p:nvPr>
        </p:nvSpPr>
        <p:spPr/>
        <p:txBody>
          <a:bodyPr/>
          <a:lstStyle/>
          <a:p>
            <a:fld id="{EF98E8C0-33D8-4565-8456-C2F08F0520F5}" type="datetime8">
              <a:rPr lang="en-US" smtClean="0"/>
              <a:t>7/24/19 4:00 PM</a:t>
            </a:fld>
            <a:endParaRPr lang="en-US" dirty="0"/>
          </a:p>
        </p:txBody>
      </p:sp>
      <p:sp>
        <p:nvSpPr>
          <p:cNvPr id="9" name="Footer Placeholder 8"/>
          <p:cNvSpPr>
            <a:spLocks noGrp="1"/>
          </p:cNvSpPr>
          <p:nvPr>
            <p:ph type="ftr" sz="quarter" idx="15"/>
          </p:nvPr>
        </p:nvSpPr>
        <p:spPr/>
        <p:txBody>
          <a:bodyPr/>
          <a:lstStyle/>
          <a:p>
            <a:pPr defTabSz="932290" eaLnBrk="0" hangingPunct="0"/>
            <a:r>
              <a:rPr lang="en-US" sz="500" dirty="0">
                <a:gradFill>
                  <a:gsLst>
                    <a:gs pos="0">
                      <a:schemeClr val="tx1"/>
                    </a:gs>
                    <a:gs pos="100000">
                      <a:schemeClr val="tx1"/>
                    </a:gs>
                  </a:gsLst>
                  <a:lin ang="5400000" scaled="0"/>
                </a:gradFill>
                <a:cs typeface="Arial" panose="020B0604020202020204" pitchFamily="34" charset="0"/>
              </a:rPr>
              <a:t>© 2016 Optum, Inc. All rights reserved. </a:t>
            </a:r>
          </a:p>
        </p:txBody>
      </p:sp>
    </p:spTree>
    <p:extLst>
      <p:ext uri="{BB962C8B-B14F-4D97-AF65-F5344CB8AC3E}">
        <p14:creationId xmlns:p14="http://schemas.microsoft.com/office/powerpoint/2010/main" val="2870386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https://</a:t>
            </a:r>
            <a:r>
              <a:rPr lang="en-US" dirty="0" err="1"/>
              <a:t>codeship.com</a:t>
            </a:r>
            <a:r>
              <a:rPr lang="en-US" dirty="0"/>
              <a:t>/continuous-integration-essentials</a:t>
            </a:r>
          </a:p>
          <a:p>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2</a:t>
            </a:fld>
            <a:endParaRPr lang="en-US" dirty="0"/>
          </a:p>
        </p:txBody>
      </p:sp>
    </p:spTree>
    <p:extLst>
      <p:ext uri="{BB962C8B-B14F-4D97-AF65-F5344CB8AC3E}">
        <p14:creationId xmlns:p14="http://schemas.microsoft.com/office/powerpoint/2010/main" val="3609887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https://</a:t>
            </a:r>
            <a:r>
              <a:rPr lang="en-US" dirty="0" err="1"/>
              <a:t>codeship.com</a:t>
            </a:r>
            <a:r>
              <a:rPr lang="en-US" dirty="0"/>
              <a:t>/continuous-integration-essentials</a:t>
            </a:r>
          </a:p>
          <a:p>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3</a:t>
            </a:fld>
            <a:endParaRPr lang="en-US" dirty="0"/>
          </a:p>
        </p:txBody>
      </p:sp>
    </p:spTree>
    <p:extLst>
      <p:ext uri="{BB962C8B-B14F-4D97-AF65-F5344CB8AC3E}">
        <p14:creationId xmlns:p14="http://schemas.microsoft.com/office/powerpoint/2010/main" val="3609887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https://</a:t>
            </a:r>
            <a:r>
              <a:rPr lang="en-US" dirty="0" err="1"/>
              <a:t>codeship.com</a:t>
            </a:r>
            <a:r>
              <a:rPr lang="en-US" dirty="0"/>
              <a:t>/continuous-integration-essentials</a:t>
            </a:r>
          </a:p>
          <a:p>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4</a:t>
            </a:fld>
            <a:endParaRPr lang="en-US" dirty="0"/>
          </a:p>
        </p:txBody>
      </p:sp>
    </p:spTree>
    <p:extLst>
      <p:ext uri="{BB962C8B-B14F-4D97-AF65-F5344CB8AC3E}">
        <p14:creationId xmlns:p14="http://schemas.microsoft.com/office/powerpoint/2010/main" val="279721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hubconnect.uhg.com</a:t>
            </a:r>
            <a:r>
              <a:rPr lang="en-US" dirty="0"/>
              <a:t>/groups/</a:t>
            </a:r>
            <a:r>
              <a:rPr lang="en-US" dirty="0" err="1"/>
              <a:t>osam</a:t>
            </a:r>
            <a:r>
              <a:rPr lang="en-US" dirty="0"/>
              <a:t>-continuous-delivery-quality</a:t>
            </a:r>
          </a:p>
        </p:txBody>
      </p:sp>
      <p:sp>
        <p:nvSpPr>
          <p:cNvPr id="4" name="Slide Number Placeholder 3"/>
          <p:cNvSpPr>
            <a:spLocks noGrp="1"/>
          </p:cNvSpPr>
          <p:nvPr>
            <p:ph type="sldNum" sz="quarter" idx="10"/>
          </p:nvPr>
        </p:nvSpPr>
        <p:spPr/>
        <p:txBody>
          <a:bodyPr/>
          <a:lstStyle/>
          <a:p>
            <a:fld id="{D4F01560-87C0-4F5C-A8D4-49B8CF15AF9C}" type="slidenum">
              <a:rPr lang="en-US" smtClean="0"/>
              <a:pPr/>
              <a:t>5</a:t>
            </a:fld>
            <a:endParaRPr lang="en-US" dirty="0"/>
          </a:p>
        </p:txBody>
      </p:sp>
    </p:spTree>
    <p:extLst>
      <p:ext uri="{BB962C8B-B14F-4D97-AF65-F5344CB8AC3E}">
        <p14:creationId xmlns:p14="http://schemas.microsoft.com/office/powerpoint/2010/main" val="404397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hubconnect.uhg.com</a:t>
            </a:r>
            <a:r>
              <a:rPr lang="en-US" dirty="0"/>
              <a:t>/docs/DOC-75599</a:t>
            </a:r>
          </a:p>
        </p:txBody>
      </p:sp>
      <p:sp>
        <p:nvSpPr>
          <p:cNvPr id="4" name="Slide Number Placeholder 3"/>
          <p:cNvSpPr>
            <a:spLocks noGrp="1"/>
          </p:cNvSpPr>
          <p:nvPr>
            <p:ph type="sldNum" sz="quarter" idx="10"/>
          </p:nvPr>
        </p:nvSpPr>
        <p:spPr/>
        <p:txBody>
          <a:bodyPr/>
          <a:lstStyle/>
          <a:p>
            <a:fld id="{D4F01560-87C0-4F5C-A8D4-49B8CF15AF9C}" type="slidenum">
              <a:rPr lang="en-US" smtClean="0"/>
              <a:pPr/>
              <a:t>7</a:t>
            </a:fld>
            <a:endParaRPr lang="en-US" dirty="0"/>
          </a:p>
        </p:txBody>
      </p:sp>
    </p:spTree>
    <p:extLst>
      <p:ext uri="{BB962C8B-B14F-4D97-AF65-F5344CB8AC3E}">
        <p14:creationId xmlns:p14="http://schemas.microsoft.com/office/powerpoint/2010/main" val="3386936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350 lines</a:t>
            </a:r>
          </a:p>
        </p:txBody>
      </p:sp>
      <p:sp>
        <p:nvSpPr>
          <p:cNvPr id="4" name="Slide Number Placeholder 3"/>
          <p:cNvSpPr>
            <a:spLocks noGrp="1"/>
          </p:cNvSpPr>
          <p:nvPr>
            <p:ph type="sldNum" sz="quarter" idx="10"/>
          </p:nvPr>
        </p:nvSpPr>
        <p:spPr/>
        <p:txBody>
          <a:bodyPr/>
          <a:lstStyle/>
          <a:p>
            <a:fld id="{3A8A0FF6-7BFD-45EF-8D51-283BE7A83DB4}" type="slidenum">
              <a:rPr lang="en-US" smtClean="0"/>
              <a:t>11</a:t>
            </a:fld>
            <a:endParaRPr lang="en-US"/>
          </a:p>
        </p:txBody>
      </p:sp>
    </p:spTree>
    <p:extLst>
      <p:ext uri="{BB962C8B-B14F-4D97-AF65-F5344CB8AC3E}">
        <p14:creationId xmlns:p14="http://schemas.microsoft.com/office/powerpoint/2010/main" val="57386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BB529-7606-2B45-BC07-C1D71DD3B174}"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4083182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 Blank">
    <p:spTree>
      <p:nvGrpSpPr>
        <p:cNvPr id="1" name=""/>
        <p:cNvGrpSpPr/>
        <p:nvPr/>
      </p:nvGrpSpPr>
      <p:grpSpPr>
        <a:xfrm>
          <a:off x="0" y="0"/>
          <a:ext cx="0" cy="0"/>
          <a:chOff x="0" y="0"/>
          <a:chExt cx="0" cy="0"/>
        </a:xfrm>
      </p:grpSpPr>
      <p:sp>
        <p:nvSpPr>
          <p:cNvPr id="2" name="Title 1"/>
          <p:cNvSpPr>
            <a:spLocks noGrp="1"/>
          </p:cNvSpPr>
          <p:nvPr>
            <p:ph type="ctrTitle"/>
          </p:nvPr>
        </p:nvSpPr>
        <p:spPr>
          <a:xfrm>
            <a:off x="367512" y="6157062"/>
            <a:ext cx="7772400" cy="348724"/>
          </a:xfrm>
          <a:prstGeom prst="rect">
            <a:avLst/>
          </a:prstGeom>
        </p:spPr>
        <p:txBody>
          <a:bodyPr anchor="t">
            <a:noAutofit/>
          </a:bodyPr>
          <a:lstStyle>
            <a:lvl1pPr algn="l">
              <a:defRPr sz="1400" b="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49209" y="6447223"/>
            <a:ext cx="7772400" cy="546100"/>
          </a:xfrm>
        </p:spPr>
        <p:txBody>
          <a:bodyPr>
            <a:noAutofit/>
          </a:bodyPr>
          <a:lstStyle>
            <a:lvl1pPr marL="0" indent="0" algn="l">
              <a:spcBef>
                <a:spcPts val="0"/>
              </a:spcBef>
              <a:spcAft>
                <a:spcPts val="300"/>
              </a:spcAft>
              <a:buNone/>
              <a:defRPr sz="1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7" y="6018071"/>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361719275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4577924" y="1127797"/>
            <a:ext cx="914400" cy="914400"/>
          </a:xfrm>
          <a:prstGeom prst="rect">
            <a:avLst/>
          </a:prstGeom>
          <a:noFill/>
        </p:spPr>
        <p:txBody>
          <a:bodyPr wrap="none" lIns="0" tIns="0" rIns="0" bIns="0" rtlCol="0">
            <a:noAutofit/>
          </a:bodyPr>
          <a:lstStyle/>
          <a:p>
            <a:endParaRPr lang="en-US" dirty="0">
              <a:solidFill>
                <a:srgbClr val="53565A"/>
              </a:solidFill>
              <a:cs typeface="Arial" pitchFamily="34" charset="0"/>
            </a:endParaRPr>
          </a:p>
        </p:txBody>
      </p:sp>
      <p:sp>
        <p:nvSpPr>
          <p:cNvPr id="4" name="TextBox 3"/>
          <p:cNvSpPr txBox="1"/>
          <p:nvPr userDrawn="1"/>
        </p:nvSpPr>
        <p:spPr>
          <a:xfrm>
            <a:off x="1014157" y="1146751"/>
            <a:ext cx="914400" cy="914400"/>
          </a:xfrm>
          <a:prstGeom prst="rect">
            <a:avLst/>
          </a:prstGeom>
          <a:noFill/>
        </p:spPr>
        <p:txBody>
          <a:bodyPr wrap="none" lIns="0" tIns="0" rIns="0" bIns="0" rtlCol="0">
            <a:noAutofit/>
          </a:bodyPr>
          <a:lstStyle/>
          <a:p>
            <a:endParaRPr lang="en-US" dirty="0">
              <a:solidFill>
                <a:srgbClr val="53565A"/>
              </a:solidFill>
              <a:cs typeface="Arial" pitchFamily="34" charset="0"/>
            </a:endParaRPr>
          </a:p>
        </p:txBody>
      </p:sp>
      <p:sp>
        <p:nvSpPr>
          <p:cNvPr id="6" name="Title 1"/>
          <p:cNvSpPr>
            <a:spLocks noGrp="1"/>
          </p:cNvSpPr>
          <p:nvPr>
            <p:ph type="title"/>
          </p:nvPr>
        </p:nvSpPr>
        <p:spPr>
          <a:xfrm>
            <a:off x="457200" y="274638"/>
            <a:ext cx="8229600" cy="434975"/>
          </a:xfrm>
        </p:spPr>
        <p:txBody>
          <a:bodyPr/>
          <a:lstStyle/>
          <a:p>
            <a:r>
              <a:rPr lang="en-US" dirty="0"/>
              <a:t>Click to edit Master title style</a:t>
            </a:r>
          </a:p>
        </p:txBody>
      </p:sp>
    </p:spTree>
    <p:extLst>
      <p:ext uri="{BB962C8B-B14F-4D97-AF65-F5344CB8AC3E}">
        <p14:creationId xmlns:p14="http://schemas.microsoft.com/office/powerpoint/2010/main" val="236318179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extBox 2"/>
          <p:cNvSpPr txBox="1"/>
          <p:nvPr userDrawn="1"/>
        </p:nvSpPr>
        <p:spPr>
          <a:xfrm>
            <a:off x="893379" y="-746234"/>
            <a:ext cx="914400" cy="914400"/>
          </a:xfrm>
          <a:prstGeom prst="rect">
            <a:avLst/>
          </a:prstGeom>
          <a:noFill/>
        </p:spPr>
        <p:txBody>
          <a:bodyPr wrap="none" lIns="0" tIns="0" rIns="0" bIns="0" rtlCol="0">
            <a:noAutofit/>
          </a:bodyPr>
          <a:lstStyle/>
          <a:p>
            <a:endParaRPr lang="en-US" dirty="0">
              <a:solidFill>
                <a:srgbClr val="53565A"/>
              </a:solidFill>
              <a:cs typeface="Arial" pitchFamily="34" charset="0"/>
            </a:endParaRPr>
          </a:p>
        </p:txBody>
      </p:sp>
      <p:sp>
        <p:nvSpPr>
          <p:cNvPr id="4" name="Title 1"/>
          <p:cNvSpPr>
            <a:spLocks noGrp="1"/>
          </p:cNvSpPr>
          <p:nvPr>
            <p:ph type="title"/>
          </p:nvPr>
        </p:nvSpPr>
        <p:spPr>
          <a:xfrm>
            <a:off x="457200" y="274638"/>
            <a:ext cx="8229600" cy="434975"/>
          </a:xfrm>
        </p:spPr>
        <p:txBody>
          <a:bodyPr/>
          <a:lstStyle/>
          <a:p>
            <a:r>
              <a:rPr lang="en-US" dirty="0"/>
              <a:t>Click to edit Master title style</a:t>
            </a:r>
          </a:p>
        </p:txBody>
      </p:sp>
    </p:spTree>
    <p:extLst>
      <p:ext uri="{BB962C8B-B14F-4D97-AF65-F5344CB8AC3E}">
        <p14:creationId xmlns:p14="http://schemas.microsoft.com/office/powerpoint/2010/main" val="402764473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Divider Slide | photo">
    <p:spTree>
      <p:nvGrpSpPr>
        <p:cNvPr id="1" name=""/>
        <p:cNvGrpSpPr/>
        <p:nvPr/>
      </p:nvGrpSpPr>
      <p:grpSpPr>
        <a:xfrm>
          <a:off x="0" y="0"/>
          <a:ext cx="0" cy="0"/>
          <a:chOff x="0" y="0"/>
          <a:chExt cx="0" cy="0"/>
        </a:xfrm>
      </p:grpSpPr>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7" y="6137339"/>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88163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605" y="256859"/>
            <a:ext cx="1508125" cy="453041"/>
          </a:xfrm>
          <a:prstGeom prst="rect">
            <a:avLst/>
          </a:prstGeom>
        </p:spPr>
      </p:pic>
      <p:sp>
        <p:nvSpPr>
          <p:cNvPr id="8" name="Title 1"/>
          <p:cNvSpPr>
            <a:spLocks noGrp="1"/>
          </p:cNvSpPr>
          <p:nvPr>
            <p:ph type="ctrTitle" hasCustomPrompt="1"/>
          </p:nvPr>
        </p:nvSpPr>
        <p:spPr>
          <a:xfrm>
            <a:off x="750399" y="2415961"/>
            <a:ext cx="7772400" cy="1223319"/>
          </a:xfrm>
          <a:prstGeom prst="rect">
            <a:avLst/>
          </a:prstGeom>
        </p:spPr>
        <p:txBody>
          <a:bodyPr>
            <a:noAutofit/>
          </a:bodyPr>
          <a:lstStyle>
            <a:lvl1pPr algn="l">
              <a:defRPr sz="4000" b="0">
                <a:solidFill>
                  <a:schemeClr val="bg1">
                    <a:lumMod val="50000"/>
                  </a:schemeClr>
                </a:solidFill>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15112660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ferred text layout - 2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7200" y="1354138"/>
            <a:ext cx="3886200" cy="4792663"/>
          </a:xfrm>
        </p:spPr>
        <p:txBody>
          <a:bodyPr/>
          <a:lstStyle>
            <a:lvl2pPr marL="0" indent="0">
              <a:buNone/>
              <a:defRPr>
                <a:solidFill>
                  <a:schemeClr val="tx1"/>
                </a:solidFill>
              </a:defRPr>
            </a:lvl2pPr>
            <a:lvl3pPr marL="171450"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1"/>
          </p:nvPr>
        </p:nvSpPr>
        <p:spPr>
          <a:xfrm>
            <a:off x="8458200" y="6433445"/>
            <a:ext cx="386530" cy="247227"/>
          </a:xfrm>
          <a:prstGeom prst="rect">
            <a:avLst/>
          </a:prstGeom>
        </p:spPr>
        <p:txBody>
          <a:bodyPr/>
          <a:lstStyle/>
          <a:p>
            <a:pPr algn="r"/>
            <a:fld id="{F18F5FCC-583C-47C6-9953-2F6AD74D46AE}" type="slidenum">
              <a:rPr lang="en-US" smtClean="0"/>
              <a:pPr algn="r"/>
              <a:t>‹#›</a:t>
            </a:fld>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4786541" y="1354138"/>
            <a:ext cx="4060825" cy="4792663"/>
          </a:xfrm>
        </p:spPr>
        <p:txBody>
          <a:bodyPr/>
          <a:lstStyle>
            <a:lvl2pPr marL="0" indent="0">
              <a:buNone/>
              <a:defRPr>
                <a:solidFill>
                  <a:schemeClr val="tx1"/>
                </a:solidFill>
              </a:defRPr>
            </a:lvl2pPr>
            <a:lvl3pPr marL="171450"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a:xfrm>
            <a:off x="457200" y="1162755"/>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15443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or section divider - accent 1B">
    <p:spTree>
      <p:nvGrpSpPr>
        <p:cNvPr id="1" name=""/>
        <p:cNvGrpSpPr/>
        <p:nvPr/>
      </p:nvGrpSpPr>
      <p:grpSpPr>
        <a:xfrm>
          <a:off x="0" y="0"/>
          <a:ext cx="0" cy="0"/>
          <a:chOff x="0" y="0"/>
          <a:chExt cx="0" cy="0"/>
        </a:xfrm>
      </p:grpSpPr>
      <p:sp>
        <p:nvSpPr>
          <p:cNvPr id="13" name="Rectangle 12"/>
          <p:cNvSpPr/>
          <p:nvPr userDrawn="1"/>
        </p:nvSpPr>
        <p:spPr bwMode="auto">
          <a:xfrm>
            <a:off x="4495800" y="6412818"/>
            <a:ext cx="42672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68580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3877272"/>
            <a:ext cx="4364412" cy="1794661"/>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8" y="1187621"/>
            <a:ext cx="4364412" cy="2689656"/>
          </a:xfrm>
          <a:noFill/>
        </p:spPr>
        <p:txBody>
          <a:bodyPr lIns="0" tIns="89648" rIns="0" bIns="89648" anchor="b" anchorCtr="0"/>
          <a:lstStyle>
            <a:lvl1pPr>
              <a:lnSpc>
                <a:spcPct val="90000"/>
              </a:lnSpc>
              <a:defRPr sz="4800" spc="0" baseline="0">
                <a:gradFill>
                  <a:gsLst>
                    <a:gs pos="72566">
                      <a:schemeClr val="tx2"/>
                    </a:gs>
                    <a:gs pos="35000">
                      <a:schemeClr val="tx2"/>
                    </a:gs>
                  </a:gsLst>
                  <a:lin ang="5400000" scaled="0"/>
                </a:gradFill>
              </a:defRPr>
            </a:lvl1pPr>
          </a:lstStyle>
          <a:p>
            <a:r>
              <a:rPr lang="en-US" dirty="0"/>
              <a:t>Presentation title</a:t>
            </a:r>
          </a:p>
        </p:txBody>
      </p:sp>
      <p:sp>
        <p:nvSpPr>
          <p:cNvPr id="2" name="Slide Number Placeholder 1"/>
          <p:cNvSpPr>
            <a:spLocks noGrp="1"/>
          </p:cNvSpPr>
          <p:nvPr>
            <p:ph type="sldNum" sz="quarter" idx="13"/>
          </p:nvPr>
        </p:nvSpPr>
        <p:spPr>
          <a:xfrm>
            <a:off x="8458200" y="6433445"/>
            <a:ext cx="386530" cy="247227"/>
          </a:xfrm>
          <a:prstGeom prst="rect">
            <a:avLst/>
          </a:prstGeom>
        </p:spPr>
        <p:txBody>
          <a:bodyPr/>
          <a:lstStyle>
            <a:lvl1pPr>
              <a:defRPr>
                <a:solidFill>
                  <a:schemeClr val="bg1"/>
                </a:solidFill>
              </a:defRPr>
            </a:lvl1pPr>
          </a:lstStyle>
          <a:p>
            <a:pPr algn="r"/>
            <a:fld id="{F18F5FCC-583C-47C6-9953-2F6AD74D46AE}" type="slidenum">
              <a:rPr lang="en-US" smtClean="0"/>
              <a:pPr algn="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1" y="5819675"/>
            <a:ext cx="1646287" cy="689872"/>
          </a:xfrm>
          <a:prstGeom prst="rect">
            <a:avLst/>
          </a:prstGeom>
        </p:spPr>
      </p:pic>
    </p:spTree>
    <p:extLst>
      <p:ext uri="{BB962C8B-B14F-4D97-AF65-F5344CB8AC3E}">
        <p14:creationId xmlns:p14="http://schemas.microsoft.com/office/powerpoint/2010/main" val="24734188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referred text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7200" y="1354138"/>
            <a:ext cx="8401050" cy="4792663"/>
          </a:xfrm>
        </p:spPr>
        <p:txBody>
          <a:bodyPr/>
          <a:lstStyle>
            <a:lvl2pPr marL="0" indent="0">
              <a:buNone/>
              <a:defRPr>
                <a:solidFill>
                  <a:schemeClr val="tx1"/>
                </a:solidFill>
              </a:defRPr>
            </a:lvl2pPr>
            <a:lvl3pPr marL="171450"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1"/>
          </p:nvPr>
        </p:nvSpPr>
        <p:spPr>
          <a:xfrm>
            <a:off x="8458200" y="6433445"/>
            <a:ext cx="386530" cy="247227"/>
          </a:xfrm>
          <a:prstGeom prst="rect">
            <a:avLst/>
          </a:prstGeom>
        </p:spPr>
        <p:txBody>
          <a:bodyPr/>
          <a:lstStyle/>
          <a:p>
            <a:pPr algn="r"/>
            <a:fld id="{F18F5FCC-583C-47C6-9953-2F6AD74D46AE}" type="slidenum">
              <a:rPr lang="en-US" smtClean="0"/>
              <a:pPr algn="r"/>
              <a:t>‹#›</a:t>
            </a:fld>
            <a:endParaRPr lang="en-US" dirty="0"/>
          </a:p>
        </p:txBody>
      </p:sp>
      <p:cxnSp>
        <p:nvCxnSpPr>
          <p:cNvPr id="7" name="Straight Connector 6"/>
          <p:cNvCxnSpPr/>
          <p:nvPr userDrawn="1"/>
        </p:nvCxnSpPr>
        <p:spPr>
          <a:xfrm>
            <a:off x="457200" y="1162755"/>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578773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2921" y="1354140"/>
            <a:ext cx="8396863" cy="4772025"/>
          </a:xfrm>
        </p:spPr>
        <p:txBody>
          <a:bodyPr/>
          <a:lstStyle>
            <a:lvl2pPr>
              <a:spcBef>
                <a:spcPts val="0"/>
              </a:spcBef>
              <a:spcAft>
                <a:spcPts val="600"/>
              </a:spcAft>
              <a:defRPr/>
            </a:lvl2pPr>
            <a:lvl3pPr>
              <a:spcBef>
                <a:spcPts val="0"/>
              </a:spcBef>
              <a:spcAft>
                <a:spcPts val="600"/>
              </a:spcAft>
              <a:defRPr/>
            </a:lvl3pPr>
            <a:lvl4pPr>
              <a:spcBef>
                <a:spcPts val="0"/>
              </a:spcBef>
              <a:spcAft>
                <a:spcPts val="400"/>
              </a:spcAft>
              <a:defRPr/>
            </a:lvl4pPr>
            <a:lvl5pPr>
              <a:spcBef>
                <a:spcPts val="0"/>
              </a:spcBef>
              <a:spcAft>
                <a:spcPts val="4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458200" y="6433445"/>
            <a:ext cx="386530" cy="247227"/>
          </a:xfrm>
          <a:prstGeom prst="rect">
            <a:avLst/>
          </a:prstGeom>
        </p:spPr>
        <p:txBody>
          <a:bodyPr/>
          <a:lstStyle>
            <a:lvl1pPr algn="r">
              <a:defRPr/>
            </a:lvl1pPr>
          </a:lstStyle>
          <a:p>
            <a:fld id="{F18F5FCC-583C-47C6-9953-2F6AD74D46AE}" type="slidenum">
              <a:rPr lang="en-US" smtClean="0"/>
              <a:pPr/>
              <a:t>‹#›</a:t>
            </a:fld>
            <a:endParaRPr lang="en-US" dirty="0"/>
          </a:p>
        </p:txBody>
      </p:sp>
      <p:cxnSp>
        <p:nvCxnSpPr>
          <p:cNvPr id="5" name="Straight Connector 4"/>
          <p:cNvCxnSpPr/>
          <p:nvPr userDrawn="1"/>
        </p:nvCxnSpPr>
        <p:spPr>
          <a:xfrm>
            <a:off x="457200" y="1162755"/>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05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 Blank">
    <p:spTree>
      <p:nvGrpSpPr>
        <p:cNvPr id="1" name=""/>
        <p:cNvGrpSpPr/>
        <p:nvPr/>
      </p:nvGrpSpPr>
      <p:grpSpPr>
        <a:xfrm>
          <a:off x="0" y="0"/>
          <a:ext cx="0" cy="0"/>
          <a:chOff x="0" y="0"/>
          <a:chExt cx="0" cy="0"/>
        </a:xfrm>
      </p:grpSpPr>
      <p:sp>
        <p:nvSpPr>
          <p:cNvPr id="2" name="Title 1"/>
          <p:cNvSpPr>
            <a:spLocks noGrp="1"/>
          </p:cNvSpPr>
          <p:nvPr>
            <p:ph type="ctrTitle"/>
          </p:nvPr>
        </p:nvSpPr>
        <p:spPr>
          <a:xfrm>
            <a:off x="367512" y="6157063"/>
            <a:ext cx="7772400" cy="348724"/>
          </a:xfrm>
          <a:prstGeom prst="rect">
            <a:avLst/>
          </a:prstGeom>
        </p:spPr>
        <p:txBody>
          <a:bodyPr anchor="t">
            <a:noAutofit/>
          </a:bodyPr>
          <a:lstStyle>
            <a:lvl1pPr algn="l">
              <a:defRPr sz="1400" b="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49209" y="6447223"/>
            <a:ext cx="7772400" cy="546100"/>
          </a:xfrm>
        </p:spPr>
        <p:txBody>
          <a:bodyPr>
            <a:noAutofit/>
          </a:bodyPr>
          <a:lstStyle>
            <a:lvl1pPr marL="0" indent="0" algn="l">
              <a:spcBef>
                <a:spcPts val="0"/>
              </a:spcBef>
              <a:spcAft>
                <a:spcPts val="300"/>
              </a:spcAft>
              <a:buNone/>
              <a:defRPr sz="1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9" y="601807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9" y="957580"/>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29" y="373553"/>
            <a:ext cx="1187135" cy="356616"/>
          </a:xfrm>
          <a:prstGeom prst="rect">
            <a:avLst/>
          </a:prstGeom>
        </p:spPr>
      </p:pic>
    </p:spTree>
    <p:extLst>
      <p:ext uri="{BB962C8B-B14F-4D97-AF65-F5344CB8AC3E}">
        <p14:creationId xmlns:p14="http://schemas.microsoft.com/office/powerpoint/2010/main" val="23814224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1_Title - Blank">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0399" y="2415962"/>
            <a:ext cx="7772400" cy="1223319"/>
          </a:xfrm>
          <a:prstGeom prst="rect">
            <a:avLst/>
          </a:prstGeom>
        </p:spPr>
        <p:txBody>
          <a:bodyPr>
            <a:noAutofit/>
          </a:bodyPr>
          <a:lstStyle>
            <a:lvl1pPr algn="l">
              <a:defRPr sz="4000" b="0">
                <a:solidFill>
                  <a:schemeClr val="bg1">
                    <a:lumMod val="5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0" name="Straight Connector 9"/>
          <p:cNvCxnSpPr/>
          <p:nvPr userDrawn="1"/>
        </p:nvCxnSpPr>
        <p:spPr>
          <a:xfrm flipV="1">
            <a:off x="464429" y="601807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464429" y="108041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29" y="298643"/>
            <a:ext cx="1187135" cy="475488"/>
          </a:xfrm>
          <a:prstGeom prst="rect">
            <a:avLst/>
          </a:prstGeom>
        </p:spPr>
      </p:pic>
    </p:spTree>
    <p:extLst>
      <p:ext uri="{BB962C8B-B14F-4D97-AF65-F5344CB8AC3E}">
        <p14:creationId xmlns:p14="http://schemas.microsoft.com/office/powerpoint/2010/main" val="12595351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4577924" y="1127797"/>
            <a:ext cx="914400" cy="914400"/>
          </a:xfrm>
          <a:prstGeom prst="rect">
            <a:avLst/>
          </a:prstGeom>
          <a:noFill/>
        </p:spPr>
        <p:txBody>
          <a:bodyPr wrap="none" lIns="0" tIns="0" rIns="0" bIns="0" rtlCol="0">
            <a:noAutofit/>
          </a:bodyPr>
          <a:lstStyle/>
          <a:p>
            <a:endParaRPr lang="en-US" dirty="0" err="1">
              <a:solidFill>
                <a:srgbClr val="53565A"/>
              </a:solidFill>
              <a:cs typeface="Arial" pitchFamily="34" charset="0"/>
            </a:endParaRPr>
          </a:p>
        </p:txBody>
      </p:sp>
      <p:sp>
        <p:nvSpPr>
          <p:cNvPr id="4" name="TextBox 3"/>
          <p:cNvSpPr txBox="1"/>
          <p:nvPr userDrawn="1"/>
        </p:nvSpPr>
        <p:spPr>
          <a:xfrm>
            <a:off x="1014157" y="1146751"/>
            <a:ext cx="914400" cy="914400"/>
          </a:xfrm>
          <a:prstGeom prst="rect">
            <a:avLst/>
          </a:prstGeom>
          <a:noFill/>
        </p:spPr>
        <p:txBody>
          <a:bodyPr wrap="none" lIns="0" tIns="0" rIns="0" bIns="0" rtlCol="0">
            <a:noAutofit/>
          </a:bodyPr>
          <a:lstStyle/>
          <a:p>
            <a:endParaRPr lang="en-US" dirty="0" err="1">
              <a:solidFill>
                <a:srgbClr val="53565A"/>
              </a:solidFill>
              <a:cs typeface="Arial" pitchFamily="34" charset="0"/>
            </a:endParaRPr>
          </a:p>
        </p:txBody>
      </p:sp>
      <p:sp>
        <p:nvSpPr>
          <p:cNvPr id="6" name="Title 1"/>
          <p:cNvSpPr>
            <a:spLocks noGrp="1"/>
          </p:cNvSpPr>
          <p:nvPr>
            <p:ph type="title"/>
          </p:nvPr>
        </p:nvSpPr>
        <p:spPr>
          <a:xfrm>
            <a:off x="457200" y="388658"/>
            <a:ext cx="8229600" cy="434975"/>
          </a:xfrm>
        </p:spPr>
        <p:txBody>
          <a:bodyPr/>
          <a:lstStyle/>
          <a:p>
            <a:r>
              <a:rPr lang="en-US" dirty="0"/>
              <a:t>Click to edit Master title style</a:t>
            </a:r>
          </a:p>
        </p:txBody>
      </p:sp>
    </p:spTree>
    <p:extLst>
      <p:ext uri="{BB962C8B-B14F-4D97-AF65-F5344CB8AC3E}">
        <p14:creationId xmlns:p14="http://schemas.microsoft.com/office/powerpoint/2010/main" val="1451007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 Blank">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0399" y="2415961"/>
            <a:ext cx="7772400" cy="1223319"/>
          </a:xfrm>
          <a:prstGeom prst="rect">
            <a:avLst/>
          </a:prstGeom>
        </p:spPr>
        <p:txBody>
          <a:bodyPr>
            <a:noAutofit/>
          </a:bodyPr>
          <a:lstStyle>
            <a:lvl1pPr algn="l">
              <a:defRPr sz="4000" b="0">
                <a:solidFill>
                  <a:schemeClr val="bg1">
                    <a:lumMod val="5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0" name="Straight Connector 9"/>
          <p:cNvCxnSpPr/>
          <p:nvPr userDrawn="1"/>
        </p:nvCxnSpPr>
        <p:spPr>
          <a:xfrm flipV="1">
            <a:off x="464510" y="601807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464510" y="1080413"/>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229316870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a:xfrm>
            <a:off x="893379" y="-746235"/>
            <a:ext cx="914400" cy="914400"/>
          </a:xfrm>
          <a:prstGeom prst="rect">
            <a:avLst/>
          </a:prstGeom>
          <a:noFill/>
        </p:spPr>
        <p:txBody>
          <a:bodyPr wrap="none" lIns="0" tIns="0" rIns="0" bIns="0" rtlCol="0">
            <a:noAutofit/>
          </a:bodyPr>
          <a:lstStyle/>
          <a:p>
            <a:endParaRPr lang="en-US" dirty="0" err="1">
              <a:solidFill>
                <a:srgbClr val="53565A"/>
              </a:solidFill>
              <a:cs typeface="Arial" pitchFamily="34" charset="0"/>
            </a:endParaRPr>
          </a:p>
        </p:txBody>
      </p:sp>
      <p:sp>
        <p:nvSpPr>
          <p:cNvPr id="4" name="Title 1"/>
          <p:cNvSpPr>
            <a:spLocks noGrp="1"/>
          </p:cNvSpPr>
          <p:nvPr>
            <p:ph type="title"/>
          </p:nvPr>
        </p:nvSpPr>
        <p:spPr>
          <a:xfrm>
            <a:off x="457200" y="388658"/>
            <a:ext cx="8229600" cy="434975"/>
          </a:xfrm>
        </p:spPr>
        <p:txBody>
          <a:bodyPr/>
          <a:lstStyle/>
          <a:p>
            <a:r>
              <a:rPr lang="en-US" dirty="0"/>
              <a:t>Click to edit Master title style</a:t>
            </a:r>
          </a:p>
        </p:txBody>
      </p:sp>
    </p:spTree>
    <p:extLst>
      <p:ext uri="{BB962C8B-B14F-4D97-AF65-F5344CB8AC3E}">
        <p14:creationId xmlns:p14="http://schemas.microsoft.com/office/powerpoint/2010/main" val="100866065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50399" y="2415962"/>
            <a:ext cx="7772400" cy="1223319"/>
          </a:xfrm>
          <a:prstGeom prst="rect">
            <a:avLst/>
          </a:prstGeom>
        </p:spPr>
        <p:txBody>
          <a:bodyPr>
            <a:noAutofit/>
          </a:bodyPr>
          <a:lstStyle>
            <a:lvl1pPr algn="l">
              <a:defRPr sz="40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9" y="601807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9" y="108041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29" y="298643"/>
            <a:ext cx="1187135" cy="475488"/>
          </a:xfrm>
          <a:prstGeom prst="rect">
            <a:avLst/>
          </a:prstGeom>
        </p:spPr>
      </p:pic>
    </p:spTree>
    <p:extLst>
      <p:ext uri="{BB962C8B-B14F-4D97-AF65-F5344CB8AC3E}">
        <p14:creationId xmlns:p14="http://schemas.microsoft.com/office/powerpoint/2010/main" val="250714918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cxnSp>
        <p:nvCxnSpPr>
          <p:cNvPr id="5" name="Straight Connector 4"/>
          <p:cNvCxnSpPr/>
          <p:nvPr userDrawn="1"/>
        </p:nvCxnSpPr>
        <p:spPr>
          <a:xfrm flipV="1">
            <a:off x="464429" y="602313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464429" y="1078316"/>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29" y="298643"/>
            <a:ext cx="1187135" cy="475488"/>
          </a:xfrm>
          <a:prstGeom prst="rect">
            <a:avLst/>
          </a:prstGeom>
        </p:spPr>
      </p:pic>
    </p:spTree>
    <p:extLst>
      <p:ext uri="{BB962C8B-B14F-4D97-AF65-F5344CB8AC3E}">
        <p14:creationId xmlns:p14="http://schemas.microsoft.com/office/powerpoint/2010/main" val="400945377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5"/>
          <p:cNvSpPr txBox="1">
            <a:spLocks/>
          </p:cNvSpPr>
          <p:nvPr userDrawn="1"/>
        </p:nvSpPr>
        <p:spPr>
          <a:xfrm>
            <a:off x="3781255" y="6325704"/>
            <a:ext cx="4900689" cy="302593"/>
          </a:xfrm>
          <a:prstGeom prst="rect">
            <a:avLst/>
          </a:prstGeom>
        </p:spPr>
        <p:txBody>
          <a:bodyPr vert="horz" wrap="none"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b="0" dirty="0">
                <a:solidFill>
                  <a:prstClr val="white">
                    <a:lumMod val="50000"/>
                  </a:prstClr>
                </a:solidFill>
              </a:rPr>
              <a:t>Confidential property of Optum. Do not distribute or reproduce without express permission from Optum.</a:t>
            </a:r>
            <a:endParaRPr lang="en-US" dirty="0">
              <a:solidFill>
                <a:prstClr val="white">
                  <a:lumMod val="50000"/>
                </a:prstClr>
              </a:solidFill>
            </a:endParaRPr>
          </a:p>
        </p:txBody>
      </p:sp>
      <p:cxnSp>
        <p:nvCxnSpPr>
          <p:cNvPr id="5" name="Straight Connector 4"/>
          <p:cNvCxnSpPr/>
          <p:nvPr userDrawn="1"/>
        </p:nvCxnSpPr>
        <p:spPr>
          <a:xfrm flipV="1">
            <a:off x="464429" y="602313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V="1">
            <a:off x="464429" y="1078316"/>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29" y="298643"/>
            <a:ext cx="1187135" cy="475488"/>
          </a:xfrm>
          <a:prstGeom prst="rect">
            <a:avLst/>
          </a:prstGeom>
        </p:spPr>
      </p:pic>
    </p:spTree>
    <p:extLst>
      <p:ext uri="{BB962C8B-B14F-4D97-AF65-F5344CB8AC3E}">
        <p14:creationId xmlns:p14="http://schemas.microsoft.com/office/powerpoint/2010/main" val="20516361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6758851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10" name="Title 1"/>
          <p:cNvSpPr>
            <a:spLocks noGrp="1"/>
          </p:cNvSpPr>
          <p:nvPr>
            <p:ph type="title"/>
          </p:nvPr>
        </p:nvSpPr>
        <p:spPr>
          <a:xfrm>
            <a:off x="270344" y="4"/>
            <a:ext cx="8605697" cy="517059"/>
          </a:xfrm>
        </p:spPr>
        <p:txBody>
          <a:bodyPr/>
          <a:lstStyle>
            <a:lvl1pPr algn="l">
              <a:lnSpc>
                <a:spcPct val="80000"/>
              </a:lnSpc>
              <a:defRPr sz="2400" b="1" spc="-23" baseline="0">
                <a:solidFill>
                  <a:schemeClr val="tx2"/>
                </a:solidFill>
              </a:defRPr>
            </a:lvl1pPr>
          </a:lstStyle>
          <a:p>
            <a:r>
              <a:rPr lang="en-US"/>
              <a:t>Click to edit Master title style</a:t>
            </a:r>
            <a:endParaRPr lang="en-US" dirty="0"/>
          </a:p>
        </p:txBody>
      </p:sp>
      <p:sp>
        <p:nvSpPr>
          <p:cNvPr id="12" name="Text Placeholder 3"/>
          <p:cNvSpPr>
            <a:spLocks noGrp="1"/>
          </p:cNvSpPr>
          <p:nvPr>
            <p:ph type="body" sz="quarter" idx="16"/>
          </p:nvPr>
        </p:nvSpPr>
        <p:spPr>
          <a:xfrm>
            <a:off x="270344" y="997611"/>
            <a:ext cx="8605697" cy="455504"/>
          </a:xfrm>
        </p:spPr>
        <p:txBody>
          <a:bodyPr/>
          <a:lstStyle>
            <a:lvl1pPr marL="0" indent="0">
              <a:buNone/>
              <a:defRPr sz="1800" spc="0">
                <a:solidFill>
                  <a:schemeClr val="tx1">
                    <a:lumMod val="75000"/>
                    <a:lumOff val="25000"/>
                  </a:schemeClr>
                </a:solidFill>
              </a:defRPr>
            </a:lvl1pPr>
          </a:lstStyle>
          <a:p>
            <a:pPr lvl="0"/>
            <a:r>
              <a:rPr lang="en-US"/>
              <a:t>Click to edit Master text styles</a:t>
            </a:r>
          </a:p>
        </p:txBody>
      </p:sp>
      <p:sp>
        <p:nvSpPr>
          <p:cNvPr id="3" name="Text Placeholder 2"/>
          <p:cNvSpPr>
            <a:spLocks noGrp="1"/>
          </p:cNvSpPr>
          <p:nvPr>
            <p:ph type="body" sz="quarter" idx="17"/>
          </p:nvPr>
        </p:nvSpPr>
        <p:spPr>
          <a:xfrm>
            <a:off x="259624" y="1728791"/>
            <a:ext cx="8616416" cy="2716636"/>
          </a:xfrm>
        </p:spPr>
        <p:txBody>
          <a:bodyPr/>
          <a:lstStyle>
            <a:lvl1pPr>
              <a:defRPr spc="0"/>
            </a:lvl1pPr>
            <a:lvl2pPr>
              <a:defRPr spc="0"/>
            </a:lvl2pPr>
            <a:lvl3pPr>
              <a:defRPr spc="0"/>
            </a:lvl3pPr>
            <a:lvl4pPr>
              <a:defRPr spc="0"/>
            </a:lvl4pPr>
            <a:lvl5pPr>
              <a:defRPr spc="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67620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363C1E-D058-4E54-81DB-B2D291363E00}" type="datetimeFigureOut">
              <a:rPr lang="en-US" smtClean="0">
                <a:solidFill>
                  <a:srgbClr val="63666A"/>
                </a:solidFill>
              </a:rPr>
              <a:pPr/>
              <a:t>7/24/19</a:t>
            </a:fld>
            <a:endParaRPr lang="en-US" dirty="0">
              <a:solidFill>
                <a:srgbClr val="63666A"/>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srgbClr val="63666A"/>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18BFE39-7736-47C2-B315-B7ABDED6874B}" type="slidenum">
              <a:rPr lang="en-US" smtClean="0">
                <a:solidFill>
                  <a:srgbClr val="63666A"/>
                </a:solidFill>
              </a:rPr>
              <a:pPr/>
              <a:t>‹#›</a:t>
            </a:fld>
            <a:endParaRPr lang="en-US" dirty="0">
              <a:solidFill>
                <a:srgbClr val="63666A"/>
              </a:solidFill>
            </a:endParaRPr>
          </a:p>
        </p:txBody>
      </p:sp>
    </p:spTree>
    <p:extLst>
      <p:ext uri="{BB962C8B-B14F-4D97-AF65-F5344CB8AC3E}">
        <p14:creationId xmlns:p14="http://schemas.microsoft.com/office/powerpoint/2010/main" val="240442520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363C1E-D058-4E54-81DB-B2D291363E00}" type="datetimeFigureOut">
              <a:rPr lang="en-US" smtClean="0">
                <a:solidFill>
                  <a:srgbClr val="63666A"/>
                </a:solidFill>
              </a:rPr>
              <a:pPr/>
              <a:t>7/24/19</a:t>
            </a:fld>
            <a:endParaRPr lang="en-US" dirty="0">
              <a:solidFill>
                <a:srgbClr val="63666A"/>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srgbClr val="63666A"/>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18BFE39-7736-47C2-B315-B7ABDED6874B}" type="slidenum">
              <a:rPr lang="en-US" smtClean="0">
                <a:solidFill>
                  <a:srgbClr val="63666A"/>
                </a:solidFill>
              </a:rPr>
              <a:pPr/>
              <a:t>‹#›</a:t>
            </a:fld>
            <a:endParaRPr lang="en-US" dirty="0">
              <a:solidFill>
                <a:srgbClr val="63666A"/>
              </a:solidFill>
            </a:endParaRPr>
          </a:p>
        </p:txBody>
      </p:sp>
    </p:spTree>
    <p:extLst>
      <p:ext uri="{BB962C8B-B14F-4D97-AF65-F5344CB8AC3E}">
        <p14:creationId xmlns:p14="http://schemas.microsoft.com/office/powerpoint/2010/main" val="360666101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363C1E-D058-4E54-81DB-B2D291363E00}" type="datetimeFigureOut">
              <a:rPr lang="en-US" smtClean="0">
                <a:solidFill>
                  <a:srgbClr val="63666A"/>
                </a:solidFill>
              </a:rPr>
              <a:pPr/>
              <a:t>7/24/19</a:t>
            </a:fld>
            <a:endParaRPr lang="en-US" dirty="0">
              <a:solidFill>
                <a:srgbClr val="63666A"/>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srgbClr val="63666A"/>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18BFE39-7736-47C2-B315-B7ABDED6874B}" type="slidenum">
              <a:rPr lang="en-US" smtClean="0">
                <a:solidFill>
                  <a:srgbClr val="63666A"/>
                </a:solidFill>
              </a:rPr>
              <a:pPr/>
              <a:t>‹#›</a:t>
            </a:fld>
            <a:endParaRPr lang="en-US" dirty="0">
              <a:solidFill>
                <a:srgbClr val="63666A"/>
              </a:solidFill>
            </a:endParaRPr>
          </a:p>
        </p:txBody>
      </p:sp>
    </p:spTree>
    <p:extLst>
      <p:ext uri="{BB962C8B-B14F-4D97-AF65-F5344CB8AC3E}">
        <p14:creationId xmlns:p14="http://schemas.microsoft.com/office/powerpoint/2010/main" val="33143995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3363C1E-D058-4E54-81DB-B2D291363E00}" type="datetimeFigureOut">
              <a:rPr lang="en-US" smtClean="0">
                <a:solidFill>
                  <a:srgbClr val="63666A"/>
                </a:solidFill>
              </a:rPr>
              <a:pPr/>
              <a:t>7/24/19</a:t>
            </a:fld>
            <a:endParaRPr lang="en-US" dirty="0">
              <a:solidFill>
                <a:srgbClr val="63666A"/>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srgbClr val="63666A"/>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18BFE39-7736-47C2-B315-B7ABDED6874B}" type="slidenum">
              <a:rPr lang="en-US" smtClean="0">
                <a:solidFill>
                  <a:srgbClr val="63666A"/>
                </a:solidFill>
              </a:rPr>
              <a:pPr/>
              <a:t>‹#›</a:t>
            </a:fld>
            <a:endParaRPr lang="en-US" dirty="0">
              <a:solidFill>
                <a:srgbClr val="63666A"/>
              </a:solidFill>
            </a:endParaRPr>
          </a:p>
        </p:txBody>
      </p:sp>
    </p:spTree>
    <p:extLst>
      <p:ext uri="{BB962C8B-B14F-4D97-AF65-F5344CB8AC3E}">
        <p14:creationId xmlns:p14="http://schemas.microsoft.com/office/powerpoint/2010/main" val="160135613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4577924" y="1127797"/>
            <a:ext cx="914400" cy="914400"/>
          </a:xfrm>
          <a:prstGeom prst="rect">
            <a:avLst/>
          </a:prstGeom>
          <a:noFill/>
        </p:spPr>
        <p:txBody>
          <a:bodyPr wrap="none" lIns="0" tIns="0" rIns="0" bIns="0" rtlCol="0">
            <a:noAutofit/>
          </a:bodyPr>
          <a:lstStyle/>
          <a:p>
            <a:endParaRPr lang="en-US" dirty="0" err="1">
              <a:solidFill>
                <a:srgbClr val="53565A"/>
              </a:solidFill>
              <a:cs typeface="Arial" pitchFamily="34" charset="0"/>
            </a:endParaRPr>
          </a:p>
        </p:txBody>
      </p:sp>
      <p:sp>
        <p:nvSpPr>
          <p:cNvPr id="4" name="TextBox 3"/>
          <p:cNvSpPr txBox="1"/>
          <p:nvPr userDrawn="1"/>
        </p:nvSpPr>
        <p:spPr>
          <a:xfrm>
            <a:off x="1014157" y="1146751"/>
            <a:ext cx="914400" cy="914400"/>
          </a:xfrm>
          <a:prstGeom prst="rect">
            <a:avLst/>
          </a:prstGeom>
          <a:noFill/>
        </p:spPr>
        <p:txBody>
          <a:bodyPr wrap="none" lIns="0" tIns="0" rIns="0" bIns="0" rtlCol="0">
            <a:noAutofit/>
          </a:bodyPr>
          <a:lstStyle/>
          <a:p>
            <a:endParaRPr lang="en-US" dirty="0" err="1">
              <a:solidFill>
                <a:srgbClr val="53565A"/>
              </a:solidFill>
              <a:cs typeface="Arial" pitchFamily="34" charset="0"/>
            </a:endParaRPr>
          </a:p>
        </p:txBody>
      </p:sp>
      <p:sp>
        <p:nvSpPr>
          <p:cNvPr id="6" name="Title 1"/>
          <p:cNvSpPr>
            <a:spLocks noGrp="1"/>
          </p:cNvSpPr>
          <p:nvPr>
            <p:ph type="title"/>
          </p:nvPr>
        </p:nvSpPr>
        <p:spPr>
          <a:xfrm>
            <a:off x="457200" y="274638"/>
            <a:ext cx="8229600" cy="434975"/>
          </a:xfrm>
        </p:spPr>
        <p:txBody>
          <a:bodyPr/>
          <a:lstStyle/>
          <a:p>
            <a:r>
              <a:rPr lang="en-US" dirty="0"/>
              <a:t>Click to edit Master title style</a:t>
            </a:r>
          </a:p>
        </p:txBody>
      </p:sp>
    </p:spTree>
    <p:extLst>
      <p:ext uri="{BB962C8B-B14F-4D97-AF65-F5344CB8AC3E}">
        <p14:creationId xmlns:p14="http://schemas.microsoft.com/office/powerpoint/2010/main" val="14352797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3363C1E-D058-4E54-81DB-B2D291363E00}" type="datetimeFigureOut">
              <a:rPr lang="en-US" smtClean="0">
                <a:solidFill>
                  <a:srgbClr val="63666A"/>
                </a:solidFill>
              </a:rPr>
              <a:pPr/>
              <a:t>7/24/19</a:t>
            </a:fld>
            <a:endParaRPr lang="en-US" dirty="0">
              <a:solidFill>
                <a:srgbClr val="63666A"/>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solidFill>
                <a:srgbClr val="63666A"/>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718BFE39-7736-47C2-B315-B7ABDED6874B}" type="slidenum">
              <a:rPr lang="en-US" smtClean="0">
                <a:solidFill>
                  <a:srgbClr val="63666A"/>
                </a:solidFill>
              </a:rPr>
              <a:pPr/>
              <a:t>‹#›</a:t>
            </a:fld>
            <a:endParaRPr lang="en-US" dirty="0">
              <a:solidFill>
                <a:srgbClr val="63666A"/>
              </a:solidFill>
            </a:endParaRPr>
          </a:p>
        </p:txBody>
      </p:sp>
    </p:spTree>
    <p:extLst>
      <p:ext uri="{BB962C8B-B14F-4D97-AF65-F5344CB8AC3E}">
        <p14:creationId xmlns:p14="http://schemas.microsoft.com/office/powerpoint/2010/main" val="5862115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3363C1E-D058-4E54-81DB-B2D291363E00}" type="datetimeFigureOut">
              <a:rPr lang="en-US" smtClean="0">
                <a:solidFill>
                  <a:srgbClr val="63666A"/>
                </a:solidFill>
              </a:rPr>
              <a:pPr/>
              <a:t>7/24/19</a:t>
            </a:fld>
            <a:endParaRPr lang="en-US" dirty="0">
              <a:solidFill>
                <a:srgbClr val="63666A"/>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solidFill>
                <a:srgbClr val="63666A"/>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718BFE39-7736-47C2-B315-B7ABDED6874B}" type="slidenum">
              <a:rPr lang="en-US" smtClean="0">
                <a:solidFill>
                  <a:srgbClr val="63666A"/>
                </a:solidFill>
              </a:rPr>
              <a:pPr/>
              <a:t>‹#›</a:t>
            </a:fld>
            <a:endParaRPr lang="en-US" dirty="0">
              <a:solidFill>
                <a:srgbClr val="63666A"/>
              </a:solidFill>
            </a:endParaRPr>
          </a:p>
        </p:txBody>
      </p:sp>
    </p:spTree>
    <p:extLst>
      <p:ext uri="{BB962C8B-B14F-4D97-AF65-F5344CB8AC3E}">
        <p14:creationId xmlns:p14="http://schemas.microsoft.com/office/powerpoint/2010/main" val="144294017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txBox="1">
            <a:spLocks/>
          </p:cNvSpPr>
          <p:nvPr userDrawn="1"/>
        </p:nvSpPr>
        <p:spPr>
          <a:xfrm>
            <a:off x="7952111" y="6442475"/>
            <a:ext cx="457200" cy="209550"/>
          </a:xfrm>
          <a:prstGeom prst="rect">
            <a:avLst/>
          </a:prstGeom>
        </p:spPr>
        <p:txBody>
          <a:bodyPr vert="horz" wrap="none"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z="1050" smtClean="0">
                <a:solidFill>
                  <a:srgbClr val="63666A"/>
                </a:solidFill>
              </a:rPr>
              <a:pPr/>
              <a:t>‹#›</a:t>
            </a:fld>
            <a:endParaRPr lang="en-US" sz="1000" dirty="0">
              <a:solidFill>
                <a:srgbClr val="63666A"/>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237" y="6173847"/>
            <a:ext cx="1187135" cy="356616"/>
          </a:xfrm>
          <a:prstGeom prst="rect">
            <a:avLst/>
          </a:prstGeom>
        </p:spPr>
      </p:pic>
      <p:pic>
        <p:nvPicPr>
          <p:cNvPr id="7" name="Picture 12"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96539" y="6369396"/>
            <a:ext cx="6766560"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txBox="1">
            <a:spLocks/>
          </p:cNvSpPr>
          <p:nvPr userDrawn="1"/>
        </p:nvSpPr>
        <p:spPr>
          <a:xfrm>
            <a:off x="3029643" y="6458377"/>
            <a:ext cx="5131910" cy="209550"/>
          </a:xfrm>
          <a:prstGeom prst="rect">
            <a:avLst/>
          </a:prstGeom>
        </p:spPr>
        <p:txBody>
          <a:bodyPr vert="horz" wrap="none"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dirty="0">
                <a:solidFill>
                  <a:srgbClr val="53565A"/>
                </a:solidFill>
              </a:rPr>
              <a:t>Confidential property of Optum. Do not distribute or reproduce without express permission from Optum.</a:t>
            </a:r>
            <a:endParaRPr lang="en-US" sz="900" dirty="0">
              <a:solidFill>
                <a:srgbClr val="53565A">
                  <a:tint val="75000"/>
                </a:srgbClr>
              </a:solidFill>
            </a:endParaRPr>
          </a:p>
        </p:txBody>
      </p:sp>
    </p:spTree>
    <p:extLst>
      <p:ext uri="{BB962C8B-B14F-4D97-AF65-F5344CB8AC3E}">
        <p14:creationId xmlns:p14="http://schemas.microsoft.com/office/powerpoint/2010/main" val="393702465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3363C1E-D058-4E54-81DB-B2D291363E00}" type="datetimeFigureOut">
              <a:rPr lang="en-US" smtClean="0">
                <a:solidFill>
                  <a:srgbClr val="63666A"/>
                </a:solidFill>
              </a:rPr>
              <a:pPr/>
              <a:t>7/24/19</a:t>
            </a:fld>
            <a:endParaRPr lang="en-US" dirty="0">
              <a:solidFill>
                <a:srgbClr val="63666A"/>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srgbClr val="63666A"/>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18BFE39-7736-47C2-B315-B7ABDED6874B}" type="slidenum">
              <a:rPr lang="en-US" smtClean="0">
                <a:solidFill>
                  <a:srgbClr val="63666A"/>
                </a:solidFill>
              </a:rPr>
              <a:pPr/>
              <a:t>‹#›</a:t>
            </a:fld>
            <a:endParaRPr lang="en-US" dirty="0">
              <a:solidFill>
                <a:srgbClr val="63666A"/>
              </a:solidFill>
            </a:endParaRPr>
          </a:p>
        </p:txBody>
      </p:sp>
    </p:spTree>
    <p:extLst>
      <p:ext uri="{BB962C8B-B14F-4D97-AF65-F5344CB8AC3E}">
        <p14:creationId xmlns:p14="http://schemas.microsoft.com/office/powerpoint/2010/main" val="976279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3363C1E-D058-4E54-81DB-B2D291363E00}" type="datetimeFigureOut">
              <a:rPr lang="en-US" smtClean="0">
                <a:solidFill>
                  <a:srgbClr val="63666A"/>
                </a:solidFill>
              </a:rPr>
              <a:pPr/>
              <a:t>7/24/19</a:t>
            </a:fld>
            <a:endParaRPr lang="en-US" dirty="0">
              <a:solidFill>
                <a:srgbClr val="63666A"/>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srgbClr val="63666A"/>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18BFE39-7736-47C2-B315-B7ABDED6874B}" type="slidenum">
              <a:rPr lang="en-US" smtClean="0">
                <a:solidFill>
                  <a:srgbClr val="63666A"/>
                </a:solidFill>
              </a:rPr>
              <a:pPr/>
              <a:t>‹#›</a:t>
            </a:fld>
            <a:endParaRPr lang="en-US" dirty="0">
              <a:solidFill>
                <a:srgbClr val="63666A"/>
              </a:solidFill>
            </a:endParaRPr>
          </a:p>
        </p:txBody>
      </p:sp>
    </p:spTree>
    <p:extLst>
      <p:ext uri="{BB962C8B-B14F-4D97-AF65-F5344CB8AC3E}">
        <p14:creationId xmlns:p14="http://schemas.microsoft.com/office/powerpoint/2010/main" val="231029430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363C1E-D058-4E54-81DB-B2D291363E00}" type="datetimeFigureOut">
              <a:rPr lang="en-US" smtClean="0">
                <a:solidFill>
                  <a:srgbClr val="63666A"/>
                </a:solidFill>
              </a:rPr>
              <a:pPr/>
              <a:t>7/24/19</a:t>
            </a:fld>
            <a:endParaRPr lang="en-US" dirty="0">
              <a:solidFill>
                <a:srgbClr val="63666A"/>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srgbClr val="63666A"/>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18BFE39-7736-47C2-B315-B7ABDED6874B}" type="slidenum">
              <a:rPr lang="en-US" smtClean="0">
                <a:solidFill>
                  <a:srgbClr val="63666A"/>
                </a:solidFill>
              </a:rPr>
              <a:pPr/>
              <a:t>‹#›</a:t>
            </a:fld>
            <a:endParaRPr lang="en-US" dirty="0">
              <a:solidFill>
                <a:srgbClr val="63666A"/>
              </a:solidFill>
            </a:endParaRPr>
          </a:p>
        </p:txBody>
      </p:sp>
    </p:spTree>
    <p:extLst>
      <p:ext uri="{BB962C8B-B14F-4D97-AF65-F5344CB8AC3E}">
        <p14:creationId xmlns:p14="http://schemas.microsoft.com/office/powerpoint/2010/main" val="301546856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363C1E-D058-4E54-81DB-B2D291363E00}" type="datetimeFigureOut">
              <a:rPr lang="en-US" smtClean="0">
                <a:solidFill>
                  <a:srgbClr val="63666A"/>
                </a:solidFill>
              </a:rPr>
              <a:pPr/>
              <a:t>7/24/19</a:t>
            </a:fld>
            <a:endParaRPr lang="en-US" dirty="0">
              <a:solidFill>
                <a:srgbClr val="63666A"/>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srgbClr val="63666A"/>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18BFE39-7736-47C2-B315-B7ABDED6874B}" type="slidenum">
              <a:rPr lang="en-US" smtClean="0">
                <a:solidFill>
                  <a:srgbClr val="63666A"/>
                </a:solidFill>
              </a:rPr>
              <a:pPr/>
              <a:t>‹#›</a:t>
            </a:fld>
            <a:endParaRPr lang="en-US" dirty="0">
              <a:solidFill>
                <a:srgbClr val="63666A"/>
              </a:solidFill>
            </a:endParaRPr>
          </a:p>
        </p:txBody>
      </p:sp>
    </p:spTree>
    <p:extLst>
      <p:ext uri="{BB962C8B-B14F-4D97-AF65-F5344CB8AC3E}">
        <p14:creationId xmlns:p14="http://schemas.microsoft.com/office/powerpoint/2010/main" val="62593459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a:xfrm>
            <a:off x="893379" y="-746234"/>
            <a:ext cx="914400" cy="914400"/>
          </a:xfrm>
          <a:prstGeom prst="rect">
            <a:avLst/>
          </a:prstGeom>
          <a:noFill/>
        </p:spPr>
        <p:txBody>
          <a:bodyPr wrap="none" lIns="0" tIns="0" rIns="0" bIns="0" rtlCol="0">
            <a:noAutofit/>
          </a:bodyPr>
          <a:lstStyle/>
          <a:p>
            <a:endParaRPr lang="en-US" dirty="0" err="1">
              <a:solidFill>
                <a:srgbClr val="53565A"/>
              </a:solidFill>
              <a:cs typeface="Arial" pitchFamily="34" charset="0"/>
            </a:endParaRPr>
          </a:p>
        </p:txBody>
      </p:sp>
      <p:sp>
        <p:nvSpPr>
          <p:cNvPr id="4" name="Title 1"/>
          <p:cNvSpPr>
            <a:spLocks noGrp="1"/>
          </p:cNvSpPr>
          <p:nvPr>
            <p:ph type="title"/>
          </p:nvPr>
        </p:nvSpPr>
        <p:spPr>
          <a:xfrm>
            <a:off x="457200" y="274638"/>
            <a:ext cx="8229600" cy="434975"/>
          </a:xfrm>
        </p:spPr>
        <p:txBody>
          <a:bodyPr/>
          <a:lstStyle/>
          <a:p>
            <a:r>
              <a:rPr lang="en-US" dirty="0"/>
              <a:t>Click to edit Master title style</a:t>
            </a:r>
          </a:p>
        </p:txBody>
      </p:sp>
    </p:spTree>
    <p:extLst>
      <p:ext uri="{BB962C8B-B14F-4D97-AF65-F5344CB8AC3E}">
        <p14:creationId xmlns:p14="http://schemas.microsoft.com/office/powerpoint/2010/main" val="40711304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50399" y="2415961"/>
            <a:ext cx="7772400" cy="1223319"/>
          </a:xfrm>
          <a:prstGeom prst="rect">
            <a:avLst/>
          </a:prstGeom>
        </p:spPr>
        <p:txBody>
          <a:bodyPr>
            <a:noAutofit/>
          </a:bodyPr>
          <a:lstStyle>
            <a:lvl1pPr algn="l">
              <a:defRPr sz="40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7" y="6018071"/>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125073186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50399" y="2415961"/>
            <a:ext cx="7772400" cy="1223319"/>
          </a:xfrm>
          <a:prstGeom prst="rect">
            <a:avLst/>
          </a:prstGeom>
        </p:spPr>
        <p:txBody>
          <a:bodyPr>
            <a:noAutofit/>
          </a:bodyPr>
          <a:lstStyle>
            <a:lvl1pPr algn="l">
              <a:defRPr sz="40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7" y="6018071"/>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10850038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 photo">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50398" y="2415961"/>
            <a:ext cx="7841151" cy="1223319"/>
          </a:xfrm>
          <a:prstGeom prst="rect">
            <a:avLst/>
          </a:prstGeom>
        </p:spPr>
        <p:txBody>
          <a:bodyPr>
            <a:noAutofit/>
          </a:bodyPr>
          <a:lstStyle>
            <a:lvl1pPr algn="l">
              <a:defRPr sz="32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7" y="6018071"/>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21401746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cxnSp>
        <p:nvCxnSpPr>
          <p:cNvPr id="5" name="Straight Connector 4"/>
          <p:cNvCxnSpPr/>
          <p:nvPr userDrawn="1"/>
        </p:nvCxnSpPr>
        <p:spPr>
          <a:xfrm flipV="1">
            <a:off x="464427" y="602313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464427" y="1078315"/>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221737838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5"/>
          <p:cNvSpPr txBox="1">
            <a:spLocks/>
          </p:cNvSpPr>
          <p:nvPr userDrawn="1"/>
        </p:nvSpPr>
        <p:spPr>
          <a:xfrm>
            <a:off x="4243311" y="6555406"/>
            <a:ext cx="4900689" cy="302593"/>
          </a:xfrm>
          <a:prstGeom prst="rect">
            <a:avLst/>
          </a:prstGeom>
        </p:spPr>
        <p:txBody>
          <a:bodyPr vert="horz" wrap="none"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700" b="0" dirty="0">
                <a:solidFill>
                  <a:prstClr val="white">
                    <a:lumMod val="50000"/>
                  </a:prstClr>
                </a:solidFill>
              </a:rPr>
              <a:t>Confidential property of Optum. Do not distribute or reproduce without express permission from Optum.</a:t>
            </a:r>
            <a:endParaRPr lang="en-US" dirty="0">
              <a:solidFill>
                <a:prstClr val="white">
                  <a:lumMod val="50000"/>
                </a:prstClr>
              </a:solidFill>
            </a:endParaRPr>
          </a:p>
        </p:txBody>
      </p:sp>
      <p:cxnSp>
        <p:nvCxnSpPr>
          <p:cNvPr id="5" name="Straight Connector 4"/>
          <p:cNvCxnSpPr/>
          <p:nvPr userDrawn="1"/>
        </p:nvCxnSpPr>
        <p:spPr>
          <a:xfrm flipV="1">
            <a:off x="464427" y="602313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V="1">
            <a:off x="464427" y="1078315"/>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6130261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image" Target="../media/image5.jpeg"/><Relationship Id="rId5" Type="http://schemas.openxmlformats.org/officeDocument/2006/relationships/slideLayout" Target="../slideLayouts/slideLayout21.xml"/><Relationship Id="rId10"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1525884"/>
            <a:ext cx="8229600" cy="382162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txBox="1">
            <a:spLocks/>
          </p:cNvSpPr>
          <p:nvPr/>
        </p:nvSpPr>
        <p:spPr>
          <a:xfrm>
            <a:off x="8229600" y="6508153"/>
            <a:ext cx="457200" cy="209550"/>
          </a:xfrm>
          <a:prstGeom prst="rect">
            <a:avLst/>
          </a:prstGeom>
        </p:spPr>
        <p:txBody>
          <a:bodyPr vert="horz" wrap="none" lIns="0" tIns="0" rIns="0" bIns="0" rtlCol="0" anchor="ctr"/>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mtClean="0">
                <a:solidFill>
                  <a:srgbClr val="53565A"/>
                </a:solidFill>
              </a:rPr>
              <a:pPr/>
              <a:t>‹#›</a:t>
            </a:fld>
            <a:endParaRPr lang="en-US" sz="900" dirty="0">
              <a:solidFill>
                <a:srgbClr val="53565A"/>
              </a:solidFill>
            </a:endParaRPr>
          </a:p>
        </p:txBody>
      </p:sp>
      <p:pic>
        <p:nvPicPr>
          <p:cNvPr id="15" name="Picture 14"/>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43943" y="6173847"/>
            <a:ext cx="1187135" cy="356616"/>
          </a:xfrm>
          <a:prstGeom prst="rect">
            <a:avLst/>
          </a:prstGeom>
        </p:spPr>
      </p:pic>
      <p:cxnSp>
        <p:nvCxnSpPr>
          <p:cNvPr id="4" name="Straight Connector 3"/>
          <p:cNvCxnSpPr/>
          <p:nvPr userDrawn="1"/>
        </p:nvCxnSpPr>
        <p:spPr>
          <a:xfrm flipV="1">
            <a:off x="464427" y="6018071"/>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64427" y="1089890"/>
            <a:ext cx="8254060"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
        <p:nvSpPr>
          <p:cNvPr id="13" name="Title Placeholder 1"/>
          <p:cNvSpPr>
            <a:spLocks noGrp="1"/>
          </p:cNvSpPr>
          <p:nvPr>
            <p:ph type="title"/>
          </p:nvPr>
        </p:nvSpPr>
        <p:spPr>
          <a:xfrm>
            <a:off x="457200" y="274638"/>
            <a:ext cx="8229600" cy="434975"/>
          </a:xfrm>
          <a:prstGeom prst="rect">
            <a:avLst/>
          </a:prstGeom>
        </p:spPr>
        <p:txBody>
          <a:bodyPr vert="horz" lIns="91440" tIns="45720" rIns="91440" bIns="45720" rtlCol="0" anchor="b" anchorCtr="0">
            <a:normAutofit/>
          </a:bodyPr>
          <a:lstStyle/>
          <a:p>
            <a:r>
              <a:rPr lang="en-US" dirty="0"/>
              <a:t>Click to edit Master title style</a:t>
            </a:r>
          </a:p>
        </p:txBody>
      </p:sp>
    </p:spTree>
    <p:extLst>
      <p:ext uri="{BB962C8B-B14F-4D97-AF65-F5344CB8AC3E}">
        <p14:creationId xmlns:p14="http://schemas.microsoft.com/office/powerpoint/2010/main" val="4106323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736" r:id="rId10"/>
    <p:sldLayoutId id="2147483737" r:id="rId11"/>
    <p:sldLayoutId id="2147483739" r:id="rId12"/>
    <p:sldLayoutId id="2147483742" r:id="rId13"/>
    <p:sldLayoutId id="2147483743" r:id="rId14"/>
    <p:sldLayoutId id="2147483744" r:id="rId15"/>
    <p:sldLayoutId id="2147483745" r:id="rId16"/>
  </p:sldLayoutIdLst>
  <p:transition>
    <p:fade/>
  </p:transition>
  <p:txStyles>
    <p:titleStyle>
      <a:lvl1pPr algn="l" defTabSz="914400" rtl="0" eaLnBrk="1" latinLnBrk="0" hangingPunct="1">
        <a:lnSpc>
          <a:spcPct val="90000"/>
        </a:lnSpc>
        <a:spcBef>
          <a:spcPct val="0"/>
        </a:spcBef>
        <a:buNone/>
        <a:defRPr sz="2000" b="0" kern="1200">
          <a:solidFill>
            <a:schemeClr val="tx1"/>
          </a:solidFill>
          <a:latin typeface="Arial" pitchFamily="34" charset="0"/>
          <a:ea typeface="+mj-ea"/>
          <a:cs typeface="Arial" pitchFamily="34" charset="0"/>
        </a:defRPr>
      </a:lvl1pPr>
    </p:titleStyle>
    <p:bodyStyle>
      <a:lvl1pPr marL="171450" indent="-171450" algn="l" defTabSz="914400" rtl="0" eaLnBrk="1" latinLnBrk="0" hangingPunct="1">
        <a:lnSpc>
          <a:spcPct val="95000"/>
        </a:lnSpc>
        <a:spcBef>
          <a:spcPts val="600"/>
        </a:spcBef>
        <a:spcAft>
          <a:spcPts val="3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00050" indent="-171450" algn="l" defTabSz="914400" rtl="0" eaLnBrk="1" latinLnBrk="0" hangingPunct="1">
        <a:lnSpc>
          <a:spcPct val="95000"/>
        </a:lnSpc>
        <a:spcBef>
          <a:spcPts val="300"/>
        </a:spcBef>
        <a:spcAft>
          <a:spcPts val="300"/>
        </a:spcAft>
        <a:buFont typeface="Arial" pitchFamily="34" charset="0"/>
        <a:buChar char="–"/>
        <a:defRPr sz="1600" kern="1200">
          <a:solidFill>
            <a:schemeClr val="tx1"/>
          </a:solidFill>
          <a:latin typeface="Arial" pitchFamily="34" charset="0"/>
          <a:ea typeface="+mn-ea"/>
          <a:cs typeface="Arial" pitchFamily="34" charset="0"/>
        </a:defRPr>
      </a:lvl2pPr>
      <a:lvl3pPr marL="571500" indent="-114300" algn="l" defTabSz="914400" rtl="0" eaLnBrk="1" latinLnBrk="0" hangingPunct="1">
        <a:lnSpc>
          <a:spcPct val="95000"/>
        </a:lnSpc>
        <a:spcBef>
          <a:spcPts val="300"/>
        </a:spcBef>
        <a:spcAft>
          <a:spcPts val="3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857250" indent="-171450" algn="l" defTabSz="914400" rtl="0" eaLnBrk="1" latinLnBrk="0" hangingPunct="1">
        <a:lnSpc>
          <a:spcPct val="95000"/>
        </a:lnSpc>
        <a:spcBef>
          <a:spcPts val="300"/>
        </a:spcBef>
        <a:spcAft>
          <a:spcPts val="300"/>
        </a:spcAft>
        <a:buFont typeface="Arial" pitchFamily="34" charset="0"/>
        <a:buChar char="–"/>
        <a:defRPr sz="1400" kern="1200">
          <a:solidFill>
            <a:schemeClr val="tx1"/>
          </a:solidFill>
          <a:latin typeface="Arial" pitchFamily="34" charset="0"/>
          <a:ea typeface="+mn-ea"/>
          <a:cs typeface="Arial" pitchFamily="34" charset="0"/>
        </a:defRPr>
      </a:lvl4pPr>
      <a:lvl5pPr marL="1028700" indent="-114300" algn="l" defTabSz="914400" rtl="0" eaLnBrk="1" latinLnBrk="0" hangingPunct="1">
        <a:lnSpc>
          <a:spcPct val="95000"/>
        </a:lnSpc>
        <a:spcBef>
          <a:spcPts val="300"/>
        </a:spcBef>
        <a:spcAft>
          <a:spcPts val="300"/>
        </a:spcAft>
        <a:buClr>
          <a:schemeClr val="accent1"/>
        </a:buClr>
        <a:buFont typeface="Arial" pitchFamily="34" charset="0"/>
        <a:buChar char="•"/>
        <a:tabLst/>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1525884"/>
            <a:ext cx="8229600" cy="382162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txBox="1">
            <a:spLocks/>
          </p:cNvSpPr>
          <p:nvPr/>
        </p:nvSpPr>
        <p:spPr>
          <a:xfrm>
            <a:off x="8229600" y="6508154"/>
            <a:ext cx="457200" cy="209551"/>
          </a:xfrm>
          <a:prstGeom prst="rect">
            <a:avLst/>
          </a:prstGeom>
        </p:spPr>
        <p:txBody>
          <a:bodyPr vert="horz" wrap="none" lIns="0" tIns="0" rIns="0" bIns="0" rtlCol="0" anchor="ctr"/>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mtClean="0">
                <a:solidFill>
                  <a:srgbClr val="53565A"/>
                </a:solidFill>
              </a:rPr>
              <a:pPr/>
              <a:t>‹#›</a:t>
            </a:fld>
            <a:endParaRPr lang="en-US" sz="900" dirty="0">
              <a:solidFill>
                <a:srgbClr val="53565A"/>
              </a:solidFill>
            </a:endParaRPr>
          </a:p>
        </p:txBody>
      </p:sp>
      <p:cxnSp>
        <p:nvCxnSpPr>
          <p:cNvPr id="4" name="Straight Connector 3"/>
          <p:cNvCxnSpPr/>
          <p:nvPr/>
        </p:nvCxnSpPr>
        <p:spPr>
          <a:xfrm flipV="1">
            <a:off x="464429" y="6154552"/>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64429" y="984876"/>
            <a:ext cx="8217515"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
        <p:nvSpPr>
          <p:cNvPr id="13" name="Title Placeholder 1"/>
          <p:cNvSpPr>
            <a:spLocks noGrp="1"/>
          </p:cNvSpPr>
          <p:nvPr>
            <p:ph type="title"/>
          </p:nvPr>
        </p:nvSpPr>
        <p:spPr>
          <a:xfrm>
            <a:off x="457200" y="388658"/>
            <a:ext cx="8229600" cy="434975"/>
          </a:xfrm>
          <a:prstGeom prst="rect">
            <a:avLst/>
          </a:prstGeom>
        </p:spPr>
        <p:txBody>
          <a:bodyPr vert="horz" lIns="91440" tIns="45720" rIns="91440" bIns="45720" rtlCol="0" anchor="b" anchorCtr="0">
            <a:normAutofit/>
          </a:bodyPr>
          <a:lstStyle/>
          <a:p>
            <a:r>
              <a:rPr lang="en-US" dirty="0"/>
              <a:t>Click to edit Master title style</a:t>
            </a:r>
          </a:p>
        </p:txBody>
      </p:sp>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7200" y="6297257"/>
            <a:ext cx="1187135" cy="356616"/>
          </a:xfrm>
          <a:prstGeom prst="rect">
            <a:avLst/>
          </a:prstGeom>
        </p:spPr>
      </p:pic>
    </p:spTree>
    <p:extLst>
      <p:ext uri="{BB962C8B-B14F-4D97-AF65-F5344CB8AC3E}">
        <p14:creationId xmlns:p14="http://schemas.microsoft.com/office/powerpoint/2010/main" val="286702954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40" r:id="rId9"/>
  </p:sldLayoutIdLst>
  <p:transition>
    <p:fade/>
  </p:transition>
  <p:txStyles>
    <p:titleStyle>
      <a:lvl1pPr algn="l" defTabSz="914400" rtl="0" eaLnBrk="1" latinLnBrk="0" hangingPunct="1">
        <a:lnSpc>
          <a:spcPct val="90000"/>
        </a:lnSpc>
        <a:spcBef>
          <a:spcPct val="0"/>
        </a:spcBef>
        <a:buNone/>
        <a:defRPr sz="2000" b="0" kern="1200">
          <a:solidFill>
            <a:schemeClr val="tx1"/>
          </a:solidFill>
          <a:latin typeface="Arial" pitchFamily="34" charset="0"/>
          <a:ea typeface="+mj-ea"/>
          <a:cs typeface="Arial" pitchFamily="34" charset="0"/>
        </a:defRPr>
      </a:lvl1pPr>
    </p:titleStyle>
    <p:bodyStyle>
      <a:lvl1pPr marL="171450" indent="-171450" algn="l" defTabSz="914400" rtl="0" eaLnBrk="1" latinLnBrk="0" hangingPunct="1">
        <a:lnSpc>
          <a:spcPct val="95000"/>
        </a:lnSpc>
        <a:spcBef>
          <a:spcPts val="600"/>
        </a:spcBef>
        <a:spcAft>
          <a:spcPts val="3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00050" indent="-171450" algn="l" defTabSz="914400" rtl="0" eaLnBrk="1" latinLnBrk="0" hangingPunct="1">
        <a:lnSpc>
          <a:spcPct val="95000"/>
        </a:lnSpc>
        <a:spcBef>
          <a:spcPts val="300"/>
        </a:spcBef>
        <a:spcAft>
          <a:spcPts val="300"/>
        </a:spcAft>
        <a:buFont typeface="Arial" pitchFamily="34" charset="0"/>
        <a:buChar char="–"/>
        <a:defRPr sz="1600" kern="1200">
          <a:solidFill>
            <a:schemeClr val="tx1"/>
          </a:solidFill>
          <a:latin typeface="Arial" pitchFamily="34" charset="0"/>
          <a:ea typeface="+mn-ea"/>
          <a:cs typeface="Arial" pitchFamily="34" charset="0"/>
        </a:defRPr>
      </a:lvl2pPr>
      <a:lvl3pPr marL="571500" indent="-114300" algn="l" defTabSz="914400" rtl="0" eaLnBrk="1" latinLnBrk="0" hangingPunct="1">
        <a:lnSpc>
          <a:spcPct val="95000"/>
        </a:lnSpc>
        <a:spcBef>
          <a:spcPts val="300"/>
        </a:spcBef>
        <a:spcAft>
          <a:spcPts val="3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857250" indent="-171450" algn="l" defTabSz="914400" rtl="0" eaLnBrk="1" latinLnBrk="0" hangingPunct="1">
        <a:lnSpc>
          <a:spcPct val="95000"/>
        </a:lnSpc>
        <a:spcBef>
          <a:spcPts val="300"/>
        </a:spcBef>
        <a:spcAft>
          <a:spcPts val="300"/>
        </a:spcAft>
        <a:buFont typeface="Arial" pitchFamily="34" charset="0"/>
        <a:buChar char="–"/>
        <a:defRPr sz="1400" kern="1200">
          <a:solidFill>
            <a:schemeClr val="tx1"/>
          </a:solidFill>
          <a:latin typeface="Arial" pitchFamily="34" charset="0"/>
          <a:ea typeface="+mn-ea"/>
          <a:cs typeface="Arial" pitchFamily="34" charset="0"/>
        </a:defRPr>
      </a:lvl4pPr>
      <a:lvl5pPr marL="1028700" indent="-114300" algn="l" defTabSz="914400" rtl="0" eaLnBrk="1" latinLnBrk="0" hangingPunct="1">
        <a:lnSpc>
          <a:spcPct val="95000"/>
        </a:lnSpc>
        <a:spcBef>
          <a:spcPts val="300"/>
        </a:spcBef>
        <a:spcAft>
          <a:spcPts val="300"/>
        </a:spcAft>
        <a:buClr>
          <a:schemeClr val="accent1"/>
        </a:buClr>
        <a:buFont typeface="Arial" pitchFamily="34" charset="0"/>
        <a:buChar char="•"/>
        <a:tabLst/>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 userDrawn="1">
          <p15:clr>
            <a:srgbClr val="F26B43"/>
          </p15:clr>
        </p15:guide>
        <p15:guide id="2" pos="288" userDrawn="1">
          <p15:clr>
            <a:srgbClr val="5ACBF0"/>
          </p15:clr>
        </p15:guide>
        <p15:guide id="3" pos="864" userDrawn="1">
          <p15:clr>
            <a:srgbClr val="5ACBF0"/>
          </p15:clr>
        </p15:guide>
        <p15:guide id="4" pos="1440" userDrawn="1">
          <p15:clr>
            <a:srgbClr val="5ACBF0"/>
          </p15:clr>
        </p15:guide>
        <p15:guide id="5" pos="2016" userDrawn="1">
          <p15:clr>
            <a:srgbClr val="5ACBF0"/>
          </p15:clr>
        </p15:guide>
        <p15:guide id="6" pos="2592" userDrawn="1">
          <p15:clr>
            <a:srgbClr val="5ACBF0"/>
          </p15:clr>
        </p15:guide>
        <p15:guide id="7" pos="3168" userDrawn="1">
          <p15:clr>
            <a:srgbClr val="5ACBF0"/>
          </p15:clr>
        </p15:guide>
        <p15:guide id="8" pos="3744" userDrawn="1">
          <p15:clr>
            <a:srgbClr val="5ACBF0"/>
          </p15:clr>
        </p15:guide>
        <p15:guide id="9" pos="4320" userDrawn="1">
          <p15:clr>
            <a:srgbClr val="5ACBF0"/>
          </p15:clr>
        </p15:guide>
        <p15:guide id="10" pos="4896" userDrawn="1">
          <p15:clr>
            <a:srgbClr val="5ACBF0"/>
          </p15:clr>
        </p15:guide>
        <p15:guide id="11" pos="5472" userDrawn="1">
          <p15:clr>
            <a:srgbClr val="5ACBF0"/>
          </p15:clr>
        </p15:guide>
        <p15:guide id="12" pos="5688" userDrawn="1">
          <p15:clr>
            <a:srgbClr val="F26B43"/>
          </p15:clr>
        </p15:guide>
        <p15:guide id="13" orient="horz" pos="180" userDrawn="1">
          <p15:clr>
            <a:srgbClr val="F26B43"/>
          </p15:clr>
        </p15:guide>
        <p15:guide id="14" orient="horz" pos="3060" userDrawn="1">
          <p15:clr>
            <a:srgbClr val="F26B43"/>
          </p15:clr>
        </p15:guide>
        <p15:guide id="15" orient="horz" pos="2772" userDrawn="1">
          <p15:clr>
            <a:srgbClr val="5ACBF0"/>
          </p15:clr>
        </p15:guide>
        <p15:guide id="16" orient="horz" pos="2196" userDrawn="1">
          <p15:clr>
            <a:srgbClr val="5ACBF0"/>
          </p15:clr>
        </p15:guide>
        <p15:guide id="17" orient="horz" pos="1620" userDrawn="1">
          <p15:clr>
            <a:srgbClr val="5ACBF0"/>
          </p15:clr>
        </p15:guide>
        <p15:guide id="18" orient="horz" pos="1044" userDrawn="1">
          <p15:clr>
            <a:srgbClr val="5ACBF0"/>
          </p15:clr>
        </p15:guide>
        <p15:guide id="19" orient="horz" pos="468"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82105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mc:AlternateContent xmlns:mc="http://schemas.openxmlformats.org/markup-compatibility/2006" xmlns:p14="http://schemas.microsoft.com/office/powerpoint/2010/main">
    <mc:Choice Requires="p14">
      <p:transition p14:dur="25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jenkins.io/doc/book/pipeline/shared-libraries/"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optum.com/devops-engineering/demo-maven-app/blob/master/Jenkinsfile0" TargetMode="Externa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optum.com/devops-engineering/demo-maven-app/blob/master/Jenkinsfile0-Finished" TargetMode="Externa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optum.com/devops-engineering/demo-maven-app/blob/master/Jenkinsfile1-Finished"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optum.com/devops-engineering/demo-maven-app/blob/master/Jenkinsfile-declarative" TargetMode="External"/><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hyperlink" Target="http://martinfowler.com/books/continuousDelivery.html" TargetMode="External"/><Relationship Id="rId3" Type="http://schemas.openxmlformats.org/officeDocument/2006/relationships/hyperlink" Target="https://jenkins.io/solutions/pipeline/" TargetMode="External"/><Relationship Id="rId7" Type="http://schemas.openxmlformats.org/officeDocument/2006/relationships/hyperlink" Target="https://www.flowdock.com/app/uhg/jenkins-pipeline-as-code" TargetMode="External"/><Relationship Id="rId2" Type="http://schemas.openxmlformats.org/officeDocument/2006/relationships/hyperlink" Target="https://jenkins.io/" TargetMode="External"/><Relationship Id="rId1" Type="http://schemas.openxmlformats.org/officeDocument/2006/relationships/slideLayout" Target="../slideLayouts/slideLayout4.xml"/><Relationship Id="rId6" Type="http://schemas.openxmlformats.org/officeDocument/2006/relationships/hyperlink" Target="https://hubconnect.uhg.com/groups/jenkins-build-service" TargetMode="External"/><Relationship Id="rId5" Type="http://schemas.openxmlformats.org/officeDocument/2006/relationships/hyperlink" Target="https://hubconnect.uhg.com/groups/jenkins-build-service/blog/2017/05/30/jenkins-pipeline-code-library-maven-build-and-sonar-scan" TargetMode="External"/><Relationship Id="rId10" Type="http://schemas.openxmlformats.org/officeDocument/2006/relationships/hyperlink" Target="http://itrevolution.com/books/phoenix-project-devops-book/" TargetMode="External"/><Relationship Id="rId4" Type="http://schemas.openxmlformats.org/officeDocument/2006/relationships/hyperlink" Target="https://jenkins.io/doc/pipeline/examples/" TargetMode="External"/><Relationship Id="rId9" Type="http://schemas.openxmlformats.org/officeDocument/2006/relationships/hyperlink" Target="http://www.martinfowler.com/articles/continuousIntegration.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hubconnect.uhg.com/events/add-to-calendar.jspa?event=35227" TargetMode="External"/><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hubconnect.uhg.com/groups/ssmo-devop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www.optumdeveloper.com/content/odv-optumdev/optum-developer/en/developer-centers/agile-delivery-development-center/continuous-integration/build-services/maven.html" TargetMode="External"/><Relationship Id="rId7" Type="http://schemas.openxmlformats.org/officeDocument/2006/relationships/hyperlink" Target="https://www.optumdeveloper.com/content/odv-optumdev/optum-developer/en/developer-centers/paas-developer-center/devops-java--openshift-enterprise-.html" TargetMode="External"/><Relationship Id="rId2" Type="http://schemas.openxmlformats.org/officeDocument/2006/relationships/hyperlink" Target="https://www.optumdeveloper.com/content/odv-optumdev/optum-developer/en/developer-centers/agile-delivery-development-center/continuous-integration/source-code-management--scm/tools.html" TargetMode="External"/><Relationship Id="rId1" Type="http://schemas.openxmlformats.org/officeDocument/2006/relationships/slideLayout" Target="../slideLayouts/slideLayout11.xml"/><Relationship Id="rId6" Type="http://schemas.openxmlformats.org/officeDocument/2006/relationships/hyperlink" Target="https://www.optumdeveloper.com/content/odv-optumdev/optum-developer/en/development-tools-and-standards/continuous-delivery.html" TargetMode="External"/><Relationship Id="rId5" Type="http://schemas.openxmlformats.org/officeDocument/2006/relationships/hyperlink" Target="https://www.optumdeveloper.com/content/odv-optumdev/optum-developer/en/developer-centers/agile-delivery-development-center/continuous-integration/definative-software-libraries--dsl-/artifactory.html" TargetMode="External"/><Relationship Id="rId4" Type="http://schemas.openxmlformats.org/officeDocument/2006/relationships/hyperlink" Target="https://www.optumdeveloper.com/content/odv-optumdev/optum-developer/en/developer-centers/agile-delivery-development-center/continuous-integration/build-services/jenkin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endParaRPr lang="en-US" dirty="0"/>
          </a:p>
          <a:p>
            <a:r>
              <a:rPr lang="en-US" dirty="0"/>
              <a:t>Neha Sharma</a:t>
            </a:r>
          </a:p>
        </p:txBody>
      </p:sp>
      <p:sp>
        <p:nvSpPr>
          <p:cNvPr id="2" name="Title 1"/>
          <p:cNvSpPr>
            <a:spLocks noGrp="1"/>
          </p:cNvSpPr>
          <p:nvPr>
            <p:ph type="title"/>
          </p:nvPr>
        </p:nvSpPr>
        <p:spPr>
          <a:xfrm>
            <a:off x="893388" y="1187621"/>
            <a:ext cx="4593012" cy="2689656"/>
          </a:xfrm>
        </p:spPr>
        <p:txBody>
          <a:bodyPr/>
          <a:lstStyle/>
          <a:p>
            <a:r>
              <a:rPr lang="en-US" dirty="0"/>
              <a:t>CI/CD Intro and Jenkins Pipeline</a:t>
            </a:r>
          </a:p>
        </p:txBody>
      </p:sp>
      <p:sp>
        <p:nvSpPr>
          <p:cNvPr id="11" name="Slide Number Placeholder 10"/>
          <p:cNvSpPr>
            <a:spLocks noGrp="1"/>
          </p:cNvSpPr>
          <p:nvPr>
            <p:ph type="sldNum" sz="quarter" idx="13"/>
          </p:nvPr>
        </p:nvSpPr>
        <p:spPr/>
        <p:txBody>
          <a:bodyPr/>
          <a:lstStyle/>
          <a:p>
            <a:pPr algn="r"/>
            <a:fld id="{F18F5FCC-583C-47C6-9953-2F6AD74D46AE}" type="slidenum">
              <a:rPr lang="en-US" smtClean="0"/>
              <a:pPr algn="r"/>
              <a:t>1</a:t>
            </a:fld>
            <a:endParaRPr lang="en-US" dirty="0"/>
          </a:p>
        </p:txBody>
      </p:sp>
    </p:spTree>
    <p:extLst>
      <p:ext uri="{BB962C8B-B14F-4D97-AF65-F5344CB8AC3E}">
        <p14:creationId xmlns:p14="http://schemas.microsoft.com/office/powerpoint/2010/main" val="329933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Creating a Jenkins Pipeline as Code Project</a:t>
            </a:r>
          </a:p>
        </p:txBody>
      </p:sp>
      <p:sp>
        <p:nvSpPr>
          <p:cNvPr id="3" name="TextBox 2"/>
          <p:cNvSpPr txBox="1"/>
          <p:nvPr/>
        </p:nvSpPr>
        <p:spPr>
          <a:xfrm>
            <a:off x="3031958" y="3112168"/>
            <a:ext cx="914400" cy="914400"/>
          </a:xfrm>
          <a:prstGeom prst="rect">
            <a:avLst/>
          </a:prstGeom>
          <a:noFill/>
        </p:spPr>
        <p:txBody>
          <a:bodyPr wrap="none" lIns="0" tIns="0" rIns="0" bIns="0" rtlCol="0">
            <a:noAutofit/>
          </a:bodyPr>
          <a:lstStyle/>
          <a:p>
            <a:r>
              <a:rPr lang="en-US" dirty="0">
                <a:latin typeface="Arial" pitchFamily="34" charset="0"/>
                <a:cs typeface="Arial" pitchFamily="34" charset="0"/>
              </a:rPr>
              <a:t>Describe </a:t>
            </a:r>
            <a:r>
              <a:rPr lang="en-US" dirty="0" err="1">
                <a:latin typeface="Arial" pitchFamily="34" charset="0"/>
                <a:cs typeface="Arial" pitchFamily="34" charset="0"/>
              </a:rPr>
              <a:t>Multibranch</a:t>
            </a:r>
            <a:r>
              <a:rPr lang="en-US" dirty="0">
                <a:latin typeface="Arial" pitchFamily="34" charset="0"/>
                <a:cs typeface="Arial" pitchFamily="34" charset="0"/>
              </a:rPr>
              <a:t> Pipeline</a:t>
            </a:r>
          </a:p>
        </p:txBody>
      </p:sp>
      <p:pic>
        <p:nvPicPr>
          <p:cNvPr id="4" name="Picture 3"/>
          <p:cNvPicPr>
            <a:picLocks noChangeAspect="1"/>
          </p:cNvPicPr>
          <p:nvPr/>
        </p:nvPicPr>
        <p:blipFill>
          <a:blip r:embed="rId2"/>
          <a:stretch>
            <a:fillRect/>
          </a:stretch>
        </p:blipFill>
        <p:spPr>
          <a:xfrm>
            <a:off x="2133600" y="1133699"/>
            <a:ext cx="7010400" cy="4910875"/>
          </a:xfrm>
          <a:prstGeom prst="rect">
            <a:avLst/>
          </a:prstGeom>
        </p:spPr>
      </p:pic>
    </p:spTree>
    <p:extLst>
      <p:ext uri="{BB962C8B-B14F-4D97-AF65-F5344CB8AC3E}">
        <p14:creationId xmlns:p14="http://schemas.microsoft.com/office/powerpoint/2010/main" val="18211842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Jenkins Pipeline as Code</a:t>
            </a:r>
          </a:p>
        </p:txBody>
      </p:sp>
      <p:sp>
        <p:nvSpPr>
          <p:cNvPr id="8" name="TextBox 7"/>
          <p:cNvSpPr txBox="1"/>
          <p:nvPr/>
        </p:nvSpPr>
        <p:spPr>
          <a:xfrm>
            <a:off x="640181" y="1143000"/>
            <a:ext cx="5779168" cy="433137"/>
          </a:xfrm>
          <a:prstGeom prst="rect">
            <a:avLst/>
          </a:prstGeom>
          <a:noFill/>
        </p:spPr>
        <p:txBody>
          <a:bodyPr wrap="none" lIns="0" tIns="0" rIns="0" bIns="0" rtlCol="0">
            <a:noAutofit/>
          </a:bodyPr>
          <a:lstStyle/>
          <a:p>
            <a:r>
              <a:rPr lang="en-US" sz="2800" b="1" dirty="0">
                <a:latin typeface="Arial" pitchFamily="34" charset="0"/>
                <a:cs typeface="Arial" pitchFamily="34" charset="0"/>
              </a:rPr>
              <a:t>Jenkins Pipeline as Code Benefits</a:t>
            </a:r>
          </a:p>
        </p:txBody>
      </p:sp>
      <p:sp>
        <p:nvSpPr>
          <p:cNvPr id="9" name="TextBox 8"/>
          <p:cNvSpPr txBox="1"/>
          <p:nvPr/>
        </p:nvSpPr>
        <p:spPr>
          <a:xfrm>
            <a:off x="533400" y="1676400"/>
            <a:ext cx="8193505" cy="2438400"/>
          </a:xfrm>
          <a:prstGeom prst="rect">
            <a:avLst/>
          </a:prstGeom>
          <a:noFill/>
        </p:spPr>
        <p:txBody>
          <a:bodyPr wrap="none" lIns="0" tIns="0" rIns="0" bIns="0" rtlCol="0">
            <a:noAutofit/>
          </a:bodyPr>
          <a:lstStyle/>
          <a:p>
            <a:pPr marL="285750" indent="-285750">
              <a:buFont typeface="Arial" charset="0"/>
              <a:buChar char="•"/>
            </a:pPr>
            <a:r>
              <a:rPr lang="en-US" dirty="0">
                <a:latin typeface="Arial" pitchFamily="34" charset="0"/>
                <a:cs typeface="Arial" pitchFamily="34" charset="0"/>
              </a:rPr>
              <a:t>Features Delivered faster</a:t>
            </a:r>
          </a:p>
          <a:p>
            <a:pPr marL="285750" indent="-285750">
              <a:buFont typeface="Arial" charset="0"/>
              <a:buChar char="•"/>
            </a:pPr>
            <a:r>
              <a:rPr lang="en-US" dirty="0">
                <a:latin typeface="Arial" pitchFamily="34" charset="0"/>
                <a:cs typeface="Arial" pitchFamily="34" charset="0"/>
              </a:rPr>
              <a:t>Checked into source control</a:t>
            </a:r>
          </a:p>
          <a:p>
            <a:pPr marL="285750" indent="-285750">
              <a:buFont typeface="Arial" charset="0"/>
              <a:buChar char="•"/>
            </a:pPr>
            <a:r>
              <a:rPr lang="en-US" dirty="0">
                <a:latin typeface="Arial" pitchFamily="34" charset="0"/>
                <a:cs typeface="Arial" pitchFamily="34" charset="0"/>
              </a:rPr>
              <a:t>Versioned</a:t>
            </a:r>
          </a:p>
          <a:p>
            <a:pPr marL="285750" indent="-285750">
              <a:buFont typeface="Arial" charset="0"/>
              <a:buChar char="•"/>
            </a:pPr>
            <a:r>
              <a:rPr lang="en-US" dirty="0">
                <a:latin typeface="Arial" pitchFamily="34" charset="0"/>
                <a:cs typeface="Arial" pitchFamily="34" charset="0"/>
              </a:rPr>
              <a:t>Easily Sharable within an Organization</a:t>
            </a:r>
          </a:p>
          <a:p>
            <a:pPr marL="285750" indent="-285750">
              <a:buFont typeface="Arial" charset="0"/>
              <a:buChar char="•"/>
            </a:pPr>
            <a:r>
              <a:rPr lang="en-US" dirty="0"/>
              <a:t>Support for extending the Domain Specific Language with additional,</a:t>
            </a:r>
          </a:p>
          <a:p>
            <a:r>
              <a:rPr lang="en-US" dirty="0"/>
              <a:t>     organization specific steps, via the "</a:t>
            </a:r>
            <a:r>
              <a:rPr lang="en-US" dirty="0">
                <a:hlinkClick r:id="rId3"/>
              </a:rPr>
              <a:t>Shared Libraries</a:t>
            </a:r>
            <a:r>
              <a:rPr lang="en-US" dirty="0"/>
              <a:t>" feature.(GPL in our case)</a:t>
            </a:r>
          </a:p>
          <a:p>
            <a:pPr marL="285750" indent="-285750">
              <a:buFont typeface="Arial" panose="020B0604020202020204" pitchFamily="34" charset="0"/>
              <a:buChar char="•"/>
            </a:pPr>
            <a:r>
              <a:rPr lang="en-US" dirty="0">
                <a:latin typeface="Arial" pitchFamily="34" charset="0"/>
                <a:cs typeface="Arial" pitchFamily="34" charset="0"/>
              </a:rPr>
              <a:t>More control using groovy DSL to run tests in parallel. </a:t>
            </a:r>
          </a:p>
          <a:p>
            <a:pPr marL="285750" indent="-285750">
              <a:buFont typeface="Arial" panose="020B0604020202020204" pitchFamily="34" charset="0"/>
              <a:buChar char="•"/>
            </a:pPr>
            <a:endParaRPr lang="en-US" dirty="0">
              <a:latin typeface="Arial" pitchFamily="34" charset="0"/>
              <a:cs typeface="Arial" pitchFamily="34" charset="0"/>
            </a:endParaRPr>
          </a:p>
          <a:p>
            <a:pPr marL="285750" indent="-285750">
              <a:buFont typeface="Arial" charset="0"/>
              <a:buChar char="•"/>
            </a:pPr>
            <a:endParaRPr lang="en-US" dirty="0">
              <a:latin typeface="Arial" pitchFamily="34" charset="0"/>
              <a:cs typeface="Arial" pitchFamily="34" charset="0"/>
            </a:endParaRPr>
          </a:p>
        </p:txBody>
      </p:sp>
    </p:spTree>
    <p:extLst>
      <p:ext uri="{BB962C8B-B14F-4D97-AF65-F5344CB8AC3E}">
        <p14:creationId xmlns:p14="http://schemas.microsoft.com/office/powerpoint/2010/main" val="13523094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a:t>
            </a:r>
            <a:r>
              <a:rPr lang="en-US" sz="3200" dirty="0" err="1"/>
              <a:t>Jenkinsfile</a:t>
            </a:r>
            <a:r>
              <a:rPr lang="en-US" sz="3200" dirty="0"/>
              <a:t>’ and ‘</a:t>
            </a:r>
            <a:r>
              <a:rPr lang="en-US" sz="3200" dirty="0" err="1"/>
              <a:t>src</a:t>
            </a:r>
            <a:r>
              <a:rPr lang="en-US" sz="3200" dirty="0"/>
              <a:t>’ are in same directory</a:t>
            </a:r>
          </a:p>
        </p:txBody>
      </p:sp>
      <p:pic>
        <p:nvPicPr>
          <p:cNvPr id="3" name="Picture 2"/>
          <p:cNvPicPr>
            <a:picLocks noChangeAspect="1"/>
          </p:cNvPicPr>
          <p:nvPr/>
        </p:nvPicPr>
        <p:blipFill>
          <a:blip r:embed="rId2"/>
          <a:stretch>
            <a:fillRect/>
          </a:stretch>
        </p:blipFill>
        <p:spPr>
          <a:xfrm>
            <a:off x="2374470" y="1143000"/>
            <a:ext cx="4395060" cy="4821853"/>
          </a:xfrm>
          <a:prstGeom prst="rect">
            <a:avLst/>
          </a:prstGeom>
        </p:spPr>
      </p:pic>
    </p:spTree>
    <p:extLst>
      <p:ext uri="{BB962C8B-B14F-4D97-AF65-F5344CB8AC3E}">
        <p14:creationId xmlns:p14="http://schemas.microsoft.com/office/powerpoint/2010/main" val="1369051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Basic </a:t>
            </a:r>
            <a:r>
              <a:rPr lang="en-US" sz="3200" dirty="0" err="1"/>
              <a:t>Jenkinsfile</a:t>
            </a:r>
            <a:r>
              <a:rPr lang="en-US" sz="3200" dirty="0"/>
              <a:t> Structure - Scripted</a:t>
            </a:r>
          </a:p>
        </p:txBody>
      </p:sp>
      <p:pic>
        <p:nvPicPr>
          <p:cNvPr id="4" name="Picture 3"/>
          <p:cNvPicPr>
            <a:picLocks noChangeAspect="1"/>
          </p:cNvPicPr>
          <p:nvPr/>
        </p:nvPicPr>
        <p:blipFill>
          <a:blip r:embed="rId2"/>
          <a:stretch>
            <a:fillRect/>
          </a:stretch>
        </p:blipFill>
        <p:spPr>
          <a:xfrm>
            <a:off x="2400300" y="1143000"/>
            <a:ext cx="4343400" cy="4600074"/>
          </a:xfrm>
          <a:prstGeom prst="rect">
            <a:avLst/>
          </a:prstGeom>
        </p:spPr>
      </p:pic>
      <p:sp>
        <p:nvSpPr>
          <p:cNvPr id="6" name="TextBox 5"/>
          <p:cNvSpPr txBox="1"/>
          <p:nvPr/>
        </p:nvSpPr>
        <p:spPr>
          <a:xfrm>
            <a:off x="6721642" y="5743074"/>
            <a:ext cx="914400" cy="914400"/>
          </a:xfrm>
          <a:prstGeom prst="rect">
            <a:avLst/>
          </a:prstGeom>
          <a:noFill/>
        </p:spPr>
        <p:txBody>
          <a:bodyPr wrap="none" lIns="0" tIns="0" rIns="0" bIns="0" rtlCol="0">
            <a:noAutofit/>
          </a:bodyPr>
          <a:lstStyle/>
          <a:p>
            <a:endParaRPr lang="en-US" dirty="0" err="1">
              <a:latin typeface="Arial" pitchFamily="34" charset="0"/>
              <a:cs typeface="Arial" pitchFamily="34" charset="0"/>
            </a:endParaRPr>
          </a:p>
        </p:txBody>
      </p:sp>
      <p:sp>
        <p:nvSpPr>
          <p:cNvPr id="7" name="Rectangle 6"/>
          <p:cNvSpPr/>
          <p:nvPr/>
        </p:nvSpPr>
        <p:spPr>
          <a:xfrm>
            <a:off x="457200" y="5715000"/>
            <a:ext cx="8229600" cy="338554"/>
          </a:xfrm>
          <a:prstGeom prst="rect">
            <a:avLst/>
          </a:prstGeom>
        </p:spPr>
        <p:txBody>
          <a:bodyPr wrap="square">
            <a:spAutoFit/>
          </a:bodyPr>
          <a:lstStyle/>
          <a:p>
            <a:r>
              <a:rPr lang="en-US" sz="1600" dirty="0">
                <a:hlinkClick r:id="rId3"/>
              </a:rPr>
              <a:t>https://github.optum.com/devops-engineering/demo-maven-app/blob/master/Jenkinsfile0</a:t>
            </a:r>
            <a:endParaRPr lang="en-US" sz="1600" dirty="0"/>
          </a:p>
        </p:txBody>
      </p:sp>
    </p:spTree>
    <p:extLst>
      <p:ext uri="{BB962C8B-B14F-4D97-AF65-F5344CB8AC3E}">
        <p14:creationId xmlns:p14="http://schemas.microsoft.com/office/powerpoint/2010/main" val="14934136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Jenkins Pipeline Stages</a:t>
            </a:r>
          </a:p>
        </p:txBody>
      </p:sp>
      <p:pic>
        <p:nvPicPr>
          <p:cNvPr id="4" name="Picture 3"/>
          <p:cNvPicPr>
            <a:picLocks noChangeAspect="1"/>
          </p:cNvPicPr>
          <p:nvPr/>
        </p:nvPicPr>
        <p:blipFill>
          <a:blip r:embed="rId2"/>
          <a:stretch>
            <a:fillRect/>
          </a:stretch>
        </p:blipFill>
        <p:spPr>
          <a:xfrm>
            <a:off x="457200" y="1600200"/>
            <a:ext cx="8229600" cy="2772606"/>
          </a:xfrm>
          <a:prstGeom prst="rect">
            <a:avLst/>
          </a:prstGeom>
        </p:spPr>
      </p:pic>
    </p:spTree>
    <p:extLst>
      <p:ext uri="{BB962C8B-B14F-4D97-AF65-F5344CB8AC3E}">
        <p14:creationId xmlns:p14="http://schemas.microsoft.com/office/powerpoint/2010/main" val="86909275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a:t>JPaC</a:t>
            </a:r>
            <a:r>
              <a:rPr lang="en-US" sz="3200" dirty="0"/>
              <a:t> - Pipeline Job </a:t>
            </a:r>
            <a:r>
              <a:rPr lang="en-US" sz="3200" dirty="0" err="1"/>
              <a:t>Config</a:t>
            </a:r>
            <a:endParaRPr lang="en-US" sz="3200" dirty="0"/>
          </a:p>
        </p:txBody>
      </p:sp>
      <p:pic>
        <p:nvPicPr>
          <p:cNvPr id="3" name="Picture 2"/>
          <p:cNvPicPr>
            <a:picLocks noChangeAspect="1"/>
          </p:cNvPicPr>
          <p:nvPr/>
        </p:nvPicPr>
        <p:blipFill>
          <a:blip r:embed="rId2"/>
          <a:stretch>
            <a:fillRect/>
          </a:stretch>
        </p:blipFill>
        <p:spPr>
          <a:xfrm>
            <a:off x="457200" y="1143001"/>
            <a:ext cx="8229600" cy="3557946"/>
          </a:xfrm>
          <a:prstGeom prst="rect">
            <a:avLst/>
          </a:prstGeom>
        </p:spPr>
      </p:pic>
    </p:spTree>
    <p:extLst>
      <p:ext uri="{BB962C8B-B14F-4D97-AF65-F5344CB8AC3E}">
        <p14:creationId xmlns:p14="http://schemas.microsoft.com/office/powerpoint/2010/main" val="5587480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a:t>Jenkinsfile</a:t>
            </a:r>
            <a:r>
              <a:rPr lang="en-US" sz="3200" dirty="0"/>
              <a:t> with no Global Pipeline Library</a:t>
            </a:r>
          </a:p>
        </p:txBody>
      </p:sp>
      <p:pic>
        <p:nvPicPr>
          <p:cNvPr id="3" name="Picture 2"/>
          <p:cNvPicPr>
            <a:picLocks noChangeAspect="1"/>
          </p:cNvPicPr>
          <p:nvPr/>
        </p:nvPicPr>
        <p:blipFill>
          <a:blip r:embed="rId2"/>
          <a:stretch>
            <a:fillRect/>
          </a:stretch>
        </p:blipFill>
        <p:spPr>
          <a:xfrm>
            <a:off x="620545" y="1127378"/>
            <a:ext cx="7902911" cy="4623717"/>
          </a:xfrm>
          <a:prstGeom prst="rect">
            <a:avLst/>
          </a:prstGeom>
        </p:spPr>
      </p:pic>
      <p:sp>
        <p:nvSpPr>
          <p:cNvPr id="4" name="Rectangle 3"/>
          <p:cNvSpPr/>
          <p:nvPr/>
        </p:nvSpPr>
        <p:spPr>
          <a:xfrm>
            <a:off x="457200" y="5743074"/>
            <a:ext cx="8229600" cy="307777"/>
          </a:xfrm>
          <a:prstGeom prst="rect">
            <a:avLst/>
          </a:prstGeom>
        </p:spPr>
        <p:txBody>
          <a:bodyPr wrap="square">
            <a:spAutoFit/>
          </a:bodyPr>
          <a:lstStyle/>
          <a:p>
            <a:r>
              <a:rPr lang="en-US" sz="1400" dirty="0">
                <a:hlinkClick r:id="rId3"/>
              </a:rPr>
              <a:t>https://</a:t>
            </a:r>
            <a:r>
              <a:rPr lang="en-US" sz="1400" dirty="0" err="1">
                <a:hlinkClick r:id="rId3"/>
              </a:rPr>
              <a:t>github.optum.com</a:t>
            </a:r>
            <a:r>
              <a:rPr lang="en-US" sz="1400" dirty="0">
                <a:hlinkClick r:id="rId3"/>
              </a:rPr>
              <a:t>/</a:t>
            </a:r>
            <a:r>
              <a:rPr lang="en-US" sz="1400" dirty="0" err="1">
                <a:hlinkClick r:id="rId3"/>
              </a:rPr>
              <a:t>devops</a:t>
            </a:r>
            <a:r>
              <a:rPr lang="en-US" sz="1400" dirty="0">
                <a:hlinkClick r:id="rId3"/>
              </a:rPr>
              <a:t>-engineering/demo-maven-app/blob/master/Jenkinsfile0-Finished</a:t>
            </a:r>
            <a:endParaRPr lang="en-US" sz="1400" dirty="0"/>
          </a:p>
        </p:txBody>
      </p:sp>
    </p:spTree>
    <p:extLst>
      <p:ext uri="{BB962C8B-B14F-4D97-AF65-F5344CB8AC3E}">
        <p14:creationId xmlns:p14="http://schemas.microsoft.com/office/powerpoint/2010/main" val="19286710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a:t>JPaC</a:t>
            </a:r>
            <a:r>
              <a:rPr lang="en-US" sz="3200" dirty="0"/>
              <a:t> vs </a:t>
            </a:r>
            <a:r>
              <a:rPr lang="en-US" sz="3200" dirty="0" err="1"/>
              <a:t>JPaC</a:t>
            </a:r>
            <a:r>
              <a:rPr lang="en-US" sz="3200" dirty="0"/>
              <a:t> with GPL Comparison</a:t>
            </a:r>
          </a:p>
        </p:txBody>
      </p:sp>
      <p:pic>
        <p:nvPicPr>
          <p:cNvPr id="4" name="Picture 3"/>
          <p:cNvPicPr>
            <a:picLocks noChangeAspect="1"/>
          </p:cNvPicPr>
          <p:nvPr/>
        </p:nvPicPr>
        <p:blipFill>
          <a:blip r:embed="rId2"/>
          <a:stretch>
            <a:fillRect/>
          </a:stretch>
        </p:blipFill>
        <p:spPr>
          <a:xfrm>
            <a:off x="469231" y="1905000"/>
            <a:ext cx="3493169" cy="4054886"/>
          </a:xfrm>
          <a:prstGeom prst="rect">
            <a:avLst/>
          </a:prstGeom>
        </p:spPr>
      </p:pic>
      <p:pic>
        <p:nvPicPr>
          <p:cNvPr id="6" name="Picture 5"/>
          <p:cNvPicPr>
            <a:picLocks noChangeAspect="1"/>
          </p:cNvPicPr>
          <p:nvPr/>
        </p:nvPicPr>
        <p:blipFill>
          <a:blip r:embed="rId3"/>
          <a:stretch>
            <a:fillRect/>
          </a:stretch>
        </p:blipFill>
        <p:spPr>
          <a:xfrm>
            <a:off x="4114800" y="2289586"/>
            <a:ext cx="4572000" cy="3670300"/>
          </a:xfrm>
          <a:prstGeom prst="rect">
            <a:avLst/>
          </a:prstGeom>
        </p:spPr>
      </p:pic>
      <p:sp>
        <p:nvSpPr>
          <p:cNvPr id="7" name="TextBox 6"/>
          <p:cNvSpPr txBox="1"/>
          <p:nvPr/>
        </p:nvSpPr>
        <p:spPr>
          <a:xfrm>
            <a:off x="469231" y="1258967"/>
            <a:ext cx="2743200" cy="457200"/>
          </a:xfrm>
          <a:prstGeom prst="rect">
            <a:avLst/>
          </a:prstGeom>
          <a:noFill/>
        </p:spPr>
        <p:txBody>
          <a:bodyPr wrap="none" lIns="0" tIns="0" rIns="0" bIns="0" rtlCol="0">
            <a:noAutofit/>
          </a:bodyPr>
          <a:lstStyle/>
          <a:p>
            <a:r>
              <a:rPr lang="en-US" sz="2400" b="1" dirty="0" err="1">
                <a:latin typeface="Arial" pitchFamily="34" charset="0"/>
                <a:cs typeface="Arial" pitchFamily="34" charset="0"/>
              </a:rPr>
              <a:t>JPaC</a:t>
            </a:r>
            <a:r>
              <a:rPr lang="en-US" sz="2400" b="1" dirty="0">
                <a:latin typeface="Arial" pitchFamily="34" charset="0"/>
                <a:cs typeface="Arial" pitchFamily="34" charset="0"/>
              </a:rPr>
              <a:t> with NO GPL</a:t>
            </a:r>
          </a:p>
        </p:txBody>
      </p:sp>
      <p:sp>
        <p:nvSpPr>
          <p:cNvPr id="8" name="TextBox 7"/>
          <p:cNvSpPr txBox="1"/>
          <p:nvPr/>
        </p:nvSpPr>
        <p:spPr>
          <a:xfrm>
            <a:off x="4114800" y="1258967"/>
            <a:ext cx="3810000" cy="457200"/>
          </a:xfrm>
          <a:prstGeom prst="rect">
            <a:avLst/>
          </a:prstGeom>
          <a:noFill/>
        </p:spPr>
        <p:txBody>
          <a:bodyPr wrap="none" lIns="0" tIns="0" rIns="0" bIns="0" rtlCol="0">
            <a:noAutofit/>
          </a:bodyPr>
          <a:lstStyle/>
          <a:p>
            <a:r>
              <a:rPr lang="en-US" sz="2400" b="1" dirty="0">
                <a:latin typeface="Arial" pitchFamily="34" charset="0"/>
                <a:cs typeface="Arial" pitchFamily="34" charset="0"/>
              </a:rPr>
              <a:t>w/ </a:t>
            </a:r>
            <a:r>
              <a:rPr lang="en-US" sz="2400" b="1">
                <a:latin typeface="Arial" pitchFamily="34" charset="0"/>
                <a:cs typeface="Arial" pitchFamily="34" charset="0"/>
              </a:rPr>
              <a:t>Global Pipeline Library</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2529812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Picture 7"/>
          <p:cNvPicPr>
            <a:picLocks noChangeAspect="1"/>
          </p:cNvPicPr>
          <p:nvPr/>
        </p:nvPicPr>
        <p:blipFill>
          <a:blip r:embed="rId2"/>
          <a:stretch>
            <a:fillRect/>
          </a:stretch>
        </p:blipFill>
        <p:spPr>
          <a:xfrm>
            <a:off x="29433" y="0"/>
            <a:ext cx="9085133" cy="6858000"/>
          </a:xfrm>
          <a:prstGeom prst="rect">
            <a:avLst/>
          </a:prstGeom>
        </p:spPr>
      </p:pic>
      <p:sp>
        <p:nvSpPr>
          <p:cNvPr id="9" name="Rectangle 8"/>
          <p:cNvSpPr/>
          <p:nvPr/>
        </p:nvSpPr>
        <p:spPr>
          <a:xfrm>
            <a:off x="914400" y="6550223"/>
            <a:ext cx="8229600" cy="307777"/>
          </a:xfrm>
          <a:prstGeom prst="rect">
            <a:avLst/>
          </a:prstGeom>
        </p:spPr>
        <p:txBody>
          <a:bodyPr wrap="square">
            <a:spAutoFit/>
          </a:bodyPr>
          <a:lstStyle/>
          <a:p>
            <a:r>
              <a:rPr lang="en-US" sz="1400" dirty="0">
                <a:hlinkClick r:id="rId3"/>
              </a:rPr>
              <a:t>https://</a:t>
            </a:r>
            <a:r>
              <a:rPr lang="en-US" sz="1400" dirty="0" err="1">
                <a:hlinkClick r:id="rId3"/>
              </a:rPr>
              <a:t>github.optum.com</a:t>
            </a:r>
            <a:r>
              <a:rPr lang="en-US" sz="1400" dirty="0">
                <a:hlinkClick r:id="rId3"/>
              </a:rPr>
              <a:t>/</a:t>
            </a:r>
            <a:r>
              <a:rPr lang="en-US" sz="1400" dirty="0" err="1">
                <a:hlinkClick r:id="rId3"/>
              </a:rPr>
              <a:t>devops</a:t>
            </a:r>
            <a:r>
              <a:rPr lang="en-US" sz="1400" dirty="0">
                <a:hlinkClick r:id="rId3"/>
              </a:rPr>
              <a:t>-engineering/demo-maven-app/blob/master/Jenkinsfile1-Finished</a:t>
            </a:r>
            <a:endParaRPr lang="en-US" sz="1400" dirty="0"/>
          </a:p>
        </p:txBody>
      </p:sp>
    </p:spTree>
    <p:extLst>
      <p:ext uri="{BB962C8B-B14F-4D97-AF65-F5344CB8AC3E}">
        <p14:creationId xmlns:p14="http://schemas.microsoft.com/office/powerpoint/2010/main" val="14014518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Jenkins Global Pipeline Library and Declarative</a:t>
            </a:r>
          </a:p>
        </p:txBody>
      </p:sp>
      <p:sp>
        <p:nvSpPr>
          <p:cNvPr id="3" name="TextBox 2"/>
          <p:cNvSpPr txBox="1"/>
          <p:nvPr/>
        </p:nvSpPr>
        <p:spPr>
          <a:xfrm>
            <a:off x="3240505" y="3336758"/>
            <a:ext cx="914400" cy="914400"/>
          </a:xfrm>
          <a:prstGeom prst="rect">
            <a:avLst/>
          </a:prstGeom>
          <a:noFill/>
        </p:spPr>
        <p:txBody>
          <a:bodyPr wrap="none" lIns="0" tIns="0" rIns="0" bIns="0" rtlCol="0">
            <a:noAutofit/>
          </a:bodyPr>
          <a:lstStyle/>
          <a:p>
            <a:r>
              <a:rPr lang="en-US" dirty="0">
                <a:latin typeface="Arial" pitchFamily="34" charset="0"/>
                <a:cs typeface="Arial" pitchFamily="34" charset="0"/>
              </a:rPr>
              <a:t>More detail</a:t>
            </a:r>
          </a:p>
        </p:txBody>
      </p:sp>
      <p:pic>
        <p:nvPicPr>
          <p:cNvPr id="4" name="Picture 3"/>
          <p:cNvPicPr>
            <a:picLocks noChangeAspect="1"/>
          </p:cNvPicPr>
          <p:nvPr/>
        </p:nvPicPr>
        <p:blipFill>
          <a:blip r:embed="rId2"/>
          <a:stretch>
            <a:fillRect/>
          </a:stretch>
        </p:blipFill>
        <p:spPr>
          <a:xfrm>
            <a:off x="2042404" y="1186103"/>
            <a:ext cx="5059193" cy="4681298"/>
          </a:xfrm>
          <a:prstGeom prst="rect">
            <a:avLst/>
          </a:prstGeom>
        </p:spPr>
      </p:pic>
      <p:sp>
        <p:nvSpPr>
          <p:cNvPr id="5" name="Rectangle 4"/>
          <p:cNvSpPr/>
          <p:nvPr/>
        </p:nvSpPr>
        <p:spPr>
          <a:xfrm>
            <a:off x="457200" y="5702057"/>
            <a:ext cx="8229600" cy="307777"/>
          </a:xfrm>
          <a:prstGeom prst="rect">
            <a:avLst/>
          </a:prstGeom>
        </p:spPr>
        <p:txBody>
          <a:bodyPr wrap="square">
            <a:spAutoFit/>
          </a:bodyPr>
          <a:lstStyle/>
          <a:p>
            <a:r>
              <a:rPr lang="en-US" sz="1400" dirty="0">
                <a:hlinkClick r:id="rId3"/>
              </a:rPr>
              <a:t>https://github.optum.com/devops-engineering/demo-maven-app/blob/master/Jenkinsfile-declarative</a:t>
            </a:r>
            <a:endParaRPr lang="en-US" sz="1400" dirty="0"/>
          </a:p>
        </p:txBody>
      </p:sp>
    </p:spTree>
    <p:extLst>
      <p:ext uri="{BB962C8B-B14F-4D97-AF65-F5344CB8AC3E}">
        <p14:creationId xmlns:p14="http://schemas.microsoft.com/office/powerpoint/2010/main" val="31213546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Agenda</a:t>
            </a:r>
          </a:p>
        </p:txBody>
      </p:sp>
      <p:sp>
        <p:nvSpPr>
          <p:cNvPr id="2" name="Text Placeholder 1"/>
          <p:cNvSpPr>
            <a:spLocks noGrp="1"/>
          </p:cNvSpPr>
          <p:nvPr>
            <p:ph type="body" sz="quarter" idx="4294967295"/>
          </p:nvPr>
        </p:nvSpPr>
        <p:spPr>
          <a:xfrm>
            <a:off x="742950" y="1447800"/>
            <a:ext cx="8401050" cy="4699000"/>
          </a:xfrm>
        </p:spPr>
        <p:txBody>
          <a:bodyPr/>
          <a:lstStyle/>
          <a:p>
            <a:pPr marL="0" indent="0">
              <a:buNone/>
            </a:pPr>
            <a:r>
              <a:rPr lang="en-US" b="1" dirty="0"/>
              <a:t>Meeting Objective</a:t>
            </a:r>
          </a:p>
          <a:p>
            <a:pPr lvl="0"/>
            <a:r>
              <a:rPr lang="en-US" dirty="0"/>
              <a:t>CI/CD definition and introduction to the pipeline.</a:t>
            </a:r>
          </a:p>
          <a:p>
            <a:pPr lvl="0"/>
            <a:r>
              <a:rPr lang="en-US" dirty="0"/>
              <a:t>Tools and services.</a:t>
            </a:r>
          </a:p>
          <a:p>
            <a:pPr lvl="0"/>
            <a:r>
              <a:rPr lang="en-US" dirty="0"/>
              <a:t>Groovy Scripts(</a:t>
            </a:r>
            <a:r>
              <a:rPr lang="en-US" dirty="0" err="1"/>
              <a:t>JPaC</a:t>
            </a:r>
            <a:r>
              <a:rPr lang="en-US" dirty="0"/>
              <a:t> and GPL) used for the pipeline.</a:t>
            </a:r>
          </a:p>
          <a:p>
            <a:pPr lvl="0"/>
            <a:r>
              <a:rPr lang="en-US" dirty="0"/>
              <a:t>Demo of the pipeline</a:t>
            </a:r>
          </a:p>
          <a:p>
            <a:pPr lvl="0"/>
            <a:r>
              <a:rPr lang="en-US" dirty="0"/>
              <a:t>Q&amp;A</a:t>
            </a:r>
          </a:p>
          <a:p>
            <a:endParaRPr lang="en-US" sz="1800" dirty="0">
              <a:solidFill>
                <a:schemeClr val="tx1"/>
              </a:solidFill>
            </a:endParaRPr>
          </a:p>
        </p:txBody>
      </p:sp>
    </p:spTree>
    <p:extLst>
      <p:ext uri="{BB962C8B-B14F-4D97-AF65-F5344CB8AC3E}">
        <p14:creationId xmlns:p14="http://schemas.microsoft.com/office/powerpoint/2010/main" val="120742700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Jenkins Global Pipeline Library</a:t>
            </a:r>
          </a:p>
        </p:txBody>
      </p:sp>
      <p:sp>
        <p:nvSpPr>
          <p:cNvPr id="4" name="TextBox 3"/>
          <p:cNvSpPr txBox="1"/>
          <p:nvPr/>
        </p:nvSpPr>
        <p:spPr>
          <a:xfrm>
            <a:off x="533400" y="4419601"/>
            <a:ext cx="8153399" cy="762000"/>
          </a:xfrm>
          <a:prstGeom prst="rect">
            <a:avLst/>
          </a:prstGeom>
          <a:noFill/>
        </p:spPr>
        <p:txBody>
          <a:bodyPr wrap="none" lIns="0" tIns="0" rIns="0" bIns="0" rtlCol="0">
            <a:noAutofit/>
          </a:bodyPr>
          <a:lstStyle/>
          <a:p>
            <a:r>
              <a:rPr lang="en-US" sz="1600" b="1" dirty="0">
                <a:latin typeface="Arial" pitchFamily="34" charset="0"/>
                <a:cs typeface="Arial" pitchFamily="34" charset="0"/>
              </a:rPr>
              <a:t>This repository is a collection of shared Groovy classes to extend the functionality</a:t>
            </a:r>
          </a:p>
          <a:p>
            <a:r>
              <a:rPr lang="en-US" sz="1600" b="1" dirty="0">
                <a:latin typeface="Arial" pitchFamily="34" charset="0"/>
                <a:cs typeface="Arial" pitchFamily="34" charset="0"/>
              </a:rPr>
              <a:t> of your Jenkins Pipeline by defining your Jenkins Pipeline in a simple </a:t>
            </a:r>
            <a:r>
              <a:rPr lang="en-US" sz="1600" b="1" dirty="0" err="1">
                <a:latin typeface="Arial" pitchFamily="34" charset="0"/>
                <a:cs typeface="Arial" pitchFamily="34" charset="0"/>
              </a:rPr>
              <a:t>Jenkinsfile</a:t>
            </a:r>
            <a:r>
              <a:rPr lang="en-US" sz="1600" b="1" dirty="0">
                <a:latin typeface="Arial" pitchFamily="34" charset="0"/>
                <a:cs typeface="Arial" pitchFamily="34" charset="0"/>
              </a:rPr>
              <a:t>.</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 y="1219200"/>
            <a:ext cx="909637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33400" y="5257800"/>
            <a:ext cx="7772400" cy="307777"/>
          </a:xfrm>
          <a:prstGeom prst="rect">
            <a:avLst/>
          </a:prstGeom>
        </p:spPr>
        <p:txBody>
          <a:bodyPr wrap="square">
            <a:spAutoFit/>
          </a:bodyPr>
          <a:lstStyle/>
          <a:p>
            <a:r>
              <a:rPr lang="en-US" sz="1400" dirty="0"/>
              <a:t>https://github.optum.com/jenkins-pipelines/global-pipeline-library</a:t>
            </a:r>
          </a:p>
        </p:txBody>
      </p:sp>
    </p:spTree>
    <p:extLst>
      <p:ext uri="{BB962C8B-B14F-4D97-AF65-F5344CB8AC3E}">
        <p14:creationId xmlns:p14="http://schemas.microsoft.com/office/powerpoint/2010/main" val="2450485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Global Pipeline Library – Directory Structure</a:t>
            </a:r>
          </a:p>
        </p:txBody>
      </p:sp>
      <p:pic>
        <p:nvPicPr>
          <p:cNvPr id="3" name="Picture 2"/>
          <p:cNvPicPr>
            <a:picLocks noChangeAspect="1"/>
          </p:cNvPicPr>
          <p:nvPr/>
        </p:nvPicPr>
        <p:blipFill>
          <a:blip r:embed="rId2"/>
          <a:stretch>
            <a:fillRect/>
          </a:stretch>
        </p:blipFill>
        <p:spPr>
          <a:xfrm>
            <a:off x="1447800" y="1123740"/>
            <a:ext cx="6248400" cy="4898013"/>
          </a:xfrm>
          <a:prstGeom prst="rect">
            <a:avLst/>
          </a:prstGeom>
        </p:spPr>
      </p:pic>
    </p:spTree>
    <p:extLst>
      <p:ext uri="{BB962C8B-B14F-4D97-AF65-F5344CB8AC3E}">
        <p14:creationId xmlns:p14="http://schemas.microsoft.com/office/powerpoint/2010/main" val="16037284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87375"/>
          </a:xfrm>
        </p:spPr>
        <p:txBody>
          <a:bodyPr>
            <a:noAutofit/>
          </a:bodyPr>
          <a:lstStyle/>
          <a:p>
            <a:r>
              <a:rPr lang="en-US" sz="2800" dirty="0"/>
              <a:t>Jenkins -&gt; Manage Jenkins -&gt; Configure System</a:t>
            </a:r>
          </a:p>
        </p:txBody>
      </p:sp>
      <p:sp>
        <p:nvSpPr>
          <p:cNvPr id="3" name="TextBox 2"/>
          <p:cNvSpPr txBox="1"/>
          <p:nvPr/>
        </p:nvSpPr>
        <p:spPr>
          <a:xfrm>
            <a:off x="2935705" y="1283368"/>
            <a:ext cx="914400" cy="914400"/>
          </a:xfrm>
          <a:prstGeom prst="rect">
            <a:avLst/>
          </a:prstGeom>
          <a:noFill/>
        </p:spPr>
        <p:txBody>
          <a:bodyPr wrap="none" lIns="0" tIns="0" rIns="0" bIns="0" rtlCol="0">
            <a:noAutofit/>
          </a:bodyPr>
          <a:lstStyle/>
          <a:p>
            <a:endParaRPr lang="en-US" dirty="0" err="1">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457200" y="1066801"/>
            <a:ext cx="8229600" cy="4958116"/>
          </a:xfrm>
          <a:prstGeom prst="rect">
            <a:avLst/>
          </a:prstGeom>
        </p:spPr>
      </p:pic>
    </p:spTree>
    <p:extLst>
      <p:ext uri="{BB962C8B-B14F-4D97-AF65-F5344CB8AC3E}">
        <p14:creationId xmlns:p14="http://schemas.microsoft.com/office/powerpoint/2010/main" val="345262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Global Pipeline Library – Features</a:t>
            </a:r>
          </a:p>
        </p:txBody>
      </p:sp>
      <p:sp>
        <p:nvSpPr>
          <p:cNvPr id="3" name="TextBox 2"/>
          <p:cNvSpPr txBox="1"/>
          <p:nvPr/>
        </p:nvSpPr>
        <p:spPr>
          <a:xfrm>
            <a:off x="457200" y="1219200"/>
            <a:ext cx="1905000" cy="381000"/>
          </a:xfrm>
          <a:prstGeom prst="rect">
            <a:avLst/>
          </a:prstGeom>
          <a:noFill/>
        </p:spPr>
        <p:txBody>
          <a:bodyPr wrap="none" lIns="0" tIns="0" rIns="0" bIns="0" rtlCol="0">
            <a:noAutofit/>
          </a:bodyPr>
          <a:lstStyle/>
          <a:p>
            <a:r>
              <a:rPr lang="en-US" sz="2400" b="1" dirty="0">
                <a:latin typeface="Arial" pitchFamily="34" charset="0"/>
                <a:cs typeface="Arial" pitchFamily="34" charset="0"/>
              </a:rPr>
              <a:t>Current Features</a:t>
            </a:r>
          </a:p>
        </p:txBody>
      </p:sp>
      <p:sp>
        <p:nvSpPr>
          <p:cNvPr id="4" name="TextBox 3"/>
          <p:cNvSpPr txBox="1"/>
          <p:nvPr/>
        </p:nvSpPr>
        <p:spPr>
          <a:xfrm>
            <a:off x="1066800" y="1828800"/>
            <a:ext cx="5943600" cy="3810000"/>
          </a:xfrm>
          <a:prstGeom prst="rect">
            <a:avLst/>
          </a:prstGeom>
          <a:noFill/>
        </p:spPr>
        <p:txBody>
          <a:bodyPr wrap="square" lIns="0" tIns="0" rIns="0" bIns="0" rtlCol="0">
            <a:noAutofit/>
          </a:bodyPr>
          <a:lstStyle/>
          <a:p>
            <a:pPr marL="285750" indent="-285750">
              <a:buFont typeface="Arial" charset="0"/>
              <a:buChar char="•"/>
            </a:pPr>
            <a:r>
              <a:rPr lang="en-US" sz="2400" dirty="0" err="1">
                <a:latin typeface="Arial" pitchFamily="34" charset="0"/>
                <a:cs typeface="Arial" pitchFamily="34" charset="0"/>
              </a:rPr>
              <a:t>MavenBuild</a:t>
            </a:r>
            <a:endParaRPr lang="en-US" sz="2400" dirty="0">
              <a:latin typeface="Arial" pitchFamily="34" charset="0"/>
              <a:cs typeface="Arial" pitchFamily="34" charset="0"/>
            </a:endParaRPr>
          </a:p>
          <a:p>
            <a:pPr marL="285750" indent="-285750">
              <a:buFont typeface="Arial" charset="0"/>
              <a:buChar char="•"/>
            </a:pPr>
            <a:r>
              <a:rPr lang="en-US" sz="2400" dirty="0" err="1">
                <a:latin typeface="Arial" pitchFamily="34" charset="0"/>
                <a:cs typeface="Arial" pitchFamily="34" charset="0"/>
              </a:rPr>
              <a:t>Artifactory</a:t>
            </a:r>
            <a:r>
              <a:rPr lang="en-US" sz="2400" dirty="0">
                <a:latin typeface="Arial" pitchFamily="34" charset="0"/>
                <a:cs typeface="Arial" pitchFamily="34" charset="0"/>
              </a:rPr>
              <a:t> Deployment</a:t>
            </a:r>
          </a:p>
          <a:p>
            <a:pPr marL="285750" indent="-285750">
              <a:buFont typeface="Arial" charset="0"/>
              <a:buChar char="•"/>
            </a:pPr>
            <a:r>
              <a:rPr lang="en-US" sz="2400" dirty="0">
                <a:latin typeface="Arial" pitchFamily="34" charset="0"/>
                <a:cs typeface="Arial" pitchFamily="34" charset="0"/>
              </a:rPr>
              <a:t>Sonar Scan</a:t>
            </a:r>
          </a:p>
          <a:p>
            <a:pPr marL="742950" lvl="1" indent="-285750">
              <a:buFont typeface="Arial" charset="0"/>
              <a:buChar char="•"/>
            </a:pPr>
            <a:r>
              <a:rPr lang="en-US" sz="2400" dirty="0">
                <a:latin typeface="Arial" pitchFamily="34" charset="0"/>
                <a:cs typeface="Arial" pitchFamily="34" charset="0"/>
              </a:rPr>
              <a:t>Maven, </a:t>
            </a:r>
            <a:r>
              <a:rPr lang="en-US" sz="2400" dirty="0" err="1">
                <a:latin typeface="Arial" pitchFamily="34" charset="0"/>
                <a:cs typeface="Arial" pitchFamily="34" charset="0"/>
              </a:rPr>
              <a:t>Gradle</a:t>
            </a:r>
            <a:r>
              <a:rPr lang="en-US" sz="2400" dirty="0">
                <a:latin typeface="Arial" pitchFamily="34" charset="0"/>
                <a:cs typeface="Arial" pitchFamily="34" charset="0"/>
              </a:rPr>
              <a:t>, Sonar Plugin</a:t>
            </a:r>
          </a:p>
          <a:p>
            <a:pPr marL="285750" indent="-285750">
              <a:buFont typeface="Arial" charset="0"/>
              <a:buChar char="•"/>
            </a:pPr>
            <a:r>
              <a:rPr lang="en-US" sz="2400" dirty="0">
                <a:latin typeface="Arial" pitchFamily="34" charset="0"/>
                <a:cs typeface="Arial" pitchFamily="34" charset="0"/>
              </a:rPr>
              <a:t>Fortify Scan</a:t>
            </a:r>
          </a:p>
          <a:p>
            <a:pPr marL="285750" indent="-285750">
              <a:buFont typeface="Arial" charset="0"/>
              <a:buChar char="•"/>
            </a:pPr>
            <a:r>
              <a:rPr lang="en-US" sz="2400" dirty="0" err="1">
                <a:latin typeface="Arial" pitchFamily="34" charset="0"/>
                <a:cs typeface="Arial" pitchFamily="34" charset="0"/>
              </a:rPr>
              <a:t>Artifactory</a:t>
            </a:r>
            <a:r>
              <a:rPr lang="en-US" sz="2400" dirty="0">
                <a:latin typeface="Arial" pitchFamily="34" charset="0"/>
                <a:cs typeface="Arial" pitchFamily="34" charset="0"/>
              </a:rPr>
              <a:t> Scan</a:t>
            </a:r>
          </a:p>
          <a:p>
            <a:pPr marL="285750" indent="-285750">
              <a:buFont typeface="Arial" charset="0"/>
              <a:buChar char="•"/>
            </a:pPr>
            <a:r>
              <a:rPr lang="en-US" sz="2400" dirty="0">
                <a:latin typeface="Arial" pitchFamily="34" charset="0"/>
                <a:cs typeface="Arial" pitchFamily="34" charset="0"/>
              </a:rPr>
              <a:t>Docker Image Build, Tag, Push to DTR</a:t>
            </a:r>
          </a:p>
          <a:p>
            <a:pPr marL="285750" indent="-285750">
              <a:buFont typeface="Arial" charset="0"/>
              <a:buChar char="•"/>
            </a:pPr>
            <a:r>
              <a:rPr lang="en-US" sz="2400" dirty="0" err="1">
                <a:latin typeface="Arial" pitchFamily="34" charset="0"/>
                <a:cs typeface="Arial" pitchFamily="34" charset="0"/>
              </a:rPr>
              <a:t>OpenShift</a:t>
            </a:r>
            <a:r>
              <a:rPr lang="en-US" sz="2400" dirty="0">
                <a:latin typeface="Arial" pitchFamily="34" charset="0"/>
                <a:cs typeface="Arial" pitchFamily="34" charset="0"/>
              </a:rPr>
              <a:t> Deploy</a:t>
            </a:r>
          </a:p>
          <a:p>
            <a:pPr marL="285750" indent="-285750">
              <a:buFont typeface="Arial" charset="0"/>
              <a:buChar char="•"/>
            </a:pPr>
            <a:r>
              <a:rPr lang="en-US" sz="2400" dirty="0">
                <a:latin typeface="Arial" pitchFamily="34" charset="0"/>
                <a:cs typeface="Arial" pitchFamily="34" charset="0"/>
              </a:rPr>
              <a:t>XL-Deploy for VM Deploy</a:t>
            </a:r>
          </a:p>
          <a:p>
            <a:pPr marL="285750" indent="-285750">
              <a:buFont typeface="Arial" charset="0"/>
              <a:buChar char="•"/>
            </a:pPr>
            <a:endParaRPr lang="en-US" sz="2400" dirty="0">
              <a:latin typeface="Arial" pitchFamily="34" charset="0"/>
              <a:cs typeface="Arial" pitchFamily="34" charset="0"/>
            </a:endParaRPr>
          </a:p>
          <a:p>
            <a:pPr marL="285750" indent="-285750">
              <a:buFont typeface="Arial" charset="0"/>
              <a:buChar char="•"/>
            </a:pPr>
            <a:endParaRPr lang="en-US" sz="2400" dirty="0">
              <a:latin typeface="Arial" pitchFamily="34" charset="0"/>
              <a:cs typeface="Arial" pitchFamily="34" charset="0"/>
            </a:endParaRPr>
          </a:p>
          <a:p>
            <a:pPr marL="285750" indent="-285750">
              <a:buFont typeface="Arial" charset="0"/>
              <a:buChar char="•"/>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9106226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2"/>
          <a:stretch>
            <a:fillRect/>
          </a:stretch>
        </p:blipFill>
        <p:spPr>
          <a:xfrm>
            <a:off x="2578629" y="1756003"/>
            <a:ext cx="3986742" cy="2815997"/>
          </a:xfrm>
          <a:prstGeom prst="rect">
            <a:avLst/>
          </a:prstGeom>
        </p:spPr>
      </p:pic>
      <p:sp>
        <p:nvSpPr>
          <p:cNvPr id="2" name="Title 1"/>
          <p:cNvSpPr>
            <a:spLocks noGrp="1"/>
          </p:cNvSpPr>
          <p:nvPr>
            <p:ph type="title"/>
          </p:nvPr>
        </p:nvSpPr>
        <p:spPr/>
        <p:txBody>
          <a:bodyPr>
            <a:noAutofit/>
          </a:bodyPr>
          <a:lstStyle/>
          <a:p>
            <a:r>
              <a:rPr lang="en-US" sz="2800" dirty="0"/>
              <a:t>Global Pipeline Library</a:t>
            </a:r>
          </a:p>
        </p:txBody>
      </p:sp>
      <p:sp>
        <p:nvSpPr>
          <p:cNvPr id="26" name="TextBox 25"/>
          <p:cNvSpPr txBox="1"/>
          <p:nvPr/>
        </p:nvSpPr>
        <p:spPr>
          <a:xfrm>
            <a:off x="1682416" y="1295400"/>
            <a:ext cx="5779168" cy="433137"/>
          </a:xfrm>
          <a:prstGeom prst="rect">
            <a:avLst/>
          </a:prstGeom>
          <a:noFill/>
        </p:spPr>
        <p:txBody>
          <a:bodyPr wrap="none" lIns="0" tIns="0" rIns="0" bIns="0" rtlCol="0">
            <a:noAutofit/>
          </a:bodyPr>
          <a:lstStyle/>
          <a:p>
            <a:r>
              <a:rPr lang="en-US" sz="2800" b="1" dirty="0">
                <a:latin typeface="Arial" pitchFamily="34" charset="0"/>
                <a:cs typeface="Arial" pitchFamily="34" charset="0"/>
              </a:rPr>
              <a:t>Global Pipeline Library Benefits</a:t>
            </a:r>
          </a:p>
        </p:txBody>
      </p:sp>
      <p:sp>
        <p:nvSpPr>
          <p:cNvPr id="27" name="TextBox 26"/>
          <p:cNvSpPr txBox="1"/>
          <p:nvPr/>
        </p:nvSpPr>
        <p:spPr>
          <a:xfrm>
            <a:off x="685800" y="4572000"/>
            <a:ext cx="3276600" cy="1447799"/>
          </a:xfrm>
          <a:prstGeom prst="rect">
            <a:avLst/>
          </a:prstGeom>
          <a:noFill/>
        </p:spPr>
        <p:txBody>
          <a:bodyPr wrap="square" lIns="0" tIns="0" rIns="0" bIns="0" rtlCol="0">
            <a:normAutofit/>
          </a:bodyPr>
          <a:lstStyle/>
          <a:p>
            <a:pPr marL="285750" indent="-285750">
              <a:buFont typeface="Arial" charset="0"/>
              <a:buChar char="•"/>
            </a:pPr>
            <a:r>
              <a:rPr lang="en-US" dirty="0">
                <a:latin typeface="Arial" pitchFamily="34" charset="0"/>
                <a:cs typeface="Arial" pitchFamily="34" charset="0"/>
              </a:rPr>
              <a:t>Faster Software Production</a:t>
            </a:r>
          </a:p>
          <a:p>
            <a:pPr marL="285750" indent="-285750">
              <a:buFont typeface="Arial" charset="0"/>
              <a:buChar char="•"/>
            </a:pPr>
            <a:r>
              <a:rPr lang="en-US" dirty="0">
                <a:latin typeface="Arial" pitchFamily="34" charset="0"/>
                <a:cs typeface="Arial" pitchFamily="34" charset="0"/>
              </a:rPr>
              <a:t>Greater Revenue Gains</a:t>
            </a:r>
          </a:p>
          <a:p>
            <a:pPr marL="285750" indent="-285750">
              <a:buFont typeface="Arial" charset="0"/>
              <a:buChar char="•"/>
            </a:pPr>
            <a:r>
              <a:rPr lang="en-US" dirty="0">
                <a:latin typeface="Arial" pitchFamily="34" charset="0"/>
                <a:cs typeface="Arial" pitchFamily="34" charset="0"/>
              </a:rPr>
              <a:t>Better Response to Market Conditions</a:t>
            </a:r>
          </a:p>
        </p:txBody>
      </p:sp>
      <p:sp>
        <p:nvSpPr>
          <p:cNvPr id="34" name="TextBox 33"/>
          <p:cNvSpPr txBox="1"/>
          <p:nvPr/>
        </p:nvSpPr>
        <p:spPr>
          <a:xfrm>
            <a:off x="5967662" y="4828674"/>
            <a:ext cx="4395537" cy="914400"/>
          </a:xfrm>
          <a:prstGeom prst="rect">
            <a:avLst/>
          </a:prstGeom>
          <a:noFill/>
        </p:spPr>
        <p:txBody>
          <a:bodyPr wrap="none" lIns="0" tIns="0" rIns="0" bIns="0" rtlCol="0">
            <a:noAutofit/>
          </a:bodyPr>
          <a:lstStyle/>
          <a:p>
            <a:endParaRPr lang="en-US" dirty="0" err="1">
              <a:latin typeface="Arial" pitchFamily="34" charset="0"/>
              <a:cs typeface="Arial" pitchFamily="34" charset="0"/>
            </a:endParaRPr>
          </a:p>
        </p:txBody>
      </p:sp>
      <p:sp>
        <p:nvSpPr>
          <p:cNvPr id="35" name="TextBox 34"/>
          <p:cNvSpPr txBox="1"/>
          <p:nvPr/>
        </p:nvSpPr>
        <p:spPr>
          <a:xfrm>
            <a:off x="4267200" y="4599466"/>
            <a:ext cx="4419600" cy="1447799"/>
          </a:xfrm>
          <a:prstGeom prst="rect">
            <a:avLst/>
          </a:prstGeom>
          <a:noFill/>
        </p:spPr>
        <p:txBody>
          <a:bodyPr wrap="square" lIns="0" tIns="0" rIns="0" bIns="0" rtlCol="0">
            <a:normAutofit/>
          </a:bodyPr>
          <a:lstStyle/>
          <a:p>
            <a:pPr marL="285750" indent="-285750">
              <a:buFont typeface="Arial" charset="0"/>
              <a:buChar char="•"/>
            </a:pPr>
            <a:r>
              <a:rPr lang="en-US" dirty="0">
                <a:latin typeface="Arial" pitchFamily="34" charset="0"/>
                <a:cs typeface="Arial" pitchFamily="34" charset="0"/>
              </a:rPr>
              <a:t>Exponential Time and Money Savings</a:t>
            </a:r>
          </a:p>
          <a:p>
            <a:pPr marL="285750" indent="-285750">
              <a:buFont typeface="Arial" charset="0"/>
              <a:buChar char="•"/>
            </a:pPr>
            <a:r>
              <a:rPr lang="en-US" dirty="0">
                <a:latin typeface="Arial" pitchFamily="34" charset="0"/>
                <a:cs typeface="Arial" pitchFamily="34" charset="0"/>
              </a:rPr>
              <a:t>Increases Reusability – DRY </a:t>
            </a:r>
          </a:p>
          <a:p>
            <a:pPr marL="285750" indent="-285750">
              <a:buFont typeface="Arial" charset="0"/>
              <a:buChar char="•"/>
            </a:pPr>
            <a:r>
              <a:rPr lang="en-US" dirty="0">
                <a:latin typeface="Arial" pitchFamily="34" charset="0"/>
                <a:cs typeface="Arial" pitchFamily="34" charset="0"/>
              </a:rPr>
              <a:t>Easy to Add Quality Across Enterprise</a:t>
            </a:r>
          </a:p>
          <a:p>
            <a:pPr marL="285750" indent="-285750">
              <a:buFont typeface="Arial" charset="0"/>
              <a:buChar char="•"/>
            </a:pPr>
            <a:r>
              <a:rPr lang="en-US" dirty="0">
                <a:latin typeface="Arial" pitchFamily="34" charset="0"/>
                <a:cs typeface="Arial" pitchFamily="34" charset="0"/>
              </a:rPr>
              <a:t>Lowers Technical Barriers to Get Started</a:t>
            </a:r>
          </a:p>
          <a:p>
            <a:pPr marL="285750" indent="-285750">
              <a:buFont typeface="Arial" charset="0"/>
              <a:buChar char="•"/>
            </a:pPr>
            <a:r>
              <a:rPr lang="en-US" dirty="0">
                <a:latin typeface="Arial" pitchFamily="34" charset="0"/>
                <a:cs typeface="Arial" pitchFamily="34" charset="0"/>
              </a:rPr>
              <a:t>Encourages Inner-sourcing</a:t>
            </a:r>
          </a:p>
          <a:p>
            <a:endParaRPr lang="en-US" dirty="0">
              <a:latin typeface="Arial" pitchFamily="34" charset="0"/>
              <a:cs typeface="Arial" pitchFamily="34" charset="0"/>
            </a:endParaRPr>
          </a:p>
          <a:p>
            <a:pPr marL="285750" indent="-285750">
              <a:buFont typeface="Arial" charset="0"/>
              <a:buChar char="•"/>
            </a:pPr>
            <a:endParaRPr lang="en-US" dirty="0">
              <a:latin typeface="Arial" pitchFamily="34" charset="0"/>
              <a:cs typeface="Arial" pitchFamily="34" charset="0"/>
            </a:endParaRPr>
          </a:p>
        </p:txBody>
      </p:sp>
    </p:spTree>
    <p:extLst>
      <p:ext uri="{BB962C8B-B14F-4D97-AF65-F5344CB8AC3E}">
        <p14:creationId xmlns:p14="http://schemas.microsoft.com/office/powerpoint/2010/main" val="62048405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Where to Get More Help</a:t>
            </a:r>
          </a:p>
        </p:txBody>
      </p:sp>
      <p:sp>
        <p:nvSpPr>
          <p:cNvPr id="3" name="TextBox 2"/>
          <p:cNvSpPr txBox="1"/>
          <p:nvPr/>
        </p:nvSpPr>
        <p:spPr>
          <a:xfrm>
            <a:off x="457200" y="3037846"/>
            <a:ext cx="2438400" cy="457200"/>
          </a:xfrm>
          <a:prstGeom prst="rect">
            <a:avLst/>
          </a:prstGeom>
          <a:noFill/>
        </p:spPr>
        <p:txBody>
          <a:bodyPr wrap="none" lIns="0" tIns="0" rIns="0" bIns="0" rtlCol="0">
            <a:noAutofit/>
          </a:bodyPr>
          <a:lstStyle/>
          <a:p>
            <a:r>
              <a:rPr lang="en-US" sz="2800" b="1" dirty="0">
                <a:latin typeface="Arial" pitchFamily="34" charset="0"/>
                <a:cs typeface="Arial" pitchFamily="34" charset="0"/>
              </a:rPr>
              <a:t>Jenkins Sites:</a:t>
            </a:r>
          </a:p>
          <a:p>
            <a:pPr marL="285750" indent="-285750">
              <a:buFont typeface="Arial" charset="0"/>
              <a:buChar char="•"/>
            </a:pPr>
            <a:endParaRPr lang="en-US" dirty="0" err="1">
              <a:latin typeface="Arial" pitchFamily="34" charset="0"/>
              <a:cs typeface="Arial" pitchFamily="34" charset="0"/>
            </a:endParaRPr>
          </a:p>
        </p:txBody>
      </p:sp>
      <p:sp>
        <p:nvSpPr>
          <p:cNvPr id="4" name="TextBox 3"/>
          <p:cNvSpPr txBox="1"/>
          <p:nvPr/>
        </p:nvSpPr>
        <p:spPr>
          <a:xfrm>
            <a:off x="501316" y="1243013"/>
            <a:ext cx="3962400" cy="503446"/>
          </a:xfrm>
          <a:prstGeom prst="rect">
            <a:avLst/>
          </a:prstGeom>
          <a:noFill/>
        </p:spPr>
        <p:txBody>
          <a:bodyPr wrap="none" lIns="0" tIns="0" rIns="0" bIns="0" rtlCol="0">
            <a:noAutofit/>
          </a:bodyPr>
          <a:lstStyle/>
          <a:p>
            <a:r>
              <a:rPr lang="en-US" sz="2800" b="1" dirty="0" err="1">
                <a:latin typeface="Arial" pitchFamily="34" charset="0"/>
                <a:cs typeface="Arial" pitchFamily="34" charset="0"/>
              </a:rPr>
              <a:t>Optum</a:t>
            </a:r>
            <a:r>
              <a:rPr lang="en-US" sz="2800" b="1" dirty="0">
                <a:latin typeface="Arial" pitchFamily="34" charset="0"/>
                <a:cs typeface="Arial" pitchFamily="34" charset="0"/>
              </a:rPr>
              <a:t> Resources</a:t>
            </a:r>
          </a:p>
        </p:txBody>
      </p:sp>
      <p:sp>
        <p:nvSpPr>
          <p:cNvPr id="5" name="TextBox 4"/>
          <p:cNvSpPr txBox="1"/>
          <p:nvPr/>
        </p:nvSpPr>
        <p:spPr>
          <a:xfrm>
            <a:off x="501316" y="3495046"/>
            <a:ext cx="4451684" cy="902493"/>
          </a:xfrm>
          <a:prstGeom prst="rect">
            <a:avLst/>
          </a:prstGeom>
          <a:noFill/>
        </p:spPr>
        <p:txBody>
          <a:bodyPr wrap="none" lIns="0" tIns="0" rIns="0" bIns="0" rtlCol="0">
            <a:noAutofit/>
          </a:bodyPr>
          <a:lstStyle/>
          <a:p>
            <a:pPr marL="285750" indent="-285750">
              <a:buFont typeface="Arial" charset="0"/>
              <a:buChar char="•"/>
            </a:pPr>
            <a:r>
              <a:rPr lang="en-US" dirty="0">
                <a:latin typeface="Arial" pitchFamily="34" charset="0"/>
                <a:cs typeface="Arial" pitchFamily="34" charset="0"/>
                <a:hlinkClick r:id="rId2"/>
              </a:rPr>
              <a:t>https://jenkins.io</a:t>
            </a:r>
            <a:endParaRPr lang="en-US" dirty="0">
              <a:latin typeface="Arial" pitchFamily="34" charset="0"/>
              <a:cs typeface="Arial" pitchFamily="34" charset="0"/>
            </a:endParaRPr>
          </a:p>
          <a:p>
            <a:pPr marL="285750" indent="-285750">
              <a:buFont typeface="Arial" charset="0"/>
              <a:buChar char="•"/>
            </a:pPr>
            <a:r>
              <a:rPr lang="en-US" dirty="0">
                <a:latin typeface="Arial" pitchFamily="34" charset="0"/>
                <a:cs typeface="Arial" pitchFamily="34" charset="0"/>
                <a:hlinkClick r:id="rId3"/>
              </a:rPr>
              <a:t>https://jenkins.io/solutions/pipeline/</a:t>
            </a:r>
            <a:endParaRPr lang="en-US" dirty="0">
              <a:latin typeface="Arial" pitchFamily="34" charset="0"/>
              <a:cs typeface="Arial" pitchFamily="34" charset="0"/>
            </a:endParaRPr>
          </a:p>
          <a:p>
            <a:pPr marL="285750" indent="-285750">
              <a:buFont typeface="Arial" charset="0"/>
              <a:buChar char="•"/>
            </a:pPr>
            <a:r>
              <a:rPr lang="en-US" dirty="0">
                <a:latin typeface="Arial" pitchFamily="34" charset="0"/>
                <a:cs typeface="Arial" pitchFamily="34" charset="0"/>
                <a:hlinkClick r:id="rId4"/>
              </a:rPr>
              <a:t>https://jenkins.io/doc/pipeline/examples/</a:t>
            </a:r>
            <a:endParaRPr lang="en-US" dirty="0">
              <a:latin typeface="Arial" pitchFamily="34" charset="0"/>
              <a:cs typeface="Arial" pitchFamily="34" charset="0"/>
            </a:endParaRPr>
          </a:p>
          <a:p>
            <a:pPr marL="285750" indent="-285750">
              <a:buFont typeface="Arial" charset="0"/>
              <a:buChar char="•"/>
            </a:pPr>
            <a:endParaRPr lang="en-US" dirty="0">
              <a:latin typeface="Arial" pitchFamily="34" charset="0"/>
              <a:cs typeface="Arial" pitchFamily="34" charset="0"/>
            </a:endParaRPr>
          </a:p>
          <a:p>
            <a:endParaRPr lang="en-US" dirty="0" err="1">
              <a:latin typeface="Arial" pitchFamily="34" charset="0"/>
              <a:cs typeface="Arial" pitchFamily="34" charset="0"/>
            </a:endParaRPr>
          </a:p>
        </p:txBody>
      </p:sp>
      <p:sp>
        <p:nvSpPr>
          <p:cNvPr id="6" name="TextBox 5"/>
          <p:cNvSpPr txBox="1"/>
          <p:nvPr/>
        </p:nvSpPr>
        <p:spPr>
          <a:xfrm>
            <a:off x="457200" y="1784557"/>
            <a:ext cx="7239000" cy="1159041"/>
          </a:xfrm>
          <a:prstGeom prst="rect">
            <a:avLst/>
          </a:prstGeom>
          <a:noFill/>
        </p:spPr>
        <p:txBody>
          <a:bodyPr wrap="none" lIns="0" tIns="0" rIns="0" bIns="0" rtlCol="0">
            <a:no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err="1">
                <a:latin typeface="Arial" pitchFamily="34" charset="0"/>
                <a:cs typeface="Arial" pitchFamily="34" charset="0"/>
              </a:rPr>
              <a:t>HubConnect</a:t>
            </a:r>
            <a:r>
              <a:rPr lang="en-US" dirty="0">
                <a:latin typeface="Arial" pitchFamily="34" charset="0"/>
                <a:cs typeface="Arial" pitchFamily="34" charset="0"/>
              </a:rPr>
              <a:t>:  </a:t>
            </a:r>
            <a:r>
              <a:rPr lang="en-US" dirty="0">
                <a:latin typeface="Arial" pitchFamily="34" charset="0"/>
                <a:cs typeface="Arial" pitchFamily="34" charset="0"/>
                <a:hlinkClick r:id="rId5"/>
              </a:rPr>
              <a:t>JPaC Step-by-Step-Guide</a:t>
            </a:r>
            <a:endParaRPr lang="en-US" dirty="0">
              <a:latin typeface="Arial" pitchFamily="34" charset="0"/>
              <a:cs typeface="Arial" pitchFamily="34" charset="0"/>
            </a:endParaRPr>
          </a:p>
          <a:p>
            <a:pPr marL="742950" lvl="1" indent="-285750">
              <a:buFont typeface="Arial" charset="0"/>
              <a:buChar char="•"/>
              <a:defRPr/>
            </a:pPr>
            <a:r>
              <a:rPr lang="en-US" dirty="0">
                <a:latin typeface="Arial" pitchFamily="34" charset="0"/>
                <a:cs typeface="Arial" pitchFamily="34" charset="0"/>
              </a:rPr>
              <a:t>See the </a:t>
            </a:r>
            <a:r>
              <a:rPr lang="en-US" dirty="0" err="1">
                <a:latin typeface="Arial" pitchFamily="34" charset="0"/>
                <a:cs typeface="Arial" pitchFamily="34" charset="0"/>
              </a:rPr>
              <a:t>JPaC</a:t>
            </a:r>
            <a:r>
              <a:rPr lang="en-US" dirty="0">
                <a:latin typeface="Arial" pitchFamily="34" charset="0"/>
                <a:cs typeface="Arial" pitchFamily="34" charset="0"/>
              </a:rPr>
              <a:t> Office Hours info:  Every Friday 9-11am ET</a:t>
            </a:r>
          </a:p>
          <a:p>
            <a:pPr marL="285750" lvl="0" indent="-285750">
              <a:buFont typeface="Arial" charset="0"/>
              <a:buChar char="•"/>
              <a:defRPr/>
            </a:pPr>
            <a:r>
              <a:rPr lang="en-US" dirty="0" err="1">
                <a:latin typeface="Arial" pitchFamily="34" charset="0"/>
                <a:cs typeface="Arial" pitchFamily="34" charset="0"/>
              </a:rPr>
              <a:t>HubConnect</a:t>
            </a:r>
            <a:r>
              <a:rPr lang="en-US" dirty="0">
                <a:latin typeface="Arial" pitchFamily="34" charset="0"/>
                <a:cs typeface="Arial" pitchFamily="34" charset="0"/>
              </a:rPr>
              <a:t>: </a:t>
            </a:r>
            <a:r>
              <a:rPr lang="en-US" dirty="0">
                <a:latin typeface="Arial" pitchFamily="34" charset="0"/>
                <a:cs typeface="Arial" pitchFamily="34" charset="0"/>
                <a:hlinkClick r:id="rId6"/>
              </a:rPr>
              <a:t>Jenkins Build Service</a:t>
            </a:r>
            <a:r>
              <a:rPr lang="en-US" dirty="0">
                <a:latin typeface="Arial" pitchFamily="34" charset="0"/>
                <a:cs typeface="Arial" pitchFamily="34" charset="0"/>
              </a:rPr>
              <a:t> (see the Getting Started Guide)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err="1">
                <a:latin typeface="Arial" pitchFamily="34" charset="0"/>
                <a:cs typeface="Arial" pitchFamily="34" charset="0"/>
              </a:rPr>
              <a:t>Flowdock</a:t>
            </a:r>
            <a:r>
              <a:rPr lang="en-US" dirty="0">
                <a:latin typeface="Arial" pitchFamily="34" charset="0"/>
                <a:cs typeface="Arial" pitchFamily="34" charset="0"/>
              </a:rPr>
              <a:t>:  </a:t>
            </a:r>
            <a:r>
              <a:rPr lang="en-US" dirty="0">
                <a:latin typeface="Arial" pitchFamily="34" charset="0"/>
                <a:cs typeface="Arial" pitchFamily="34" charset="0"/>
                <a:hlinkClick r:id="rId7"/>
              </a:rPr>
              <a:t>Jenkins Pipeline as Code</a:t>
            </a:r>
            <a:endParaRPr lang="en-US" dirty="0">
              <a:latin typeface="Arial" pitchFamily="34" charset="0"/>
              <a:cs typeface="Arial" pitchFamily="34" charset="0"/>
            </a:endParaRPr>
          </a:p>
        </p:txBody>
      </p:sp>
      <p:sp>
        <p:nvSpPr>
          <p:cNvPr id="7" name="TextBox 6"/>
          <p:cNvSpPr txBox="1"/>
          <p:nvPr/>
        </p:nvSpPr>
        <p:spPr>
          <a:xfrm>
            <a:off x="457200" y="4568237"/>
            <a:ext cx="3962400" cy="533400"/>
          </a:xfrm>
          <a:prstGeom prst="rect">
            <a:avLst/>
          </a:prstGeom>
          <a:noFill/>
        </p:spPr>
        <p:txBody>
          <a:bodyPr wrap="none" lIns="0" tIns="0" rIns="0" bIns="0" rtlCol="0">
            <a:noAutofit/>
          </a:bodyPr>
          <a:lstStyle/>
          <a:p>
            <a:r>
              <a:rPr lang="en-US" sz="2800" b="1" dirty="0">
                <a:latin typeface="Arial" pitchFamily="34" charset="0"/>
                <a:cs typeface="Arial" pitchFamily="34" charset="0"/>
              </a:rPr>
              <a:t>External Reading</a:t>
            </a:r>
          </a:p>
        </p:txBody>
      </p:sp>
      <p:sp>
        <p:nvSpPr>
          <p:cNvPr id="8" name="TextBox 7"/>
          <p:cNvSpPr txBox="1"/>
          <p:nvPr/>
        </p:nvSpPr>
        <p:spPr>
          <a:xfrm>
            <a:off x="457200" y="5101637"/>
            <a:ext cx="6729664" cy="914400"/>
          </a:xfrm>
          <a:prstGeom prst="rect">
            <a:avLst/>
          </a:prstGeom>
          <a:noFill/>
        </p:spPr>
        <p:txBody>
          <a:bodyPr wrap="none" lIns="0" tIns="0" rIns="0" bIns="0" rtlCol="0">
            <a:noAutofit/>
          </a:bodyPr>
          <a:lstStyle/>
          <a:p>
            <a:pPr marL="285750" indent="-285750">
              <a:buFont typeface="Arial" charset="0"/>
              <a:buChar char="•"/>
            </a:pPr>
            <a:r>
              <a:rPr lang="en-US" dirty="0">
                <a:latin typeface="Arial" pitchFamily="34" charset="0"/>
                <a:cs typeface="Arial" pitchFamily="34" charset="0"/>
                <a:hlinkClick r:id="rId8"/>
              </a:rPr>
              <a:t>http://martinfowler.com/books/continuousDelivery.html</a:t>
            </a:r>
            <a:endParaRPr lang="en-US" dirty="0">
              <a:latin typeface="Arial" pitchFamily="34" charset="0"/>
              <a:cs typeface="Arial" pitchFamily="34" charset="0"/>
            </a:endParaRPr>
          </a:p>
          <a:p>
            <a:pPr marL="285750" indent="-285750">
              <a:buFont typeface="Arial" charset="0"/>
              <a:buChar char="•"/>
            </a:pPr>
            <a:r>
              <a:rPr lang="en-US" u="sng" dirty="0">
                <a:hlinkClick r:id="rId9"/>
              </a:rPr>
              <a:t>http://www.martinfowler.com/articles/continuousIntegration.html</a:t>
            </a:r>
            <a:endParaRPr lang="en-US" u="sng" dirty="0"/>
          </a:p>
          <a:p>
            <a:pPr marL="285750" indent="-285750">
              <a:buFont typeface="Arial" charset="0"/>
              <a:buChar char="•"/>
            </a:pPr>
            <a:r>
              <a:rPr lang="en-US" dirty="0">
                <a:latin typeface="Arial" pitchFamily="34" charset="0"/>
                <a:cs typeface="Arial" pitchFamily="34" charset="0"/>
                <a:hlinkClick r:id="rId10"/>
              </a:rPr>
              <a:t>http://itrevolution.com/books/phoenix-project-devops-book/</a:t>
            </a:r>
            <a:endParaRPr lang="en-US" dirty="0">
              <a:latin typeface="Arial" pitchFamily="34" charset="0"/>
              <a:cs typeface="Arial" pitchFamily="34" charset="0"/>
            </a:endParaRPr>
          </a:p>
          <a:p>
            <a:pPr marL="285750" indent="-285750">
              <a:buFont typeface="Arial" charset="0"/>
              <a:buChar char="•"/>
            </a:pPr>
            <a:endParaRPr lang="en-US" dirty="0">
              <a:latin typeface="Arial" pitchFamily="34" charset="0"/>
              <a:cs typeface="Arial" pitchFamily="34" charset="0"/>
            </a:endParaRPr>
          </a:p>
        </p:txBody>
      </p:sp>
    </p:spTree>
    <p:extLst>
      <p:ext uri="{BB962C8B-B14F-4D97-AF65-F5344CB8AC3E}">
        <p14:creationId xmlns:p14="http://schemas.microsoft.com/office/powerpoint/2010/main" val="194080153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343400" y="2008433"/>
            <a:ext cx="45719" cy="2819400"/>
          </a:xfrm>
          <a:prstGeom prst="rect">
            <a:avLst/>
          </a:prstGeom>
          <a:gradFill>
            <a:gsLst>
              <a:gs pos="100000">
                <a:schemeClr val="bg1">
                  <a:alpha val="0"/>
                </a:schemeClr>
              </a:gs>
              <a:gs pos="0">
                <a:schemeClr val="bg1">
                  <a:alpha val="0"/>
                </a:schemeClr>
              </a:gs>
              <a:gs pos="5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p>
        </p:txBody>
      </p:sp>
      <p:sp>
        <p:nvSpPr>
          <p:cNvPr id="10" name="TextBox 9"/>
          <p:cNvSpPr txBox="1"/>
          <p:nvPr/>
        </p:nvSpPr>
        <p:spPr>
          <a:xfrm>
            <a:off x="1806956" y="2519363"/>
            <a:ext cx="2407919" cy="908295"/>
          </a:xfrm>
          <a:prstGeom prst="rect">
            <a:avLst/>
          </a:prstGeom>
          <a:noFill/>
        </p:spPr>
        <p:txBody>
          <a:bodyPr wrap="square" lIns="0" tIns="0" rIns="0" bIns="0" rtlCol="0">
            <a:noAutofit/>
          </a:bodyPr>
          <a:lstStyle/>
          <a:p>
            <a:r>
              <a:rPr lang="en-US" sz="4000" dirty="0">
                <a:latin typeface="Arial" pitchFamily="34" charset="0"/>
                <a:cs typeface="Arial" pitchFamily="34" charset="0"/>
              </a:rPr>
              <a:t>Questions</a:t>
            </a:r>
          </a:p>
        </p:txBody>
      </p:sp>
      <p:sp>
        <p:nvSpPr>
          <p:cNvPr id="11" name="TextBox 10"/>
          <p:cNvSpPr txBox="1"/>
          <p:nvPr/>
        </p:nvSpPr>
        <p:spPr>
          <a:xfrm>
            <a:off x="4648200" y="3418133"/>
            <a:ext cx="2407919" cy="908295"/>
          </a:xfrm>
          <a:prstGeom prst="rect">
            <a:avLst/>
          </a:prstGeom>
          <a:noFill/>
        </p:spPr>
        <p:txBody>
          <a:bodyPr wrap="square" lIns="0" tIns="0" rIns="0" bIns="0" rtlCol="0">
            <a:noAutofit/>
          </a:bodyPr>
          <a:lstStyle/>
          <a:p>
            <a:r>
              <a:rPr lang="en-US" sz="4000" dirty="0">
                <a:latin typeface="Arial" pitchFamily="34" charset="0"/>
                <a:cs typeface="Arial" pitchFamily="34" charset="0"/>
              </a:rPr>
              <a:t>&amp; Answers</a:t>
            </a:r>
          </a:p>
        </p:txBody>
      </p:sp>
      <p:sp>
        <p:nvSpPr>
          <p:cNvPr id="6" name="Content Placeholder 2"/>
          <p:cNvSpPr txBox="1">
            <a:spLocks/>
          </p:cNvSpPr>
          <p:nvPr/>
        </p:nvSpPr>
        <p:spPr>
          <a:xfrm>
            <a:off x="381000" y="1719739"/>
            <a:ext cx="8458200" cy="1937861"/>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1800" b="1" u="sng" dirty="0"/>
              <a:t>CI/CD</a:t>
            </a:r>
            <a:endParaRPr lang="en-US" sz="1400" dirty="0"/>
          </a:p>
          <a:p>
            <a:pPr marL="0" indent="0" algn="just">
              <a:buNone/>
            </a:pPr>
            <a:r>
              <a:rPr lang="en-US" sz="1400" b="1" dirty="0"/>
              <a:t>	Continuous Integration (CI) </a:t>
            </a:r>
            <a:r>
              <a:rPr lang="en-US" sz="1400" dirty="0"/>
              <a:t>is a development practice where developers integrate code into a shared 	repository frequently, preferably several times a day. Each integration can then be verified by an 	automated build and automated tests</a:t>
            </a:r>
          </a:p>
          <a:p>
            <a:pPr marL="0" indent="0" algn="just">
              <a:buNone/>
            </a:pPr>
            <a:r>
              <a:rPr lang="en-US" sz="1400" b="1" dirty="0"/>
              <a:t>	Continuous Delivery</a:t>
            </a:r>
            <a:r>
              <a:rPr lang="en-US" sz="1400" dirty="0"/>
              <a:t> (</a:t>
            </a:r>
            <a:r>
              <a:rPr lang="en-US" sz="1400" b="1" dirty="0"/>
              <a:t>CD) </a:t>
            </a:r>
            <a:r>
              <a:rPr lang="en-US" sz="1400" dirty="0">
                <a:solidFill>
                  <a:srgbClr val="55565A"/>
                </a:solidFill>
              </a:rPr>
              <a:t>is the practice of making sure your software is always production ready 	throughout its entire lifecycle. Beyond making sure your application passes automated tests it has to 	have, all the configuration necessary to push it into production using a fully automated process in a 	matter of seconds or minutes</a:t>
            </a:r>
          </a:p>
          <a:p>
            <a:pPr algn="just"/>
            <a:endParaRPr lang="en-US" sz="1400" dirty="0"/>
          </a:p>
          <a:p>
            <a:pPr marL="0" indent="0">
              <a:buNone/>
            </a:pPr>
            <a:endParaRPr lang="en-US" sz="1400" dirty="0">
              <a:solidFill>
                <a:srgbClr val="FF0000"/>
              </a:solidFill>
            </a:endParaRPr>
          </a:p>
          <a:p>
            <a:pPr marL="0" indent="0">
              <a:buFont typeface="Arial" panose="020B0604020202020204" pitchFamily="34" charset="0"/>
              <a:buNone/>
            </a:pP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3281944415"/>
              </p:ext>
            </p:extLst>
          </p:nvPr>
        </p:nvGraphicFramePr>
        <p:xfrm>
          <a:off x="342900" y="4953000"/>
          <a:ext cx="8458200" cy="1219200"/>
        </p:xfrm>
        <a:graphic>
          <a:graphicData uri="http://schemas.openxmlformats.org/drawingml/2006/table">
            <a:tbl>
              <a:tblPr firstRow="1" bandRow="1">
                <a:tableStyleId>{16D9F66E-5EB9-4882-86FB-DCBF35E3C3E4}</a:tableStyleId>
              </a:tblPr>
              <a:tblGrid>
                <a:gridCol w="2718707">
                  <a:extLst>
                    <a:ext uri="{9D8B030D-6E8A-4147-A177-3AD203B41FA5}">
                      <a16:colId xmlns:a16="http://schemas.microsoft.com/office/drawing/2014/main" val="20000"/>
                    </a:ext>
                  </a:extLst>
                </a:gridCol>
                <a:gridCol w="5739493">
                  <a:extLst>
                    <a:ext uri="{9D8B030D-6E8A-4147-A177-3AD203B41FA5}">
                      <a16:colId xmlns:a16="http://schemas.microsoft.com/office/drawing/2014/main" val="20001"/>
                    </a:ext>
                  </a:extLst>
                </a:gridCol>
              </a:tblGrid>
              <a:tr h="1219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2">
                              <a:lumMod val="10000"/>
                            </a:schemeClr>
                          </a:solidFill>
                          <a:latin typeface="+mn-lt"/>
                          <a:ea typeface="+mn-ea"/>
                          <a:cs typeface="+mn-cs"/>
                        </a:rPr>
                        <a:t>How to implement this? Attend a </a:t>
                      </a:r>
                      <a:r>
                        <a:rPr lang="en-US" sz="1600" b="0" kern="1200" baseline="0" dirty="0">
                          <a:solidFill>
                            <a:schemeClr val="bg2">
                              <a:lumMod val="10000"/>
                            </a:schemeClr>
                          </a:solidFill>
                          <a:latin typeface="+mn-lt"/>
                          <a:ea typeface="+mn-ea"/>
                          <a:cs typeface="+mn-cs"/>
                          <a:hlinkClick r:id="rId3"/>
                        </a:rPr>
                        <a:t>Demo</a:t>
                      </a:r>
                      <a:r>
                        <a:rPr lang="en-US" sz="1600" b="0" kern="1200" baseline="0" dirty="0">
                          <a:solidFill>
                            <a:schemeClr val="bg2">
                              <a:lumMod val="10000"/>
                            </a:schemeClr>
                          </a:solidFill>
                          <a:latin typeface="+mn-lt"/>
                          <a:ea typeface="+mn-ea"/>
                          <a:cs typeface="+mn-cs"/>
                        </a:rPr>
                        <a:t> on 28</a:t>
                      </a:r>
                      <a:r>
                        <a:rPr lang="en-US" sz="1600" b="0" kern="1200" baseline="30000" dirty="0">
                          <a:solidFill>
                            <a:schemeClr val="bg2">
                              <a:lumMod val="10000"/>
                            </a:schemeClr>
                          </a:solidFill>
                          <a:latin typeface="+mn-lt"/>
                          <a:ea typeface="+mn-ea"/>
                          <a:cs typeface="+mn-cs"/>
                        </a:rPr>
                        <a:t>th</a:t>
                      </a:r>
                      <a:r>
                        <a:rPr lang="en-US" sz="1600" b="0" kern="1200" baseline="0" dirty="0">
                          <a:solidFill>
                            <a:schemeClr val="bg2">
                              <a:lumMod val="10000"/>
                            </a:schemeClr>
                          </a:solidFill>
                          <a:latin typeface="+mn-lt"/>
                          <a:ea typeface="+mn-ea"/>
                          <a:cs typeface="+mn-cs"/>
                        </a:rPr>
                        <a:t>  Nov  to know more.</a:t>
                      </a:r>
                    </a:p>
                    <a:p>
                      <a:pPr lvl="0"/>
                      <a:r>
                        <a:rPr lang="en-US" sz="1200" b="0" kern="1200" dirty="0">
                          <a:solidFill>
                            <a:schemeClr val="bg2">
                              <a:lumMod val="10000"/>
                            </a:schemeClr>
                          </a:solidFill>
                          <a:latin typeface="+mn-lt"/>
                          <a:ea typeface="+mn-ea"/>
                          <a:cs typeface="+mn-cs"/>
                        </a:rPr>
                        <a:t>For offshore (4:30</a:t>
                      </a:r>
                      <a:r>
                        <a:rPr lang="en-US" sz="1200" b="0" kern="1200" baseline="0" dirty="0">
                          <a:solidFill>
                            <a:schemeClr val="bg2">
                              <a:lumMod val="10000"/>
                            </a:schemeClr>
                          </a:solidFill>
                          <a:latin typeface="+mn-lt"/>
                          <a:ea typeface="+mn-ea"/>
                          <a:cs typeface="+mn-cs"/>
                        </a:rPr>
                        <a:t> AM CT</a:t>
                      </a:r>
                      <a:r>
                        <a:rPr lang="en-US" sz="1200" b="0" kern="1200" dirty="0">
                          <a:solidFill>
                            <a:schemeClr val="bg2">
                              <a:lumMod val="10000"/>
                            </a:schemeClr>
                          </a:solidFill>
                          <a:latin typeface="+mn-lt"/>
                          <a:ea typeface="+mn-ea"/>
                          <a:cs typeface="+mn-cs"/>
                        </a:rPr>
                        <a:t>)</a:t>
                      </a:r>
                    </a:p>
                    <a:p>
                      <a:pPr lvl="0"/>
                      <a:r>
                        <a:rPr lang="en-US" sz="1200" b="0" kern="1200" dirty="0">
                          <a:solidFill>
                            <a:schemeClr val="bg2">
                              <a:lumMod val="10000"/>
                            </a:schemeClr>
                          </a:solidFill>
                          <a:latin typeface="+mn-lt"/>
                          <a:ea typeface="+mn-ea"/>
                          <a:cs typeface="+mn-cs"/>
                        </a:rPr>
                        <a:t>For onshore  (10 AM CT)</a:t>
                      </a:r>
                    </a:p>
                  </a:txBody>
                  <a:tcPr/>
                </a:tc>
                <a:tc>
                  <a:txBody>
                    <a:bodyPr/>
                    <a:lstStyle/>
                    <a:p>
                      <a:r>
                        <a:rPr lang="en-US" sz="1200" b="1" i="0" u="none" strike="noStrike" kern="1200" baseline="0" dirty="0">
                          <a:solidFill>
                            <a:schemeClr val="tx2">
                              <a:lumMod val="50000"/>
                            </a:schemeClr>
                          </a:solidFill>
                          <a:latin typeface="+mn-lt"/>
                          <a:ea typeface="+mn-ea"/>
                          <a:cs typeface="+mn-cs"/>
                        </a:rPr>
                        <a:t>Support: </a:t>
                      </a:r>
                      <a:endParaRPr lang="en-US" sz="1200" b="0" i="0" u="none" strike="noStrike" kern="1200" baseline="0" dirty="0">
                        <a:solidFill>
                          <a:schemeClr val="tx2">
                            <a:lumMod val="50000"/>
                          </a:schemeClr>
                        </a:solidFill>
                        <a:latin typeface="+mn-lt"/>
                        <a:ea typeface="+mn-ea"/>
                        <a:cs typeface="+mn-cs"/>
                      </a:endParaRPr>
                    </a:p>
                    <a:p>
                      <a:r>
                        <a:rPr lang="en-US" sz="1200" b="0" i="0" u="none" strike="noStrike" kern="1200" baseline="0" dirty="0">
                          <a:solidFill>
                            <a:schemeClr val="tx2">
                              <a:lumMod val="50000"/>
                            </a:schemeClr>
                          </a:solidFill>
                          <a:latin typeface="+mn-lt"/>
                          <a:ea typeface="+mn-ea"/>
                          <a:cs typeface="+mn-cs"/>
                        </a:rPr>
                        <a:t>If you have a question, please use the ”Ask O2M-DEVOPS” section of the O2M DevOps Hub Connect site and someone will respond.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2">
                              <a:lumMod val="50000"/>
                            </a:schemeClr>
                          </a:solidFill>
                          <a:latin typeface="+mn-lt"/>
                          <a:ea typeface="+mn-ea"/>
                          <a:cs typeface="+mn-cs"/>
                        </a:rPr>
                        <a:t>1. Click on the link: </a:t>
                      </a:r>
                      <a:r>
                        <a:rPr lang="en-US" sz="1200" b="0" dirty="0">
                          <a:solidFill>
                            <a:srgbClr val="1F497D">
                              <a:lumMod val="50000"/>
                            </a:srgbClr>
                          </a:solidFill>
                          <a:hlinkClick r:id="rId4"/>
                        </a:rPr>
                        <a:t>https://hubconnect.uhg.com/groups/ssmo-devops</a:t>
                      </a:r>
                      <a:endParaRPr lang="en-US" sz="1200" b="0" i="0" u="none" strike="noStrike" kern="1200" baseline="0" dirty="0">
                        <a:solidFill>
                          <a:schemeClr val="tx2">
                            <a:lumMod val="50000"/>
                          </a:schemeClr>
                        </a:solidFill>
                        <a:latin typeface="+mn-lt"/>
                        <a:ea typeface="+mn-ea"/>
                        <a:cs typeface="+mn-cs"/>
                      </a:endParaRPr>
                    </a:p>
                    <a:p>
                      <a:pPr marL="0" indent="0">
                        <a:buNone/>
                      </a:pPr>
                      <a:r>
                        <a:rPr lang="en-US" sz="1200" b="0" i="0" u="none" strike="noStrike" kern="1200" baseline="0" dirty="0">
                          <a:solidFill>
                            <a:schemeClr val="tx2">
                              <a:lumMod val="50000"/>
                            </a:schemeClr>
                          </a:solidFill>
                          <a:latin typeface="+mn-lt"/>
                          <a:ea typeface="+mn-ea"/>
                          <a:cs typeface="+mn-cs"/>
                        </a:rPr>
                        <a:t>2. Type your question under the O2M-DevOps, “Ask your question” </a:t>
                      </a:r>
                    </a:p>
                    <a:p>
                      <a:r>
                        <a:rPr lang="en-US" sz="1200" b="0" i="0" u="none" strike="noStrike" kern="1200" baseline="0" dirty="0">
                          <a:solidFill>
                            <a:schemeClr val="tx2">
                              <a:lumMod val="50000"/>
                            </a:schemeClr>
                          </a:solidFill>
                          <a:latin typeface="+mn-lt"/>
                          <a:ea typeface="+mn-ea"/>
                          <a:cs typeface="+mn-cs"/>
                        </a:rPr>
                        <a:t>3. Click on the button “Ask It” </a:t>
                      </a:r>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381000" y="981075"/>
            <a:ext cx="8458200" cy="677108"/>
          </a:xfrm>
          <a:prstGeom prst="rect">
            <a:avLst/>
          </a:prstGeom>
          <a:solidFill>
            <a:schemeClr val="accent6">
              <a:lumMod val="40000"/>
              <a:lumOff val="60000"/>
            </a:schemeClr>
          </a:solidFill>
          <a:ln>
            <a:solidFill>
              <a:schemeClr val="accent2">
                <a:lumMod val="60000"/>
                <a:lumOff val="40000"/>
              </a:schemeClr>
            </a:solidFill>
          </a:ln>
        </p:spPr>
        <p:txBody>
          <a:bodyPr wrap="square" rtlCol="0">
            <a:spAutoFit/>
          </a:bodyPr>
          <a:lstStyle/>
          <a:p>
            <a:pPr>
              <a:defRPr/>
            </a:pPr>
            <a:r>
              <a:rPr lang="en-US" sz="1400" dirty="0">
                <a:latin typeface="Comic Sans MS" panose="030F0702030302020204" pitchFamily="66" charset="0"/>
              </a:rPr>
              <a:t>Are you tired of doing manual deployments and resolving the issues from manual deployments in your application. Implement </a:t>
            </a:r>
            <a:r>
              <a:rPr lang="en-US" dirty="0"/>
              <a:t> </a:t>
            </a:r>
            <a:r>
              <a:rPr lang="en-US" sz="2400" dirty="0">
                <a:solidFill>
                  <a:srgbClr val="00B050"/>
                </a:solidFill>
                <a:latin typeface="Comic Sans MS" panose="030F0702030302020204" pitchFamily="66" charset="0"/>
              </a:rPr>
              <a:t>CI/CD </a:t>
            </a:r>
            <a:r>
              <a:rPr lang="en-US" sz="1400" dirty="0">
                <a:latin typeface="Comic Sans MS" panose="030F0702030302020204" pitchFamily="66" charset="0"/>
              </a:rPr>
              <a:t>just keep deploying and ease your work</a:t>
            </a:r>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9" y="3657600"/>
            <a:ext cx="8458199"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a:hlinkClick r:id="rId4"/>
          </p:cNvPr>
          <p:cNvSpPr txBox="1"/>
          <p:nvPr/>
        </p:nvSpPr>
        <p:spPr>
          <a:xfrm>
            <a:off x="0" y="6581001"/>
            <a:ext cx="9144000" cy="276999"/>
          </a:xfrm>
          <a:prstGeom prst="rect">
            <a:avLst/>
          </a:prstGeom>
          <a:solidFill>
            <a:srgbClr val="E87720"/>
          </a:solidFill>
          <a:ln>
            <a:noFill/>
          </a:ln>
        </p:spPr>
        <p:txBody>
          <a:bodyPr wrap="square" rtlCol="0">
            <a:spAutoFit/>
          </a:bodyPr>
          <a:lstStyle/>
          <a:p>
            <a:pPr algn="ctr"/>
            <a:r>
              <a:rPr lang="en-US" sz="1200" dirty="0">
                <a:solidFill>
                  <a:schemeClr val="bg1"/>
                </a:solidFill>
                <a:hlinkClick r:id="rId4"/>
              </a:rPr>
              <a:t>Please visit hub connect for more details on O2M-Devops</a:t>
            </a:r>
            <a:endParaRPr lang="en-US" sz="1200" dirty="0">
              <a:solidFill>
                <a:schemeClr val="bg1"/>
              </a:solidFill>
            </a:endParaRPr>
          </a:p>
        </p:txBody>
      </p:sp>
      <p:pic>
        <p:nvPicPr>
          <p:cNvPr id="1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58039" y="152400"/>
            <a:ext cx="1681161"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1828800" y="228600"/>
            <a:ext cx="5257800" cy="523220"/>
          </a:xfrm>
          <a:prstGeom prst="rect">
            <a:avLst/>
          </a:prstGeom>
          <a:noFill/>
        </p:spPr>
        <p:txBody>
          <a:bodyPr wrap="square" rtlCol="0" anchor="ctr">
            <a:spAutoFit/>
          </a:bodyPr>
          <a:lstStyle/>
          <a:p>
            <a:pPr algn="ctr"/>
            <a:r>
              <a:rPr lang="en-US" sz="2800" dirty="0"/>
              <a:t>O2M DEVOPS – Selfservice Tools</a:t>
            </a:r>
          </a:p>
        </p:txBody>
      </p:sp>
      <p:pic>
        <p:nvPicPr>
          <p:cNvPr id="1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1" y="123825"/>
            <a:ext cx="82867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38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Continuous Integration</a:t>
            </a:r>
          </a:p>
        </p:txBody>
      </p:sp>
      <p:sp>
        <p:nvSpPr>
          <p:cNvPr id="2" name="Text Placeholder 1"/>
          <p:cNvSpPr>
            <a:spLocks noGrp="1"/>
          </p:cNvSpPr>
          <p:nvPr>
            <p:ph type="body" sz="quarter" idx="4294967295"/>
          </p:nvPr>
        </p:nvSpPr>
        <p:spPr>
          <a:xfrm>
            <a:off x="742950" y="1354138"/>
            <a:ext cx="8401050" cy="4792662"/>
          </a:xfrm>
        </p:spPr>
        <p:txBody>
          <a:bodyPr/>
          <a:lstStyle/>
          <a:p>
            <a:r>
              <a:rPr lang="en-US" sz="1800" b="1" dirty="0">
                <a:solidFill>
                  <a:schemeClr val="tx1"/>
                </a:solidFill>
              </a:rPr>
              <a:t>Continuous Integration (CI) </a:t>
            </a:r>
            <a:r>
              <a:rPr lang="en-US" sz="1800" dirty="0">
                <a:solidFill>
                  <a:schemeClr val="tx1"/>
                </a:solidFill>
              </a:rPr>
              <a:t>is a development practice where developers integrate code into a shared repository frequently, preferably several times a day. Each integration can then be verified by an automated build and automated tests.</a:t>
            </a:r>
          </a:p>
          <a:p>
            <a:r>
              <a:rPr lang="en-US" sz="1800" dirty="0">
                <a:solidFill>
                  <a:schemeClr val="tx1"/>
                </a:solidFill>
              </a:rPr>
              <a:t>One of the key benefits of integrating regularly is that you can detect errors quickly and locate them more easily. As each change introduced is typically small, pinpointing the specific change that introduced a defect can be done quickly.</a:t>
            </a:r>
          </a:p>
          <a:p>
            <a:endParaRPr lang="en-US" sz="1800" dirty="0">
              <a:solidFill>
                <a:schemeClr val="tx1"/>
              </a:solidFill>
            </a:endParaRPr>
          </a:p>
        </p:txBody>
      </p:sp>
      <p:sp>
        <p:nvSpPr>
          <p:cNvPr id="3" name="Slide Number Placeholder 2"/>
          <p:cNvSpPr>
            <a:spLocks noGrp="1"/>
          </p:cNvSpPr>
          <p:nvPr>
            <p:ph type="sldNum" sz="quarter" idx="4294967295"/>
          </p:nvPr>
        </p:nvSpPr>
        <p:spPr>
          <a:xfrm>
            <a:off x="8758238" y="6434138"/>
            <a:ext cx="385762" cy="246062"/>
          </a:xfrm>
          <a:prstGeom prst="rect">
            <a:avLst/>
          </a:prstGeom>
        </p:spPr>
        <p:txBody>
          <a:bodyPr/>
          <a:lstStyle/>
          <a:p>
            <a:pPr algn="r"/>
            <a:fld id="{F18F5FCC-583C-47C6-9953-2F6AD74D46AE}" type="slidenum">
              <a:rPr lang="en-US" smtClean="0"/>
              <a:pPr algn="r"/>
              <a:t>3</a:t>
            </a:fld>
            <a:endParaRPr lang="en-US" dirty="0"/>
          </a:p>
        </p:txBody>
      </p:sp>
    </p:spTree>
    <p:extLst>
      <p:ext uri="{BB962C8B-B14F-4D97-AF65-F5344CB8AC3E}">
        <p14:creationId xmlns:p14="http://schemas.microsoft.com/office/powerpoint/2010/main" val="4953604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Continuous Delivery/Deployment</a:t>
            </a:r>
          </a:p>
        </p:txBody>
      </p:sp>
      <p:sp>
        <p:nvSpPr>
          <p:cNvPr id="2" name="Text Placeholder 1"/>
          <p:cNvSpPr>
            <a:spLocks noGrp="1"/>
          </p:cNvSpPr>
          <p:nvPr>
            <p:ph type="body" sz="quarter" idx="4294967295"/>
          </p:nvPr>
        </p:nvSpPr>
        <p:spPr>
          <a:xfrm>
            <a:off x="742950" y="1354138"/>
            <a:ext cx="8401050" cy="4792662"/>
          </a:xfrm>
        </p:spPr>
        <p:txBody>
          <a:bodyPr/>
          <a:lstStyle/>
          <a:p>
            <a:r>
              <a:rPr lang="en-US" sz="1800" b="1" dirty="0">
                <a:solidFill>
                  <a:schemeClr val="tx1"/>
                </a:solidFill>
              </a:rPr>
              <a:t>Continuous Delivery</a:t>
            </a:r>
            <a:r>
              <a:rPr lang="en-US" sz="1800" dirty="0">
                <a:solidFill>
                  <a:schemeClr val="tx1"/>
                </a:solidFill>
              </a:rPr>
              <a:t> (</a:t>
            </a:r>
            <a:r>
              <a:rPr lang="en-US" sz="1800" b="1" dirty="0">
                <a:solidFill>
                  <a:schemeClr val="tx1"/>
                </a:solidFill>
              </a:rPr>
              <a:t>CD) </a:t>
            </a:r>
            <a:r>
              <a:rPr lang="en-US" sz="1800" dirty="0">
                <a:solidFill>
                  <a:srgbClr val="55565A"/>
                </a:solidFill>
              </a:rPr>
              <a:t>is the practice of making sure your software is always production ready throughout its entire lifecycle. Beyond making sure your application passes automated tests it has to have, all the configuration necessary to push it into production using a fully automated process in a matter of seconds or minutes</a:t>
            </a:r>
          </a:p>
          <a:p>
            <a:endParaRPr lang="en-US" dirty="0">
              <a:solidFill>
                <a:srgbClr val="55565A"/>
              </a:solidFill>
            </a:endParaRPr>
          </a:p>
          <a:p>
            <a:endParaRPr lang="en-US" sz="1800" dirty="0">
              <a:solidFill>
                <a:srgbClr val="55565A"/>
              </a:solidFill>
            </a:endParaRPr>
          </a:p>
          <a:p>
            <a:endParaRPr lang="en-US" dirty="0">
              <a:solidFill>
                <a:srgbClr val="55565A"/>
              </a:solidFill>
            </a:endParaRPr>
          </a:p>
          <a:p>
            <a:r>
              <a:rPr lang="en-US" b="1" dirty="0">
                <a:solidFill>
                  <a:srgbClr val="55565A"/>
                </a:solidFill>
              </a:rPr>
              <a:t>Continuous Deployment (CD) </a:t>
            </a:r>
            <a:r>
              <a:rPr lang="en-US" dirty="0">
                <a:solidFill>
                  <a:srgbClr val="55565A"/>
                </a:solidFill>
              </a:rPr>
              <a:t>refers to automatically releasing to the production environment if the latest version passes all automated tests.</a:t>
            </a:r>
          </a:p>
          <a:p>
            <a:endParaRPr lang="en-US" sz="1800" dirty="0">
              <a:solidFill>
                <a:srgbClr val="55565A"/>
              </a:solidFill>
            </a:endParaRPr>
          </a:p>
        </p:txBody>
      </p:sp>
      <p:sp>
        <p:nvSpPr>
          <p:cNvPr id="3" name="Slide Number Placeholder 2"/>
          <p:cNvSpPr>
            <a:spLocks noGrp="1"/>
          </p:cNvSpPr>
          <p:nvPr>
            <p:ph type="sldNum" sz="quarter" idx="4294967295"/>
          </p:nvPr>
        </p:nvSpPr>
        <p:spPr>
          <a:xfrm>
            <a:off x="8758238" y="6434138"/>
            <a:ext cx="385762" cy="246062"/>
          </a:xfrm>
          <a:prstGeom prst="rect">
            <a:avLst/>
          </a:prstGeom>
        </p:spPr>
        <p:txBody>
          <a:bodyPr/>
          <a:lstStyle/>
          <a:p>
            <a:pPr algn="r"/>
            <a:fld id="{F18F5FCC-583C-47C6-9953-2F6AD74D46AE}" type="slidenum">
              <a:rPr lang="en-US" smtClean="0"/>
              <a:pPr algn="r"/>
              <a:t>4</a:t>
            </a:fld>
            <a:endParaRPr lang="en-US" dirty="0"/>
          </a:p>
        </p:txBody>
      </p:sp>
    </p:spTree>
    <p:extLst>
      <p:ext uri="{BB962C8B-B14F-4D97-AF65-F5344CB8AC3E}">
        <p14:creationId xmlns:p14="http://schemas.microsoft.com/office/powerpoint/2010/main" val="3763498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OSAM Continuous Delivery &amp; Quality</a:t>
            </a:r>
          </a:p>
        </p:txBody>
      </p:sp>
      <p:pic>
        <p:nvPicPr>
          <p:cNvPr id="9" name="Content Placeholder 8"/>
          <p:cNvPicPr>
            <a:picLocks noGrp="1" noChangeAspect="1"/>
          </p:cNvPicPr>
          <p:nvPr>
            <p:ph idx="4294967295"/>
          </p:nvPr>
        </p:nvPicPr>
        <p:blipFill>
          <a:blip r:embed="rId3"/>
          <a:srcRect l="-8992" r="-8992"/>
          <a:stretch>
            <a:fillRect/>
          </a:stretch>
        </p:blipFill>
        <p:spPr>
          <a:xfrm>
            <a:off x="746125" y="1354138"/>
            <a:ext cx="8397875" cy="4772025"/>
          </a:xfrm>
        </p:spPr>
      </p:pic>
      <p:sp>
        <p:nvSpPr>
          <p:cNvPr id="3" name="Slide Number Placeholder 2"/>
          <p:cNvSpPr>
            <a:spLocks noGrp="1"/>
          </p:cNvSpPr>
          <p:nvPr>
            <p:ph type="sldNum" sz="quarter" idx="4294967295"/>
          </p:nvPr>
        </p:nvSpPr>
        <p:spPr>
          <a:xfrm>
            <a:off x="8758238" y="6434138"/>
            <a:ext cx="385762" cy="246062"/>
          </a:xfrm>
          <a:prstGeom prst="rect">
            <a:avLst/>
          </a:prstGeom>
        </p:spPr>
        <p:txBody>
          <a:bodyPr/>
          <a:lstStyle/>
          <a:p>
            <a:pPr algn="r"/>
            <a:fld id="{F18F5FCC-583C-47C6-9953-2F6AD74D46AE}" type="slidenum">
              <a:rPr lang="en-US" smtClean="0"/>
              <a:pPr algn="r"/>
              <a:t>5</a:t>
            </a:fld>
            <a:endParaRPr lang="en-US" dirty="0"/>
          </a:p>
        </p:txBody>
      </p:sp>
      <p:sp>
        <p:nvSpPr>
          <p:cNvPr id="10" name="TextBox 9"/>
          <p:cNvSpPr txBox="1"/>
          <p:nvPr/>
        </p:nvSpPr>
        <p:spPr>
          <a:xfrm>
            <a:off x="2209800" y="6172201"/>
            <a:ext cx="4528804" cy="246221"/>
          </a:xfrm>
          <a:prstGeom prst="rect">
            <a:avLst/>
          </a:prstGeom>
          <a:noFill/>
        </p:spPr>
        <p:txBody>
          <a:bodyPr wrap="none" rtlCol="0">
            <a:spAutoFit/>
          </a:bodyPr>
          <a:lstStyle/>
          <a:p>
            <a:r>
              <a:rPr lang="en-US" sz="1000" dirty="0"/>
              <a:t>source: https://</a:t>
            </a:r>
            <a:r>
              <a:rPr lang="en-US" sz="1000" dirty="0" err="1"/>
              <a:t>hubconnect.uhg.com</a:t>
            </a:r>
            <a:r>
              <a:rPr lang="en-US" sz="1000" dirty="0"/>
              <a:t>/groups/</a:t>
            </a:r>
            <a:r>
              <a:rPr lang="en-US" sz="1000" dirty="0" err="1"/>
              <a:t>osam</a:t>
            </a:r>
            <a:r>
              <a:rPr lang="en-US" sz="1000" dirty="0"/>
              <a:t>-continuous-delivery-quality</a:t>
            </a:r>
          </a:p>
        </p:txBody>
      </p:sp>
    </p:spTree>
    <p:extLst>
      <p:ext uri="{BB962C8B-B14F-4D97-AF65-F5344CB8AC3E}">
        <p14:creationId xmlns:p14="http://schemas.microsoft.com/office/powerpoint/2010/main" val="31078367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Started</a:t>
            </a:r>
          </a:p>
        </p:txBody>
      </p:sp>
      <p:sp>
        <p:nvSpPr>
          <p:cNvPr id="2" name="Text Placeholder 1"/>
          <p:cNvSpPr>
            <a:spLocks noGrp="1"/>
          </p:cNvSpPr>
          <p:nvPr>
            <p:ph type="body" sz="quarter" idx="4294967295"/>
          </p:nvPr>
        </p:nvSpPr>
        <p:spPr>
          <a:xfrm>
            <a:off x="0" y="1354138"/>
            <a:ext cx="4114800" cy="4792662"/>
          </a:xfrm>
        </p:spPr>
        <p:txBody>
          <a:bodyPr/>
          <a:lstStyle/>
          <a:p>
            <a:pPr marL="0" indent="0">
              <a:buNone/>
            </a:pPr>
            <a:r>
              <a:rPr lang="en-US" sz="2000" dirty="0"/>
              <a:t>1. Source Code Management</a:t>
            </a:r>
          </a:p>
          <a:p>
            <a:pPr marL="342900" lvl="1" indent="-342900">
              <a:buFont typeface="Arial"/>
              <a:buChar char="•"/>
            </a:pPr>
            <a:r>
              <a:rPr lang="en-US" sz="1800" dirty="0">
                <a:hlinkClick r:id="rId2"/>
              </a:rPr>
              <a:t>Git</a:t>
            </a:r>
            <a:r>
              <a:rPr lang="en-US" sz="1800" dirty="0"/>
              <a:t> on CodeHub</a:t>
            </a:r>
          </a:p>
          <a:p>
            <a:pPr lvl="1"/>
            <a:endParaRPr lang="en-US" sz="1800" dirty="0"/>
          </a:p>
          <a:p>
            <a:pPr marL="0" indent="0">
              <a:buNone/>
            </a:pPr>
            <a:r>
              <a:rPr lang="en-US" sz="2000" dirty="0"/>
              <a:t>2. Build Services</a:t>
            </a:r>
          </a:p>
          <a:p>
            <a:pPr marL="171450" lvl="2" indent="0">
              <a:buNone/>
            </a:pPr>
            <a:r>
              <a:rPr lang="en-US" sz="1600" dirty="0">
                <a:hlinkClick r:id="rId3"/>
              </a:rPr>
              <a:t>Maven</a:t>
            </a:r>
            <a:endParaRPr lang="en-US" sz="1600" dirty="0"/>
          </a:p>
          <a:p>
            <a:pPr marL="171450" lvl="2" indent="0">
              <a:buNone/>
            </a:pPr>
            <a:r>
              <a:rPr lang="en-US" sz="1600" dirty="0"/>
              <a:t>Maven is a build automation tool used primarily for Java projects. Based on the concept of a project object model (POM)</a:t>
            </a:r>
          </a:p>
          <a:p>
            <a:pPr marL="171450" lvl="2" indent="0">
              <a:buNone/>
            </a:pPr>
            <a:r>
              <a:rPr lang="en-US" sz="1600" dirty="0">
                <a:hlinkClick r:id="rId4"/>
              </a:rPr>
              <a:t>Jenkins</a:t>
            </a:r>
            <a:endParaRPr lang="en-US" sz="1600" dirty="0"/>
          </a:p>
          <a:p>
            <a:pPr marL="171450" lvl="2" indent="0">
              <a:buNone/>
            </a:pPr>
            <a:r>
              <a:rPr lang="en-US" sz="1600" dirty="0"/>
              <a:t> Open source automation server which supports version control tools, scripts, deployment tools etc. through plugins</a:t>
            </a:r>
          </a:p>
          <a:p>
            <a:pPr marL="171450" lvl="2" indent="0">
              <a:buNone/>
            </a:pPr>
            <a:r>
              <a:rPr lang="en-US" sz="1600" dirty="0" err="1">
                <a:hlinkClick r:id="rId5"/>
              </a:rPr>
              <a:t>Artifactory</a:t>
            </a:r>
            <a:endParaRPr lang="en-US" sz="1600" dirty="0"/>
          </a:p>
          <a:p>
            <a:pPr marL="171450" lvl="2" indent="0">
              <a:buNone/>
            </a:pPr>
            <a:r>
              <a:rPr lang="en-US" sz="1600" dirty="0"/>
              <a:t> Binary repository manager where artifacts are stored</a:t>
            </a:r>
          </a:p>
          <a:p>
            <a:pPr marL="171450" lvl="2" indent="0">
              <a:buNone/>
            </a:pPr>
            <a:endParaRPr lang="en-US" sz="1600" dirty="0"/>
          </a:p>
          <a:p>
            <a:pPr marL="342900" lvl="1" indent="-342900">
              <a:buFont typeface="Arial"/>
              <a:buChar char="•"/>
            </a:pPr>
            <a:endParaRPr lang="en-US" sz="1800" dirty="0"/>
          </a:p>
        </p:txBody>
      </p:sp>
      <p:sp>
        <p:nvSpPr>
          <p:cNvPr id="5" name="Text Placeholder 4"/>
          <p:cNvSpPr>
            <a:spLocks noGrp="1"/>
          </p:cNvSpPr>
          <p:nvPr>
            <p:ph type="body" sz="quarter" idx="4294967295"/>
          </p:nvPr>
        </p:nvSpPr>
        <p:spPr>
          <a:xfrm>
            <a:off x="5083175" y="1354138"/>
            <a:ext cx="4060825" cy="4792662"/>
          </a:xfrm>
        </p:spPr>
        <p:txBody>
          <a:bodyPr/>
          <a:lstStyle/>
          <a:p>
            <a:pPr marL="0" indent="0">
              <a:buNone/>
            </a:pPr>
            <a:r>
              <a:rPr lang="en-US" sz="2000" dirty="0"/>
              <a:t>3. Deployment Management</a:t>
            </a:r>
          </a:p>
          <a:p>
            <a:pPr marL="285750" lvl="1" indent="-285750">
              <a:buFont typeface="Arial"/>
              <a:buChar char="•"/>
            </a:pPr>
            <a:r>
              <a:rPr lang="en-US" sz="1800" dirty="0" err="1">
                <a:hlinkClick r:id="rId6"/>
              </a:rPr>
              <a:t>XLDeploy</a:t>
            </a:r>
            <a:endParaRPr lang="en-US" sz="1800" dirty="0"/>
          </a:p>
          <a:p>
            <a:pPr marL="0" indent="0">
              <a:buNone/>
            </a:pPr>
            <a:endParaRPr lang="en-US" dirty="0"/>
          </a:p>
          <a:p>
            <a:pPr marL="0" indent="0">
              <a:buNone/>
            </a:pPr>
            <a:r>
              <a:rPr lang="en-US" sz="2200" dirty="0"/>
              <a:t>4. Release Management</a:t>
            </a:r>
            <a:endParaRPr lang="en-US" dirty="0"/>
          </a:p>
          <a:p>
            <a:pPr marL="285750" lvl="1" indent="-285750">
              <a:buFont typeface="Arial"/>
              <a:buChar char="•"/>
            </a:pPr>
            <a:r>
              <a:rPr lang="en-US" sz="1800" dirty="0" err="1">
                <a:hlinkClick r:id="rId6"/>
              </a:rPr>
              <a:t>XLRelease</a:t>
            </a:r>
            <a:endParaRPr lang="en-US" sz="1800" dirty="0"/>
          </a:p>
          <a:p>
            <a:pPr marL="0" lvl="1" indent="0">
              <a:buNone/>
            </a:pPr>
            <a:endParaRPr lang="en-US" sz="1800" dirty="0"/>
          </a:p>
          <a:p>
            <a:pPr marL="0" lvl="1" indent="0">
              <a:buNone/>
            </a:pPr>
            <a:r>
              <a:rPr lang="en-US" sz="2200" dirty="0"/>
              <a:t>5. Deployment Target</a:t>
            </a:r>
          </a:p>
          <a:p>
            <a:pPr marL="285750" lvl="1" indent="-285750">
              <a:spcBef>
                <a:spcPts val="2400"/>
              </a:spcBef>
              <a:buFont typeface="Arial" panose="020B0604020202020204" pitchFamily="34" charset="0"/>
              <a:buChar char="•"/>
            </a:pPr>
            <a:r>
              <a:rPr lang="en-US" dirty="0" err="1"/>
              <a:t>Jboss</a:t>
            </a:r>
            <a:r>
              <a:rPr lang="en-US" dirty="0"/>
              <a:t> VM/ WAS/</a:t>
            </a:r>
          </a:p>
          <a:p>
            <a:pPr marL="285750" lvl="1" indent="-285750">
              <a:buFont typeface="Arial"/>
              <a:buChar char="•"/>
            </a:pPr>
            <a:r>
              <a:rPr lang="en-US" dirty="0">
                <a:hlinkClick r:id="rId7"/>
              </a:rPr>
              <a:t>OpenShift Enterprise</a:t>
            </a:r>
            <a:endParaRPr lang="en-US" dirty="0"/>
          </a:p>
          <a:p>
            <a:pPr marL="0" lvl="1" indent="0">
              <a:buNone/>
            </a:pPr>
            <a:endParaRPr lang="en-US" sz="1800" dirty="0"/>
          </a:p>
          <a:p>
            <a:pPr marL="0" lvl="1" indent="0">
              <a:buNone/>
            </a:pPr>
            <a:r>
              <a:rPr lang="en-US" sz="1800" dirty="0"/>
              <a:t>6</a:t>
            </a:r>
            <a:r>
              <a:rPr lang="en-US" sz="2200" dirty="0"/>
              <a:t>. Code Quality</a:t>
            </a:r>
          </a:p>
          <a:p>
            <a:pPr marL="0" lvl="1" indent="0">
              <a:buNone/>
            </a:pPr>
            <a:r>
              <a:rPr lang="en-US" dirty="0"/>
              <a:t>Sonar and Fortify Scan</a:t>
            </a:r>
          </a:p>
          <a:p>
            <a:pPr marL="285750" lvl="1" indent="-285750">
              <a:buFont typeface="Arial"/>
              <a:buChar char="•"/>
            </a:pPr>
            <a:endParaRPr lang="en-US" sz="1800" dirty="0"/>
          </a:p>
        </p:txBody>
      </p:sp>
      <p:sp>
        <p:nvSpPr>
          <p:cNvPr id="10" name="Slide Number Placeholder 9"/>
          <p:cNvSpPr>
            <a:spLocks noGrp="1"/>
          </p:cNvSpPr>
          <p:nvPr>
            <p:ph type="sldNum" sz="quarter" idx="4294967295"/>
          </p:nvPr>
        </p:nvSpPr>
        <p:spPr>
          <a:xfrm>
            <a:off x="8758238" y="6434138"/>
            <a:ext cx="385762" cy="246062"/>
          </a:xfrm>
          <a:prstGeom prst="rect">
            <a:avLst/>
          </a:prstGeom>
        </p:spPr>
        <p:txBody>
          <a:bodyPr/>
          <a:lstStyle/>
          <a:p>
            <a:pPr algn="r"/>
            <a:fld id="{F18F5FCC-583C-47C6-9953-2F6AD74D46AE}" type="slidenum">
              <a:rPr lang="en-US" smtClean="0"/>
              <a:pPr algn="r"/>
              <a:t>6</a:t>
            </a:fld>
            <a:endParaRPr lang="en-US" dirty="0"/>
          </a:p>
        </p:txBody>
      </p:sp>
    </p:spTree>
    <p:extLst>
      <p:ext uri="{BB962C8B-B14F-4D97-AF65-F5344CB8AC3E}">
        <p14:creationId xmlns:p14="http://schemas.microsoft.com/office/powerpoint/2010/main" val="136177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Optum Enterprise Tech CI/CD Services</a:t>
            </a:r>
          </a:p>
        </p:txBody>
      </p:sp>
      <p:pic>
        <p:nvPicPr>
          <p:cNvPr id="5" name="Content Placeholder 4" descr="CICD+Overview2.jpg"/>
          <p:cNvPicPr>
            <a:picLocks noGrp="1" noChangeAspect="1"/>
          </p:cNvPicPr>
          <p:nvPr>
            <p:ph idx="4294967295"/>
          </p:nvPr>
        </p:nvPicPr>
        <p:blipFill>
          <a:blip r:embed="rId3">
            <a:extLst>
              <a:ext uri="{28A0092B-C50C-407E-A947-70E740481C1C}">
                <a14:useLocalDpi xmlns:a14="http://schemas.microsoft.com/office/drawing/2010/main" val="0"/>
              </a:ext>
            </a:extLst>
          </a:blip>
          <a:srcRect l="-9493" r="-9493"/>
          <a:stretch>
            <a:fillRect/>
          </a:stretch>
        </p:blipFill>
        <p:spPr>
          <a:xfrm>
            <a:off x="746125" y="1354138"/>
            <a:ext cx="8397875" cy="4772025"/>
          </a:xfrm>
        </p:spPr>
      </p:pic>
      <p:sp>
        <p:nvSpPr>
          <p:cNvPr id="4" name="Slide Number Placeholder 3"/>
          <p:cNvSpPr>
            <a:spLocks noGrp="1"/>
          </p:cNvSpPr>
          <p:nvPr>
            <p:ph type="sldNum" sz="quarter" idx="4294967295"/>
          </p:nvPr>
        </p:nvSpPr>
        <p:spPr>
          <a:xfrm>
            <a:off x="8758238" y="6434138"/>
            <a:ext cx="385762" cy="246062"/>
          </a:xfrm>
          <a:prstGeom prst="rect">
            <a:avLst/>
          </a:prstGeom>
        </p:spPr>
        <p:txBody>
          <a:bodyPr/>
          <a:lstStyle/>
          <a:p>
            <a:fld id="{F18F5FCC-583C-47C6-9953-2F6AD74D46AE}" type="slidenum">
              <a:rPr lang="en-US" smtClean="0"/>
              <a:pPr/>
              <a:t>7</a:t>
            </a:fld>
            <a:endParaRPr lang="en-US" dirty="0"/>
          </a:p>
        </p:txBody>
      </p:sp>
    </p:spTree>
    <p:extLst>
      <p:ext uri="{BB962C8B-B14F-4D97-AF65-F5344CB8AC3E}">
        <p14:creationId xmlns:p14="http://schemas.microsoft.com/office/powerpoint/2010/main" val="35115618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0"/>
            <a:ext cx="8229600" cy="434975"/>
          </a:xfrm>
        </p:spPr>
        <p:txBody>
          <a:bodyPr>
            <a:noAutofit/>
          </a:bodyPr>
          <a:lstStyle/>
          <a:p>
            <a:r>
              <a:rPr lang="en-US" sz="3200" dirty="0"/>
              <a:t>What is a Jenkins Pipeline</a:t>
            </a: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100" y="1295400"/>
            <a:ext cx="7861300" cy="4343400"/>
          </a:xfrm>
          <a:prstGeom prst="rect">
            <a:avLst/>
          </a:prstGeom>
        </p:spPr>
      </p:pic>
      <p:sp>
        <p:nvSpPr>
          <p:cNvPr id="4" name="TextBox 3"/>
          <p:cNvSpPr txBox="1"/>
          <p:nvPr/>
        </p:nvSpPr>
        <p:spPr>
          <a:xfrm>
            <a:off x="757822" y="1447800"/>
            <a:ext cx="7628355" cy="609600"/>
          </a:xfrm>
          <a:prstGeom prst="rect">
            <a:avLst/>
          </a:prstGeom>
          <a:solidFill>
            <a:schemeClr val="bg1"/>
          </a:solidFill>
        </p:spPr>
        <p:txBody>
          <a:bodyPr wrap="square" lIns="0" tIns="0" rIns="0" bIns="0" rtlCol="0">
            <a:noAutofit/>
          </a:bodyPr>
          <a:lstStyle/>
          <a:p>
            <a:r>
              <a:rPr lang="en-US" sz="3200">
                <a:latin typeface="Arial" pitchFamily="34" charset="0"/>
                <a:cs typeface="Arial" pitchFamily="34" charset="0"/>
              </a:rPr>
              <a:t>Jenkins </a:t>
            </a:r>
            <a:r>
              <a:rPr lang="en-US" sz="3200" dirty="0">
                <a:latin typeface="Arial" pitchFamily="34" charset="0"/>
                <a:cs typeface="Arial" pitchFamily="34" charset="0"/>
              </a:rPr>
              <a:t>Pipeline</a:t>
            </a:r>
          </a:p>
        </p:txBody>
      </p:sp>
    </p:spTree>
    <p:extLst>
      <p:ext uri="{BB962C8B-B14F-4D97-AF65-F5344CB8AC3E}">
        <p14:creationId xmlns:p14="http://schemas.microsoft.com/office/powerpoint/2010/main" val="20712412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Jenkins UI – Job </a:t>
            </a:r>
            <a:r>
              <a:rPr lang="en-US" sz="2800" dirty="0" err="1"/>
              <a:t>Config</a:t>
            </a:r>
            <a:r>
              <a:rPr lang="en-US" sz="2800" dirty="0"/>
              <a:t> – Build – Execute Shell</a:t>
            </a:r>
          </a:p>
        </p:txBody>
      </p:sp>
      <p:pic>
        <p:nvPicPr>
          <p:cNvPr id="3" name="Picture 2"/>
          <p:cNvPicPr>
            <a:picLocks noChangeAspect="1"/>
          </p:cNvPicPr>
          <p:nvPr/>
        </p:nvPicPr>
        <p:blipFill>
          <a:blip r:embed="rId2"/>
          <a:stretch>
            <a:fillRect/>
          </a:stretch>
        </p:blipFill>
        <p:spPr>
          <a:xfrm>
            <a:off x="-4011" y="1066800"/>
            <a:ext cx="9144000" cy="3855672"/>
          </a:xfrm>
          <a:prstGeom prst="rect">
            <a:avLst/>
          </a:prstGeom>
        </p:spPr>
      </p:pic>
    </p:spTree>
    <p:extLst>
      <p:ext uri="{BB962C8B-B14F-4D97-AF65-F5344CB8AC3E}">
        <p14:creationId xmlns:p14="http://schemas.microsoft.com/office/powerpoint/2010/main" val="3926138920"/>
      </p:ext>
    </p:extLst>
  </p:cSld>
  <p:clrMapOvr>
    <a:masterClrMapping/>
  </p:clrMapOvr>
  <p:transition>
    <p:fade/>
  </p:transition>
</p:sld>
</file>

<file path=ppt/theme/theme1.xml><?xml version="1.0" encoding="utf-8"?>
<a:theme xmlns:a="http://schemas.openxmlformats.org/drawingml/2006/main" name="Optum">
  <a:themeElements>
    <a:clrScheme name="Optum Ted">
      <a:dk1>
        <a:srgbClr val="53565A"/>
      </a:dk1>
      <a:lt1>
        <a:sysClr val="window" lastClr="FFFFFF"/>
      </a:lt1>
      <a:dk2>
        <a:srgbClr val="EAAA00"/>
      </a:dk2>
      <a:lt2>
        <a:srgbClr val="B1B3B3"/>
      </a:lt2>
      <a:accent1>
        <a:srgbClr val="E87722"/>
      </a:accent1>
      <a:accent2>
        <a:srgbClr val="008770"/>
      </a:accent2>
      <a:accent3>
        <a:srgbClr val="00549F"/>
      </a:accent3>
      <a:accent4>
        <a:srgbClr val="888B8D"/>
      </a:accent4>
      <a:accent5>
        <a:srgbClr val="739600"/>
      </a:accent5>
      <a:accent6>
        <a:srgbClr val="E87722"/>
      </a:accent6>
      <a:hlink>
        <a:srgbClr val="F2A900"/>
      </a:hlink>
      <a:folHlink>
        <a:srgbClr val="9E7722"/>
      </a:folHlink>
    </a:clrScheme>
    <a:fontScheme name="Optum">
      <a:majorFont>
        <a:latin typeface="Arial"/>
        <a:ea typeface=""/>
        <a:cs typeface=""/>
      </a:majorFont>
      <a:minorFont>
        <a:latin typeface="Arial"/>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45720" rIns="45720"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5_Optum">
  <a:themeElements>
    <a:clrScheme name="Optum Ted">
      <a:dk1>
        <a:srgbClr val="53565A"/>
      </a:dk1>
      <a:lt1>
        <a:sysClr val="window" lastClr="FFFFFF"/>
      </a:lt1>
      <a:dk2>
        <a:srgbClr val="EAAA00"/>
      </a:dk2>
      <a:lt2>
        <a:srgbClr val="B1B3B3"/>
      </a:lt2>
      <a:accent1>
        <a:srgbClr val="E87722"/>
      </a:accent1>
      <a:accent2>
        <a:srgbClr val="008770"/>
      </a:accent2>
      <a:accent3>
        <a:srgbClr val="00549F"/>
      </a:accent3>
      <a:accent4>
        <a:srgbClr val="888B8D"/>
      </a:accent4>
      <a:accent5>
        <a:srgbClr val="739600"/>
      </a:accent5>
      <a:accent6>
        <a:srgbClr val="E87722"/>
      </a:accent6>
      <a:hlink>
        <a:srgbClr val="F2A900"/>
      </a:hlink>
      <a:folHlink>
        <a:srgbClr val="9E7722"/>
      </a:folHlink>
    </a:clrScheme>
    <a:fontScheme name="Optum">
      <a:majorFont>
        <a:latin typeface="Arial"/>
        <a:ea typeface=""/>
        <a:cs typeface=""/>
      </a:majorFont>
      <a:minorFont>
        <a:latin typeface="Arial"/>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45720" rIns="45720"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Custom Design">
  <a:themeElements>
    <a:clrScheme name="Optum Palette">
      <a:dk1>
        <a:srgbClr val="63666A"/>
      </a:dk1>
      <a:lt1>
        <a:srgbClr val="FFFFFF"/>
      </a:lt1>
      <a:dk2>
        <a:srgbClr val="63666A"/>
      </a:dk2>
      <a:lt2>
        <a:srgbClr val="0D776E"/>
      </a:lt2>
      <a:accent1>
        <a:srgbClr val="D45D00"/>
      </a:accent1>
      <a:accent2>
        <a:srgbClr val="D19000"/>
      </a:accent2>
      <a:accent3>
        <a:srgbClr val="0D776E"/>
      </a:accent3>
      <a:accent4>
        <a:srgbClr val="535659"/>
      </a:accent4>
      <a:accent5>
        <a:srgbClr val="96172E"/>
      </a:accent5>
      <a:accent6>
        <a:srgbClr val="8E9300"/>
      </a:accent6>
      <a:hlink>
        <a:srgbClr val="96172E"/>
      </a:hlink>
      <a:folHlink>
        <a:srgbClr val="8E9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9BBD0245E29648A32DAB1E5467E8DE" ma:contentTypeVersion="0" ma:contentTypeDescription="Create a new document." ma:contentTypeScope="" ma:versionID="72d895d2260b3a847746b0480ff4df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320F49-271C-4245-9EF8-23587612B88E}">
  <ds:schemaRefs>
    <ds:schemaRef ds:uri="http://schemas.microsoft.com/sharepoint/v3/contenttype/forms"/>
  </ds:schemaRefs>
</ds:datastoreItem>
</file>

<file path=customXml/itemProps2.xml><?xml version="1.0" encoding="utf-8"?>
<ds:datastoreItem xmlns:ds="http://schemas.openxmlformats.org/officeDocument/2006/customXml" ds:itemID="{CDB0D9F4-3600-435F-BC0F-49C4A6B7C6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161E0D5-7A24-4634-B325-78677ADEA5DE}">
  <ds:schemaRefs>
    <ds:schemaRef ds:uri="http://schemas.openxmlformats.org/package/2006/metadata/core-properties"/>
    <ds:schemaRef ds:uri="http://www.w3.org/XML/1998/namespace"/>
    <ds:schemaRef ds:uri="http://schemas.microsoft.com/office/infopath/2007/PartnerControls"/>
    <ds:schemaRef ds:uri="http://purl.org/dc/elements/1.1/"/>
    <ds:schemaRef ds:uri="http://schemas.microsoft.com/office/2006/documentManagement/types"/>
    <ds:schemaRef ds:uri="http://purl.org/dc/dcmityp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88040</TotalTime>
  <Words>1004</Words>
  <Application>Microsoft Macintosh PowerPoint</Application>
  <PresentationFormat>On-screen Show (4:3)</PresentationFormat>
  <Paragraphs>157</Paragraphs>
  <Slides>26</Slides>
  <Notes>8</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26</vt:i4>
      </vt:variant>
    </vt:vector>
  </HeadingPairs>
  <TitlesOfParts>
    <vt:vector size="33" baseType="lpstr">
      <vt:lpstr>Arial</vt:lpstr>
      <vt:lpstr>Calibri</vt:lpstr>
      <vt:lpstr>Comic Sans MS</vt:lpstr>
      <vt:lpstr>Segoe UI</vt:lpstr>
      <vt:lpstr>Optum</vt:lpstr>
      <vt:lpstr>5_Optum</vt:lpstr>
      <vt:lpstr>Custom Design</vt:lpstr>
      <vt:lpstr>CI/CD Intro and Jenkins Pipeline</vt:lpstr>
      <vt:lpstr>Agenda</vt:lpstr>
      <vt:lpstr>Continuous Integration</vt:lpstr>
      <vt:lpstr>Continuous Delivery/Deployment</vt:lpstr>
      <vt:lpstr>OSAM Continuous Delivery &amp; Quality</vt:lpstr>
      <vt:lpstr>Getting Started</vt:lpstr>
      <vt:lpstr>Optum Enterprise Tech CI/CD Services</vt:lpstr>
      <vt:lpstr>What is a Jenkins Pipeline</vt:lpstr>
      <vt:lpstr>Jenkins UI – Job Config – Build – Execute Shell</vt:lpstr>
      <vt:lpstr>Creating a Jenkins Pipeline as Code Project</vt:lpstr>
      <vt:lpstr>Jenkins Pipeline as Code</vt:lpstr>
      <vt:lpstr>‘Jenkinsfile’ and ‘src’ are in same directory</vt:lpstr>
      <vt:lpstr>Basic Jenkinsfile Structure - Scripted</vt:lpstr>
      <vt:lpstr>Jenkins Pipeline Stages</vt:lpstr>
      <vt:lpstr>JPaC - Pipeline Job Config</vt:lpstr>
      <vt:lpstr>Jenkinsfile with no Global Pipeline Library</vt:lpstr>
      <vt:lpstr>JPaC vs JPaC with GPL Comparison</vt:lpstr>
      <vt:lpstr>PowerPoint Presentation</vt:lpstr>
      <vt:lpstr>Jenkins Global Pipeline Library and Declarative</vt:lpstr>
      <vt:lpstr>Jenkins Global Pipeline Library</vt:lpstr>
      <vt:lpstr>Global Pipeline Library – Directory Structure</vt:lpstr>
      <vt:lpstr>Jenkins -&gt; Manage Jenkins -&gt; Configure System</vt:lpstr>
      <vt:lpstr>Global Pipeline Library – Features</vt:lpstr>
      <vt:lpstr>Global Pipeline Library</vt:lpstr>
      <vt:lpstr>Where to Get More Help</vt:lpstr>
      <vt:lpstr>PowerPoint Presentation</vt:lpstr>
    </vt:vector>
  </TitlesOfParts>
  <Company>UnitedHealth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Syverson, Derek J</dc:creator>
  <cp:lastModifiedBy>Microsoft Office User</cp:lastModifiedBy>
  <cp:revision>574</cp:revision>
  <dcterms:created xsi:type="dcterms:W3CDTF">2015-08-07T13:08:16Z</dcterms:created>
  <dcterms:modified xsi:type="dcterms:W3CDTF">2019-07-24T15:08:54Z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https://hubconnect.uhg.com</vt:lpwstr>
  </property>
  <property fmtid="{D5CDD505-2E9C-101B-9397-08002B2CF9AE}" pid="3" name="Jive_LatestUserAccountName">
    <vt:lpwstr>award40</vt:lpwstr>
  </property>
  <property fmtid="{D5CDD505-2E9C-101B-9397-08002B2CF9AE}" pid="4" name="Jive_VersionGuid">
    <vt:lpwstr>fbc7f9c1-2abf-4bed-9afd-c98c850c4150</vt:lpwstr>
  </property>
  <property fmtid="{D5CDD505-2E9C-101B-9397-08002B2CF9AE}" pid="5" name="Offisync_UpdateToken">
    <vt:lpwstr>1</vt:lpwstr>
  </property>
  <property fmtid="{D5CDD505-2E9C-101B-9397-08002B2CF9AE}" pid="6" name="Offisync_ServerID">
    <vt:lpwstr>e3e54f63-90d9-4136-a210-b624ba838b23</vt:lpwstr>
  </property>
  <property fmtid="{D5CDD505-2E9C-101B-9397-08002B2CF9AE}" pid="7" name="Offisync_UniqueId">
    <vt:lpwstr>170995</vt:lpwstr>
  </property>
  <property fmtid="{D5CDD505-2E9C-101B-9397-08002B2CF9AE}" pid="8" name="ContentTypeId">
    <vt:lpwstr>0x010100AC9BBD0245E29648A32DAB1E5467E8DE</vt:lpwstr>
  </property>
</Properties>
</file>