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64" r:id="rId3"/>
    <p:sldId id="260" r:id="rId4"/>
    <p:sldId id="270" r:id="rId5"/>
    <p:sldId id="265" r:id="rId6"/>
    <p:sldId id="266" r:id="rId7"/>
    <p:sldId id="267" r:id="rId8"/>
    <p:sldId id="268" r:id="rId9"/>
    <p:sldId id="271" r:id="rId10"/>
    <p:sldId id="277" r:id="rId11"/>
    <p:sldId id="272" r:id="rId12"/>
    <p:sldId id="275" r:id="rId13"/>
    <p:sldId id="274" r:id="rId14"/>
    <p:sldId id="273" r:id="rId15"/>
    <p:sldId id="263" r:id="rId16"/>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A25"/>
    <a:srgbClr val="469C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74"/>
  </p:normalViewPr>
  <p:slideViewPr>
    <p:cSldViewPr snapToGrid="0" snapToObjects="1">
      <p:cViewPr varScale="1">
        <p:scale>
          <a:sx n="109" d="100"/>
          <a:sy n="109" d="100"/>
        </p:scale>
        <p:origin x="100"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pic>
        <p:nvPicPr>
          <p:cNvPr id="8" name="Afbeelding 7"/>
          <p:cNvPicPr>
            <a:picLocks noChangeAspect="1"/>
          </p:cNvPicPr>
          <p:nvPr userDrawn="1"/>
        </p:nvPicPr>
        <p:blipFill rotWithShape="1">
          <a:blip r:embed="rId2">
            <a:extLst>
              <a:ext uri="{28A0092B-C50C-407E-A947-70E740481C1C}">
                <a14:useLocalDpi xmlns:a14="http://schemas.microsoft.com/office/drawing/2010/main" val="0"/>
              </a:ext>
            </a:extLst>
          </a:blip>
          <a:srcRect t="19236" b="3815"/>
          <a:stretch/>
        </p:blipFill>
        <p:spPr>
          <a:xfrm>
            <a:off x="0" y="0"/>
            <a:ext cx="12192000" cy="6858000"/>
          </a:xfrm>
          <a:prstGeom prst="rect">
            <a:avLst/>
          </a:prstGeom>
        </p:spPr>
      </p:pic>
      <p:sp>
        <p:nvSpPr>
          <p:cNvPr id="9" name="Titel 1"/>
          <p:cNvSpPr>
            <a:spLocks noGrp="1"/>
          </p:cNvSpPr>
          <p:nvPr>
            <p:ph type="ctrTitle"/>
          </p:nvPr>
        </p:nvSpPr>
        <p:spPr>
          <a:xfrm>
            <a:off x="5106975" y="995652"/>
            <a:ext cx="6314060" cy="2476598"/>
          </a:xfrm>
        </p:spPr>
        <p:txBody>
          <a:bodyPr anchor="b"/>
          <a:lstStyle>
            <a:lvl1pPr algn="r">
              <a:defRPr sz="6000" b="1">
                <a:solidFill>
                  <a:schemeClr val="bg1"/>
                </a:solidFill>
                <a:latin typeface="Arial" charset="0"/>
                <a:ea typeface="Arial" charset="0"/>
                <a:cs typeface="Arial" charset="0"/>
              </a:defRPr>
            </a:lvl1pPr>
          </a:lstStyle>
          <a:p>
            <a:r>
              <a:rPr lang="nl-NL" dirty="0"/>
              <a:t>Titelstijl van model bewerken</a:t>
            </a:r>
          </a:p>
        </p:txBody>
      </p:sp>
      <p:sp>
        <p:nvSpPr>
          <p:cNvPr id="10" name="Ondertitel 2"/>
          <p:cNvSpPr>
            <a:spLocks noGrp="1"/>
          </p:cNvSpPr>
          <p:nvPr>
            <p:ph type="subTitle" idx="1" hasCustomPrompt="1"/>
          </p:nvPr>
        </p:nvSpPr>
        <p:spPr>
          <a:xfrm>
            <a:off x="5106975" y="3514165"/>
            <a:ext cx="6314060" cy="1717481"/>
          </a:xfrm>
        </p:spPr>
        <p:txBody>
          <a:bodyPr/>
          <a:lstStyle>
            <a:lvl1pPr marL="0" indent="0" algn="r">
              <a:buNone/>
              <a:defRPr sz="2400" spc="100" baseline="0">
                <a:solidFill>
                  <a:srgbClr val="469CB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p:txBody>
      </p:sp>
    </p:spTree>
    <p:extLst>
      <p:ext uri="{BB962C8B-B14F-4D97-AF65-F5344CB8AC3E}">
        <p14:creationId xmlns:p14="http://schemas.microsoft.com/office/powerpoint/2010/main" val="703376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736241" y="969797"/>
            <a:ext cx="9756511" cy="2502453"/>
          </a:xfrm>
        </p:spPr>
        <p:txBody>
          <a:bodyPr anchor="b"/>
          <a:lstStyle>
            <a:lvl1pPr algn="l">
              <a:defRPr sz="6000" b="1">
                <a:latin typeface="Arial" charset="0"/>
                <a:ea typeface="Arial" charset="0"/>
                <a:cs typeface="Arial" charset="0"/>
              </a:defRPr>
            </a:lvl1pPr>
          </a:lstStyle>
          <a:p>
            <a:r>
              <a:rPr lang="nl-NL" dirty="0"/>
              <a:t>Titelstijl van model bewerken</a:t>
            </a:r>
          </a:p>
        </p:txBody>
      </p:sp>
      <p:sp>
        <p:nvSpPr>
          <p:cNvPr id="3" name="Ondertitel 2"/>
          <p:cNvSpPr>
            <a:spLocks noGrp="1"/>
          </p:cNvSpPr>
          <p:nvPr>
            <p:ph type="subTitle" idx="1" hasCustomPrompt="1"/>
          </p:nvPr>
        </p:nvSpPr>
        <p:spPr>
          <a:xfrm>
            <a:off x="1736241" y="3496235"/>
            <a:ext cx="9756511" cy="1735411"/>
          </a:xfrm>
        </p:spPr>
        <p:txBody>
          <a:bodyPr/>
          <a:lstStyle>
            <a:lvl1pPr marL="0" indent="0" algn="l">
              <a:buNone/>
              <a:defRPr sz="2400" spc="100" baseline="0">
                <a:solidFill>
                  <a:srgbClr val="469CB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1754169" y="547089"/>
            <a:ext cx="9796849" cy="1134634"/>
          </a:xfrm>
        </p:spPr>
        <p:txBody>
          <a:bodyPr/>
          <a:lstStyle>
            <a:lvl1pPr>
              <a:defRPr b="1" i="0">
                <a:latin typeface="Arial" charset="0"/>
                <a:ea typeface="Arial" charset="0"/>
                <a:cs typeface="Arial" charset="0"/>
              </a:defRPr>
            </a:lvl1pPr>
          </a:lstStyle>
          <a:p>
            <a:r>
              <a:rPr lang="nl-NL" dirty="0"/>
              <a:t>Titelstijl van model bewerken</a:t>
            </a:r>
          </a:p>
        </p:txBody>
      </p:sp>
      <p:sp>
        <p:nvSpPr>
          <p:cNvPr id="3" name="Tijdelijke aanduiding voor inhoud 2"/>
          <p:cNvSpPr>
            <a:spLocks noGrp="1"/>
          </p:cNvSpPr>
          <p:nvPr>
            <p:ph idx="1"/>
          </p:nvPr>
        </p:nvSpPr>
        <p:spPr>
          <a:xfrm>
            <a:off x="1754169" y="1914493"/>
            <a:ext cx="9796849" cy="3724588"/>
          </a:xfrm>
        </p:spPr>
        <p:txBody>
          <a:bodyPr/>
          <a:lstStyle>
            <a:lvl1pPr>
              <a:buClr>
                <a:srgbClr val="469CB6"/>
              </a:buClr>
              <a:defRPr>
                <a:latin typeface="Arial" charset="0"/>
                <a:ea typeface="Arial" charset="0"/>
                <a:cs typeface="Arial" charset="0"/>
              </a:defRPr>
            </a:lvl1pPr>
            <a:lvl2pPr>
              <a:buClr>
                <a:srgbClr val="469CB6"/>
              </a:buClr>
              <a:defRPr>
                <a:latin typeface="Arial" charset="0"/>
                <a:ea typeface="Arial" charset="0"/>
                <a:cs typeface="Arial" charset="0"/>
              </a:defRPr>
            </a:lvl2pPr>
            <a:lvl3pPr>
              <a:buClr>
                <a:srgbClr val="469CB6"/>
              </a:buClr>
              <a:defRPr>
                <a:latin typeface="Arial" charset="0"/>
                <a:ea typeface="Arial" charset="0"/>
                <a:cs typeface="Arial" charset="0"/>
              </a:defRPr>
            </a:lvl3pPr>
            <a:lvl4pPr>
              <a:buClr>
                <a:srgbClr val="469CB6"/>
              </a:buClr>
              <a:defRPr>
                <a:latin typeface="Arial" charset="0"/>
                <a:ea typeface="Arial" charset="0"/>
                <a:cs typeface="Arial" charset="0"/>
              </a:defRPr>
            </a:lvl4pPr>
            <a:lvl5pPr>
              <a:buClr>
                <a:srgbClr val="469CB6"/>
              </a:buClr>
              <a:defRPr>
                <a:latin typeface="Arial" charset="0"/>
                <a:ea typeface="Arial" charset="0"/>
                <a:cs typeface="Arial" charset="0"/>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1903766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3" name="Tijdelijke aanduiding voor inhoud 2"/>
          <p:cNvSpPr>
            <a:spLocks noGrp="1"/>
          </p:cNvSpPr>
          <p:nvPr>
            <p:ph sz="half" idx="1"/>
          </p:nvPr>
        </p:nvSpPr>
        <p:spPr>
          <a:xfrm>
            <a:off x="1754167" y="1918450"/>
            <a:ext cx="4072887" cy="3720634"/>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inhoud 3"/>
          <p:cNvSpPr>
            <a:spLocks noGrp="1"/>
          </p:cNvSpPr>
          <p:nvPr>
            <p:ph sz="half" idx="2"/>
          </p:nvPr>
        </p:nvSpPr>
        <p:spPr>
          <a:xfrm>
            <a:off x="6006348" y="1918450"/>
            <a:ext cx="5591509" cy="3720634"/>
          </a:xfrm>
        </p:spPr>
        <p:txBody>
          <a:bodyPr/>
          <a:lstStyle>
            <a:lvl1pPr>
              <a:buClr>
                <a:srgbClr val="469CB6"/>
              </a:buClr>
              <a:defRPr/>
            </a:lvl1pPr>
            <a:lvl2pPr>
              <a:buClr>
                <a:srgbClr val="469CB6"/>
              </a:buClr>
              <a:defRPr/>
            </a:lvl2pPr>
            <a:lvl3pPr>
              <a:buClr>
                <a:srgbClr val="469CB6"/>
              </a:buClr>
              <a:defRPr/>
            </a:lvl3pPr>
            <a:lvl4pPr>
              <a:buClr>
                <a:srgbClr val="469CB6"/>
              </a:buClr>
              <a:defRPr/>
            </a:lvl4pPr>
            <a:lvl5pPr>
              <a:buClr>
                <a:srgbClr val="469CB6"/>
              </a:buClr>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tel 1"/>
          <p:cNvSpPr>
            <a:spLocks noGrp="1"/>
          </p:cNvSpPr>
          <p:nvPr>
            <p:ph type="title"/>
          </p:nvPr>
        </p:nvSpPr>
        <p:spPr>
          <a:xfrm>
            <a:off x="1754169" y="547089"/>
            <a:ext cx="9796849" cy="1134634"/>
          </a:xfrm>
        </p:spPr>
        <p:txBody>
          <a:bodyPr/>
          <a:lstStyle>
            <a:lvl1pPr>
              <a:defRPr b="1" i="0">
                <a:latin typeface="Arial" charset="0"/>
                <a:ea typeface="Arial" charset="0"/>
                <a:cs typeface="Arial" charset="0"/>
              </a:defRPr>
            </a:lvl1pPr>
          </a:lstStyle>
          <a:p>
            <a:r>
              <a:rPr lang="nl-NL" dirty="0"/>
              <a:t>Titelstijl van model bewerken</a:t>
            </a:r>
          </a:p>
        </p:txBody>
      </p:sp>
    </p:spTree>
    <p:extLst>
      <p:ext uri="{BB962C8B-B14F-4D97-AF65-F5344CB8AC3E}">
        <p14:creationId xmlns:p14="http://schemas.microsoft.com/office/powerpoint/2010/main" val="6426864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1739148" y="555808"/>
            <a:ext cx="9793941" cy="1170735"/>
          </a:xfrm>
          <a:prstGeom prst="rect">
            <a:avLst/>
          </a:prstGeom>
        </p:spPr>
        <p:txBody>
          <a:bodyPr vert="horz" lIns="91440" tIns="45720" rIns="91440" bIns="45720" rtlCol="0" anchor="ctr">
            <a:normAutofit/>
          </a:bodyPr>
          <a:lstStyle/>
          <a:p>
            <a:r>
              <a:rPr lang="nl-NL" dirty="0"/>
              <a:t>Titelstijl van model bewerken</a:t>
            </a:r>
          </a:p>
        </p:txBody>
      </p:sp>
      <p:sp>
        <p:nvSpPr>
          <p:cNvPr id="3" name="Tijdelijke aanduiding voor tekst 2"/>
          <p:cNvSpPr>
            <a:spLocks noGrp="1"/>
          </p:cNvSpPr>
          <p:nvPr>
            <p:ph type="body" idx="1"/>
          </p:nvPr>
        </p:nvSpPr>
        <p:spPr>
          <a:xfrm>
            <a:off x="1739148" y="1993207"/>
            <a:ext cx="9793941" cy="3843094"/>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201F1A-0BE0-204F-81EB-8DB7561EABE6}" type="datetimeFigureOut">
              <a:rPr lang="nl-NL" smtClean="0"/>
              <a:t>20-5-2024</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AC8759-79CE-AD45-B8E9-384DC71D8392}" type="slidenum">
              <a:rPr lang="nl-NL" smtClean="0"/>
              <a:t>‹#›</a:t>
            </a:fld>
            <a:endParaRPr lang="nl-NL"/>
          </a:p>
        </p:txBody>
      </p:sp>
      <p:pic>
        <p:nvPicPr>
          <p:cNvPr id="7" name="Afbeelding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4429919"/>
            <a:ext cx="12192000" cy="2434966"/>
          </a:xfrm>
          <a:prstGeom prst="rect">
            <a:avLst/>
          </a:prstGeom>
        </p:spPr>
      </p:pic>
    </p:spTree>
    <p:extLst>
      <p:ext uri="{BB962C8B-B14F-4D97-AF65-F5344CB8AC3E}">
        <p14:creationId xmlns:p14="http://schemas.microsoft.com/office/powerpoint/2010/main" val="19144605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2" r:id="rId4"/>
  </p:sldLayoutIdLst>
  <p:txStyles>
    <p:titleStyle>
      <a:lvl1pPr algn="l" defTabSz="914400" rtl="0" eaLnBrk="1" latinLnBrk="0" hangingPunct="1">
        <a:lnSpc>
          <a:spcPct val="90000"/>
        </a:lnSpc>
        <a:spcBef>
          <a:spcPct val="0"/>
        </a:spcBef>
        <a:buNone/>
        <a:defRPr sz="4400" b="1" i="0" kern="1200">
          <a:solidFill>
            <a:srgbClr val="2B2A25"/>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Clr>
          <a:srgbClr val="469CB6"/>
        </a:buClr>
        <a:buFont typeface="Arial"/>
        <a:buChar char="•"/>
        <a:defRPr sz="2800" kern="1200">
          <a:solidFill>
            <a:srgbClr val="2B2A25"/>
          </a:solidFill>
          <a:latin typeface="Arial" charset="0"/>
          <a:ea typeface="Arial" charset="0"/>
          <a:cs typeface="Arial" charset="0"/>
        </a:defRPr>
      </a:lvl1pPr>
      <a:lvl2pPr marL="685800" indent="-228600" algn="l" defTabSz="914400" rtl="0" eaLnBrk="1" latinLnBrk="0" hangingPunct="1">
        <a:lnSpc>
          <a:spcPct val="90000"/>
        </a:lnSpc>
        <a:spcBef>
          <a:spcPts val="500"/>
        </a:spcBef>
        <a:buClr>
          <a:srgbClr val="469CB6"/>
        </a:buClr>
        <a:buFont typeface="Arial"/>
        <a:buChar char="•"/>
        <a:defRPr sz="2400" kern="1200">
          <a:solidFill>
            <a:srgbClr val="2B2A25"/>
          </a:solidFill>
          <a:latin typeface="Arial" charset="0"/>
          <a:ea typeface="Arial" charset="0"/>
          <a:cs typeface="Arial" charset="0"/>
        </a:defRPr>
      </a:lvl2pPr>
      <a:lvl3pPr marL="1143000" indent="-228600" algn="l" defTabSz="914400" rtl="0" eaLnBrk="1" latinLnBrk="0" hangingPunct="1">
        <a:lnSpc>
          <a:spcPct val="90000"/>
        </a:lnSpc>
        <a:spcBef>
          <a:spcPts val="500"/>
        </a:spcBef>
        <a:buClr>
          <a:srgbClr val="469CB6"/>
        </a:buClr>
        <a:buFont typeface="Arial"/>
        <a:buChar char="•"/>
        <a:defRPr sz="2000" kern="1200">
          <a:solidFill>
            <a:srgbClr val="2B2A25"/>
          </a:solidFill>
          <a:latin typeface="Arial" charset="0"/>
          <a:ea typeface="Arial" charset="0"/>
          <a:cs typeface="Arial" charset="0"/>
        </a:defRPr>
      </a:lvl3pPr>
      <a:lvl4pPr marL="1600200" indent="-228600" algn="l" defTabSz="914400" rtl="0" eaLnBrk="1" latinLnBrk="0" hangingPunct="1">
        <a:lnSpc>
          <a:spcPct val="90000"/>
        </a:lnSpc>
        <a:spcBef>
          <a:spcPts val="500"/>
        </a:spcBef>
        <a:buClr>
          <a:srgbClr val="469CB6"/>
        </a:buClr>
        <a:buFont typeface="Arial"/>
        <a:buChar char="•"/>
        <a:defRPr sz="1800" kern="1200">
          <a:solidFill>
            <a:srgbClr val="2B2A25"/>
          </a:solidFill>
          <a:latin typeface="Arial" charset="0"/>
          <a:ea typeface="Arial" charset="0"/>
          <a:cs typeface="Arial" charset="0"/>
        </a:defRPr>
      </a:lvl4pPr>
      <a:lvl5pPr marL="2057400" indent="-228600" algn="l" defTabSz="914400" rtl="0" eaLnBrk="1" latinLnBrk="0" hangingPunct="1">
        <a:lnSpc>
          <a:spcPct val="90000"/>
        </a:lnSpc>
        <a:spcBef>
          <a:spcPts val="500"/>
        </a:spcBef>
        <a:buClr>
          <a:srgbClr val="469CB6"/>
        </a:buClr>
        <a:buFont typeface="Arial"/>
        <a:buChar char="•"/>
        <a:defRPr sz="1800" kern="1200">
          <a:solidFill>
            <a:srgbClr val="2B2A25"/>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heseus.fi/bitstream/handle/10024/344506/The%20Role%20of%20Artificial%20Intelligence%20in%20Supply%20Chain%20Management.pdf?sequence=2" TargetMode="External"/><Relationship Id="rId2" Type="http://schemas.openxmlformats.org/officeDocument/2006/relationships/hyperlink" Target="https://www.linkedin.com/pulse/how-ai-transforms-wms-warehousing-giovanni-sisinna-dh0tf/" TargetMode="External"/><Relationship Id="rId1" Type="http://schemas.openxmlformats.org/officeDocument/2006/relationships/slideLayout" Target="../slideLayouts/slideLayout2.xml"/><Relationship Id="rId4" Type="http://schemas.openxmlformats.org/officeDocument/2006/relationships/hyperlink" Target="https://www.diva-portal.org/smash/get/diva2:1582500/FULLTEXT01.pdf"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4200341" y="306766"/>
            <a:ext cx="7220694" cy="3165484"/>
          </a:xfrm>
        </p:spPr>
        <p:txBody>
          <a:bodyPr>
            <a:normAutofit fontScale="90000"/>
          </a:bodyPr>
          <a:lstStyle/>
          <a:p>
            <a:r>
              <a:rPr lang="nl-NL" b="1" i="0" dirty="0">
                <a:effectLst/>
                <a:latin typeface="Montserrat" panose="00000500000000000000" pitchFamily="2" charset="0"/>
              </a:rPr>
              <a:t>Stageopdracht - Html 5 Web App Visualisatie</a:t>
            </a:r>
            <a:br>
              <a:rPr lang="nl-NL" b="1" i="0" dirty="0">
                <a:effectLst/>
                <a:latin typeface="Montserrat" panose="00000500000000000000" pitchFamily="2" charset="0"/>
              </a:rPr>
            </a:br>
            <a:endParaRPr lang="nl-NL" dirty="0"/>
          </a:p>
        </p:txBody>
      </p:sp>
      <p:sp>
        <p:nvSpPr>
          <p:cNvPr id="3" name="Ondertitel 2"/>
          <p:cNvSpPr>
            <a:spLocks noGrp="1"/>
          </p:cNvSpPr>
          <p:nvPr>
            <p:ph type="subTitle" idx="1"/>
          </p:nvPr>
        </p:nvSpPr>
        <p:spPr>
          <a:xfrm>
            <a:off x="5106975" y="2613509"/>
            <a:ext cx="6314060" cy="1717481"/>
          </a:xfrm>
        </p:spPr>
        <p:txBody>
          <a:bodyPr/>
          <a:lstStyle/>
          <a:p>
            <a:r>
              <a:rPr lang="nl-NL" dirty="0"/>
              <a:t>Aaron Vanmarcke</a:t>
            </a:r>
          </a:p>
        </p:txBody>
      </p:sp>
    </p:spTree>
    <p:extLst>
      <p:ext uri="{BB962C8B-B14F-4D97-AF65-F5344CB8AC3E}">
        <p14:creationId xmlns:p14="http://schemas.microsoft.com/office/powerpoint/2010/main" val="464329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C381-B47B-3FE0-0B46-A2BBE9B2DC22}"/>
              </a:ext>
            </a:extLst>
          </p:cNvPr>
          <p:cNvSpPr>
            <a:spLocks noGrp="1"/>
          </p:cNvSpPr>
          <p:nvPr>
            <p:ph type="ctrTitle"/>
          </p:nvPr>
        </p:nvSpPr>
        <p:spPr/>
        <p:txBody>
          <a:bodyPr>
            <a:normAutofit/>
          </a:bodyPr>
          <a:lstStyle/>
          <a:p>
            <a:r>
              <a:rPr lang="nl-BE" dirty="0"/>
              <a:t>Literatuurstudie van AI/ML in supply chain</a:t>
            </a:r>
          </a:p>
        </p:txBody>
      </p:sp>
      <p:sp>
        <p:nvSpPr>
          <p:cNvPr id="3" name="Subtitle 2">
            <a:extLst>
              <a:ext uri="{FF2B5EF4-FFF2-40B4-BE49-F238E27FC236}">
                <a16:creationId xmlns:a16="http://schemas.microsoft.com/office/drawing/2014/main" id="{331F3FEB-7DBE-2E59-4DAB-9F034F0CB4CB}"/>
              </a:ext>
            </a:extLst>
          </p:cNvPr>
          <p:cNvSpPr>
            <a:spLocks noGrp="1"/>
          </p:cNvSpPr>
          <p:nvPr>
            <p:ph type="subTitle" idx="1"/>
          </p:nvPr>
        </p:nvSpPr>
        <p:spPr>
          <a:xfrm>
            <a:off x="1736242" y="3496235"/>
            <a:ext cx="8162876" cy="2993055"/>
          </a:xfrm>
        </p:spPr>
        <p:txBody>
          <a:bodyPr>
            <a:normAutofit/>
          </a:bodyPr>
          <a:lstStyle/>
          <a:p>
            <a:r>
              <a:rPr lang="nl-BE" dirty="0">
                <a:hlinkClick r:id="rId2"/>
              </a:rPr>
              <a:t>https://www.linkedin.com/pulse/how-ai-transforms-wms-warehousing-giovanni-sisinna-dh0tf/</a:t>
            </a:r>
            <a:endParaRPr lang="nl-BE" dirty="0"/>
          </a:p>
          <a:p>
            <a:r>
              <a:rPr lang="nl-BE" dirty="0">
                <a:hlinkClick r:id="rId3"/>
              </a:rPr>
              <a:t>https://www.theseus.fi/bitstream/handle/10024/344506/The%20Role%20of%20Artificial%20Intelligence%20in%20Supply%20Chain%20Management.pdf?sequence=2</a:t>
            </a:r>
            <a:endParaRPr lang="nl-BE" dirty="0"/>
          </a:p>
          <a:p>
            <a:r>
              <a:rPr lang="nl-BE" dirty="0">
                <a:hlinkClick r:id="rId4"/>
              </a:rPr>
              <a:t>https://www.diva-portal.org/smash/get/diva2:1582500/FULLTEXT01.pdf</a:t>
            </a:r>
            <a:endParaRPr lang="nl-BE" dirty="0"/>
          </a:p>
          <a:p>
            <a:endParaRPr lang="nl-BE" dirty="0"/>
          </a:p>
        </p:txBody>
      </p:sp>
    </p:spTree>
    <p:extLst>
      <p:ext uri="{BB962C8B-B14F-4D97-AF65-F5344CB8AC3E}">
        <p14:creationId xmlns:p14="http://schemas.microsoft.com/office/powerpoint/2010/main" val="2537786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2AD13-BDDC-60F6-C4D1-691DD7C4DD68}"/>
              </a:ext>
            </a:extLst>
          </p:cNvPr>
          <p:cNvSpPr>
            <a:spLocks noGrp="1"/>
          </p:cNvSpPr>
          <p:nvPr>
            <p:ph type="ctrTitle"/>
          </p:nvPr>
        </p:nvSpPr>
        <p:spPr/>
        <p:txBody>
          <a:bodyPr/>
          <a:lstStyle/>
          <a:p>
            <a:r>
              <a:rPr lang="nl-BE" dirty="0"/>
              <a:t>Voorbeeld</a:t>
            </a:r>
          </a:p>
        </p:txBody>
      </p:sp>
      <p:sp>
        <p:nvSpPr>
          <p:cNvPr id="3" name="Subtitle 2">
            <a:extLst>
              <a:ext uri="{FF2B5EF4-FFF2-40B4-BE49-F238E27FC236}">
                <a16:creationId xmlns:a16="http://schemas.microsoft.com/office/drawing/2014/main" id="{8F1AD8F2-6ED9-D0A0-2D49-809443CDE973}"/>
              </a:ext>
            </a:extLst>
          </p:cNvPr>
          <p:cNvSpPr>
            <a:spLocks noGrp="1"/>
          </p:cNvSpPr>
          <p:nvPr>
            <p:ph type="subTitle" idx="1"/>
          </p:nvPr>
        </p:nvSpPr>
        <p:spPr/>
        <p:txBody>
          <a:bodyPr/>
          <a:lstStyle/>
          <a:p>
            <a:r>
              <a:rPr lang="nl-BE" dirty="0"/>
              <a:t>-mockdata aangemaakt.</a:t>
            </a:r>
          </a:p>
          <a:p>
            <a:endParaRPr lang="nl-BE" sz="2800" dirty="0"/>
          </a:p>
        </p:txBody>
      </p:sp>
      <p:pic>
        <p:nvPicPr>
          <p:cNvPr id="2050" name="Picture 2">
            <a:extLst>
              <a:ext uri="{FF2B5EF4-FFF2-40B4-BE49-F238E27FC236}">
                <a16:creationId xmlns:a16="http://schemas.microsoft.com/office/drawing/2014/main" id="{A412000D-DAFB-E432-63FC-B385C44B4C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7128" y="60065"/>
            <a:ext cx="5191433" cy="526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848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New to machine learning? Try to avoid these mistakes | by Assaad MOAWAD |  Towards Data Science">
            <a:extLst>
              <a:ext uri="{FF2B5EF4-FFF2-40B4-BE49-F238E27FC236}">
                <a16:creationId xmlns:a16="http://schemas.microsoft.com/office/drawing/2014/main" id="{002E01D3-B208-9C43-D827-7C32B31404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0599" y="802521"/>
            <a:ext cx="8761034" cy="4584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963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9211-2D96-3E87-A124-4CE135E077DC}"/>
              </a:ext>
            </a:extLst>
          </p:cNvPr>
          <p:cNvSpPr>
            <a:spLocks noGrp="1"/>
          </p:cNvSpPr>
          <p:nvPr>
            <p:ph type="ctrTitle"/>
          </p:nvPr>
        </p:nvSpPr>
        <p:spPr/>
        <p:txBody>
          <a:bodyPr/>
          <a:lstStyle/>
          <a:p>
            <a:endParaRPr lang="nl-BE" dirty="0"/>
          </a:p>
        </p:txBody>
      </p:sp>
      <p:sp>
        <p:nvSpPr>
          <p:cNvPr id="3" name="Subtitle 2">
            <a:extLst>
              <a:ext uri="{FF2B5EF4-FFF2-40B4-BE49-F238E27FC236}">
                <a16:creationId xmlns:a16="http://schemas.microsoft.com/office/drawing/2014/main" id="{388D42D2-FFBD-E5D8-B92D-901E334EBDD7}"/>
              </a:ext>
            </a:extLst>
          </p:cNvPr>
          <p:cNvSpPr>
            <a:spLocks noGrp="1"/>
          </p:cNvSpPr>
          <p:nvPr>
            <p:ph type="subTitle" idx="1"/>
          </p:nvPr>
        </p:nvSpPr>
        <p:spPr>
          <a:xfrm>
            <a:off x="1630051" y="3939244"/>
            <a:ext cx="9756511" cy="1735411"/>
          </a:xfrm>
        </p:spPr>
        <p:txBody>
          <a:bodyPr/>
          <a:lstStyle/>
          <a:p>
            <a:endParaRPr lang="nl-BE" dirty="0"/>
          </a:p>
        </p:txBody>
      </p:sp>
      <p:pic>
        <p:nvPicPr>
          <p:cNvPr id="1026" name="Picture 2">
            <a:extLst>
              <a:ext uri="{FF2B5EF4-FFF2-40B4-BE49-F238E27FC236}">
                <a16:creationId xmlns:a16="http://schemas.microsoft.com/office/drawing/2014/main" id="{F6B061C9-4434-901A-3257-A5BAD8FC4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900" y="194797"/>
            <a:ext cx="3962199" cy="6468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4941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F9597-7C9D-74D7-D33A-DE03AEF84BFD}"/>
              </a:ext>
            </a:extLst>
          </p:cNvPr>
          <p:cNvSpPr>
            <a:spLocks noGrp="1"/>
          </p:cNvSpPr>
          <p:nvPr>
            <p:ph type="ctrTitle"/>
          </p:nvPr>
        </p:nvSpPr>
        <p:spPr/>
        <p:txBody>
          <a:bodyPr/>
          <a:lstStyle/>
          <a:p>
            <a:r>
              <a:rPr lang="nl-BE" dirty="0"/>
              <a:t>v</a:t>
            </a:r>
          </a:p>
        </p:txBody>
      </p:sp>
      <p:sp>
        <p:nvSpPr>
          <p:cNvPr id="3" name="Subtitle 2">
            <a:extLst>
              <a:ext uri="{FF2B5EF4-FFF2-40B4-BE49-F238E27FC236}">
                <a16:creationId xmlns:a16="http://schemas.microsoft.com/office/drawing/2014/main" id="{1485C889-726D-7515-46EF-E453AE0A6771}"/>
              </a:ext>
            </a:extLst>
          </p:cNvPr>
          <p:cNvSpPr>
            <a:spLocks noGrp="1"/>
          </p:cNvSpPr>
          <p:nvPr>
            <p:ph type="subTitle" idx="1"/>
          </p:nvPr>
        </p:nvSpPr>
        <p:spPr/>
        <p:txBody>
          <a:bodyPr/>
          <a:lstStyle/>
          <a:p>
            <a:endParaRPr lang="nl-BE" dirty="0"/>
          </a:p>
        </p:txBody>
      </p:sp>
      <p:pic>
        <p:nvPicPr>
          <p:cNvPr id="4" name="Picture 3">
            <a:extLst>
              <a:ext uri="{FF2B5EF4-FFF2-40B4-BE49-F238E27FC236}">
                <a16:creationId xmlns:a16="http://schemas.microsoft.com/office/drawing/2014/main" id="{5F8D0A6A-D839-2537-72D0-77C9B16CE9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302" y="763319"/>
            <a:ext cx="11482550" cy="3813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0024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inhoud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b="24847"/>
          <a:stretch/>
        </p:blipFill>
        <p:spPr>
          <a:xfrm>
            <a:off x="1610565" y="2064371"/>
            <a:ext cx="3965482" cy="2980166"/>
          </a:xfrm>
        </p:spPr>
      </p:pic>
      <p:sp>
        <p:nvSpPr>
          <p:cNvPr id="3" name="Tijdelijke aanduiding voor inhoud 2"/>
          <p:cNvSpPr>
            <a:spLocks noGrp="1"/>
          </p:cNvSpPr>
          <p:nvPr>
            <p:ph sz="half" idx="2"/>
          </p:nvPr>
        </p:nvSpPr>
        <p:spPr/>
        <p:txBody>
          <a:bodyPr/>
          <a:lstStyle/>
          <a:p>
            <a:r>
              <a:rPr lang="nl-NL" dirty="0" err="1"/>
              <a:t>Lorem</a:t>
            </a:r>
            <a:r>
              <a:rPr lang="nl-NL" dirty="0"/>
              <a:t> </a:t>
            </a:r>
            <a:r>
              <a:rPr lang="nl-NL" dirty="0" err="1"/>
              <a:t>ipsum</a:t>
            </a:r>
            <a:r>
              <a:rPr lang="nl-NL" dirty="0"/>
              <a:t> </a:t>
            </a:r>
            <a:r>
              <a:rPr lang="nl-NL" dirty="0" err="1"/>
              <a:t>dolor</a:t>
            </a:r>
            <a:r>
              <a:rPr lang="nl-NL" dirty="0"/>
              <a:t> </a:t>
            </a:r>
            <a:r>
              <a:rPr lang="nl-NL" dirty="0" err="1"/>
              <a:t>sit</a:t>
            </a:r>
            <a:r>
              <a:rPr lang="nl-NL" dirty="0"/>
              <a:t> </a:t>
            </a:r>
            <a:r>
              <a:rPr lang="nl-NL" dirty="0" err="1"/>
              <a:t>amet</a:t>
            </a:r>
            <a:endParaRPr lang="nl-NL" dirty="0"/>
          </a:p>
          <a:p>
            <a:r>
              <a:rPr lang="nl-NL" dirty="0"/>
              <a:t>No </a:t>
            </a:r>
            <a:r>
              <a:rPr lang="nl-NL" dirty="0" err="1"/>
              <a:t>essent</a:t>
            </a:r>
            <a:r>
              <a:rPr lang="nl-NL" dirty="0"/>
              <a:t> </a:t>
            </a:r>
            <a:r>
              <a:rPr lang="nl-NL" dirty="0" err="1"/>
              <a:t>nonumes</a:t>
            </a:r>
            <a:r>
              <a:rPr lang="nl-NL" dirty="0"/>
              <a:t> duo</a:t>
            </a:r>
          </a:p>
          <a:p>
            <a:r>
              <a:rPr lang="nl-NL" dirty="0" err="1"/>
              <a:t>Eam</a:t>
            </a:r>
            <a:r>
              <a:rPr lang="nl-NL" dirty="0"/>
              <a:t> </a:t>
            </a:r>
            <a:r>
              <a:rPr lang="nl-NL" dirty="0" err="1"/>
              <a:t>dicant</a:t>
            </a:r>
            <a:r>
              <a:rPr lang="nl-NL" dirty="0"/>
              <a:t> </a:t>
            </a:r>
            <a:r>
              <a:rPr lang="nl-NL" dirty="0" err="1"/>
              <a:t>latine</a:t>
            </a:r>
            <a:r>
              <a:rPr lang="nl-NL" dirty="0"/>
              <a:t> et</a:t>
            </a:r>
          </a:p>
          <a:p>
            <a:r>
              <a:rPr lang="nl-NL" dirty="0" err="1"/>
              <a:t>Sonet</a:t>
            </a:r>
            <a:r>
              <a:rPr lang="nl-NL" dirty="0"/>
              <a:t> </a:t>
            </a:r>
            <a:r>
              <a:rPr lang="nl-NL" dirty="0" err="1"/>
              <a:t>tacimates</a:t>
            </a:r>
            <a:r>
              <a:rPr lang="nl-NL" dirty="0"/>
              <a:t> </a:t>
            </a:r>
            <a:r>
              <a:rPr lang="nl-NL" dirty="0" err="1"/>
              <a:t>nominati</a:t>
            </a:r>
            <a:r>
              <a:rPr lang="nl-NL" dirty="0"/>
              <a:t> </a:t>
            </a:r>
            <a:r>
              <a:rPr lang="nl-NL" dirty="0" err="1"/>
              <a:t>an</a:t>
            </a:r>
            <a:r>
              <a:rPr lang="nl-NL" dirty="0"/>
              <a:t> </a:t>
            </a:r>
            <a:r>
              <a:rPr lang="nl-NL" dirty="0" err="1"/>
              <a:t>mel</a:t>
            </a:r>
            <a:endParaRPr lang="nl-NL" dirty="0"/>
          </a:p>
          <a:p>
            <a:r>
              <a:rPr lang="nl-NL" dirty="0"/>
              <a:t>An </a:t>
            </a:r>
            <a:r>
              <a:rPr lang="nl-NL" dirty="0" err="1"/>
              <a:t>modo</a:t>
            </a:r>
            <a:r>
              <a:rPr lang="nl-NL" dirty="0"/>
              <a:t> verterem </a:t>
            </a:r>
            <a:r>
              <a:rPr lang="nl-NL" dirty="0" err="1"/>
              <a:t>voluptatum</a:t>
            </a:r>
            <a:endParaRPr lang="nl-NL" dirty="0"/>
          </a:p>
        </p:txBody>
      </p:sp>
      <p:sp>
        <p:nvSpPr>
          <p:cNvPr id="4" name="Titel 3"/>
          <p:cNvSpPr>
            <a:spLocks noGrp="1"/>
          </p:cNvSpPr>
          <p:nvPr>
            <p:ph type="title"/>
          </p:nvPr>
        </p:nvSpPr>
        <p:spPr/>
        <p:txBody>
          <a:bodyPr/>
          <a:lstStyle/>
          <a:p>
            <a:r>
              <a:rPr lang="nl-NL" dirty="0"/>
              <a:t>Titel slide</a:t>
            </a:r>
          </a:p>
        </p:txBody>
      </p:sp>
    </p:spTree>
    <p:extLst>
      <p:ext uri="{BB962C8B-B14F-4D97-AF65-F5344CB8AC3E}">
        <p14:creationId xmlns:p14="http://schemas.microsoft.com/office/powerpoint/2010/main" val="1015528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272D-CA91-6BAF-6542-3F709E22C95E}"/>
              </a:ext>
            </a:extLst>
          </p:cNvPr>
          <p:cNvSpPr>
            <a:spLocks noGrp="1"/>
          </p:cNvSpPr>
          <p:nvPr>
            <p:ph type="title"/>
          </p:nvPr>
        </p:nvSpPr>
        <p:spPr/>
        <p:txBody>
          <a:bodyPr/>
          <a:lstStyle/>
          <a:p>
            <a:r>
              <a:rPr lang="nl-BE" dirty="0"/>
              <a:t>Stage opdracht</a:t>
            </a:r>
          </a:p>
        </p:txBody>
      </p:sp>
      <p:sp>
        <p:nvSpPr>
          <p:cNvPr id="3" name="Content Placeholder 2">
            <a:extLst>
              <a:ext uri="{FF2B5EF4-FFF2-40B4-BE49-F238E27FC236}">
                <a16:creationId xmlns:a16="http://schemas.microsoft.com/office/drawing/2014/main" id="{C10DA5D2-FBB7-F1D3-F03F-049B89132137}"/>
              </a:ext>
            </a:extLst>
          </p:cNvPr>
          <p:cNvSpPr>
            <a:spLocks noGrp="1"/>
          </p:cNvSpPr>
          <p:nvPr>
            <p:ph idx="1"/>
          </p:nvPr>
        </p:nvSpPr>
        <p:spPr>
          <a:xfrm>
            <a:off x="1706975" y="1566279"/>
            <a:ext cx="9444948" cy="3468118"/>
          </a:xfrm>
        </p:spPr>
        <p:txBody>
          <a:bodyPr>
            <a:normAutofit fontScale="92500" lnSpcReduction="10000"/>
          </a:bodyPr>
          <a:lstStyle/>
          <a:p>
            <a:pPr algn="l"/>
            <a:r>
              <a:rPr lang="nl-NL" b="0" i="0" dirty="0">
                <a:solidFill>
                  <a:srgbClr val="000000"/>
                </a:solidFill>
                <a:effectLst/>
                <a:highlight>
                  <a:srgbClr val="FFFFFF"/>
                </a:highlight>
                <a:latin typeface="+mn-lt"/>
                <a:cs typeface="Varela Round" panose="020F0502020204030204" pitchFamily="2" charset="-79"/>
              </a:rPr>
              <a:t>We zijn volop bezig met de verdere uitbouw van onze logistieke suite. Een van deze modules is een visualisatie framework specifiek voor scanners en handheld devices. Deze is opgebouwd aan de hand van een HTML5 frontend en .Net Core backend. Het framework is echter enorm configureerbaar waardoor er is nood aan een realtime visualisatie van de configuratie.</a:t>
            </a:r>
          </a:p>
          <a:p>
            <a:pPr algn="l"/>
            <a:r>
              <a:rPr lang="nl-NL" b="0" i="0" dirty="0">
                <a:solidFill>
                  <a:srgbClr val="000000"/>
                </a:solidFill>
                <a:effectLst/>
                <a:highlight>
                  <a:srgbClr val="FFFFFF"/>
                </a:highlight>
                <a:latin typeface="+mn-lt"/>
                <a:cs typeface="Varela Round" panose="020F0502020204030204" pitchFamily="2" charset="-79"/>
              </a:rPr>
              <a:t>Jouw taak omvat het uitwerken van deze visualisatie. Eenmaal deze is uitgewerkt, is er nog een optionele uitbreiding mogelijk. Maak een proof-of-concept om na te gaan of het mogelijk is om de visualisatie om te zetten naar een drag &amp; drop configuratie tool.</a:t>
            </a:r>
          </a:p>
          <a:p>
            <a:endParaRPr lang="en-BE" dirty="0">
              <a:latin typeface="+mn-lt"/>
            </a:endParaRPr>
          </a:p>
        </p:txBody>
      </p:sp>
      <p:pic>
        <p:nvPicPr>
          <p:cNvPr id="5" name="Picture 4">
            <a:extLst>
              <a:ext uri="{FF2B5EF4-FFF2-40B4-BE49-F238E27FC236}">
                <a16:creationId xmlns:a16="http://schemas.microsoft.com/office/drawing/2014/main" id="{6C10EEAA-E698-C0DC-0B2F-FBFB94415314}"/>
              </a:ext>
            </a:extLst>
          </p:cNvPr>
          <p:cNvPicPr>
            <a:picLocks noChangeAspect="1"/>
          </p:cNvPicPr>
          <p:nvPr/>
        </p:nvPicPr>
        <p:blipFill>
          <a:blip r:embed="rId2"/>
          <a:stretch>
            <a:fillRect/>
          </a:stretch>
        </p:blipFill>
        <p:spPr>
          <a:xfrm>
            <a:off x="10485025" y="132083"/>
            <a:ext cx="1446148" cy="1434196"/>
          </a:xfrm>
          <a:prstGeom prst="rect">
            <a:avLst/>
          </a:prstGeom>
        </p:spPr>
      </p:pic>
    </p:spTree>
    <p:extLst>
      <p:ext uri="{BB962C8B-B14F-4D97-AF65-F5344CB8AC3E}">
        <p14:creationId xmlns:p14="http://schemas.microsoft.com/office/powerpoint/2010/main" val="335230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a:t>Stage opdracht onderdelen.</a:t>
            </a:r>
          </a:p>
        </p:txBody>
      </p:sp>
      <p:sp>
        <p:nvSpPr>
          <p:cNvPr id="3" name="Tijdelijke aanduiding voor inhoud 2"/>
          <p:cNvSpPr>
            <a:spLocks noGrp="1"/>
          </p:cNvSpPr>
          <p:nvPr>
            <p:ph idx="1"/>
          </p:nvPr>
        </p:nvSpPr>
        <p:spPr/>
        <p:txBody>
          <a:bodyPr/>
          <a:lstStyle/>
          <a:p>
            <a:r>
              <a:rPr lang="nl-NL" dirty="0"/>
              <a:t>WAP visualisatie</a:t>
            </a:r>
          </a:p>
          <a:p>
            <a:r>
              <a:rPr lang="nl-NL" dirty="0"/>
              <a:t>WAP integratie</a:t>
            </a:r>
          </a:p>
          <a:p>
            <a:r>
              <a:rPr lang="nl-NL" dirty="0"/>
              <a:t>WAP editor</a:t>
            </a:r>
          </a:p>
          <a:p>
            <a:r>
              <a:rPr lang="nl-NL" dirty="0"/>
              <a:t>WAP drag and drop.</a:t>
            </a:r>
          </a:p>
          <a:p>
            <a:pPr marL="0" indent="0">
              <a:buNone/>
            </a:pPr>
            <a:r>
              <a:rPr lang="nl-NL" dirty="0"/>
              <a:t>-------------------------------</a:t>
            </a:r>
          </a:p>
          <a:p>
            <a:r>
              <a:rPr lang="nl-NL" dirty="0"/>
              <a:t>(bachlor thesis)</a:t>
            </a:r>
          </a:p>
          <a:p>
            <a:endParaRPr lang="nl-NL" dirty="0"/>
          </a:p>
          <a:p>
            <a:pPr marL="0" indent="0">
              <a:buNone/>
            </a:pPr>
            <a:endParaRPr lang="nl-NL" dirty="0"/>
          </a:p>
        </p:txBody>
      </p:sp>
    </p:spTree>
    <p:extLst>
      <p:ext uri="{BB962C8B-B14F-4D97-AF65-F5344CB8AC3E}">
        <p14:creationId xmlns:p14="http://schemas.microsoft.com/office/powerpoint/2010/main" val="300912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1D4AC-749C-DBFB-7BCC-D2D6035991B0}"/>
              </a:ext>
            </a:extLst>
          </p:cNvPr>
          <p:cNvSpPr>
            <a:spLocks noGrp="1"/>
          </p:cNvSpPr>
          <p:nvPr>
            <p:ph type="ctrTitle"/>
          </p:nvPr>
        </p:nvSpPr>
        <p:spPr/>
        <p:txBody>
          <a:bodyPr/>
          <a:lstStyle/>
          <a:p>
            <a:r>
              <a:rPr lang="nl-NL" dirty="0"/>
              <a:t>WAP Visualisatie</a:t>
            </a:r>
            <a:endParaRPr lang="nl-BE" dirty="0"/>
          </a:p>
        </p:txBody>
      </p:sp>
      <p:sp>
        <p:nvSpPr>
          <p:cNvPr id="3" name="Subtitle 2">
            <a:extLst>
              <a:ext uri="{FF2B5EF4-FFF2-40B4-BE49-F238E27FC236}">
                <a16:creationId xmlns:a16="http://schemas.microsoft.com/office/drawing/2014/main" id="{B0BF7801-F47F-7C70-F202-0C3C9F692DA8}"/>
              </a:ext>
            </a:extLst>
          </p:cNvPr>
          <p:cNvSpPr>
            <a:spLocks noGrp="1"/>
          </p:cNvSpPr>
          <p:nvPr>
            <p:ph type="subTitle" idx="1"/>
          </p:nvPr>
        </p:nvSpPr>
        <p:spPr/>
        <p:txBody>
          <a:bodyPr/>
          <a:lstStyle/>
          <a:p>
            <a:pPr marL="342900" indent="-342900">
              <a:buFontTx/>
              <a:buChar char="-"/>
            </a:pPr>
            <a:r>
              <a:rPr lang="nl-BE" dirty="0"/>
              <a:t>Eigen solution</a:t>
            </a:r>
          </a:p>
          <a:p>
            <a:pPr marL="342900" indent="-342900">
              <a:buFontTx/>
              <a:buChar char="-"/>
            </a:pPr>
            <a:r>
              <a:rPr lang="nl-BE" dirty="0"/>
              <a:t>Andere manier van werken met Iframe’s</a:t>
            </a:r>
          </a:p>
          <a:p>
            <a:pPr marL="342900" indent="-342900">
              <a:buFontTx/>
              <a:buChar char="-"/>
            </a:pPr>
            <a:r>
              <a:rPr lang="nl-BE" dirty="0"/>
              <a:t>Eerste keer terug c# </a:t>
            </a:r>
          </a:p>
          <a:p>
            <a:endParaRPr lang="nl-BE" dirty="0"/>
          </a:p>
        </p:txBody>
      </p:sp>
    </p:spTree>
    <p:extLst>
      <p:ext uri="{BB962C8B-B14F-4D97-AF65-F5344CB8AC3E}">
        <p14:creationId xmlns:p14="http://schemas.microsoft.com/office/powerpoint/2010/main" val="2661936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883E8-931F-4C67-898B-56BB6BD71B70}"/>
              </a:ext>
            </a:extLst>
          </p:cNvPr>
          <p:cNvSpPr>
            <a:spLocks noGrp="1"/>
          </p:cNvSpPr>
          <p:nvPr>
            <p:ph type="ctrTitle"/>
          </p:nvPr>
        </p:nvSpPr>
        <p:spPr/>
        <p:txBody>
          <a:bodyPr/>
          <a:lstStyle/>
          <a:p>
            <a:r>
              <a:rPr lang="fr-BE" dirty="0"/>
              <a:t>WAP </a:t>
            </a:r>
            <a:r>
              <a:rPr lang="nl-NL" dirty="0"/>
              <a:t>Integratie</a:t>
            </a:r>
            <a:endParaRPr lang="en-BE" dirty="0"/>
          </a:p>
        </p:txBody>
      </p:sp>
      <p:sp>
        <p:nvSpPr>
          <p:cNvPr id="3" name="Subtitle 2">
            <a:extLst>
              <a:ext uri="{FF2B5EF4-FFF2-40B4-BE49-F238E27FC236}">
                <a16:creationId xmlns:a16="http://schemas.microsoft.com/office/drawing/2014/main" id="{BB437B09-87E2-589E-1A8E-F0A8C9C09CA5}"/>
              </a:ext>
            </a:extLst>
          </p:cNvPr>
          <p:cNvSpPr>
            <a:spLocks noGrp="1"/>
          </p:cNvSpPr>
          <p:nvPr>
            <p:ph type="subTitle" idx="1"/>
          </p:nvPr>
        </p:nvSpPr>
        <p:spPr>
          <a:xfrm>
            <a:off x="1736241" y="3496235"/>
            <a:ext cx="9756511" cy="2096353"/>
          </a:xfrm>
        </p:spPr>
        <p:txBody>
          <a:bodyPr>
            <a:normAutofit fontScale="85000" lnSpcReduction="20000"/>
          </a:bodyPr>
          <a:lstStyle/>
          <a:p>
            <a:pPr marL="342900" indent="-342900">
              <a:buFontTx/>
              <a:buChar char="-"/>
            </a:pPr>
            <a:r>
              <a:rPr lang="nl-BE" dirty="0"/>
              <a:t>Cache is niet gemakelijk</a:t>
            </a:r>
          </a:p>
          <a:p>
            <a:pPr marL="342900" indent="-342900">
              <a:buFontTx/>
              <a:buChar char="-"/>
            </a:pPr>
            <a:r>
              <a:rPr lang="nl-BE" dirty="0"/>
              <a:t>Cookies, headers, etc</a:t>
            </a:r>
          </a:p>
          <a:p>
            <a:pPr marL="342900" indent="-342900">
              <a:buFontTx/>
              <a:buChar char="-"/>
            </a:pPr>
            <a:r>
              <a:rPr lang="nl-BE" dirty="0"/>
              <a:t>Niewe View / components nodig.</a:t>
            </a:r>
          </a:p>
          <a:p>
            <a:pPr marL="342900" indent="-342900">
              <a:buFontTx/>
              <a:buChar char="-"/>
            </a:pPr>
            <a:r>
              <a:rPr lang="nl-BE" dirty="0"/>
              <a:t>Eerste keer stored procedures</a:t>
            </a:r>
          </a:p>
          <a:p>
            <a:pPr marL="342900" indent="-342900">
              <a:buFontTx/>
              <a:buChar char="-"/>
            </a:pPr>
            <a:r>
              <a:rPr lang="nl-BE" dirty="0"/>
              <a:t>Filter stored procedures</a:t>
            </a:r>
          </a:p>
          <a:p>
            <a:pPr marL="342900" indent="-342900">
              <a:buFontTx/>
              <a:buChar char="-"/>
            </a:pPr>
            <a:r>
              <a:rPr lang="nl-BE" dirty="0"/>
              <a:t>Updaten van components na insert / delte / update van een control.</a:t>
            </a:r>
          </a:p>
          <a:p>
            <a:pPr marL="342900" indent="-342900">
              <a:buFontTx/>
              <a:buChar char="-"/>
            </a:pPr>
            <a:endParaRPr lang="nl-BE" dirty="0"/>
          </a:p>
        </p:txBody>
      </p:sp>
    </p:spTree>
    <p:extLst>
      <p:ext uri="{BB962C8B-B14F-4D97-AF65-F5344CB8AC3E}">
        <p14:creationId xmlns:p14="http://schemas.microsoft.com/office/powerpoint/2010/main" val="201114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FE7F3-2EF0-170B-43DB-E794EBD7937B}"/>
              </a:ext>
            </a:extLst>
          </p:cNvPr>
          <p:cNvSpPr>
            <a:spLocks noGrp="1"/>
          </p:cNvSpPr>
          <p:nvPr>
            <p:ph type="ctrTitle"/>
          </p:nvPr>
        </p:nvSpPr>
        <p:spPr/>
        <p:txBody>
          <a:bodyPr/>
          <a:lstStyle/>
          <a:p>
            <a:r>
              <a:rPr lang="fr-BE" dirty="0"/>
              <a:t>WAP Editor</a:t>
            </a:r>
            <a:endParaRPr lang="en-BE" dirty="0"/>
          </a:p>
        </p:txBody>
      </p:sp>
      <p:sp>
        <p:nvSpPr>
          <p:cNvPr id="3" name="Subtitle 2">
            <a:extLst>
              <a:ext uri="{FF2B5EF4-FFF2-40B4-BE49-F238E27FC236}">
                <a16:creationId xmlns:a16="http://schemas.microsoft.com/office/drawing/2014/main" id="{EF2D53F6-AE28-F9EC-7C29-1D40AB83AE21}"/>
              </a:ext>
            </a:extLst>
          </p:cNvPr>
          <p:cNvSpPr>
            <a:spLocks noGrp="1"/>
          </p:cNvSpPr>
          <p:nvPr>
            <p:ph type="subTitle" idx="1"/>
          </p:nvPr>
        </p:nvSpPr>
        <p:spPr>
          <a:xfrm>
            <a:off x="1736241" y="3496235"/>
            <a:ext cx="9756511" cy="2267435"/>
          </a:xfrm>
        </p:spPr>
        <p:txBody>
          <a:bodyPr/>
          <a:lstStyle/>
          <a:p>
            <a:pPr marL="342900" indent="-342900">
              <a:buFontTx/>
              <a:buChar char="-"/>
            </a:pPr>
            <a:r>
              <a:rPr lang="nl-BE" dirty="0"/>
              <a:t>De grid van het WAP schermpje op aanpasbaar maken, en updaten.</a:t>
            </a:r>
          </a:p>
          <a:p>
            <a:pPr marL="342900" indent="-342900">
              <a:buFontTx/>
              <a:buChar char="-"/>
            </a:pPr>
            <a:r>
              <a:rPr lang="nl-BE" dirty="0"/>
              <a:t>Update control stored procedure</a:t>
            </a:r>
          </a:p>
          <a:p>
            <a:r>
              <a:rPr lang="nl-BE" dirty="0"/>
              <a:t> </a:t>
            </a:r>
          </a:p>
        </p:txBody>
      </p:sp>
      <p:pic>
        <p:nvPicPr>
          <p:cNvPr id="7" name="Picture 6">
            <a:extLst>
              <a:ext uri="{FF2B5EF4-FFF2-40B4-BE49-F238E27FC236}">
                <a16:creationId xmlns:a16="http://schemas.microsoft.com/office/drawing/2014/main" id="{F27AD463-8067-28FE-2B76-6FDF3570C472}"/>
              </a:ext>
            </a:extLst>
          </p:cNvPr>
          <p:cNvPicPr>
            <a:picLocks noChangeAspect="1"/>
          </p:cNvPicPr>
          <p:nvPr/>
        </p:nvPicPr>
        <p:blipFill>
          <a:blip r:embed="rId2"/>
          <a:stretch>
            <a:fillRect/>
          </a:stretch>
        </p:blipFill>
        <p:spPr>
          <a:xfrm>
            <a:off x="928166" y="306585"/>
            <a:ext cx="10335670" cy="792930"/>
          </a:xfrm>
          <a:prstGeom prst="rect">
            <a:avLst/>
          </a:prstGeom>
        </p:spPr>
      </p:pic>
      <p:pic>
        <p:nvPicPr>
          <p:cNvPr id="9" name="Picture 8">
            <a:extLst>
              <a:ext uri="{FF2B5EF4-FFF2-40B4-BE49-F238E27FC236}">
                <a16:creationId xmlns:a16="http://schemas.microsoft.com/office/drawing/2014/main" id="{7F936B5E-2B9E-8E59-2B7C-8727C49D60E8}"/>
              </a:ext>
            </a:extLst>
          </p:cNvPr>
          <p:cNvPicPr>
            <a:picLocks noChangeAspect="1"/>
          </p:cNvPicPr>
          <p:nvPr/>
        </p:nvPicPr>
        <p:blipFill>
          <a:blip r:embed="rId3"/>
          <a:stretch>
            <a:fillRect/>
          </a:stretch>
        </p:blipFill>
        <p:spPr>
          <a:xfrm>
            <a:off x="965693" y="1504945"/>
            <a:ext cx="10335670" cy="792930"/>
          </a:xfrm>
          <a:prstGeom prst="rect">
            <a:avLst/>
          </a:prstGeom>
        </p:spPr>
      </p:pic>
      <p:pic>
        <p:nvPicPr>
          <p:cNvPr id="2050" name="Picture 2" descr="Pijl naar beneden - Gebruikersinterface en Gebaren iconen">
            <a:extLst>
              <a:ext uri="{FF2B5EF4-FFF2-40B4-BE49-F238E27FC236}">
                <a16:creationId xmlns:a16="http://schemas.microsoft.com/office/drawing/2014/main" id="{473662E2-07CA-B507-BADF-FD85983C4D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1321" y="1099515"/>
            <a:ext cx="423765" cy="423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841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A27E-49D8-00FB-4D11-5B9040E48E88}"/>
              </a:ext>
            </a:extLst>
          </p:cNvPr>
          <p:cNvSpPr>
            <a:spLocks noGrp="1"/>
          </p:cNvSpPr>
          <p:nvPr>
            <p:ph type="ctrTitle"/>
          </p:nvPr>
        </p:nvSpPr>
        <p:spPr/>
        <p:txBody>
          <a:bodyPr/>
          <a:lstStyle/>
          <a:p>
            <a:r>
              <a:rPr lang="fr-BE" dirty="0"/>
              <a:t>WAP drag and drop</a:t>
            </a:r>
            <a:endParaRPr lang="en-BE" dirty="0"/>
          </a:p>
        </p:txBody>
      </p:sp>
      <p:sp>
        <p:nvSpPr>
          <p:cNvPr id="3" name="Subtitle 2">
            <a:extLst>
              <a:ext uri="{FF2B5EF4-FFF2-40B4-BE49-F238E27FC236}">
                <a16:creationId xmlns:a16="http://schemas.microsoft.com/office/drawing/2014/main" id="{55ECDF93-0E62-5E7C-C7E1-3E3C2A0E443D}"/>
              </a:ext>
            </a:extLst>
          </p:cNvPr>
          <p:cNvSpPr>
            <a:spLocks noGrp="1"/>
          </p:cNvSpPr>
          <p:nvPr>
            <p:ph type="subTitle" idx="1"/>
          </p:nvPr>
        </p:nvSpPr>
        <p:spPr/>
        <p:txBody>
          <a:bodyPr/>
          <a:lstStyle/>
          <a:p>
            <a:pPr marL="342900" indent="-342900">
              <a:buFontTx/>
              <a:buChar char="-"/>
            </a:pPr>
            <a:r>
              <a:rPr lang="nl-BE" dirty="0"/>
              <a:t>Klein begin</a:t>
            </a:r>
          </a:p>
          <a:p>
            <a:pPr marL="342900" indent="-342900">
              <a:buFontTx/>
              <a:buChar char="-"/>
            </a:pPr>
            <a:r>
              <a:rPr lang="nl-BE" dirty="0"/>
              <a:t>Werkt maar hard coded.</a:t>
            </a:r>
          </a:p>
          <a:p>
            <a:pPr marL="342900" indent="-342900">
              <a:buFontTx/>
              <a:buChar char="-"/>
            </a:pPr>
            <a:endParaRPr lang="nl-BE" dirty="0"/>
          </a:p>
        </p:txBody>
      </p:sp>
    </p:spTree>
    <p:extLst>
      <p:ext uri="{BB962C8B-B14F-4D97-AF65-F5344CB8AC3E}">
        <p14:creationId xmlns:p14="http://schemas.microsoft.com/office/powerpoint/2010/main" val="4204550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A41ED-12A6-7704-9302-96ED44CB75A7}"/>
              </a:ext>
            </a:extLst>
          </p:cNvPr>
          <p:cNvSpPr>
            <a:spLocks noGrp="1"/>
          </p:cNvSpPr>
          <p:nvPr>
            <p:ph type="ctrTitle"/>
          </p:nvPr>
        </p:nvSpPr>
        <p:spPr>
          <a:xfrm>
            <a:off x="1217744" y="531264"/>
            <a:ext cx="9756511" cy="923729"/>
          </a:xfrm>
        </p:spPr>
        <p:txBody>
          <a:bodyPr/>
          <a:lstStyle/>
          <a:p>
            <a:pPr algn="ctr"/>
            <a:r>
              <a:rPr lang="nl-BE" dirty="0"/>
              <a:t>Known bugs </a:t>
            </a:r>
            <a:r>
              <a:rPr lang="nl-BE" dirty="0">
                <a:sym typeface="Wingdings" panose="05000000000000000000" pitchFamily="2" charset="2"/>
              </a:rPr>
              <a:t></a:t>
            </a:r>
            <a:endParaRPr lang="nl-BE" dirty="0"/>
          </a:p>
        </p:txBody>
      </p:sp>
      <p:sp>
        <p:nvSpPr>
          <p:cNvPr id="3" name="Subtitle 2">
            <a:extLst>
              <a:ext uri="{FF2B5EF4-FFF2-40B4-BE49-F238E27FC236}">
                <a16:creationId xmlns:a16="http://schemas.microsoft.com/office/drawing/2014/main" id="{56CFC92F-EC41-A65E-FC1F-1FEA5D00F19A}"/>
              </a:ext>
            </a:extLst>
          </p:cNvPr>
          <p:cNvSpPr>
            <a:spLocks noGrp="1"/>
          </p:cNvSpPr>
          <p:nvPr>
            <p:ph type="subTitle" idx="1"/>
          </p:nvPr>
        </p:nvSpPr>
        <p:spPr>
          <a:xfrm>
            <a:off x="1217744" y="1776738"/>
            <a:ext cx="9756511" cy="3252462"/>
          </a:xfrm>
        </p:spPr>
        <p:txBody>
          <a:bodyPr>
            <a:normAutofit lnSpcReduction="10000"/>
          </a:bodyPr>
          <a:lstStyle/>
          <a:p>
            <a:pPr marL="342900" indent="-342900">
              <a:buFontTx/>
              <a:buChar char="-"/>
            </a:pPr>
            <a:r>
              <a:rPr lang="nl-BE" dirty="0"/>
              <a:t>Tijdelijke code */ TIJDELIJK */ in stored procedures</a:t>
            </a:r>
          </a:p>
          <a:p>
            <a:pPr marL="342900" indent="-342900">
              <a:buFontTx/>
              <a:buChar char="-"/>
            </a:pPr>
            <a:r>
              <a:rPr lang="nl-BE" dirty="0"/>
              <a:t>Opstarten van wap / view page = niet correcte view </a:t>
            </a:r>
          </a:p>
          <a:p>
            <a:pPr marL="342900" indent="-342900">
              <a:buFontTx/>
              <a:buChar char="-"/>
            </a:pPr>
            <a:r>
              <a:rPr lang="nl-BE" dirty="0"/>
              <a:t>View op andere plek plaatsen = drag and drop bugged.</a:t>
            </a:r>
          </a:p>
          <a:p>
            <a:pPr marL="342900" indent="-342900">
              <a:buFontTx/>
              <a:buChar char="-"/>
            </a:pPr>
            <a:r>
              <a:rPr lang="nl-BE" dirty="0"/>
              <a:t>SetExtraOptions, zet het naar de eerste de beste wharehouse.</a:t>
            </a:r>
          </a:p>
          <a:p>
            <a:pPr marL="342900" indent="-342900">
              <a:buFontTx/>
              <a:buChar char="-"/>
            </a:pPr>
            <a:r>
              <a:rPr lang="nl-BE" dirty="0"/>
              <a:t>Plus en min knoppen op mijn WAP editor modus.</a:t>
            </a:r>
          </a:p>
          <a:p>
            <a:pPr marL="342900" indent="-342900">
              <a:buFontTx/>
              <a:buChar char="-"/>
            </a:pPr>
            <a:r>
              <a:rPr lang="nl-BE" dirty="0"/>
              <a:t>User login, nodig voor connectionString , voor </a:t>
            </a:r>
            <a:r>
              <a:rPr lang="nl-BE" dirty="0" err="1"/>
              <a:t>wap_view</a:t>
            </a:r>
            <a:r>
              <a:rPr lang="nl-BE" dirty="0"/>
              <a:t>.</a:t>
            </a:r>
          </a:p>
          <a:p>
            <a:pPr marL="342900" indent="-342900">
              <a:buFontTx/>
              <a:buChar char="-"/>
            </a:pPr>
            <a:r>
              <a:rPr lang="nl-BE" dirty="0"/>
              <a:t>WAP heeft code in commentaar die nodig was voor </a:t>
            </a:r>
            <a:r>
              <a:rPr lang="nl-BE" dirty="0" err="1"/>
              <a:t>drag</a:t>
            </a:r>
            <a:r>
              <a:rPr lang="nl-BE" dirty="0"/>
              <a:t> </a:t>
            </a:r>
            <a:r>
              <a:rPr lang="nl-BE" dirty="0" err="1"/>
              <a:t>and</a:t>
            </a:r>
            <a:r>
              <a:rPr lang="nl-BE" dirty="0"/>
              <a:t> drop.</a:t>
            </a:r>
          </a:p>
        </p:txBody>
      </p:sp>
    </p:spTree>
    <p:extLst>
      <p:ext uri="{BB962C8B-B14F-4D97-AF65-F5344CB8AC3E}">
        <p14:creationId xmlns:p14="http://schemas.microsoft.com/office/powerpoint/2010/main" val="1898237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B8CA-285E-F3DF-ADDC-974E91ED1427}"/>
              </a:ext>
            </a:extLst>
          </p:cNvPr>
          <p:cNvSpPr>
            <a:spLocks noGrp="1"/>
          </p:cNvSpPr>
          <p:nvPr>
            <p:ph type="ctrTitle"/>
          </p:nvPr>
        </p:nvSpPr>
        <p:spPr/>
        <p:txBody>
          <a:bodyPr/>
          <a:lstStyle/>
          <a:p>
            <a:r>
              <a:rPr lang="nl-BE" dirty="0"/>
              <a:t>Bachelor thesis</a:t>
            </a:r>
          </a:p>
        </p:txBody>
      </p:sp>
      <p:sp>
        <p:nvSpPr>
          <p:cNvPr id="3" name="Subtitle 2">
            <a:extLst>
              <a:ext uri="{FF2B5EF4-FFF2-40B4-BE49-F238E27FC236}">
                <a16:creationId xmlns:a16="http://schemas.microsoft.com/office/drawing/2014/main" id="{A631064D-0548-3510-2C9E-EB0E93B4A8A1}"/>
              </a:ext>
            </a:extLst>
          </p:cNvPr>
          <p:cNvSpPr>
            <a:spLocks noGrp="1"/>
          </p:cNvSpPr>
          <p:nvPr>
            <p:ph type="subTitle" idx="1"/>
          </p:nvPr>
        </p:nvSpPr>
        <p:spPr/>
        <p:txBody>
          <a:bodyPr/>
          <a:lstStyle/>
          <a:p>
            <a:r>
              <a:rPr lang="nl-NL" dirty="0"/>
              <a:t>Onderzoek van C&amp;W: AI en ML in WMS. Evaluatie van ML.NET.</a:t>
            </a:r>
          </a:p>
          <a:p>
            <a:r>
              <a:rPr lang="nl-NL" dirty="0"/>
              <a:t>Voordat ik kan beginnen, moet ik AI en ML in een supply chain omgeving begrijpen.</a:t>
            </a:r>
            <a:endParaRPr lang="nl-BE" dirty="0"/>
          </a:p>
        </p:txBody>
      </p:sp>
    </p:spTree>
    <p:extLst>
      <p:ext uri="{BB962C8B-B14F-4D97-AF65-F5344CB8AC3E}">
        <p14:creationId xmlns:p14="http://schemas.microsoft.com/office/powerpoint/2010/main" val="3850807635"/>
      </p:ext>
    </p:extLst>
  </p:cSld>
  <p:clrMapOvr>
    <a:masterClrMapping/>
  </p:clrMapOvr>
</p:sld>
</file>

<file path=ppt/theme/theme1.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443</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Montserrat</vt:lpstr>
      <vt:lpstr>Wingdings</vt:lpstr>
      <vt:lpstr>Office-thema</vt:lpstr>
      <vt:lpstr>Stageopdracht - Html 5 Web App Visualisatie </vt:lpstr>
      <vt:lpstr>Stage opdracht</vt:lpstr>
      <vt:lpstr>Stage opdracht onderdelen.</vt:lpstr>
      <vt:lpstr>WAP Visualisatie</vt:lpstr>
      <vt:lpstr>WAP Integratie</vt:lpstr>
      <vt:lpstr>WAP Editor</vt:lpstr>
      <vt:lpstr>WAP drag and drop</vt:lpstr>
      <vt:lpstr>Known bugs </vt:lpstr>
      <vt:lpstr>Bachelor thesis</vt:lpstr>
      <vt:lpstr>Literatuurstudie van AI/ML in supply chain</vt:lpstr>
      <vt:lpstr>Voorbeeld</vt:lpstr>
      <vt:lpstr>PowerPoint Presentation</vt:lpstr>
      <vt:lpstr>PowerPoint Presentation</vt:lpstr>
      <vt:lpstr>v</vt:lpstr>
      <vt:lpstr>Titel slide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Wim Vanwynsberghe</dc:creator>
  <cp:lastModifiedBy>Vanmarcke Aaron</cp:lastModifiedBy>
  <cp:revision>89</cp:revision>
  <dcterms:created xsi:type="dcterms:W3CDTF">2018-10-12T07:59:51Z</dcterms:created>
  <dcterms:modified xsi:type="dcterms:W3CDTF">2024-05-20T12:57:46Z</dcterms:modified>
</cp:coreProperties>
</file>