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6" r:id="rId2"/>
    <p:sldId id="257" r:id="rId3"/>
    <p:sldId id="280" r:id="rId4"/>
    <p:sldId id="266" r:id="rId5"/>
    <p:sldId id="267" r:id="rId6"/>
    <p:sldId id="304" r:id="rId7"/>
    <p:sldId id="301" r:id="rId8"/>
    <p:sldId id="299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25" autoAdjust="0"/>
  </p:normalViewPr>
  <p:slideViewPr>
    <p:cSldViewPr>
      <p:cViewPr varScale="1">
        <p:scale>
          <a:sx n="101" d="100"/>
          <a:sy n="101" d="100"/>
        </p:scale>
        <p:origin x="19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EF504F-867A-F845-9A0D-9BA5F14FC8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7F710-0DE2-3C4C-8DF8-C479031E158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A0E7501-FDE7-2C45-98B2-51BC2CF55771}" type="datetimeFigureOut">
              <a:rPr lang="en-US"/>
              <a:pPr>
                <a:defRPr/>
              </a:pPr>
              <a:t>10/22/24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674675A-1CAA-8540-81A7-B469FDBD3F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49F10D8-0159-D94D-85C5-CE3A862A4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F9890-808D-9245-9585-03CE41BB5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56650-3B82-7B4F-B905-31E66463BF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C1A83660-4EAC-D146-B6D6-0D5E9F16244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9905EB71-4C22-7449-9FA4-A7BA270D5E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42D9B1F2-0E6B-A34B-A63D-2F06898925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CFFC839F-CC5D-EA48-ADA4-7B07BF1296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D51631-E888-4045-BC06-02D3D989C7B6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64CCE-CD63-7748-BF61-631F79BD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844DF-2C62-9646-9DD9-3AB3B2A26B9B}" type="datetimeFigureOut">
              <a:rPr lang="en-US"/>
              <a:pPr>
                <a:defRPr/>
              </a:pPr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59CEE-8C7A-7246-81FB-FB3AA0D4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11258-57A1-4148-89A1-744ACDD9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A35CCB-7224-1349-A476-82CA280249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360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4A82C-E3C5-E546-88E7-53482904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30A74-386F-4A4E-8F19-413E21AAE5FC}" type="datetimeFigureOut">
              <a:rPr lang="en-US"/>
              <a:pPr>
                <a:defRPr/>
              </a:pPr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B1717-F059-AA4D-AB45-9F246ED6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6EF6D-99F9-664E-874F-144879C5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BCD698-6FA6-9E4E-99B7-F06CD2A239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49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A69A1-53D4-EF4A-900E-8D37F5B2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CDDC0-D9F0-3647-BB33-1BB30EF690B1}" type="datetimeFigureOut">
              <a:rPr lang="en-US"/>
              <a:pPr>
                <a:defRPr/>
              </a:pPr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8EAB1-E4BE-6C4F-8DBE-7B9BABE9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97AFA-B513-FD45-A70F-4C95D9B8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3BEED2-E33E-6D43-AE1D-BA83D7D596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3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57EF7-3021-0547-AFAD-E981C117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FFBB0-737A-0943-9AFB-5E56AE3E8E28}" type="datetimeFigureOut">
              <a:rPr lang="en-US"/>
              <a:pPr>
                <a:defRPr/>
              </a:pPr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0C860-8DDB-7944-B34C-7D19FF9C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F8A30-8C80-2F41-AD60-BF52C14D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567305-B1E7-AF46-B9F1-8E1D867D37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07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BC2CC-79ED-9747-BA63-96BE1549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BCBDB-CBB0-634F-B9B8-CE0C1EB3AA08}" type="datetimeFigureOut">
              <a:rPr lang="en-US"/>
              <a:pPr>
                <a:defRPr/>
              </a:pPr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C1597-547F-C24C-873C-CE162DFF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88CCE-5D2E-0D48-AC95-8D49F406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85D75-BCF7-294B-B1C1-7521EF2AEC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11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3B78785-A551-C34F-9832-FE4BB138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90F61-40D9-604E-905F-EFB83F21CDFD}" type="datetimeFigureOut">
              <a:rPr lang="en-US"/>
              <a:pPr>
                <a:defRPr/>
              </a:pPr>
              <a:t>10/22/24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0E29A04-F77D-B044-8457-C2497E7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8A9F18C-EEB2-6A44-98DD-813FA480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385FEE-57D5-6545-BF09-186E4C2624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45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239A561-449D-3A41-9511-F892CB6B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5A8C1-33BA-4047-B88C-E698961EF3E3}" type="datetimeFigureOut">
              <a:rPr lang="en-US"/>
              <a:pPr>
                <a:defRPr/>
              </a:pPr>
              <a:t>10/22/24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6629E8F-2795-1A4F-A167-216D3471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CAEDE24-9E42-2343-96A0-D6198BA8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207AC-8911-E640-9821-2C73218934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816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D74150E-C472-6845-A008-B9FB44F0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2BAC0-A1B2-8E43-AD2E-1CBB7D8DD65D}" type="datetimeFigureOut">
              <a:rPr lang="en-US"/>
              <a:pPr>
                <a:defRPr/>
              </a:pPr>
              <a:t>10/22/24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C6BB6CA-A848-0640-820C-DE1BB9B29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A684853-50A7-CF4F-8F1D-7237A6DB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0FF3C8-8D83-BA43-AA51-B7323D7026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6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4DDC44D-6612-C84A-B9E4-E2BAA02D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72295-425E-C940-B09B-B91761C7D16C}" type="datetimeFigureOut">
              <a:rPr lang="en-US"/>
              <a:pPr>
                <a:defRPr/>
              </a:pPr>
              <a:t>10/22/24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B495903-9E2B-7B47-B92D-FB61525D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BAFAF34-4200-7348-B4D2-BCCFC77E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68081-9206-DB4B-B6A0-30868FF73D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808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6BAFB62-86D9-9844-8541-2E437A6C9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ED6F0-B5F5-C34E-9938-BE658443FC13}" type="datetimeFigureOut">
              <a:rPr lang="en-US"/>
              <a:pPr>
                <a:defRPr/>
              </a:pPr>
              <a:t>10/22/24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7216384-8065-DF48-969A-D6FAA498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4EC2724-CD72-B540-9B27-3170CD93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D68974-FDF8-584F-ADB5-4D3CEAB57C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63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B934AFE-EB90-5943-BCEC-3EF2C18D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61A24-3C5D-4145-ADA5-6019755B09C8}" type="datetimeFigureOut">
              <a:rPr lang="en-US"/>
              <a:pPr>
                <a:defRPr/>
              </a:pPr>
              <a:t>10/22/24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E9C77F0-DE1C-3843-9349-B14A46AC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4C3C255-F005-3748-9783-DBC6C661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2425FA-1544-6B49-A055-2A27CEB960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910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FBB1FA0-548F-3A4C-89CF-0DB6F690D97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2A752FE-1329-B746-AEF4-28C9CFE96DB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8EE70-9CFB-C34C-BD2E-ADA411FE7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5FAF9A-F9AF-E646-85DE-4E759AB8F167}" type="datetimeFigureOut">
              <a:rPr lang="en-US"/>
              <a:pPr>
                <a:defRPr/>
              </a:pPr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C38DE-717F-964F-A54D-4BB324A9E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EF893-EAA6-B34A-A553-583A11B73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1F7A909-C1A9-4441-9095-FBB2B9C6524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ipac.librarypoint.org/ipac20/ipac.jsp?session=Y21I801755T33.304097&amp;menu=search&amp;aspect=power&amp;npp=10&amp;ipp=20&amp;spp=20&amp;profile=remote&amp;ri=&amp;index=.TW&amp;term=art+of+war&amp;oper=and&amp;aspect=power&amp;index=.NW&amp;term=sunzi&amp;oper=and&amp;index=.SW&amp;term=&amp;oper=and&amp;index=.NW&amp;term=&amp;ultype=&amp;uloper=%3D&amp;ullimit=&amp;ultype=&amp;uloper=%3D&amp;ullimit=&amp;sort=&amp;x=17&amp;y=6#focu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BC50F-5F16-194C-8BEE-B0F95A8E9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7006" y="1320969"/>
            <a:ext cx="3124201" cy="3962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3800" b="1" dirty="0"/>
              <a:t>   Do Now: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3800" b="1" dirty="0"/>
              <a:t>SHANG China Thought Bubble Activity 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C6451B3-6A89-C64D-BFCA-FCA1D8A40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" t="9412" r="11951" b="21883"/>
          <a:stretch>
            <a:fillRect/>
          </a:stretch>
        </p:blipFill>
        <p:spPr bwMode="auto">
          <a:xfrm>
            <a:off x="3600603" y="1524000"/>
            <a:ext cx="524351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itle 1">
            <a:extLst>
              <a:ext uri="{FF2B5EF4-FFF2-40B4-BE49-F238E27FC236}">
                <a16:creationId xmlns:a16="http://schemas.microsoft.com/office/drawing/2014/main" id="{AB1C8C82-F9F0-E24D-8FFD-7A5BE06D1CB5}"/>
              </a:ext>
            </a:extLst>
          </p:cNvPr>
          <p:cNvSpPr txBox="1">
            <a:spLocks/>
          </p:cNvSpPr>
          <p:nvPr/>
        </p:nvSpPr>
        <p:spPr bwMode="auto">
          <a:xfrm>
            <a:off x="267006" y="176168"/>
            <a:ext cx="835818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Focus:  How did Chinese civilization experience major periods of stability and instability?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9F800D-B3C3-8849-980D-2DD4FBD18640}"/>
              </a:ext>
            </a:extLst>
          </p:cNvPr>
          <p:cNvSpPr txBox="1"/>
          <p:nvPr/>
        </p:nvSpPr>
        <p:spPr>
          <a:xfrm>
            <a:off x="568477" y="5063172"/>
            <a:ext cx="30321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Announcements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  <a:latin typeface="+mj-lt"/>
              </a:rPr>
              <a:t>Art of War reading due tomorrow. See Google Classroom for details.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BB846B3D-3263-454C-8978-1E5504B92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950" y="152400"/>
            <a:ext cx="7848600" cy="9906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Focus:  How did Chinese civilization experience major periods of stability and instability?</a:t>
            </a:r>
          </a:p>
        </p:txBody>
      </p:sp>
      <p:sp>
        <p:nvSpPr>
          <p:cNvPr id="8195" name="Subtitle 2">
            <a:extLst>
              <a:ext uri="{FF2B5EF4-FFF2-40B4-BE49-F238E27FC236}">
                <a16:creationId xmlns:a16="http://schemas.microsoft.com/office/drawing/2014/main" id="{335D62F0-C9D2-1B40-9CB1-27FA2E5D2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2138" y="2365375"/>
            <a:ext cx="2201862" cy="1117600"/>
          </a:xfrm>
        </p:spPr>
        <p:txBody>
          <a:bodyPr/>
          <a:lstStyle/>
          <a:p>
            <a:pPr eaLnBrk="1" hangingPunct="1"/>
            <a:r>
              <a:rPr lang="en-US" altLang="en-US" sz="1600" dirty="0">
                <a:solidFill>
                  <a:srgbClr val="FF0000"/>
                </a:solidFill>
                <a:sym typeface="Wingdings" pitchFamily="2" charset="2"/>
              </a:rPr>
              <a:t>Ancient Chinese Civilization</a:t>
            </a:r>
          </a:p>
          <a:p>
            <a:pPr eaLnBrk="1" hangingPunct="1"/>
            <a:r>
              <a:rPr lang="en-US" altLang="en-US" sz="1200" dirty="0">
                <a:solidFill>
                  <a:schemeClr val="tx1"/>
                </a:solidFill>
                <a:sym typeface="Wingdings" pitchFamily="2" charset="2"/>
              </a:rPr>
              <a:t>--2600 B.C.E.--600 B.C.E.---</a:t>
            </a:r>
          </a:p>
        </p:txBody>
      </p:sp>
      <p:pic>
        <p:nvPicPr>
          <p:cNvPr id="8196" name="Picture 6">
            <a:extLst>
              <a:ext uri="{FF2B5EF4-FFF2-40B4-BE49-F238E27FC236}">
                <a16:creationId xmlns:a16="http://schemas.microsoft.com/office/drawing/2014/main" id="{5F49FE27-2D59-A34C-9D9F-9C212836F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35"/>
          <a:stretch>
            <a:fillRect/>
          </a:stretch>
        </p:blipFill>
        <p:spPr bwMode="auto">
          <a:xfrm>
            <a:off x="1084263" y="1903413"/>
            <a:ext cx="5838825" cy="40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752AF9A9-2DAE-F244-8100-8299C4005137}"/>
              </a:ext>
            </a:extLst>
          </p:cNvPr>
          <p:cNvSpPr/>
          <p:nvPr/>
        </p:nvSpPr>
        <p:spPr>
          <a:xfrm>
            <a:off x="495300" y="2789238"/>
            <a:ext cx="304800" cy="2235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198" name="TextBox 5">
            <a:extLst>
              <a:ext uri="{FF2B5EF4-FFF2-40B4-BE49-F238E27FC236}">
                <a16:creationId xmlns:a16="http://schemas.microsoft.com/office/drawing/2014/main" id="{7FE3128E-B913-824A-AC38-5D9BF410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2179638"/>
            <a:ext cx="1066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Oldest </a:t>
            </a:r>
          </a:p>
        </p:txBody>
      </p:sp>
      <p:sp>
        <p:nvSpPr>
          <p:cNvPr id="8199" name="TextBox 9">
            <a:extLst>
              <a:ext uri="{FF2B5EF4-FFF2-40B4-BE49-F238E27FC236}">
                <a16:creationId xmlns:a16="http://schemas.microsoft.com/office/drawing/2014/main" id="{F5BEE77D-20B7-DB4E-B1D9-055DDB103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28600" y="5184775"/>
            <a:ext cx="1752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More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Recent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AAEA7448-666C-D744-9F38-C678F765FB5A}"/>
              </a:ext>
            </a:extLst>
          </p:cNvPr>
          <p:cNvSpPr/>
          <p:nvPr/>
        </p:nvSpPr>
        <p:spPr>
          <a:xfrm>
            <a:off x="7189788" y="3309144"/>
            <a:ext cx="1546225" cy="2201863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201" name="TextBox 5">
            <a:extLst>
              <a:ext uri="{FF2B5EF4-FFF2-40B4-BE49-F238E27FC236}">
                <a16:creationId xmlns:a16="http://schemas.microsoft.com/office/drawing/2014/main" id="{3A9413B0-2E7B-334D-BF6C-EDD2414C7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1150" y="4662488"/>
            <a:ext cx="1066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Classical Civilization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5C99855-FE07-4F42-982D-7A87AE7EE4A0}"/>
              </a:ext>
            </a:extLst>
          </p:cNvPr>
          <p:cNvSpPr/>
          <p:nvPr/>
        </p:nvSpPr>
        <p:spPr>
          <a:xfrm>
            <a:off x="6929438" y="2778125"/>
            <a:ext cx="247650" cy="1062038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20455B-705D-DD4A-A34C-9FB1C453016D}"/>
              </a:ext>
            </a:extLst>
          </p:cNvPr>
          <p:cNvSpPr txBox="1"/>
          <p:nvPr/>
        </p:nvSpPr>
        <p:spPr>
          <a:xfrm>
            <a:off x="1725708" y="1143000"/>
            <a:ext cx="56925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Looking ahead: Don’t take notes</a:t>
            </a:r>
          </a:p>
        </p:txBody>
      </p:sp>
      <p:pic>
        <p:nvPicPr>
          <p:cNvPr id="6" name="Picture 5" descr="A black numbers on a white background&#10;&#10;Description automatically generated">
            <a:extLst>
              <a:ext uri="{FF2B5EF4-FFF2-40B4-BE49-F238E27FC236}">
                <a16:creationId xmlns:a16="http://schemas.microsoft.com/office/drawing/2014/main" id="{3A26482F-E20C-CC95-4EA5-6625B8490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912" y="3630612"/>
            <a:ext cx="446088" cy="272609"/>
          </a:xfrm>
          <a:prstGeom prst="rect">
            <a:avLst/>
          </a:prstGeom>
        </p:spPr>
      </p:pic>
      <p:pic>
        <p:nvPicPr>
          <p:cNvPr id="7" name="Picture 6" descr="A black numbers on a white background&#10;&#10;Description automatically generated">
            <a:extLst>
              <a:ext uri="{FF2B5EF4-FFF2-40B4-BE49-F238E27FC236}">
                <a16:creationId xmlns:a16="http://schemas.microsoft.com/office/drawing/2014/main" id="{F38BFEF9-28C5-9245-11CD-EA6CB0A65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661091"/>
            <a:ext cx="446088" cy="2726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DF05F9CC-E5D7-4342-B904-7BB149A4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9101"/>
            <a:ext cx="8229600" cy="1143000"/>
          </a:xfrm>
        </p:spPr>
        <p:txBody>
          <a:bodyPr/>
          <a:lstStyle/>
          <a:p>
            <a:r>
              <a:rPr lang="en-US" altLang="en-US" b="1" u="sng" dirty="0"/>
              <a:t>Zhou (Jo) Dynasty </a:t>
            </a:r>
            <a:br>
              <a:rPr lang="en-US" altLang="en-US" b="1" u="sng" dirty="0"/>
            </a:br>
            <a:r>
              <a:rPr lang="en-US" altLang="en-US" sz="2000" b="1" dirty="0"/>
              <a:t>(1045 BCE - 221 BCE)</a:t>
            </a:r>
          </a:p>
        </p:txBody>
      </p:sp>
      <p:sp>
        <p:nvSpPr>
          <p:cNvPr id="10244" name="Title 1">
            <a:extLst>
              <a:ext uri="{FF2B5EF4-FFF2-40B4-BE49-F238E27FC236}">
                <a16:creationId xmlns:a16="http://schemas.microsoft.com/office/drawing/2014/main" id="{D2F0A280-FE6C-C34B-A9AB-5B6E683E6AEB}"/>
              </a:ext>
            </a:extLst>
          </p:cNvPr>
          <p:cNvSpPr txBox="1">
            <a:spLocks/>
          </p:cNvSpPr>
          <p:nvPr/>
        </p:nvSpPr>
        <p:spPr bwMode="auto">
          <a:xfrm>
            <a:off x="0" y="15875"/>
            <a:ext cx="914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Aim:  How did Chinese civilization reflect major periods of stability and instability?</a:t>
            </a:r>
          </a:p>
        </p:txBody>
      </p:sp>
      <p:pic>
        <p:nvPicPr>
          <p:cNvPr id="1028" name="Picture 4" descr="Chinese Dynasties || A Beginners Guide to the History of China | LTL Beihai">
            <a:extLst>
              <a:ext uri="{FF2B5EF4-FFF2-40B4-BE49-F238E27FC236}">
                <a16:creationId xmlns:a16="http://schemas.microsoft.com/office/drawing/2014/main" id="{16902816-1471-FDC7-F4AE-52AB37CD0E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5"/>
          <a:stretch/>
        </p:blipFill>
        <p:spPr bwMode="auto">
          <a:xfrm>
            <a:off x="685800" y="1524000"/>
            <a:ext cx="7772400" cy="486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B5C9E247-9006-7C44-AB64-39665EF6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Legend of Emperor Yu- Xia Dynasty</a:t>
            </a:r>
          </a:p>
        </p:txBody>
      </p:sp>
      <p:sp>
        <p:nvSpPr>
          <p:cNvPr id="3075" name="Text Placeholder 3">
            <a:extLst>
              <a:ext uri="{FF2B5EF4-FFF2-40B4-BE49-F238E27FC236}">
                <a16:creationId xmlns:a16="http://schemas.microsoft.com/office/drawing/2014/main" id="{674911C0-E664-E24D-93D4-9FE880CDD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572000" cy="541020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altLang="en-US" sz="2000" dirty="0"/>
              <a:t>A  man named Yu is revered as a devoted man dedicated to helping his country regardless of the sacrifices.  Yu, was a hardworking official who labored for 13 years to drain the waters, not going home once to see his family.  As a reward for his selfless efforts, the king appointed Yu the next ruler of China.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sz="2000" dirty="0"/>
              <a:t>The king then said…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2000" dirty="0"/>
              <a:t>“Come, Yu.  The inundating floodwaters filled me with dread, but then you realized all that you represented, and accomplished your task- thus showing your superiority to other men…I see how great is your virtue, how admirable your vast achievements.”</a:t>
            </a:r>
          </a:p>
          <a:p>
            <a:pPr>
              <a:buFont typeface="Arial" charset="0"/>
              <a:buNone/>
              <a:defRPr/>
            </a:pPr>
            <a:r>
              <a:rPr lang="en-US" altLang="en-US" sz="2000" dirty="0"/>
              <a:t>                 		-Books of Yu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7B57955-DD77-0241-8F27-9F64677ECCE0}"/>
              </a:ext>
            </a:extLst>
          </p:cNvPr>
          <p:cNvGraphicFramePr>
            <a:graphicFrameLocks noGrp="1"/>
          </p:cNvGraphicFramePr>
          <p:nvPr/>
        </p:nvGraphicFramePr>
        <p:xfrm>
          <a:off x="6019800" y="4419600"/>
          <a:ext cx="2667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According</a:t>
                      </a:r>
                      <a:r>
                        <a:rPr lang="en-US" sz="2400" baseline="0" dirty="0"/>
                        <a:t> to this legend.. What Personal Characteristics are revered by Chinese Society?</a:t>
                      </a:r>
                      <a:endParaRPr lang="en-US" sz="1800" dirty="0"/>
                    </a:p>
                  </a:txBody>
                  <a:tcPr marT="45688" marB="45688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27" name="Title 1">
            <a:extLst>
              <a:ext uri="{FF2B5EF4-FFF2-40B4-BE49-F238E27FC236}">
                <a16:creationId xmlns:a16="http://schemas.microsoft.com/office/drawing/2014/main" id="{BF1723A0-8010-C049-9232-B822A507A394}"/>
              </a:ext>
            </a:extLst>
          </p:cNvPr>
          <p:cNvSpPr txBox="1">
            <a:spLocks/>
          </p:cNvSpPr>
          <p:nvPr/>
        </p:nvSpPr>
        <p:spPr bwMode="auto">
          <a:xfrm>
            <a:off x="0" y="15875"/>
            <a:ext cx="914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Aim:  How did Chinese civilization reflect major periods of stability and instability?</a:t>
            </a:r>
          </a:p>
        </p:txBody>
      </p:sp>
      <p:pic>
        <p:nvPicPr>
          <p:cNvPr id="2050" name="Picture 2" descr="Shen Yun Performing Arts | Great Yu Controls the Waters - Shen Yun  Performing Arts">
            <a:extLst>
              <a:ext uri="{FF2B5EF4-FFF2-40B4-BE49-F238E27FC236}">
                <a16:creationId xmlns:a16="http://schemas.microsoft.com/office/drawing/2014/main" id="{9FD110E6-08CC-AD52-7495-503137AD6BE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494" y="1417638"/>
            <a:ext cx="3008506" cy="201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24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>
            <a:extLst>
              <a:ext uri="{FF2B5EF4-FFF2-40B4-BE49-F238E27FC236}">
                <a16:creationId xmlns:a16="http://schemas.microsoft.com/office/drawing/2014/main" id="{EF56896E-3BB8-8149-AC09-405937CE6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15975"/>
            <a:ext cx="8229600" cy="914400"/>
          </a:xfrm>
        </p:spPr>
        <p:txBody>
          <a:bodyPr/>
          <a:lstStyle/>
          <a:p>
            <a:r>
              <a:rPr lang="en-US" altLang="en-US" b="1" i="1" u="sng" dirty="0"/>
              <a:t>Zhou Dynasty 1046- 475BCE</a:t>
            </a:r>
          </a:p>
        </p:txBody>
      </p:sp>
      <p:sp>
        <p:nvSpPr>
          <p:cNvPr id="9219" name="Content Placeholder 4">
            <a:extLst>
              <a:ext uri="{FF2B5EF4-FFF2-40B4-BE49-F238E27FC236}">
                <a16:creationId xmlns:a16="http://schemas.microsoft.com/office/drawing/2014/main" id="{5C5E6CCA-18EA-4148-943E-767B352B3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730375"/>
            <a:ext cx="8686800" cy="426720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altLang="en-US" sz="2500" dirty="0"/>
              <a:t>To justify their rebellion against the Shang, the Zhou promoted the idea of the </a:t>
            </a:r>
            <a:r>
              <a:rPr lang="en-US" altLang="en-US" sz="2500" b="1" dirty="0"/>
              <a:t>Mandate of Heaven</a:t>
            </a:r>
            <a:r>
              <a:rPr lang="en-US" altLang="en-US" sz="2500" dirty="0"/>
              <a:t>, or the Divine Right to Rule- They claimed that the Shang were so cruel that they angered the gods.  </a:t>
            </a:r>
          </a:p>
          <a:p>
            <a:pPr marL="285750" indent="-285750" eaLnBrk="1" hangingPunct="1">
              <a:defRPr/>
            </a:pPr>
            <a:r>
              <a:rPr lang="en-US" altLang="en-US" sz="2500" dirty="0"/>
              <a:t>This same dynastic cycle has lasted through the 20</a:t>
            </a:r>
            <a:r>
              <a:rPr lang="en-US" altLang="en-US" sz="2500" baseline="30000" dirty="0"/>
              <a:t>th</a:t>
            </a:r>
            <a:r>
              <a:rPr lang="en-US" altLang="en-US" sz="2500" dirty="0"/>
              <a:t> century (1912 CE).  </a:t>
            </a:r>
            <a:r>
              <a:rPr lang="en-US" altLang="en-US" sz="2500" dirty="0">
                <a:solidFill>
                  <a:srgbClr val="FF0000"/>
                </a:solidFill>
              </a:rPr>
              <a:t>CONTINUITY!!!</a:t>
            </a:r>
          </a:p>
          <a:p>
            <a:pPr marL="285750" indent="-285750" eaLnBrk="1" hangingPunct="1">
              <a:defRPr/>
            </a:pPr>
            <a:r>
              <a:rPr lang="en-US" altLang="en-US" sz="2500" b="1" u="sng" dirty="0"/>
              <a:t>Decentralized</a:t>
            </a:r>
            <a:r>
              <a:rPr lang="en-US" altLang="en-US" sz="2500" dirty="0"/>
              <a:t> political administration through feudalism.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en-US" sz="2500" dirty="0"/>
              <a:t>During the Zhou dynasty, three important Chinese philosophies developed; </a:t>
            </a:r>
            <a:r>
              <a:rPr lang="en-US" altLang="en-US" sz="2500" b="1" dirty="0"/>
              <a:t>Confucianism, Legalism</a:t>
            </a:r>
            <a:r>
              <a:rPr lang="en-US" altLang="en-US" sz="2500" dirty="0"/>
              <a:t> and </a:t>
            </a:r>
            <a:r>
              <a:rPr lang="en-US" altLang="en-US" sz="2500" b="1" i="1" dirty="0"/>
              <a:t>Daoism</a:t>
            </a:r>
            <a:r>
              <a:rPr lang="en-US" altLang="en-US" sz="2500" i="1" dirty="0"/>
              <a:t> (will be discussed further in upcoming lesson) </a:t>
            </a:r>
            <a:endParaRPr lang="en-US" altLang="en-US" sz="2400" i="1" dirty="0"/>
          </a:p>
        </p:txBody>
      </p:sp>
      <p:sp>
        <p:nvSpPr>
          <p:cNvPr id="11268" name="TextBox 3">
            <a:extLst>
              <a:ext uri="{FF2B5EF4-FFF2-40B4-BE49-F238E27FC236}">
                <a16:creationId xmlns:a16="http://schemas.microsoft.com/office/drawing/2014/main" id="{8ECA7CA9-C4E9-B447-B0B7-BA05C605B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89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Student notes: </a:t>
            </a:r>
          </a:p>
        </p:txBody>
      </p:sp>
      <p:sp>
        <p:nvSpPr>
          <p:cNvPr id="11269" name="Title 1">
            <a:extLst>
              <a:ext uri="{FF2B5EF4-FFF2-40B4-BE49-F238E27FC236}">
                <a16:creationId xmlns:a16="http://schemas.microsoft.com/office/drawing/2014/main" id="{10C5045F-32FA-5F47-B876-B40060A88681}"/>
              </a:ext>
            </a:extLst>
          </p:cNvPr>
          <p:cNvSpPr txBox="1">
            <a:spLocks/>
          </p:cNvSpPr>
          <p:nvPr/>
        </p:nvSpPr>
        <p:spPr bwMode="auto">
          <a:xfrm>
            <a:off x="0" y="15875"/>
            <a:ext cx="914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Focus:  How did Chinese civilization reflect major periods of stability and instability?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18B03E3-E3C0-544F-8FA1-DF6603BF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i="1" u="sng" dirty="0"/>
              <a:t>Mandate of Heaven 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D4FD4F0-F083-D441-A63E-3D64CB3D92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7988" y="2090738"/>
            <a:ext cx="3429000" cy="3733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en-US" sz="2400" dirty="0"/>
              <a:t>The Mandate of Heaven was the Chinese belief that </a:t>
            </a:r>
            <a:r>
              <a:rPr lang="en-US" altLang="en-US" sz="2400" b="1" i="1" u="sng" dirty="0"/>
              <a:t>Tian,</a:t>
            </a:r>
            <a:r>
              <a:rPr lang="en-US" altLang="en-US" sz="2400" dirty="0"/>
              <a:t> the combined power of the cosmos,  picked the emperor to rule, but could also remove a bad emperor from power.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en-US" sz="2400" dirty="0"/>
              <a:t>The ruler kept the Mandate of Heaven for as long as he ruled with great virtue and morality.</a:t>
            </a:r>
          </a:p>
        </p:txBody>
      </p:sp>
      <p:sp>
        <p:nvSpPr>
          <p:cNvPr id="14340" name="Title 1">
            <a:extLst>
              <a:ext uri="{FF2B5EF4-FFF2-40B4-BE49-F238E27FC236}">
                <a16:creationId xmlns:a16="http://schemas.microsoft.com/office/drawing/2014/main" id="{AE39FEE9-8BD1-1942-B845-8A8BF0940843}"/>
              </a:ext>
            </a:extLst>
          </p:cNvPr>
          <p:cNvSpPr txBox="1">
            <a:spLocks/>
          </p:cNvSpPr>
          <p:nvPr/>
        </p:nvSpPr>
        <p:spPr bwMode="auto">
          <a:xfrm>
            <a:off x="609600" y="228600"/>
            <a:ext cx="78486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/>
          </a:p>
        </p:txBody>
      </p:sp>
      <p:pic>
        <p:nvPicPr>
          <p:cNvPr id="14341" name="Picture 5" descr="CC585">
            <a:extLst>
              <a:ext uri="{FF2B5EF4-FFF2-40B4-BE49-F238E27FC236}">
                <a16:creationId xmlns:a16="http://schemas.microsoft.com/office/drawing/2014/main" id="{0AA27543-A0AE-F44E-892B-ACB349685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063" y="1600200"/>
            <a:ext cx="3284537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 Box 6">
            <a:extLst>
              <a:ext uri="{FF2B5EF4-FFF2-40B4-BE49-F238E27FC236}">
                <a16:creationId xmlns:a16="http://schemas.microsoft.com/office/drawing/2014/main" id="{29DAAD50-9D84-2149-ACA0-F8662A75E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0237" y="2956292"/>
            <a:ext cx="2163763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Zhou rulers claimed the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Mandate of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Heaven from the Shang, who they argued were barbaric flesh eaters!</a:t>
            </a:r>
          </a:p>
        </p:txBody>
      </p:sp>
      <p:pic>
        <p:nvPicPr>
          <p:cNvPr id="2050" name="Picture 2" descr="The Concept of 天 Tian – Heaven – in Chinese medicine – ChinPsy">
            <a:extLst>
              <a:ext uri="{FF2B5EF4-FFF2-40B4-BE49-F238E27FC236}">
                <a16:creationId xmlns:a16="http://schemas.microsoft.com/office/drawing/2014/main" id="{8FB2B766-600F-4D46-8A4A-4B6F4B81F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0200"/>
            <a:ext cx="1664315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val 2">
            <a:extLst>
              <a:ext uri="{FF2B5EF4-FFF2-40B4-BE49-F238E27FC236}">
                <a16:creationId xmlns:a16="http://schemas.microsoft.com/office/drawing/2014/main" id="{1C3635BD-45CB-6944-A0B0-A671E2519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450" y="2263775"/>
            <a:ext cx="2819400" cy="2743200"/>
          </a:xfrm>
          <a:prstGeom prst="ellipse">
            <a:avLst/>
          </a:prstGeom>
          <a:solidFill>
            <a:srgbClr val="D8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chemeClr val="bg1"/>
                </a:solidFill>
                <a:latin typeface="OrientNarrow"/>
              </a:rPr>
              <a:t>The</a:t>
            </a:r>
            <a:br>
              <a:rPr lang="en-US" altLang="en-US" sz="5400" b="1">
                <a:solidFill>
                  <a:schemeClr val="bg1"/>
                </a:solidFill>
                <a:latin typeface="OrientNarrow"/>
              </a:rPr>
            </a:br>
            <a:r>
              <a:rPr lang="en-US" altLang="en-US" sz="5400" b="1">
                <a:solidFill>
                  <a:schemeClr val="bg1"/>
                </a:solidFill>
                <a:latin typeface="OrientNarrow"/>
              </a:rPr>
              <a:t>Dynastic</a:t>
            </a:r>
            <a:br>
              <a:rPr lang="en-US" altLang="en-US" sz="5400" b="1">
                <a:solidFill>
                  <a:schemeClr val="bg1"/>
                </a:solidFill>
                <a:latin typeface="OrientNarrow"/>
              </a:rPr>
            </a:br>
            <a:r>
              <a:rPr lang="en-US" altLang="en-US" sz="5400" b="1">
                <a:solidFill>
                  <a:schemeClr val="bg1"/>
                </a:solidFill>
                <a:latin typeface="OrientNarrow"/>
              </a:rPr>
              <a:t>Cycle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A25D128-2FF7-EF4B-9D79-D580A1208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450" y="663575"/>
            <a:ext cx="1828800" cy="990600"/>
          </a:xfrm>
          <a:prstGeom prst="rect">
            <a:avLst/>
          </a:prstGeom>
          <a:solidFill>
            <a:schemeClr val="bg1"/>
          </a:solidFill>
          <a:ln w="9525">
            <a:solidFill>
              <a:srgbClr val="D80000"/>
            </a:solidFill>
            <a:miter lim="800000"/>
            <a:headEnd/>
            <a:tailEnd/>
          </a:ln>
          <a:effectLst>
            <a:outerShdw sy="50000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mic Sans MS" panose="030F0902030302020204" pitchFamily="66" charset="0"/>
              </a:rPr>
              <a:t>A new </a:t>
            </a:r>
            <a:br>
              <a:rPr lang="en-US" altLang="en-US" sz="1400" b="1">
                <a:latin typeface="Comic Sans MS" panose="030F0902030302020204" pitchFamily="66" charset="0"/>
              </a:rPr>
            </a:br>
            <a:r>
              <a:rPr lang="en-US" altLang="en-US" sz="1400" b="1">
                <a:latin typeface="Comic Sans MS" panose="030F0902030302020204" pitchFamily="66" charset="0"/>
              </a:rPr>
              <a:t>dynasty </a:t>
            </a:r>
            <a:br>
              <a:rPr lang="en-US" altLang="en-US" sz="1400" b="1">
                <a:latin typeface="Comic Sans MS" panose="030F0902030302020204" pitchFamily="66" charset="0"/>
              </a:rPr>
            </a:br>
            <a:r>
              <a:rPr lang="en-US" altLang="en-US" sz="1400" b="1">
                <a:latin typeface="Comic Sans MS" panose="030F0902030302020204" pitchFamily="66" charset="0"/>
              </a:rPr>
              <a:t>comes to power.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8555E3B2-CB96-9D49-B275-882D8EC8D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450" y="1882775"/>
            <a:ext cx="1905000" cy="990600"/>
          </a:xfrm>
          <a:prstGeom prst="rect">
            <a:avLst/>
          </a:prstGeom>
          <a:solidFill>
            <a:schemeClr val="bg1"/>
          </a:solidFill>
          <a:ln w="9525">
            <a:solidFill>
              <a:srgbClr val="D80000"/>
            </a:solidFill>
            <a:miter lim="800000"/>
            <a:headEnd/>
            <a:tailEnd/>
          </a:ln>
          <a:effectLst>
            <a:outerShdw sy="50000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mic Sans MS" panose="030F0902030302020204" pitchFamily="66" charset="0"/>
              </a:rPr>
              <a:t>Lives of common </a:t>
            </a:r>
            <a:br>
              <a:rPr lang="en-US" altLang="en-US" sz="1400" b="1">
                <a:latin typeface="Comic Sans MS" panose="030F0902030302020204" pitchFamily="66" charset="0"/>
              </a:rPr>
            </a:br>
            <a:r>
              <a:rPr lang="en-US" altLang="en-US" sz="1400" b="1">
                <a:latin typeface="Comic Sans MS" panose="030F0902030302020204" pitchFamily="66" charset="0"/>
              </a:rPr>
              <a:t>people improved;</a:t>
            </a:r>
            <a:br>
              <a:rPr lang="en-US" altLang="en-US" sz="1400" b="1">
                <a:latin typeface="Comic Sans MS" panose="030F0902030302020204" pitchFamily="66" charset="0"/>
              </a:rPr>
            </a:br>
            <a:r>
              <a:rPr lang="en-US" altLang="en-US" sz="1400" b="1">
                <a:latin typeface="Comic Sans MS" panose="030F0902030302020204" pitchFamily="66" charset="0"/>
              </a:rPr>
              <a:t>taxes reduced;</a:t>
            </a:r>
            <a:br>
              <a:rPr lang="en-US" altLang="en-US" sz="1400" b="1">
                <a:latin typeface="Comic Sans MS" panose="030F0902030302020204" pitchFamily="66" charset="0"/>
              </a:rPr>
            </a:br>
            <a:r>
              <a:rPr lang="en-US" altLang="en-US" sz="1400" b="1">
                <a:latin typeface="Comic Sans MS" panose="030F0902030302020204" pitchFamily="66" charset="0"/>
              </a:rPr>
              <a:t>farming encouraged.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7CB59E0F-CA7A-A54F-9413-CDE27D5C4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450" y="3178175"/>
            <a:ext cx="1905000" cy="990600"/>
          </a:xfrm>
          <a:prstGeom prst="rect">
            <a:avLst/>
          </a:prstGeom>
          <a:solidFill>
            <a:schemeClr val="bg1"/>
          </a:solidFill>
          <a:ln w="9525">
            <a:solidFill>
              <a:srgbClr val="D80000"/>
            </a:solidFill>
            <a:miter lim="800000"/>
            <a:headEnd/>
            <a:tailEnd/>
          </a:ln>
          <a:effectLst>
            <a:outerShdw sy="50000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mic Sans MS" panose="030F0902030302020204" pitchFamily="66" charset="0"/>
              </a:rPr>
              <a:t>Problems begin</a:t>
            </a:r>
            <a:br>
              <a:rPr lang="en-US" altLang="en-US" sz="1400" b="1">
                <a:latin typeface="Comic Sans MS" panose="030F0902030302020204" pitchFamily="66" charset="0"/>
              </a:rPr>
            </a:br>
            <a:r>
              <a:rPr lang="en-US" altLang="en-US" sz="1400" b="1">
                <a:latin typeface="Comic Sans MS" panose="030F0902030302020204" pitchFamily="66" charset="0"/>
              </a:rPr>
              <a:t>(extensive wars,</a:t>
            </a:r>
            <a:br>
              <a:rPr lang="en-US" altLang="en-US" sz="1400" b="1">
                <a:latin typeface="Comic Sans MS" panose="030F0902030302020204" pitchFamily="66" charset="0"/>
              </a:rPr>
            </a:br>
            <a:r>
              <a:rPr lang="en-US" altLang="en-US" sz="1400" b="1">
                <a:latin typeface="Comic Sans MS" panose="030F0902030302020204" pitchFamily="66" charset="0"/>
              </a:rPr>
              <a:t>invasions, etc.)</a:t>
            </a: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FD09BBBD-3282-7146-ACDE-9AC29CB41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450" y="4549775"/>
            <a:ext cx="1905000" cy="990600"/>
          </a:xfrm>
          <a:prstGeom prst="rect">
            <a:avLst/>
          </a:prstGeom>
          <a:solidFill>
            <a:schemeClr val="bg1"/>
          </a:solidFill>
          <a:ln w="9525">
            <a:solidFill>
              <a:srgbClr val="D80000"/>
            </a:solidFill>
            <a:miter lim="800000"/>
            <a:headEnd/>
            <a:tailEnd/>
          </a:ln>
          <a:effectLst>
            <a:outerShdw sy="50000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mic Sans MS" panose="030F0902030302020204" pitchFamily="66" charset="0"/>
              </a:rPr>
              <a:t>Taxes increase;</a:t>
            </a:r>
            <a:br>
              <a:rPr lang="en-US" altLang="en-US" sz="1400" b="1">
                <a:latin typeface="Comic Sans MS" panose="030F0902030302020204" pitchFamily="66" charset="0"/>
              </a:rPr>
            </a:br>
            <a:r>
              <a:rPr lang="en-US" altLang="en-US" sz="1400" b="1">
                <a:latin typeface="Comic Sans MS" panose="030F0902030302020204" pitchFamily="66" charset="0"/>
              </a:rPr>
              <a:t>men forced to</a:t>
            </a:r>
            <a:br>
              <a:rPr lang="en-US" altLang="en-US" sz="1400" b="1">
                <a:latin typeface="Comic Sans MS" panose="030F0902030302020204" pitchFamily="66" charset="0"/>
              </a:rPr>
            </a:br>
            <a:r>
              <a:rPr lang="en-US" altLang="en-US" sz="1400" b="1">
                <a:latin typeface="Comic Sans MS" panose="030F0902030302020204" pitchFamily="66" charset="0"/>
              </a:rPr>
              <a:t>work for army.</a:t>
            </a:r>
            <a:br>
              <a:rPr lang="en-US" altLang="en-US" sz="1400" b="1">
                <a:latin typeface="Comic Sans MS" panose="030F0902030302020204" pitchFamily="66" charset="0"/>
              </a:rPr>
            </a:br>
            <a:r>
              <a:rPr lang="en-US" altLang="en-US" sz="1400" b="1">
                <a:latin typeface="Comic Sans MS" panose="030F0902030302020204" pitchFamily="66" charset="0"/>
              </a:rPr>
              <a:t>Farming neglected.</a:t>
            </a:r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A1C47F56-1EF9-4841-8006-38066620B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5768975"/>
            <a:ext cx="1828800" cy="990600"/>
          </a:xfrm>
          <a:prstGeom prst="rect">
            <a:avLst/>
          </a:prstGeom>
          <a:solidFill>
            <a:schemeClr val="bg1"/>
          </a:solidFill>
          <a:ln w="9525">
            <a:solidFill>
              <a:srgbClr val="D80000"/>
            </a:solidFill>
            <a:miter lim="800000"/>
            <a:headEnd/>
            <a:tailEnd/>
          </a:ln>
          <a:effectLst>
            <a:outerShdw sy="50000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mic Sans MS" panose="030F0902030302020204" pitchFamily="66" charset="0"/>
              </a:rPr>
              <a:t>Govt. increases</a:t>
            </a:r>
            <a:br>
              <a:rPr lang="en-US" altLang="en-US" sz="1400" b="1">
                <a:latin typeface="Comic Sans MS" panose="030F0902030302020204" pitchFamily="66" charset="0"/>
              </a:rPr>
            </a:br>
            <a:r>
              <a:rPr lang="en-US" altLang="en-US" sz="1400" b="1">
                <a:latin typeface="Comic Sans MS" panose="030F0902030302020204" pitchFamily="66" charset="0"/>
              </a:rPr>
              <a:t>spending; </a:t>
            </a:r>
            <a:br>
              <a:rPr lang="en-US" altLang="en-US" sz="1400" b="1">
                <a:latin typeface="Comic Sans MS" panose="030F0902030302020204" pitchFamily="66" charset="0"/>
              </a:rPr>
            </a:br>
            <a:r>
              <a:rPr lang="en-US" altLang="en-US" sz="1400" b="1">
                <a:latin typeface="Comic Sans MS" panose="030F0902030302020204" pitchFamily="66" charset="0"/>
              </a:rPr>
              <a:t>corruption.</a:t>
            </a:r>
          </a:p>
        </p:txBody>
      </p:sp>
      <p:sp>
        <p:nvSpPr>
          <p:cNvPr id="31752" name="Rectangle 8">
            <a:extLst>
              <a:ext uri="{FF2B5EF4-FFF2-40B4-BE49-F238E27FC236}">
                <a16:creationId xmlns:a16="http://schemas.microsoft.com/office/drawing/2014/main" id="{C3BFDB00-1F5D-A843-89B3-07B560AD7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450" y="5768975"/>
            <a:ext cx="1828800" cy="990600"/>
          </a:xfrm>
          <a:prstGeom prst="rect">
            <a:avLst/>
          </a:prstGeom>
          <a:solidFill>
            <a:schemeClr val="bg1"/>
          </a:solidFill>
          <a:ln w="9525">
            <a:solidFill>
              <a:srgbClr val="D80000"/>
            </a:solidFill>
            <a:miter lim="800000"/>
            <a:headEnd/>
            <a:tailEnd/>
          </a:ln>
          <a:effectLst>
            <a:outerShdw sy="50000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mic Sans MS" panose="030F0902030302020204" pitchFamily="66" charset="0"/>
              </a:rPr>
              <a:t>Droughts,</a:t>
            </a:r>
            <a:br>
              <a:rPr lang="en-US" altLang="en-US" sz="1400" b="1">
                <a:latin typeface="Comic Sans MS" panose="030F0902030302020204" pitchFamily="66" charset="0"/>
              </a:rPr>
            </a:br>
            <a:r>
              <a:rPr lang="en-US" altLang="en-US" sz="1400" b="1">
                <a:latin typeface="Comic Sans MS" panose="030F0902030302020204" pitchFamily="66" charset="0"/>
              </a:rPr>
              <a:t>floods,</a:t>
            </a:r>
            <a:br>
              <a:rPr lang="en-US" altLang="en-US" sz="1400" b="1">
                <a:latin typeface="Comic Sans MS" panose="030F0902030302020204" pitchFamily="66" charset="0"/>
              </a:rPr>
            </a:br>
            <a:r>
              <a:rPr lang="en-US" altLang="en-US" sz="1400" b="1">
                <a:latin typeface="Comic Sans MS" panose="030F0902030302020204" pitchFamily="66" charset="0"/>
              </a:rPr>
              <a:t>famines occur.</a:t>
            </a:r>
          </a:p>
        </p:txBody>
      </p:sp>
      <p:sp>
        <p:nvSpPr>
          <p:cNvPr id="31753" name="Rectangle 9">
            <a:extLst>
              <a:ext uri="{FF2B5EF4-FFF2-40B4-BE49-F238E27FC236}">
                <a16:creationId xmlns:a16="http://schemas.microsoft.com/office/drawing/2014/main" id="{74FE40AC-028E-2449-97C5-8228D6ADB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4549775"/>
            <a:ext cx="1981200" cy="990600"/>
          </a:xfrm>
          <a:prstGeom prst="rect">
            <a:avLst/>
          </a:prstGeom>
          <a:solidFill>
            <a:schemeClr val="bg1"/>
          </a:solidFill>
          <a:ln w="9525">
            <a:solidFill>
              <a:srgbClr val="D80000"/>
            </a:solidFill>
            <a:miter lim="800000"/>
            <a:headEnd/>
            <a:tailEnd/>
          </a:ln>
          <a:effectLst>
            <a:outerShdw sy="50000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mic Sans MS" panose="030F0902030302020204" pitchFamily="66" charset="0"/>
              </a:rPr>
              <a:t>Poor lose</a:t>
            </a:r>
            <a:br>
              <a:rPr lang="en-US" altLang="en-US" sz="1400" b="1">
                <a:latin typeface="Comic Sans MS" panose="030F0902030302020204" pitchFamily="66" charset="0"/>
              </a:rPr>
            </a:br>
            <a:r>
              <a:rPr lang="en-US" altLang="en-US" sz="1400" b="1">
                <a:latin typeface="Comic Sans MS" panose="030F0902030302020204" pitchFamily="66" charset="0"/>
              </a:rPr>
              <a:t>respect for govt.</a:t>
            </a:r>
            <a:br>
              <a:rPr lang="en-US" altLang="en-US" sz="1400" b="1">
                <a:latin typeface="Comic Sans MS" panose="030F0902030302020204" pitchFamily="66" charset="0"/>
              </a:rPr>
            </a:br>
            <a:r>
              <a:rPr lang="en-US" altLang="en-US" sz="1400" b="1">
                <a:latin typeface="Comic Sans MS" panose="030F0902030302020204" pitchFamily="66" charset="0"/>
              </a:rPr>
              <a:t>They join rebels</a:t>
            </a:r>
            <a:br>
              <a:rPr lang="en-US" altLang="en-US" sz="1400" b="1">
                <a:latin typeface="Comic Sans MS" panose="030F0902030302020204" pitchFamily="66" charset="0"/>
              </a:rPr>
            </a:br>
            <a:r>
              <a:rPr lang="en-US" altLang="en-US" sz="1400" b="1">
                <a:latin typeface="Comic Sans MS" panose="030F0902030302020204" pitchFamily="66" charset="0"/>
              </a:rPr>
              <a:t>&amp; attack landlords.</a:t>
            </a:r>
          </a:p>
        </p:txBody>
      </p:sp>
      <p:sp>
        <p:nvSpPr>
          <p:cNvPr id="31754" name="Rectangle 10">
            <a:extLst>
              <a:ext uri="{FF2B5EF4-FFF2-40B4-BE49-F238E27FC236}">
                <a16:creationId xmlns:a16="http://schemas.microsoft.com/office/drawing/2014/main" id="{76EA0B7E-C573-4F42-A9FE-2D0C84F2F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3178175"/>
            <a:ext cx="1981200" cy="990600"/>
          </a:xfrm>
          <a:prstGeom prst="rect">
            <a:avLst/>
          </a:prstGeom>
          <a:solidFill>
            <a:schemeClr val="bg1"/>
          </a:solidFill>
          <a:ln w="9525">
            <a:solidFill>
              <a:srgbClr val="D80000"/>
            </a:solidFill>
            <a:miter lim="800000"/>
            <a:headEnd/>
            <a:tailEnd/>
          </a:ln>
          <a:effectLst>
            <a:outerShdw sy="50000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mic Sans MS" panose="030F0902030302020204" pitchFamily="66" charset="0"/>
              </a:rPr>
              <a:t>Rebel bands find</a:t>
            </a:r>
            <a:br>
              <a:rPr lang="en-US" altLang="en-US" sz="1400" b="1">
                <a:latin typeface="Comic Sans MS" panose="030F0902030302020204" pitchFamily="66" charset="0"/>
              </a:rPr>
            </a:br>
            <a:r>
              <a:rPr lang="en-US" altLang="en-US" sz="1400" b="1">
                <a:latin typeface="Comic Sans MS" panose="030F0902030302020204" pitchFamily="66" charset="0"/>
              </a:rPr>
              <a:t>strong leader who</a:t>
            </a:r>
            <a:br>
              <a:rPr lang="en-US" altLang="en-US" sz="1400" b="1">
                <a:latin typeface="Comic Sans MS" panose="030F0902030302020204" pitchFamily="66" charset="0"/>
              </a:rPr>
            </a:br>
            <a:r>
              <a:rPr lang="en-US" altLang="en-US" sz="1400" b="1">
                <a:latin typeface="Comic Sans MS" panose="030F0902030302020204" pitchFamily="66" charset="0"/>
              </a:rPr>
              <a:t>unites them.</a:t>
            </a:r>
            <a:br>
              <a:rPr lang="en-US" altLang="en-US" sz="1400" b="1">
                <a:latin typeface="Comic Sans MS" panose="030F0902030302020204" pitchFamily="66" charset="0"/>
              </a:rPr>
            </a:br>
            <a:r>
              <a:rPr lang="en-US" altLang="en-US" sz="1400" b="1">
                <a:latin typeface="Comic Sans MS" panose="030F0902030302020204" pitchFamily="66" charset="0"/>
              </a:rPr>
              <a:t>Attack the emperor.</a:t>
            </a:r>
          </a:p>
        </p:txBody>
      </p:sp>
      <p:sp>
        <p:nvSpPr>
          <p:cNvPr id="31755" name="Rectangle 11">
            <a:extLst>
              <a:ext uri="{FF2B5EF4-FFF2-40B4-BE49-F238E27FC236}">
                <a16:creationId xmlns:a16="http://schemas.microsoft.com/office/drawing/2014/main" id="{F5FEC85A-A328-DD4F-9098-7E7E261CA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1882775"/>
            <a:ext cx="1981200" cy="990600"/>
          </a:xfrm>
          <a:prstGeom prst="rect">
            <a:avLst/>
          </a:prstGeom>
          <a:solidFill>
            <a:schemeClr val="bg1"/>
          </a:solidFill>
          <a:ln w="9525">
            <a:solidFill>
              <a:srgbClr val="D80000"/>
            </a:solidFill>
            <a:miter lim="800000"/>
            <a:headEnd/>
            <a:tailEnd/>
          </a:ln>
          <a:effectLst>
            <a:outerShdw sy="50000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mic Sans MS" panose="030F0902030302020204" pitchFamily="66" charset="0"/>
              </a:rPr>
              <a:t>Emperor is</a:t>
            </a:r>
            <a:br>
              <a:rPr lang="en-US" altLang="en-US" sz="1400" b="1">
                <a:latin typeface="Comic Sans MS" panose="030F0902030302020204" pitchFamily="66" charset="0"/>
              </a:rPr>
            </a:br>
            <a:r>
              <a:rPr lang="en-US" altLang="en-US" sz="1400" b="1">
                <a:latin typeface="Comic Sans MS" panose="030F0902030302020204" pitchFamily="66" charset="0"/>
              </a:rPr>
              <a:t>defeated !!</a:t>
            </a:r>
          </a:p>
        </p:txBody>
      </p:sp>
      <p:sp>
        <p:nvSpPr>
          <p:cNvPr id="31756" name="Rectangle 12">
            <a:extLst>
              <a:ext uri="{FF2B5EF4-FFF2-40B4-BE49-F238E27FC236}">
                <a16:creationId xmlns:a16="http://schemas.microsoft.com/office/drawing/2014/main" id="{CC640EFC-A95C-B941-9E43-8C37B1EBA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663575"/>
            <a:ext cx="1828800" cy="990600"/>
          </a:xfrm>
          <a:prstGeom prst="rect">
            <a:avLst/>
          </a:prstGeom>
          <a:solidFill>
            <a:schemeClr val="bg1"/>
          </a:solidFill>
          <a:ln w="9525">
            <a:solidFill>
              <a:srgbClr val="D80000"/>
            </a:solidFill>
            <a:miter lim="800000"/>
            <a:headEnd/>
            <a:tailEnd/>
          </a:ln>
          <a:effectLst>
            <a:outerShdw sy="50000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mic Sans MS" panose="030F0902030302020204" pitchFamily="66" charset="0"/>
              </a:rPr>
              <a:t>The emperor</a:t>
            </a:r>
            <a:br>
              <a:rPr lang="en-US" altLang="en-US" sz="1400" b="1">
                <a:latin typeface="Comic Sans MS" panose="030F0902030302020204" pitchFamily="66" charset="0"/>
              </a:rPr>
            </a:br>
            <a:r>
              <a:rPr lang="en-US" altLang="en-US" sz="1400" b="1">
                <a:latin typeface="Comic Sans MS" panose="030F0902030302020204" pitchFamily="66" charset="0"/>
              </a:rPr>
              <a:t>reforms the govt.</a:t>
            </a:r>
            <a:br>
              <a:rPr lang="en-US" altLang="en-US" sz="1400" b="1">
                <a:latin typeface="Comic Sans MS" panose="030F0902030302020204" pitchFamily="66" charset="0"/>
              </a:rPr>
            </a:br>
            <a:r>
              <a:rPr lang="en-US" altLang="en-US" sz="1400" b="1">
                <a:latin typeface="Comic Sans MS" panose="030F0902030302020204" pitchFamily="66" charset="0"/>
              </a:rPr>
              <a:t>&amp; makes it more</a:t>
            </a:r>
            <a:br>
              <a:rPr lang="en-US" altLang="en-US" sz="1400" b="1">
                <a:latin typeface="Comic Sans MS" panose="030F0902030302020204" pitchFamily="66" charset="0"/>
              </a:rPr>
            </a:br>
            <a:r>
              <a:rPr lang="en-US" altLang="en-US" sz="1400" b="1">
                <a:latin typeface="Comic Sans MS" panose="030F0902030302020204" pitchFamily="66" charset="0"/>
              </a:rPr>
              <a:t>efficient.</a:t>
            </a:r>
          </a:p>
        </p:txBody>
      </p:sp>
      <p:sp>
        <p:nvSpPr>
          <p:cNvPr id="31757" name="Line 13">
            <a:extLst>
              <a:ext uri="{FF2B5EF4-FFF2-40B4-BE49-F238E27FC236}">
                <a16:creationId xmlns:a16="http://schemas.microsoft.com/office/drawing/2014/main" id="{F4F8DEDB-BA77-9746-9173-0C33C04319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4250" y="1196975"/>
            <a:ext cx="228600" cy="0"/>
          </a:xfrm>
          <a:prstGeom prst="line">
            <a:avLst/>
          </a:prstGeom>
          <a:noFill/>
          <a:ln w="28575">
            <a:solidFill>
              <a:srgbClr val="B6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Line 14">
            <a:extLst>
              <a:ext uri="{FF2B5EF4-FFF2-40B4-BE49-F238E27FC236}">
                <a16:creationId xmlns:a16="http://schemas.microsoft.com/office/drawing/2014/main" id="{FF614E47-FADD-7448-BE84-7BFB52CF7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1650" y="1196975"/>
            <a:ext cx="457200" cy="685800"/>
          </a:xfrm>
          <a:prstGeom prst="line">
            <a:avLst/>
          </a:prstGeom>
          <a:noFill/>
          <a:ln w="28575">
            <a:solidFill>
              <a:srgbClr val="B6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9" name="Line 15">
            <a:extLst>
              <a:ext uri="{FF2B5EF4-FFF2-40B4-BE49-F238E27FC236}">
                <a16:creationId xmlns:a16="http://schemas.microsoft.com/office/drawing/2014/main" id="{73F814B3-E0F6-9140-A5A5-C086A0076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5050" y="2873375"/>
            <a:ext cx="0" cy="304800"/>
          </a:xfrm>
          <a:prstGeom prst="line">
            <a:avLst/>
          </a:prstGeom>
          <a:noFill/>
          <a:ln w="28575">
            <a:solidFill>
              <a:srgbClr val="B6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0" name="Line 16">
            <a:extLst>
              <a:ext uri="{FF2B5EF4-FFF2-40B4-BE49-F238E27FC236}">
                <a16:creationId xmlns:a16="http://schemas.microsoft.com/office/drawing/2014/main" id="{169AE72A-B7DC-434E-90A1-C70E92519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5050" y="4168775"/>
            <a:ext cx="0" cy="381000"/>
          </a:xfrm>
          <a:prstGeom prst="line">
            <a:avLst/>
          </a:prstGeom>
          <a:noFill/>
          <a:ln w="28575">
            <a:solidFill>
              <a:srgbClr val="B6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1" name="Line 17">
            <a:extLst>
              <a:ext uri="{FF2B5EF4-FFF2-40B4-BE49-F238E27FC236}">
                <a16:creationId xmlns:a16="http://schemas.microsoft.com/office/drawing/2014/main" id="{58457CE8-BA8F-3E4A-BEF5-F9D0A21124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1650" y="5540375"/>
            <a:ext cx="457200" cy="609600"/>
          </a:xfrm>
          <a:prstGeom prst="line">
            <a:avLst/>
          </a:prstGeom>
          <a:noFill/>
          <a:ln w="28575">
            <a:solidFill>
              <a:srgbClr val="B6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Line 18">
            <a:extLst>
              <a:ext uri="{FF2B5EF4-FFF2-40B4-BE49-F238E27FC236}">
                <a16:creationId xmlns:a16="http://schemas.microsoft.com/office/drawing/2014/main" id="{3DDACDCE-4A19-0740-B021-FA6592D8C4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94250" y="6226175"/>
            <a:ext cx="228600" cy="0"/>
          </a:xfrm>
          <a:prstGeom prst="line">
            <a:avLst/>
          </a:prstGeom>
          <a:noFill/>
          <a:ln w="28575">
            <a:solidFill>
              <a:srgbClr val="B6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3" name="Line 19">
            <a:extLst>
              <a:ext uri="{FF2B5EF4-FFF2-40B4-BE49-F238E27FC236}">
                <a16:creationId xmlns:a16="http://schemas.microsoft.com/office/drawing/2014/main" id="{B55DD27B-8732-9F4E-8F67-60103C5783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79650" y="5540375"/>
            <a:ext cx="685800" cy="609600"/>
          </a:xfrm>
          <a:prstGeom prst="line">
            <a:avLst/>
          </a:prstGeom>
          <a:noFill/>
          <a:ln w="28575">
            <a:solidFill>
              <a:srgbClr val="B6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4" name="Line 20">
            <a:extLst>
              <a:ext uri="{FF2B5EF4-FFF2-40B4-BE49-F238E27FC236}">
                <a16:creationId xmlns:a16="http://schemas.microsoft.com/office/drawing/2014/main" id="{95F2D8C2-F13A-8248-AE73-0B5D312DA6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3450" y="4168775"/>
            <a:ext cx="0" cy="381000"/>
          </a:xfrm>
          <a:prstGeom prst="line">
            <a:avLst/>
          </a:prstGeom>
          <a:noFill/>
          <a:ln w="28575">
            <a:solidFill>
              <a:srgbClr val="B6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5" name="Line 21">
            <a:extLst>
              <a:ext uri="{FF2B5EF4-FFF2-40B4-BE49-F238E27FC236}">
                <a16:creationId xmlns:a16="http://schemas.microsoft.com/office/drawing/2014/main" id="{0E6F0459-6F07-9F4B-B7D6-FCBDB97A4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3450" y="2873375"/>
            <a:ext cx="0" cy="304800"/>
          </a:xfrm>
          <a:prstGeom prst="line">
            <a:avLst/>
          </a:prstGeom>
          <a:noFill/>
          <a:ln w="28575">
            <a:solidFill>
              <a:srgbClr val="B6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6" name="Line 22">
            <a:extLst>
              <a:ext uri="{FF2B5EF4-FFF2-40B4-BE49-F238E27FC236}">
                <a16:creationId xmlns:a16="http://schemas.microsoft.com/office/drawing/2014/main" id="{F873ED63-2C58-4341-B2EE-C327BF30E8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9650" y="1196975"/>
            <a:ext cx="685800" cy="685800"/>
          </a:xfrm>
          <a:prstGeom prst="line">
            <a:avLst/>
          </a:prstGeom>
          <a:noFill/>
          <a:ln w="28575">
            <a:solidFill>
              <a:srgbClr val="B6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7" name="Text Box 23">
            <a:extLst>
              <a:ext uri="{FF2B5EF4-FFF2-40B4-BE49-F238E27FC236}">
                <a16:creationId xmlns:a16="http://schemas.microsoft.com/office/drawing/2014/main" id="{ACF85377-1D05-7446-8405-8CB949759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0" y="677863"/>
            <a:ext cx="16764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Comic Sans MS" panose="030F0902030302020204" pitchFamily="66" charset="0"/>
              </a:rPr>
              <a:t>Start here</a:t>
            </a:r>
            <a:r>
              <a:rPr lang="en-US" altLang="en-US" sz="1800" b="1">
                <a:latin typeface="Comic Sans MS" panose="030F0902030302020204" pitchFamily="66" charset="0"/>
                <a:sym typeface="Wingdings" pitchFamily="2" charset="2"/>
              </a:rPr>
              <a:t></a:t>
            </a:r>
            <a:endParaRPr lang="en-US" altLang="en-US" sz="1800" b="1">
              <a:latin typeface="Comic Sans MS" panose="030F0902030302020204" pitchFamily="66" charset="0"/>
            </a:endParaRPr>
          </a:p>
        </p:txBody>
      </p:sp>
      <p:sp>
        <p:nvSpPr>
          <p:cNvPr id="13336" name="TextBox 1">
            <a:extLst>
              <a:ext uri="{FF2B5EF4-FFF2-40B4-BE49-F238E27FC236}">
                <a16:creationId xmlns:a16="http://schemas.microsoft.com/office/drawing/2014/main" id="{7AD97F82-34AC-A943-84B0-716BED008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8" y="76200"/>
            <a:ext cx="922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How does the idea of the </a:t>
            </a:r>
            <a:r>
              <a:rPr lang="en-US" altLang="en-US" sz="2000" b="1" i="1" dirty="0">
                <a:solidFill>
                  <a:srgbClr val="FF0000"/>
                </a:solidFill>
                <a:latin typeface="Arial" panose="020B0604020202020204" pitchFamily="34" charset="0"/>
              </a:rPr>
              <a:t>“Mandate of Heaven” </a:t>
            </a: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explain the dynastic cycle?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83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87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nimBg="1" autoUpdateAnimBg="0"/>
      <p:bldP spid="31748" grpId="0" animBg="1" autoUpdateAnimBg="0"/>
      <p:bldP spid="31749" grpId="0" animBg="1" autoUpdateAnimBg="0"/>
      <p:bldP spid="31750" grpId="0" animBg="1" autoUpdateAnimBg="0"/>
      <p:bldP spid="31751" grpId="0" animBg="1" autoUpdateAnimBg="0"/>
      <p:bldP spid="31752" grpId="0" animBg="1" autoUpdateAnimBg="0"/>
      <p:bldP spid="31753" grpId="0" animBg="1" autoUpdateAnimBg="0"/>
      <p:bldP spid="31754" grpId="0" animBg="1" autoUpdateAnimBg="0"/>
      <p:bldP spid="31755" grpId="0" animBg="1" autoUpdateAnimBg="0"/>
      <p:bldP spid="31756" grpId="0" animBg="1" autoUpdateAnimBg="0"/>
      <p:bldP spid="3176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7BBE38EB-BB32-1A40-8E59-0D21DBFBC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792163"/>
          </a:xfrm>
        </p:spPr>
        <p:txBody>
          <a:bodyPr/>
          <a:lstStyle/>
          <a:p>
            <a:r>
              <a:rPr lang="en-US" altLang="en-US"/>
              <a:t>HW ASSIGNMENT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F0E29035-8C23-6A4C-9188-744D03C97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8200"/>
            <a:ext cx="4648200" cy="31242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hlinkClick r:id="rId2"/>
              </a:rPr>
              <a:t>The Art of War</a:t>
            </a:r>
            <a:r>
              <a:rPr lang="en-US" altLang="en-US" sz="2000" dirty="0"/>
              <a:t> by Sun Tzu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/>
              <a:t>Even though Sun Tzu’s</a:t>
            </a:r>
            <a:r>
              <a:rPr lang="en-US" altLang="en-US" sz="1600" i="1" dirty="0"/>
              <a:t> </a:t>
            </a:r>
            <a:r>
              <a:rPr lang="en-US" altLang="en-US" sz="2000" dirty="0"/>
              <a:t>book on military tactics was written in the 5th century BCE, it is considered a classic in military circles and is still used and studied today. It consists of thirteen chapters, each devoted to understanding a different aspect of war.</a:t>
            </a:r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05F22BA5-D64C-9D4A-A4D4-302B72035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814388"/>
            <a:ext cx="3373437" cy="259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975998-87E5-CB4C-82FC-A430DBC0A003}"/>
              </a:ext>
            </a:extLst>
          </p:cNvPr>
          <p:cNvSpPr txBox="1"/>
          <p:nvPr/>
        </p:nvSpPr>
        <p:spPr>
          <a:xfrm>
            <a:off x="381000" y="4095750"/>
            <a:ext cx="8077200" cy="20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bg2"/>
                </a:solidFill>
                <a:latin typeface="+mj-lt"/>
                <a:cs typeface="Arial" charset="0"/>
              </a:rPr>
              <a:t>Each of you has received a number. The number you received correlates with your assignment for tonight's HW/tomorrow’s activity.  </a:t>
            </a:r>
          </a:p>
          <a:p>
            <a:pPr eaLnBrk="1" hangingPunct="1">
              <a:defRPr/>
            </a:pPr>
            <a:endParaRPr lang="en-US" dirty="0">
              <a:solidFill>
                <a:schemeClr val="accent1"/>
              </a:solidFill>
              <a:latin typeface="+mj-lt"/>
              <a:cs typeface="Arial" charset="0"/>
            </a:endParaRPr>
          </a:p>
          <a:p>
            <a:pPr eaLnBrk="1" hangingPunct="1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charset="0"/>
              </a:rPr>
              <a:t>1: Discussion Director </a:t>
            </a:r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+mj-lt"/>
                <a:cs typeface="Arial" charset="0"/>
              </a:rPr>
              <a:t>(see directions on Warring States Period HW) 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cs typeface="Arial" charset="0"/>
              </a:rPr>
              <a:t>2: Connector/Researcher  </a:t>
            </a:r>
            <a:r>
              <a:rPr lang="en-US" sz="1400" i="1" dirty="0">
                <a:solidFill>
                  <a:schemeClr val="bg2">
                    <a:lumMod val="75000"/>
                  </a:schemeClr>
                </a:solidFill>
                <a:cs typeface="Arial" charset="0"/>
              </a:rPr>
              <a:t>(see directions on Warring States Period HW)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FFFF00"/>
                </a:solidFill>
                <a:latin typeface="+mj-lt"/>
                <a:cs typeface="Arial" charset="0"/>
              </a:rPr>
              <a:t>3: Literary Luminary  </a:t>
            </a:r>
            <a:r>
              <a:rPr lang="en-US" sz="1400" i="1" dirty="0">
                <a:solidFill>
                  <a:schemeClr val="bg2">
                    <a:lumMod val="75000"/>
                  </a:schemeClr>
                </a:solidFill>
                <a:cs typeface="Arial" charset="0"/>
              </a:rPr>
              <a:t>(see directions on Warring States Period HW)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  <a:latin typeface="+mj-lt"/>
                <a:cs typeface="Arial" charset="0"/>
              </a:rPr>
              <a:t>4: Scribe </a:t>
            </a:r>
            <a:r>
              <a:rPr lang="en-US" sz="1400" i="1" dirty="0">
                <a:solidFill>
                  <a:schemeClr val="bg2">
                    <a:lumMod val="75000"/>
                  </a:schemeClr>
                </a:solidFill>
                <a:cs typeface="Arial" charset="0"/>
              </a:rPr>
              <a:t>(see directions on  Warring States Period HW)</a:t>
            </a:r>
            <a:endParaRPr lang="en-US" dirty="0">
              <a:solidFill>
                <a:schemeClr val="bg1"/>
              </a:solidFill>
              <a:latin typeface="+mj-lt"/>
              <a:cs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729</Words>
  <Application>Microsoft Macintosh PowerPoint</Application>
  <PresentationFormat>On-screen Show (4:3)</PresentationFormat>
  <Paragraphs>61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Comic Sans MS</vt:lpstr>
      <vt:lpstr>OrientNarrow</vt:lpstr>
      <vt:lpstr>Wingdings</vt:lpstr>
      <vt:lpstr>Office Theme</vt:lpstr>
      <vt:lpstr>PowerPoint Presentation</vt:lpstr>
      <vt:lpstr>Focus:  How did Chinese civilization experience major periods of stability and instability?</vt:lpstr>
      <vt:lpstr>Zhou (Jo) Dynasty  (1045 BCE - 221 BCE)</vt:lpstr>
      <vt:lpstr>Legend of Emperor Yu- Xia Dynasty</vt:lpstr>
      <vt:lpstr>Zhou Dynasty 1046- 475BCE</vt:lpstr>
      <vt:lpstr>Mandate of Heaven </vt:lpstr>
      <vt:lpstr>PowerPoint Presentation</vt:lpstr>
      <vt:lpstr>HW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MJP</dc:creator>
  <cp:lastModifiedBy>Rerick Austen</cp:lastModifiedBy>
  <cp:revision>101</cp:revision>
  <dcterms:created xsi:type="dcterms:W3CDTF">2008-09-18T00:36:29Z</dcterms:created>
  <dcterms:modified xsi:type="dcterms:W3CDTF">2024-10-22T12:56:31Z</dcterms:modified>
</cp:coreProperties>
</file>