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308" r:id="rId3"/>
    <p:sldId id="260" r:id="rId4"/>
    <p:sldId id="267"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stin Rerick" initials="AR" lastIdx="1" clrIdx="0">
    <p:extLst>
      <p:ext uri="{19B8F6BF-5375-455C-9EA6-DF929625EA0E}">
        <p15:presenceInfo xmlns:p15="http://schemas.microsoft.com/office/powerpoint/2012/main" userId="Austin Reri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28"/>
  </p:normalViewPr>
  <p:slideViewPr>
    <p:cSldViewPr>
      <p:cViewPr varScale="1">
        <p:scale>
          <a:sx n="102" d="100"/>
          <a:sy n="102" d="100"/>
        </p:scale>
        <p:origin x="192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2T11:59:16.855" idx="1">
    <p:pos x="5457" y="1384"/>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A950F2-B86C-49AE-B542-6BABA7001EF2}" type="datetimeFigureOut">
              <a:rPr lang="en-US" smtClean="0"/>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31DD9-06BA-4D19-95ED-316BFD360872}" type="slidenum">
              <a:rPr lang="en-US" smtClean="0"/>
              <a:t>‹#›</a:t>
            </a:fld>
            <a:endParaRPr lang="en-US"/>
          </a:p>
        </p:txBody>
      </p:sp>
    </p:spTree>
    <p:extLst>
      <p:ext uri="{BB962C8B-B14F-4D97-AF65-F5344CB8AC3E}">
        <p14:creationId xmlns:p14="http://schemas.microsoft.com/office/powerpoint/2010/main" val="383533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A950F2-B86C-49AE-B542-6BABA7001EF2}" type="datetimeFigureOut">
              <a:rPr lang="en-US" smtClean="0"/>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31DD9-06BA-4D19-95ED-316BFD360872}" type="slidenum">
              <a:rPr lang="en-US" smtClean="0"/>
              <a:t>‹#›</a:t>
            </a:fld>
            <a:endParaRPr lang="en-US"/>
          </a:p>
        </p:txBody>
      </p:sp>
    </p:spTree>
    <p:extLst>
      <p:ext uri="{BB962C8B-B14F-4D97-AF65-F5344CB8AC3E}">
        <p14:creationId xmlns:p14="http://schemas.microsoft.com/office/powerpoint/2010/main" val="228988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A950F2-B86C-49AE-B542-6BABA7001EF2}" type="datetimeFigureOut">
              <a:rPr lang="en-US" smtClean="0"/>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31DD9-06BA-4D19-95ED-316BFD360872}" type="slidenum">
              <a:rPr lang="en-US" smtClean="0"/>
              <a:t>‹#›</a:t>
            </a:fld>
            <a:endParaRPr lang="en-US"/>
          </a:p>
        </p:txBody>
      </p:sp>
    </p:spTree>
    <p:extLst>
      <p:ext uri="{BB962C8B-B14F-4D97-AF65-F5344CB8AC3E}">
        <p14:creationId xmlns:p14="http://schemas.microsoft.com/office/powerpoint/2010/main" val="424675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A950F2-B86C-49AE-B542-6BABA7001EF2}" type="datetimeFigureOut">
              <a:rPr lang="en-US" smtClean="0"/>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31DD9-06BA-4D19-95ED-316BFD360872}" type="slidenum">
              <a:rPr lang="en-US" smtClean="0"/>
              <a:t>‹#›</a:t>
            </a:fld>
            <a:endParaRPr lang="en-US"/>
          </a:p>
        </p:txBody>
      </p:sp>
    </p:spTree>
    <p:extLst>
      <p:ext uri="{BB962C8B-B14F-4D97-AF65-F5344CB8AC3E}">
        <p14:creationId xmlns:p14="http://schemas.microsoft.com/office/powerpoint/2010/main" val="46590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950F2-B86C-49AE-B542-6BABA7001EF2}" type="datetimeFigureOut">
              <a:rPr lang="en-US" smtClean="0"/>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31DD9-06BA-4D19-95ED-316BFD360872}" type="slidenum">
              <a:rPr lang="en-US" smtClean="0"/>
              <a:t>‹#›</a:t>
            </a:fld>
            <a:endParaRPr lang="en-US"/>
          </a:p>
        </p:txBody>
      </p:sp>
    </p:spTree>
    <p:extLst>
      <p:ext uri="{BB962C8B-B14F-4D97-AF65-F5344CB8AC3E}">
        <p14:creationId xmlns:p14="http://schemas.microsoft.com/office/powerpoint/2010/main" val="297965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A950F2-B86C-49AE-B542-6BABA7001EF2}" type="datetimeFigureOut">
              <a:rPr lang="en-US" smtClean="0"/>
              <a:t>10/23/24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31DD9-06BA-4D19-95ED-316BFD360872}" type="slidenum">
              <a:rPr lang="en-US" smtClean="0"/>
              <a:t>‹#›</a:t>
            </a:fld>
            <a:endParaRPr lang="en-US"/>
          </a:p>
        </p:txBody>
      </p:sp>
    </p:spTree>
    <p:extLst>
      <p:ext uri="{BB962C8B-B14F-4D97-AF65-F5344CB8AC3E}">
        <p14:creationId xmlns:p14="http://schemas.microsoft.com/office/powerpoint/2010/main" val="412199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A950F2-B86C-49AE-B542-6BABA7001EF2}" type="datetimeFigureOut">
              <a:rPr lang="en-US" smtClean="0"/>
              <a:t>10/23/24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331DD9-06BA-4D19-95ED-316BFD360872}" type="slidenum">
              <a:rPr lang="en-US" smtClean="0"/>
              <a:t>‹#›</a:t>
            </a:fld>
            <a:endParaRPr lang="en-US"/>
          </a:p>
        </p:txBody>
      </p:sp>
    </p:spTree>
    <p:extLst>
      <p:ext uri="{BB962C8B-B14F-4D97-AF65-F5344CB8AC3E}">
        <p14:creationId xmlns:p14="http://schemas.microsoft.com/office/powerpoint/2010/main" val="328034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A950F2-B86C-49AE-B542-6BABA7001EF2}" type="datetimeFigureOut">
              <a:rPr lang="en-US" smtClean="0"/>
              <a:t>10/23/24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331DD9-06BA-4D19-95ED-316BFD360872}" type="slidenum">
              <a:rPr lang="en-US" smtClean="0"/>
              <a:t>‹#›</a:t>
            </a:fld>
            <a:endParaRPr lang="en-US"/>
          </a:p>
        </p:txBody>
      </p:sp>
    </p:spTree>
    <p:extLst>
      <p:ext uri="{BB962C8B-B14F-4D97-AF65-F5344CB8AC3E}">
        <p14:creationId xmlns:p14="http://schemas.microsoft.com/office/powerpoint/2010/main" val="40345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950F2-B86C-49AE-B542-6BABA7001EF2}" type="datetimeFigureOut">
              <a:rPr lang="en-US" smtClean="0"/>
              <a:t>10/23/24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331DD9-06BA-4D19-95ED-316BFD360872}" type="slidenum">
              <a:rPr lang="en-US" smtClean="0"/>
              <a:t>‹#›</a:t>
            </a:fld>
            <a:endParaRPr lang="en-US"/>
          </a:p>
        </p:txBody>
      </p:sp>
    </p:spTree>
    <p:extLst>
      <p:ext uri="{BB962C8B-B14F-4D97-AF65-F5344CB8AC3E}">
        <p14:creationId xmlns:p14="http://schemas.microsoft.com/office/powerpoint/2010/main" val="137087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950F2-B86C-49AE-B542-6BABA7001EF2}" type="datetimeFigureOut">
              <a:rPr lang="en-US" smtClean="0"/>
              <a:t>10/23/24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31DD9-06BA-4D19-95ED-316BFD360872}" type="slidenum">
              <a:rPr lang="en-US" smtClean="0"/>
              <a:t>‹#›</a:t>
            </a:fld>
            <a:endParaRPr lang="en-US"/>
          </a:p>
        </p:txBody>
      </p:sp>
    </p:spTree>
    <p:extLst>
      <p:ext uri="{BB962C8B-B14F-4D97-AF65-F5344CB8AC3E}">
        <p14:creationId xmlns:p14="http://schemas.microsoft.com/office/powerpoint/2010/main" val="356625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950F2-B86C-49AE-B542-6BABA7001EF2}" type="datetimeFigureOut">
              <a:rPr lang="en-US" smtClean="0"/>
              <a:t>10/23/24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31DD9-06BA-4D19-95ED-316BFD360872}" type="slidenum">
              <a:rPr lang="en-US" smtClean="0"/>
              <a:t>‹#›</a:t>
            </a:fld>
            <a:endParaRPr lang="en-US"/>
          </a:p>
        </p:txBody>
      </p:sp>
    </p:spTree>
    <p:extLst>
      <p:ext uri="{BB962C8B-B14F-4D97-AF65-F5344CB8AC3E}">
        <p14:creationId xmlns:p14="http://schemas.microsoft.com/office/powerpoint/2010/main" val="150751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950F2-B86C-49AE-B542-6BABA7001EF2}" type="datetimeFigureOut">
              <a:rPr lang="en-US" smtClean="0"/>
              <a:t>10/23/24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31DD9-06BA-4D19-95ED-316BFD360872}" type="slidenum">
              <a:rPr lang="en-US" smtClean="0"/>
              <a:t>‹#›</a:t>
            </a:fld>
            <a:endParaRPr lang="en-US"/>
          </a:p>
        </p:txBody>
      </p:sp>
    </p:spTree>
    <p:extLst>
      <p:ext uri="{BB962C8B-B14F-4D97-AF65-F5344CB8AC3E}">
        <p14:creationId xmlns:p14="http://schemas.microsoft.com/office/powerpoint/2010/main" val="1792248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Focus: How did foundational political and military writings influence the Period of the Warring States? </a:t>
            </a:r>
            <a:br>
              <a:rPr lang="en-US" sz="2400" dirty="0"/>
            </a:br>
            <a:endParaRPr lang="en-US" sz="2400" dirty="0"/>
          </a:p>
        </p:txBody>
      </p:sp>
      <p:sp>
        <p:nvSpPr>
          <p:cNvPr id="5" name="TextBox 4"/>
          <p:cNvSpPr txBox="1"/>
          <p:nvPr/>
        </p:nvSpPr>
        <p:spPr>
          <a:xfrm>
            <a:off x="152400" y="1181595"/>
            <a:ext cx="8686800" cy="1015663"/>
          </a:xfrm>
          <a:prstGeom prst="rect">
            <a:avLst/>
          </a:prstGeom>
          <a:noFill/>
        </p:spPr>
        <p:txBody>
          <a:bodyPr wrap="square" rtlCol="0">
            <a:spAutoFit/>
          </a:bodyPr>
          <a:lstStyle/>
          <a:p>
            <a:r>
              <a:rPr lang="en-US" sz="2000" b="1" dirty="0"/>
              <a:t>Do now: </a:t>
            </a:r>
            <a:r>
              <a:rPr lang="en-US" sz="2000" dirty="0">
                <a:solidFill>
                  <a:srgbClr val="00B0F0"/>
                </a:solidFill>
              </a:rPr>
              <a:t>Review of the Mandate of Heaven </a:t>
            </a:r>
            <a:r>
              <a:rPr lang="en-US" sz="2000" dirty="0"/>
              <a:t>- work with your group to place the numbers in the appropriate Dynastic stages on the graph below.  </a:t>
            </a:r>
            <a:r>
              <a:rPr lang="en-US" sz="2000" dirty="0">
                <a:solidFill>
                  <a:srgbClr val="FF0000"/>
                </a:solidFill>
              </a:rPr>
              <a:t>(Every number fits best into one box!)</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64" t="14138" r="12457" b="19655"/>
          <a:stretch/>
        </p:blipFill>
        <p:spPr bwMode="auto">
          <a:xfrm>
            <a:off x="738555" y="2197258"/>
            <a:ext cx="7924799" cy="4555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20578" y="5562600"/>
            <a:ext cx="1150443" cy="369332"/>
          </a:xfrm>
          <a:prstGeom prst="rect">
            <a:avLst/>
          </a:prstGeom>
          <a:noFill/>
        </p:spPr>
        <p:txBody>
          <a:bodyPr wrap="none" rtlCol="0">
            <a:spAutoFit/>
          </a:bodyPr>
          <a:lstStyle/>
          <a:p>
            <a:r>
              <a:rPr lang="en-US" dirty="0"/>
              <a:t>/Rebellion</a:t>
            </a:r>
          </a:p>
        </p:txBody>
      </p:sp>
      <p:sp>
        <p:nvSpPr>
          <p:cNvPr id="4" name="TextBox 3"/>
          <p:cNvSpPr txBox="1"/>
          <p:nvPr/>
        </p:nvSpPr>
        <p:spPr>
          <a:xfrm>
            <a:off x="2743200" y="3581400"/>
            <a:ext cx="990600" cy="369332"/>
          </a:xfrm>
          <a:prstGeom prst="rect">
            <a:avLst/>
          </a:prstGeom>
          <a:noFill/>
        </p:spPr>
        <p:txBody>
          <a:bodyPr wrap="square" rtlCol="0">
            <a:spAutoFit/>
          </a:bodyPr>
          <a:lstStyle/>
          <a:p>
            <a:r>
              <a:rPr lang="en-US" dirty="0"/>
              <a:t>/Strong</a:t>
            </a:r>
          </a:p>
        </p:txBody>
      </p:sp>
      <p:sp>
        <p:nvSpPr>
          <p:cNvPr id="6" name="TextBox 5"/>
          <p:cNvSpPr txBox="1"/>
          <p:nvPr/>
        </p:nvSpPr>
        <p:spPr>
          <a:xfrm>
            <a:off x="5486400" y="3510758"/>
            <a:ext cx="990600" cy="369332"/>
          </a:xfrm>
          <a:prstGeom prst="rect">
            <a:avLst/>
          </a:prstGeom>
          <a:noFill/>
        </p:spPr>
        <p:txBody>
          <a:bodyPr wrap="square" rtlCol="0">
            <a:spAutoFit/>
          </a:bodyPr>
          <a:lstStyle/>
          <a:p>
            <a:r>
              <a:rPr lang="en-US" dirty="0"/>
              <a:t>/Weak</a:t>
            </a:r>
          </a:p>
        </p:txBody>
      </p:sp>
    </p:spTree>
    <p:extLst>
      <p:ext uri="{BB962C8B-B14F-4D97-AF65-F5344CB8AC3E}">
        <p14:creationId xmlns:p14="http://schemas.microsoft.com/office/powerpoint/2010/main" val="172238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9" name="Rectangle 15368">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3" name="Title 1">
            <a:extLst>
              <a:ext uri="{FF2B5EF4-FFF2-40B4-BE49-F238E27FC236}">
                <a16:creationId xmlns:a16="http://schemas.microsoft.com/office/drawing/2014/main" id="{6D1DBE09-A59B-7F4A-BAF9-65FA7EC22AC7}"/>
              </a:ext>
            </a:extLst>
          </p:cNvPr>
          <p:cNvSpPr txBox="1">
            <a:spLocks/>
          </p:cNvSpPr>
          <p:nvPr/>
        </p:nvSpPr>
        <p:spPr bwMode="auto">
          <a:xfrm>
            <a:off x="628650" y="345810"/>
            <a:ext cx="3840421"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spcAft>
                <a:spcPts val="600"/>
              </a:spcAft>
              <a:buNone/>
            </a:pPr>
            <a:r>
              <a:rPr lang="en-US" altLang="en-US" sz="2100" kern="1200">
                <a:solidFill>
                  <a:schemeClr val="tx1"/>
                </a:solidFill>
                <a:latin typeface="+mj-lt"/>
                <a:ea typeface="+mj-ea"/>
                <a:cs typeface="+mj-cs"/>
              </a:rPr>
              <a:t>Focus:  How did Chinese civilization reflect major periods of stability and instability?</a:t>
            </a:r>
          </a:p>
        </p:txBody>
      </p:sp>
      <p:sp>
        <p:nvSpPr>
          <p:cNvPr id="3" name="Rectangle 2">
            <a:extLst>
              <a:ext uri="{FF2B5EF4-FFF2-40B4-BE49-F238E27FC236}">
                <a16:creationId xmlns:a16="http://schemas.microsoft.com/office/drawing/2014/main" id="{A20E501C-904F-4541-9EE9-74E10CBB45B7}"/>
              </a:ext>
            </a:extLst>
          </p:cNvPr>
          <p:cNvSpPr/>
          <p:nvPr/>
        </p:nvSpPr>
        <p:spPr>
          <a:xfrm>
            <a:off x="-1" y="1825624"/>
            <a:ext cx="4696205" cy="480377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defRPr/>
            </a:pPr>
            <a:r>
              <a:rPr lang="en-US" sz="1700" b="1" i="1" u="sng" dirty="0">
                <a:solidFill>
                  <a:schemeClr val="accent1"/>
                </a:solidFill>
              </a:rPr>
              <a:t>The Warring States Period 475-221 BCE</a:t>
            </a:r>
          </a:p>
          <a:p>
            <a:pPr marL="285750" indent="-228600">
              <a:lnSpc>
                <a:spcPct val="90000"/>
              </a:lnSpc>
              <a:spcAft>
                <a:spcPts val="600"/>
              </a:spcAft>
              <a:buFont typeface="Arial" panose="020B0604020202020204" pitchFamily="34" charset="0"/>
              <a:buChar char="•"/>
              <a:defRPr/>
            </a:pPr>
            <a:r>
              <a:rPr lang="en-US" sz="1700" b="1" dirty="0"/>
              <a:t>The decentralized nature of the Zhou Dynasty allowed for states to declare independence</a:t>
            </a:r>
            <a:r>
              <a:rPr lang="en-US" sz="1700" dirty="0"/>
              <a:t> from the Zhou Dynasty, and kingdoms fought for territory.</a:t>
            </a:r>
          </a:p>
          <a:p>
            <a:pPr marL="285750" indent="-228600">
              <a:lnSpc>
                <a:spcPct val="90000"/>
              </a:lnSpc>
              <a:spcAft>
                <a:spcPts val="600"/>
              </a:spcAft>
              <a:buFont typeface="Arial" panose="020B0604020202020204" pitchFamily="34" charset="0"/>
              <a:buChar char="•"/>
              <a:defRPr/>
            </a:pPr>
            <a:r>
              <a:rPr lang="en-US" sz="1700" b="1" dirty="0"/>
              <a:t>By 334 BC there were 7 warring states:</a:t>
            </a:r>
            <a:r>
              <a:rPr lang="en-US" sz="1700" dirty="0"/>
              <a:t> Qin, Chu, Zhao, Wei, Han, Yan, and Qi.</a:t>
            </a:r>
          </a:p>
          <a:p>
            <a:pPr marL="285750" indent="-228600">
              <a:lnSpc>
                <a:spcPct val="90000"/>
              </a:lnSpc>
              <a:spcAft>
                <a:spcPts val="600"/>
              </a:spcAft>
              <a:buFont typeface="Arial" panose="020B0604020202020204" pitchFamily="34" charset="0"/>
              <a:buChar char="•"/>
              <a:defRPr/>
            </a:pPr>
            <a:r>
              <a:rPr lang="en-US" sz="1700" dirty="0"/>
              <a:t>The State of Qin became very powerful under </a:t>
            </a:r>
            <a:r>
              <a:rPr lang="en-US" sz="1700" b="1" u="sng" dirty="0"/>
              <a:t>Prime Minister Shang Yang </a:t>
            </a:r>
            <a:r>
              <a:rPr lang="en-US" sz="1700" dirty="0"/>
              <a:t>in 359 BCE.</a:t>
            </a:r>
          </a:p>
          <a:p>
            <a:pPr marL="285750" indent="-228600">
              <a:lnSpc>
                <a:spcPct val="90000"/>
              </a:lnSpc>
              <a:spcAft>
                <a:spcPts val="600"/>
              </a:spcAft>
              <a:buFont typeface="Arial" panose="020B0604020202020204" pitchFamily="34" charset="0"/>
              <a:buChar char="•"/>
              <a:defRPr/>
            </a:pPr>
            <a:r>
              <a:rPr lang="en-US" sz="1700" dirty="0"/>
              <a:t>The Prime Minister required that once boys reached 17 and a height of 5 Ft. they had to serve in the military, pay taxes from a share of their crops and help the government through a period of labor.</a:t>
            </a:r>
          </a:p>
          <a:p>
            <a:pPr marL="285750" indent="-228600">
              <a:lnSpc>
                <a:spcPct val="90000"/>
              </a:lnSpc>
              <a:spcAft>
                <a:spcPts val="600"/>
              </a:spcAft>
              <a:buFont typeface="Arial" panose="020B0604020202020204" pitchFamily="34" charset="0"/>
              <a:buChar char="•"/>
              <a:defRPr/>
            </a:pPr>
            <a:r>
              <a:rPr lang="en-US" sz="1700" dirty="0"/>
              <a:t>Young boys were promoted on effort and ability, not by family status, thus giving great incentive for the peasant/soldiers to serve their </a:t>
            </a:r>
            <a:r>
              <a:rPr lang="en-US" sz="1700"/>
              <a:t>Prime Minister </a:t>
            </a:r>
            <a:r>
              <a:rPr lang="en-US" sz="1700" dirty="0"/>
              <a:t>with great devotion.</a:t>
            </a:r>
          </a:p>
        </p:txBody>
      </p:sp>
      <p:sp>
        <p:nvSpPr>
          <p:cNvPr id="15371" name="Oval 15370">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5426" y="1364732"/>
            <a:ext cx="710616"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Shang Yang | Legalist, Reformer, Warring States | Britannica">
            <a:extLst>
              <a:ext uri="{FF2B5EF4-FFF2-40B4-BE49-F238E27FC236}">
                <a16:creationId xmlns:a16="http://schemas.microsoft.com/office/drawing/2014/main" id="{8D31D1FC-8AD2-2709-95EF-113B52F78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199" r="26368" b="3"/>
          <a:stretch/>
        </p:blipFill>
        <p:spPr bwMode="auto">
          <a:xfrm>
            <a:off x="5925944" y="2727729"/>
            <a:ext cx="3218056"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15373" name="Arc 15372">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4022954" y="-170491"/>
            <a:ext cx="4021193"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5364" name="Picture 2" descr="Image result for warring states period map">
            <a:extLst>
              <a:ext uri="{FF2B5EF4-FFF2-40B4-BE49-F238E27FC236}">
                <a16:creationId xmlns:a16="http://schemas.microsoft.com/office/drawing/2014/main" id="{9DD16F33-B61E-8E49-82B7-DC6E34D06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408" r="864" b="4"/>
          <a:stretch/>
        </p:blipFill>
        <p:spPr bwMode="auto">
          <a:xfrm>
            <a:off x="4696205" y="1"/>
            <a:ext cx="2639484"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24" y="762000"/>
            <a:ext cx="8540976" cy="792162"/>
          </a:xfrm>
        </p:spPr>
        <p:txBody>
          <a:bodyPr>
            <a:noAutofit/>
          </a:bodyPr>
          <a:lstStyle/>
          <a:p>
            <a:r>
              <a:rPr lang="en-US" sz="3200" i="1" dirty="0"/>
              <a:t>The Art of War </a:t>
            </a:r>
            <a:r>
              <a:rPr lang="en-US" sz="3200" dirty="0"/>
              <a:t>by Sunzi </a:t>
            </a:r>
            <a:r>
              <a:rPr lang="en-US" sz="3200" dirty="0">
                <a:solidFill>
                  <a:schemeClr val="accent1"/>
                </a:solidFill>
              </a:rPr>
              <a:t>Literary Discussion </a:t>
            </a:r>
            <a:br>
              <a:rPr lang="en-US" sz="3200" dirty="0">
                <a:solidFill>
                  <a:schemeClr val="accent1"/>
                </a:solidFill>
              </a:rPr>
            </a:br>
            <a:r>
              <a:rPr lang="en-US" sz="2000" i="1" dirty="0">
                <a:solidFill>
                  <a:schemeClr val="accent1"/>
                </a:solidFill>
              </a:rPr>
              <a:t>(15 minutes)</a:t>
            </a:r>
            <a:br>
              <a:rPr lang="en-US" sz="2000" i="1" dirty="0">
                <a:solidFill>
                  <a:schemeClr val="accent1"/>
                </a:solidFill>
              </a:rPr>
            </a:br>
            <a:endParaRPr lang="en-US" sz="3200" i="1" dirty="0">
              <a:solidFill>
                <a:schemeClr val="accent1"/>
              </a:solidFill>
            </a:endParaRPr>
          </a:p>
        </p:txBody>
      </p:sp>
      <p:sp>
        <p:nvSpPr>
          <p:cNvPr id="3" name="Content Placeholder 2"/>
          <p:cNvSpPr>
            <a:spLocks noGrp="1"/>
          </p:cNvSpPr>
          <p:nvPr>
            <p:ph idx="1"/>
          </p:nvPr>
        </p:nvSpPr>
        <p:spPr>
          <a:xfrm>
            <a:off x="152400" y="1371600"/>
            <a:ext cx="5562600" cy="4648200"/>
          </a:xfrm>
        </p:spPr>
        <p:txBody>
          <a:bodyPr>
            <a:noAutofit/>
          </a:bodyPr>
          <a:lstStyle/>
          <a:p>
            <a:pPr marL="0" indent="0">
              <a:buNone/>
            </a:pPr>
            <a:r>
              <a:rPr lang="en-US" sz="2400" dirty="0"/>
              <a:t>Please take out your preparation for the </a:t>
            </a:r>
            <a:r>
              <a:rPr lang="en-US" sz="2400" i="1" dirty="0"/>
              <a:t>The Art of War </a:t>
            </a:r>
            <a:r>
              <a:rPr lang="en-US" sz="2400" dirty="0"/>
              <a:t>document.</a:t>
            </a:r>
          </a:p>
          <a:p>
            <a:r>
              <a:rPr lang="en-US" sz="2400" dirty="0"/>
              <a:t>The </a:t>
            </a:r>
            <a:r>
              <a:rPr lang="en-US" sz="2400" dirty="0">
                <a:solidFill>
                  <a:schemeClr val="accent1"/>
                </a:solidFill>
              </a:rPr>
              <a:t>discussion director </a:t>
            </a:r>
            <a:r>
              <a:rPr lang="en-US" sz="2400" dirty="0"/>
              <a:t>should begin the conversation. 	</a:t>
            </a:r>
          </a:p>
          <a:p>
            <a:r>
              <a:rPr lang="en-US" sz="2400" dirty="0"/>
              <a:t>All members of the group should be actively listening and participate in the discussion when the appropriate time arises.</a:t>
            </a:r>
          </a:p>
          <a:p>
            <a:pPr marL="0" indent="0">
              <a:buNone/>
            </a:pPr>
            <a:r>
              <a:rPr lang="en-US" sz="2000" dirty="0"/>
              <a:t>  </a:t>
            </a:r>
          </a:p>
        </p:txBody>
      </p:sp>
      <p:pic>
        <p:nvPicPr>
          <p:cNvPr id="1026" name="Picture 2" descr="http://www.librarypoint.org/sites/librarypoint.org/files/images/download%20%2811%29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1752600"/>
            <a:ext cx="306966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0"/>
            <a:ext cx="8229600" cy="571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a:t>Focus: How did foundational political and military writings influence the emergence of the Qin state? </a:t>
            </a:r>
            <a:br>
              <a:rPr lang="en-US" sz="1400" dirty="0"/>
            </a:br>
            <a:endParaRPr lang="en-US" sz="1400" dirty="0"/>
          </a:p>
        </p:txBody>
      </p:sp>
    </p:spTree>
    <p:extLst>
      <p:ext uri="{BB962C8B-B14F-4D97-AF65-F5344CB8AC3E}">
        <p14:creationId xmlns:p14="http://schemas.microsoft.com/office/powerpoint/2010/main" val="414057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24" y="762000"/>
            <a:ext cx="8540976" cy="792162"/>
          </a:xfrm>
        </p:spPr>
        <p:txBody>
          <a:bodyPr>
            <a:noAutofit/>
          </a:bodyPr>
          <a:lstStyle/>
          <a:p>
            <a:r>
              <a:rPr lang="en-US" sz="3200" i="1" dirty="0"/>
              <a:t>The Art of War </a:t>
            </a:r>
            <a:r>
              <a:rPr lang="en-US" sz="3200" dirty="0"/>
              <a:t>by Sunzi </a:t>
            </a:r>
            <a:r>
              <a:rPr lang="en-US" sz="3200" dirty="0">
                <a:solidFill>
                  <a:schemeClr val="accent1"/>
                </a:solidFill>
              </a:rPr>
              <a:t>Literary Discussion </a:t>
            </a:r>
            <a:br>
              <a:rPr lang="en-US" sz="3200" dirty="0">
                <a:solidFill>
                  <a:schemeClr val="accent1"/>
                </a:solidFill>
              </a:rPr>
            </a:br>
            <a:r>
              <a:rPr lang="en-US" sz="2000" i="1" dirty="0">
                <a:solidFill>
                  <a:schemeClr val="accent1"/>
                </a:solidFill>
              </a:rPr>
              <a:t>(10 minutes)</a:t>
            </a:r>
            <a:br>
              <a:rPr lang="en-US" sz="2000" i="1" dirty="0">
                <a:solidFill>
                  <a:schemeClr val="accent1"/>
                </a:solidFill>
              </a:rPr>
            </a:br>
            <a:endParaRPr lang="en-US" sz="3200" i="1" dirty="0">
              <a:solidFill>
                <a:schemeClr val="accent1"/>
              </a:solidFill>
            </a:endParaRPr>
          </a:p>
        </p:txBody>
      </p:sp>
      <p:pic>
        <p:nvPicPr>
          <p:cNvPr id="1026" name="Picture 2" descr="http://www.librarypoint.org/sites/librarypoint.org/files/images/download%20%2811%29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833" y="1752600"/>
            <a:ext cx="3267704" cy="25146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0"/>
            <a:ext cx="8229600" cy="571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a:t>Focus: How did foundational political and military writings influence the emergence of the Qin state? </a:t>
            </a:r>
            <a:br>
              <a:rPr lang="en-US" sz="1400" dirty="0"/>
            </a:br>
            <a:endParaRPr lang="en-US" sz="1400" dirty="0"/>
          </a:p>
        </p:txBody>
      </p:sp>
      <p:sp>
        <p:nvSpPr>
          <p:cNvPr id="7" name="Title 1"/>
          <p:cNvSpPr txBox="1">
            <a:spLocks/>
          </p:cNvSpPr>
          <p:nvPr/>
        </p:nvSpPr>
        <p:spPr>
          <a:xfrm>
            <a:off x="276225" y="1981200"/>
            <a:ext cx="517604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i="1" dirty="0"/>
              <a:t>10 minute whole class wrap-up discussion. </a:t>
            </a:r>
            <a:br>
              <a:rPr lang="en-US" sz="2000" i="1" dirty="0">
                <a:solidFill>
                  <a:schemeClr val="accent1"/>
                </a:solidFill>
              </a:rPr>
            </a:br>
            <a:endParaRPr lang="en-US" sz="3200" i="1" dirty="0">
              <a:solidFill>
                <a:schemeClr val="accent1"/>
              </a:solidFill>
            </a:endParaRPr>
          </a:p>
        </p:txBody>
      </p:sp>
    </p:spTree>
    <p:extLst>
      <p:ext uri="{BB962C8B-B14F-4D97-AF65-F5344CB8AC3E}">
        <p14:creationId xmlns:p14="http://schemas.microsoft.com/office/powerpoint/2010/main" val="147125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819400" y="1951283"/>
            <a:ext cx="5715000" cy="762000"/>
          </a:xfrm>
        </p:spPr>
        <p:txBody>
          <a:bodyPr>
            <a:normAutofit/>
          </a:bodyPr>
          <a:lstStyle/>
          <a:p>
            <a:pPr algn="ctr" eaLnBrk="1" hangingPunct="1"/>
            <a:r>
              <a:rPr lang="en-US" altLang="en-US" sz="2800" dirty="0"/>
              <a:t>The Great Wall of China</a:t>
            </a:r>
          </a:p>
        </p:txBody>
      </p:sp>
      <p:sp>
        <p:nvSpPr>
          <p:cNvPr id="12291" name="Text Placeholder 3"/>
          <p:cNvSpPr>
            <a:spLocks noGrp="1"/>
          </p:cNvSpPr>
          <p:nvPr>
            <p:ph type="body" sz="half" idx="2"/>
          </p:nvPr>
        </p:nvSpPr>
        <p:spPr>
          <a:xfrm>
            <a:off x="152400" y="609600"/>
            <a:ext cx="8382000" cy="457200"/>
          </a:xfrm>
        </p:spPr>
        <p:txBody>
          <a:bodyPr>
            <a:noAutofit/>
          </a:bodyPr>
          <a:lstStyle/>
          <a:p>
            <a:pPr algn="ctr" eaLnBrk="1" hangingPunct="1"/>
            <a:r>
              <a:rPr lang="en-US" altLang="en-US" sz="2800" b="1" u="sng" dirty="0">
                <a:solidFill>
                  <a:srgbClr val="FF0000"/>
                </a:solidFill>
              </a:rPr>
              <a:t>Summary Question:</a:t>
            </a:r>
          </a:p>
          <a:p>
            <a:pPr marL="342900" indent="-342900">
              <a:buAutoNum type="arabicPeriod"/>
            </a:pPr>
            <a:r>
              <a:rPr lang="en-US" altLang="en-US" sz="1800" dirty="0"/>
              <a:t>How does the presence of the Great Wall of China and the Warring States period represent Chinese attitudes presented in Sun Tzu’s </a:t>
            </a:r>
            <a:r>
              <a:rPr lang="en-US" altLang="en-US" sz="1800" i="1" dirty="0"/>
              <a:t>The Art of War</a:t>
            </a:r>
            <a:r>
              <a:rPr lang="en-US" altLang="en-US" sz="1800" dirty="0"/>
              <a:t>?</a:t>
            </a:r>
          </a:p>
        </p:txBody>
      </p:sp>
      <p:sp>
        <p:nvSpPr>
          <p:cNvPr id="5" name="Rectangle 4"/>
          <p:cNvSpPr/>
          <p:nvPr/>
        </p:nvSpPr>
        <p:spPr>
          <a:xfrm>
            <a:off x="152400" y="2738092"/>
            <a:ext cx="2209800" cy="3540125"/>
          </a:xfrm>
          <a:prstGeom prst="rect">
            <a:avLst/>
          </a:prstGeom>
        </p:spPr>
        <p:txBody>
          <a:bodyPr wrap="square">
            <a:spAutoFit/>
          </a:bodyPr>
          <a:lstStyle/>
          <a:p>
            <a:pPr>
              <a:defRPr/>
            </a:pPr>
            <a:r>
              <a:rPr lang="en-US" sz="1600" b="1" dirty="0">
                <a:solidFill>
                  <a:srgbClr val="FF0000"/>
                </a:solidFill>
                <a:latin typeface="+mj-lt"/>
              </a:rPr>
              <a:t>TIP: </a:t>
            </a:r>
            <a:r>
              <a:rPr lang="en-US" sz="1600" dirty="0">
                <a:latin typeface="+mj-lt"/>
              </a:rPr>
              <a:t>Fortifications built by various states during (771-476 BC) and Warring States periods after the fall of the Zhou Dynasty were connected by the first emperor of China, Qin Shi Huang, to protect his newly founded Qin dynasty (221–206 </a:t>
            </a:r>
            <a:r>
              <a:rPr lang="en-US" sz="1600" cap="small" dirty="0">
                <a:latin typeface="+mj-lt"/>
              </a:rPr>
              <a:t>BCE</a:t>
            </a:r>
            <a:r>
              <a:rPr lang="en-US" sz="1600" dirty="0">
                <a:latin typeface="+mj-lt"/>
              </a:rPr>
              <a:t>) against  incursions by nomads from inner Asia. </a:t>
            </a:r>
          </a:p>
        </p:txBody>
      </p:sp>
      <p:pic>
        <p:nvPicPr>
          <p:cNvPr id="12293" name="Picture 2" descr="http://travelnewsnepal.com/wp-content/uploads/2015/06/great-w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285" y="2738092"/>
            <a:ext cx="6400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53851" y="0"/>
            <a:ext cx="8305800" cy="646331"/>
          </a:xfrm>
          <a:prstGeom prst="rect">
            <a:avLst/>
          </a:prstGeom>
        </p:spPr>
        <p:txBody>
          <a:bodyPr wrap="square">
            <a:spAutoFit/>
          </a:bodyPr>
          <a:lstStyle/>
          <a:p>
            <a:pPr algn="ctr"/>
            <a:r>
              <a:rPr lang="en-US" dirty="0"/>
              <a:t>Focus: How did foundational political and military writings influence the emergence of the Qin state? </a:t>
            </a:r>
          </a:p>
        </p:txBody>
      </p:sp>
    </p:spTree>
    <p:extLst>
      <p:ext uri="{BB962C8B-B14F-4D97-AF65-F5344CB8AC3E}">
        <p14:creationId xmlns:p14="http://schemas.microsoft.com/office/powerpoint/2010/main" val="3095767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1189</TotalTime>
  <Words>441</Words>
  <Application>Microsoft Macintosh PowerPoint</Application>
  <PresentationFormat>On-screen Show (4:3)</PresentationFormat>
  <Paragraphs>26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Focus: How did foundational political and military writings influence the Period of the Warring States?  </vt:lpstr>
      <vt:lpstr>PowerPoint Presentation</vt:lpstr>
      <vt:lpstr>The Art of War by Sunzi Literary Discussion  (15 minutes) </vt:lpstr>
      <vt:lpstr>The Art of War by Sunzi Literary Discussion  (10 minutes) </vt:lpstr>
      <vt:lpstr>The Great Wall of China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Faculty1</dc:creator>
  <cp:lastModifiedBy>Rerick Austen</cp:lastModifiedBy>
  <cp:revision>27</cp:revision>
  <dcterms:created xsi:type="dcterms:W3CDTF">2017-10-30T17:54:28Z</dcterms:created>
  <dcterms:modified xsi:type="dcterms:W3CDTF">2024-10-23T12:57:44Z</dcterms:modified>
</cp:coreProperties>
</file>