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9" r:id="rId4"/>
    <p:sldId id="277" r:id="rId5"/>
    <p:sldId id="279" r:id="rId6"/>
    <p:sldId id="290" r:id="rId7"/>
    <p:sldId id="291" r:id="rId8"/>
    <p:sldId id="292" r:id="rId9"/>
    <p:sldId id="26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8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6AF74-80E1-4635-A10D-864EC7BCF54B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7BC5-DE47-4EEB-B695-41D78B1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428DC-6B28-4A2D-BDB6-6E4C015021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1C4022-8245-4DA3-BE5D-DB7253411E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7BC5-DE47-4EEB-B695-41D78B16EE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515A-34C2-403D-8B40-BB2584C1C1C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E6-0AA7-4EC9-BD56-EA9312F1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osophybasics.com/historical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authoritaria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topic/philosophy" TargetMode="External"/><Relationship Id="rId4" Type="http://schemas.openxmlformats.org/officeDocument/2006/relationships/hyperlink" Target="https://www.britannica.com/topic/Qin-dynas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0588" cy="380999"/>
          </a:xfrm>
        </p:spPr>
        <p:txBody>
          <a:bodyPr>
            <a:noAutofit/>
          </a:bodyPr>
          <a:lstStyle/>
          <a:p>
            <a:r>
              <a:rPr lang="en-US" sz="2800" dirty="0"/>
              <a:t>Focus:  To what extent did opposing ideologies in Classical China attempt to bring social and political order? 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pic>
        <p:nvPicPr>
          <p:cNvPr id="1026" name="Picture 2" descr="http://archive.artsmia.org/art-of-asia/history/images/maps/china-chin-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53" y="1154373"/>
            <a:ext cx="4640916" cy="448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6158" y="1143000"/>
            <a:ext cx="4033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Do Now:  Read the following paragraph about Chinese philosophies.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about 500 B.C., (interestingly, around the </a:t>
            </a:r>
            <a:r>
              <a:rPr lang="en-US" b="1" dirty="0"/>
              <a:t>same time</a:t>
            </a:r>
            <a:r>
              <a:rPr lang="en-US" dirty="0"/>
              <a:t> as </a:t>
            </a:r>
            <a:r>
              <a:rPr lang="en-US" dirty="0">
                <a:hlinkClick r:id="rId3"/>
              </a:rPr>
              <a:t>Greek philosophy</a:t>
            </a:r>
            <a:r>
              <a:rPr lang="en-US" dirty="0"/>
              <a:t> was emerging), the </a:t>
            </a:r>
            <a:r>
              <a:rPr lang="en-US" b="1" dirty="0"/>
              <a:t>classic</a:t>
            </a:r>
            <a:r>
              <a:rPr lang="en-US" dirty="0"/>
              <a:t> period of Chinese philosophy (known as the </a:t>
            </a:r>
            <a:r>
              <a:rPr lang="en-US" b="1" dirty="0"/>
              <a:t>Contention of a Hundred Schools of Thought</a:t>
            </a:r>
            <a:r>
              <a:rPr lang="en-US" dirty="0"/>
              <a:t>) flourished, and the three most influential schools (Confucianism, Taoism, and Legalism) were established.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Under what dynasty did the emergence of the philosophies occur?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-26158" y="2158663"/>
            <a:ext cx="4444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4" y="56408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Reminders:</a:t>
            </a:r>
          </a:p>
        </p:txBody>
      </p:sp>
    </p:spTree>
    <p:extLst>
      <p:ext uri="{BB962C8B-B14F-4D97-AF65-F5344CB8AC3E}">
        <p14:creationId xmlns:p14="http://schemas.microsoft.com/office/powerpoint/2010/main" val="365106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598217"/>
            <a:ext cx="3276600" cy="544783"/>
          </a:xfrm>
        </p:spPr>
        <p:txBody>
          <a:bodyPr>
            <a:noAutofit/>
          </a:bodyPr>
          <a:lstStyle/>
          <a:p>
            <a:r>
              <a:rPr lang="en-US" sz="2000" b="1" dirty="0"/>
              <a:t>Confucian Questions: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" y="994143"/>
            <a:ext cx="4800600" cy="556111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What qualities and behaviors are emphasized by Confucius?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What is Confucius’  view of human nature?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According to the words of Confucius,  how can order and stability be achieved in a society?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806" y="374741"/>
            <a:ext cx="9140588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Aim:  To what extent did opposing Ideologies in Ancient China attempt to bring social and political order? 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3600" y="537599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Daoist Questions: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6049" y="990599"/>
            <a:ext cx="4554345" cy="532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What is the Tao (Dao)? How is it described?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What quotes reflect the concept of Yin/Yang?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What qualities/behaviors are greatly valued by Daoist's?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228600" y="874713"/>
            <a:ext cx="8610600" cy="5754687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r>
              <a:rPr lang="en-US" sz="2800" dirty="0"/>
              <a:t>Teachings were collected in </a:t>
            </a:r>
            <a:r>
              <a:rPr lang="en-US" sz="2800" i="1" u="sng" dirty="0"/>
              <a:t>THE ANALECTS</a:t>
            </a:r>
          </a:p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r>
              <a:rPr lang="en-US" sz="2800" b="1" u="sng" dirty="0"/>
              <a:t>Filial Piety </a:t>
            </a:r>
            <a:r>
              <a:rPr lang="en-US" sz="2800" dirty="0"/>
              <a:t>– respect for one’s parents and ancestors</a:t>
            </a:r>
          </a:p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r>
              <a:rPr lang="en-US" sz="2800" dirty="0"/>
              <a:t>People are inherently good and only require gentle guidance</a:t>
            </a:r>
          </a:p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r>
              <a:rPr lang="en-US" sz="2800" dirty="0"/>
              <a:t>Believed that there are 5 key relationships:</a:t>
            </a:r>
          </a:p>
          <a:p>
            <a:pPr>
              <a:defRPr/>
            </a:pPr>
            <a:r>
              <a:rPr lang="en-US" dirty="0"/>
              <a:t>1.      Ruler and subject</a:t>
            </a:r>
          </a:p>
          <a:p>
            <a:pPr>
              <a:defRPr/>
            </a:pPr>
            <a:r>
              <a:rPr lang="en-US" dirty="0"/>
              <a:t>2.      Father and son</a:t>
            </a:r>
          </a:p>
          <a:p>
            <a:pPr>
              <a:defRPr/>
            </a:pPr>
            <a:r>
              <a:rPr lang="en-US" dirty="0"/>
              <a:t>3.      Husband and wife</a:t>
            </a:r>
          </a:p>
          <a:p>
            <a:pPr>
              <a:defRPr/>
            </a:pPr>
            <a:r>
              <a:rPr lang="en-US" dirty="0"/>
              <a:t>4.      Oldest son and younger brothers</a:t>
            </a:r>
          </a:p>
          <a:p>
            <a:pPr>
              <a:defRPr/>
            </a:pPr>
            <a:r>
              <a:rPr lang="en-US" dirty="0"/>
              <a:t>5.      Friend </a:t>
            </a:r>
            <a:r>
              <a:rPr lang="en-US"/>
              <a:t>to Friend</a:t>
            </a:r>
            <a:endParaRPr lang="en-US" dirty="0"/>
          </a:p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endParaRPr lang="en-US" dirty="0"/>
          </a:p>
          <a:p>
            <a:pPr marL="571500" indent="-571500" eaLnBrk="1" hangingPunct="1">
              <a:buFont typeface="Wingdings" pitchFamily="2" charset="2"/>
              <a:buAutoNum type="romanLcPeriod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43716"/>
            <a:ext cx="5141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u="sng" dirty="0"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latin typeface="Candara"/>
              </a:rPr>
              <a:t>Confucius</a:t>
            </a:r>
            <a:r>
              <a:rPr lang="en-US" altLang="zh-CN" sz="4800" dirty="0"/>
              <a:t> (</a:t>
            </a:r>
            <a:r>
              <a:rPr lang="zh-CN" altLang="en-US" sz="4800" dirty="0"/>
              <a:t>孔夫子</a:t>
            </a:r>
            <a:r>
              <a:rPr lang="en-US" altLang="zh-CN" sz="4800" dirty="0"/>
              <a:t>)</a:t>
            </a:r>
            <a:endParaRPr lang="en-US" dirty="0"/>
          </a:p>
        </p:txBody>
      </p: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2" y="3684759"/>
            <a:ext cx="1843088" cy="320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9E485-E796-B642-8954-D1E67FA91E26}"/>
              </a:ext>
            </a:extLst>
          </p:cNvPr>
          <p:cNvSpPr txBox="1"/>
          <p:nvPr/>
        </p:nvSpPr>
        <p:spPr>
          <a:xfrm>
            <a:off x="1510416" y="6260068"/>
            <a:ext cx="49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=wFt_VGG0kJU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8FD44-6A31-A94E-9411-755926EB150E}"/>
              </a:ext>
            </a:extLst>
          </p:cNvPr>
          <p:cNvSpPr txBox="1"/>
          <p:nvPr/>
        </p:nvSpPr>
        <p:spPr>
          <a:xfrm>
            <a:off x="5924006" y="292240"/>
            <a:ext cx="2991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(551 B.C.E – 479 B.C.E)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8153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i="1" u="sng" dirty="0">
                <a:latin typeface="Candara" panose="020E0502030303020204" pitchFamily="34" charset="0"/>
              </a:rPr>
              <a:t>Laozi-Taoism</a:t>
            </a:r>
            <a:r>
              <a:rPr lang="en-US" i="1" dirty="0"/>
              <a:t> (</a:t>
            </a:r>
            <a:r>
              <a:rPr lang="ko-KR" altLang="en-US" dirty="0" err="1"/>
              <a:t>老子</a:t>
            </a:r>
            <a:r>
              <a:rPr lang="en-US" altLang="ko-KR" dirty="0"/>
              <a:t>)</a:t>
            </a:r>
            <a:r>
              <a:rPr lang="en-US" dirty="0"/>
              <a:t> </a:t>
            </a:r>
            <a:r>
              <a:rPr lang="en-US" altLang="en-US" sz="3300" dirty="0"/>
              <a:t>~6</a:t>
            </a:r>
            <a:r>
              <a:rPr lang="en-US" altLang="en-US" sz="3300" baseline="30000" dirty="0"/>
              <a:t>th</a:t>
            </a:r>
            <a:r>
              <a:rPr lang="en-US" altLang="en-US" sz="3300" dirty="0"/>
              <a:t> – 4</a:t>
            </a:r>
            <a:r>
              <a:rPr lang="en-US" altLang="en-US" sz="3300" baseline="30000" dirty="0"/>
              <a:t>th</a:t>
            </a:r>
            <a:r>
              <a:rPr lang="en-US" altLang="en-US" sz="3300" dirty="0"/>
              <a:t> Century BCE</a:t>
            </a:r>
            <a:br>
              <a:rPr lang="en-US" altLang="en-US" dirty="0"/>
            </a:br>
            <a:endParaRPr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5181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Laozi, another Chinese philosopher who lived during the Zhou dynasty, looked at existence from a different perspective.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 believed that people needed to live close to nature and follow natural ways or the Tao, avoiding complexity and temporal distractions.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universe has immutable characteristics which cannot be changed.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His philosophy is written in the </a:t>
            </a:r>
            <a:r>
              <a:rPr lang="en-US" altLang="en-US" sz="2800" b="1" u="sng" dirty="0"/>
              <a:t>Tao </a:t>
            </a:r>
            <a:r>
              <a:rPr lang="en-US" altLang="en-US" sz="2800" b="1" u="sng" dirty="0" err="1"/>
              <a:t>Te</a:t>
            </a:r>
            <a:r>
              <a:rPr lang="en-US" altLang="en-US" sz="2800" b="1" u="sng" dirty="0"/>
              <a:t> </a:t>
            </a:r>
            <a:r>
              <a:rPr lang="en-US" altLang="en-US" sz="2800" b="1" u="sng" dirty="0" err="1"/>
              <a:t>Ching</a:t>
            </a:r>
            <a:r>
              <a:rPr lang="en-US" altLang="en-US" sz="2800" dirty="0"/>
              <a:t>!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3942" y="4038600"/>
            <a:ext cx="358140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Yin and Yang (</a:t>
            </a:r>
            <a:r>
              <a:rPr lang="ko-KR" altLang="en-US" sz="2800" dirty="0"/>
              <a:t>阴阳 </a:t>
            </a:r>
            <a:r>
              <a:rPr lang="en-US" altLang="ko-KR" sz="2800" dirty="0"/>
              <a:t>)</a:t>
            </a:r>
            <a:r>
              <a:rPr lang="en-US" sz="2800" dirty="0"/>
              <a:t>: two forces, when in balance lead to peace and prosperity.</a:t>
            </a:r>
          </a:p>
          <a:p>
            <a:pPr algn="ctr"/>
            <a:endParaRPr lang="en-US" altLang="en-US" dirty="0"/>
          </a:p>
        </p:txBody>
      </p:sp>
      <p:pic>
        <p:nvPicPr>
          <p:cNvPr id="1026" name="Picture 2" descr="Jordan Peterson explains the yin yang symbol | Logo Design Love">
            <a:extLst>
              <a:ext uri="{FF2B5EF4-FFF2-40B4-BE49-F238E27FC236}">
                <a16:creationId xmlns:a16="http://schemas.microsoft.com/office/drawing/2014/main" id="{EAE08514-9EEF-F742-90DF-8B15C575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086111"/>
            <a:ext cx="3683000" cy="25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BF41F-4D99-D573-F0A9-5654E6A5924D}"/>
              </a:ext>
            </a:extLst>
          </p:cNvPr>
          <p:cNvSpPr txBox="1"/>
          <p:nvPr/>
        </p:nvSpPr>
        <p:spPr>
          <a:xfrm>
            <a:off x="990600" y="6330434"/>
            <a:ext cx="479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=kij4kKSGzCE</a:t>
            </a:r>
          </a:p>
        </p:txBody>
      </p:sp>
    </p:spTree>
    <p:extLst>
      <p:ext uri="{BB962C8B-B14F-4D97-AF65-F5344CB8AC3E}">
        <p14:creationId xmlns:p14="http://schemas.microsoft.com/office/powerpoint/2010/main" val="37089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890401" y="5807609"/>
            <a:ext cx="5369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A Daoist understands that a bird is not</a:t>
            </a:r>
          </a:p>
          <a:p>
            <a:pPr algn="ctr"/>
            <a:r>
              <a:rPr lang="en-US" altLang="en-US" sz="2400" dirty="0"/>
              <a:t>a fish.  A bird does not try to live in water</a:t>
            </a:r>
            <a:r>
              <a:rPr lang="en-US" alt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19604" y="2286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Focus:  To what extent did opposing ideologies in Classical China attempt to bring social and political order? </a:t>
            </a:r>
            <a:br>
              <a:rPr lang="en-US" sz="2800" dirty="0"/>
            </a:br>
            <a:r>
              <a:rPr lang="en-US" sz="2800" dirty="0"/>
              <a:t> 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73B43-7481-66E0-D32E-5904375A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6" y="1066800"/>
            <a:ext cx="7696200" cy="44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3989" y="85243"/>
            <a:ext cx="4141561" cy="18073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3300" b="1" i="1" u="sng" dirty="0"/>
              <a:t>Shang Yang</a:t>
            </a:r>
            <a:r>
              <a:rPr lang="ja-JP" altLang="en-US" sz="3300"/>
              <a:t> </a:t>
            </a:r>
            <a:r>
              <a:rPr lang="en-US" altLang="ja-JP" sz="3300" dirty="0"/>
              <a:t>(</a:t>
            </a:r>
            <a:r>
              <a:rPr lang="ja-JP" altLang="en-US" sz="3300"/>
              <a:t>商鞅</a:t>
            </a:r>
            <a:r>
              <a:rPr lang="en-US" altLang="ja-JP" sz="3300" dirty="0"/>
              <a:t>)</a:t>
            </a:r>
            <a:r>
              <a:rPr lang="en-US" altLang="en-US" sz="3300" b="1" i="1" u="sng" dirty="0"/>
              <a:t> </a:t>
            </a:r>
            <a:br>
              <a:rPr lang="en-US" altLang="en-US" sz="3300" b="1" i="1" u="sng" dirty="0"/>
            </a:br>
            <a:r>
              <a:rPr lang="en-US" altLang="en-US" sz="3300" b="1" i="1" u="sng" dirty="0"/>
              <a:t>Han Fei Tzu </a:t>
            </a:r>
            <a:r>
              <a:rPr lang="en-US" altLang="en-US" sz="3300" dirty="0"/>
              <a:t>(</a:t>
            </a:r>
            <a:r>
              <a:rPr lang="ja-JP" altLang="en-US" sz="3300"/>
              <a:t>韓非</a:t>
            </a:r>
            <a:r>
              <a:rPr lang="en-US" altLang="ja-JP" sz="3300" dirty="0"/>
              <a:t>)</a:t>
            </a:r>
            <a:r>
              <a:rPr lang="en-US" altLang="en-US" sz="3300" b="1" i="1" u="sng" dirty="0"/>
              <a:t> </a:t>
            </a:r>
            <a:br>
              <a:rPr lang="en-US" altLang="en-US" sz="3300" b="1" i="1" u="sng" dirty="0"/>
            </a:br>
            <a:r>
              <a:rPr lang="en-US" altLang="en-US" sz="3300" b="1" i="1" u="sng" dirty="0"/>
              <a:t>4</a:t>
            </a:r>
            <a:r>
              <a:rPr lang="en-US" altLang="en-US" sz="3300" b="1" i="1" u="sng" baseline="30000" dirty="0"/>
              <a:t>th</a:t>
            </a:r>
            <a:r>
              <a:rPr lang="en-US" altLang="en-US" sz="3300" b="1" i="1" u="sng" dirty="0"/>
              <a:t>and 3</a:t>
            </a:r>
            <a:r>
              <a:rPr lang="en-US" altLang="en-US" sz="3300" b="1" i="1" u="sng" baseline="30000" dirty="0"/>
              <a:t>rd</a:t>
            </a:r>
            <a:r>
              <a:rPr lang="en-US" altLang="en-US" sz="3300" b="1" i="1" u="sng" dirty="0"/>
              <a:t> Century BCE</a:t>
            </a:r>
            <a:br>
              <a:rPr lang="en-US" altLang="en-US" sz="3700" b="1" i="1" u="sng" dirty="0"/>
            </a:br>
            <a:endParaRPr lang="en-US" altLang="en-US" sz="3700" b="1" i="1" u="sng" dirty="0"/>
          </a:p>
        </p:txBody>
      </p:sp>
      <p:pic>
        <p:nvPicPr>
          <p:cNvPr id="1026" name="Picture 2" descr="Shang Yang | Chinese statesman | Britannica">
            <a:extLst>
              <a:ext uri="{FF2B5EF4-FFF2-40B4-BE49-F238E27FC236}">
                <a16:creationId xmlns:a16="http://schemas.microsoft.com/office/drawing/2014/main" id="{1CBD3B7A-B049-F144-ADEE-BD2A5CA67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6" r="26436"/>
          <a:stretch/>
        </p:blipFill>
        <p:spPr bwMode="auto"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5601" y="2320329"/>
            <a:ext cx="4141560" cy="38436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900" dirty="0"/>
              <a:t>Unlike Confucianism and Taoism, Legalists believed that people were inherently selfish and evil.</a:t>
            </a:r>
          </a:p>
          <a:p>
            <a:pPr>
              <a:lnSpc>
                <a:spcPct val="90000"/>
              </a:lnSpc>
            </a:pPr>
            <a:r>
              <a:rPr lang="en-US" altLang="en-US" sz="1900" dirty="0"/>
              <a:t>Due to their selfishness, wrongdoers had to be punished harshly by a tightly centralized government to prevent future transgressions.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brutal implementation of this policy by the </a:t>
            </a:r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authoritarian</a:t>
            </a:r>
            <a:r>
              <a:rPr lang="en-US" sz="1900" dirty="0"/>
              <a:t> </a:t>
            </a:r>
            <a:r>
              <a:rPr lang="en-US"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Qin dynasty</a:t>
            </a:r>
            <a:r>
              <a:rPr lang="en-US" sz="1900" dirty="0"/>
              <a:t> led to that dynasty’s overthrow and the discrediting of Legalist </a:t>
            </a:r>
            <a:r>
              <a:rPr lang="en-US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philosophy</a:t>
            </a:r>
            <a:r>
              <a:rPr lang="en-US" sz="1900" dirty="0"/>
              <a:t> in China.</a:t>
            </a:r>
          </a:p>
          <a:p>
            <a:pPr>
              <a:lnSpc>
                <a:spcPct val="90000"/>
              </a:lnSpc>
            </a:pPr>
            <a:r>
              <a:rPr lang="en-US" altLang="en-US" sz="1900" dirty="0"/>
              <a:t>Though there are many legalist essays, the </a:t>
            </a:r>
            <a:r>
              <a:rPr lang="en-US" altLang="en-US" sz="1900" i="1" u="sng" dirty="0"/>
              <a:t>Han </a:t>
            </a:r>
            <a:r>
              <a:rPr lang="en-US" altLang="en-US" sz="1900" i="1" u="sng" dirty="0" err="1"/>
              <a:t>Feizi</a:t>
            </a:r>
            <a:r>
              <a:rPr lang="en-US" altLang="en-US" sz="1900" i="1" dirty="0"/>
              <a:t>, </a:t>
            </a:r>
            <a:r>
              <a:rPr lang="en-US" altLang="en-US" sz="1900" dirty="0"/>
              <a:t>named after the scholar, were the most influential.</a:t>
            </a:r>
            <a:endParaRPr lang="en-US" altLang="en-US" sz="1900" i="1" dirty="0"/>
          </a:p>
        </p:txBody>
      </p:sp>
      <p:sp>
        <p:nvSpPr>
          <p:cNvPr id="4" name="Rectangle 3"/>
          <p:cNvSpPr/>
          <p:nvPr/>
        </p:nvSpPr>
        <p:spPr>
          <a:xfrm>
            <a:off x="-87004" y="4384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br>
              <a:rPr lang="en-US" sz="3200" dirty="0"/>
            </a:br>
            <a:r>
              <a:rPr lang="en-US" sz="3200" dirty="0"/>
              <a:t> </a:t>
            </a: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80A03-C464-D447-BAA8-C41C97E8C0AC}"/>
              </a:ext>
            </a:extLst>
          </p:cNvPr>
          <p:cNvSpPr txBox="1"/>
          <p:nvPr/>
        </p:nvSpPr>
        <p:spPr>
          <a:xfrm>
            <a:off x="5257800" y="1373942"/>
            <a:ext cx="22942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500" b="1" i="1" u="sng" dirty="0"/>
              <a:t>Legalism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03148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EA1A-5D34-7D4F-B392-D5378E22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Structure in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4180-CABA-674B-8CE4-EC724161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B0F0"/>
                </a:solidFill>
              </a:rPr>
              <a:t>Guiding Question: </a:t>
            </a:r>
            <a:r>
              <a:rPr lang="en-US" dirty="0"/>
              <a:t>What do each of these three famous Chinese philosophies say about structure in society?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Daoism ---&gt;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Confucianism ---&gt;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Legalism ---&gt;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D2199-8FD6-5C4B-86E2-BC26FFBF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u="sng"/>
              <a:t>Art of War Stimulus Questions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C705-300F-ED48-90AA-7DE5A4EE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 fontScale="92500" lnSpcReduction="10000"/>
          </a:bodyPr>
          <a:lstStyle/>
          <a:p>
            <a:pPr>
              <a:buAutoNum type="arabicPeriod"/>
            </a:pPr>
            <a:r>
              <a:rPr lang="en-US" sz="1700" dirty="0"/>
              <a:t>Based on the excerpt, Sun Tzu would most likely agree with which of the following statements?</a:t>
            </a:r>
          </a:p>
          <a:p>
            <a:pPr>
              <a:buAutoNum type="alphaUcPeriod"/>
            </a:pPr>
            <a:r>
              <a:rPr lang="en-US" sz="1700" dirty="0"/>
              <a:t>All men, women and children who oppose military rule should be executed.</a:t>
            </a:r>
          </a:p>
          <a:p>
            <a:pPr>
              <a:buAutoNum type="alphaUcPeriod"/>
            </a:pPr>
            <a:r>
              <a:rPr lang="en-US" sz="1700" dirty="0"/>
              <a:t>Society was most effectively run by a decentralized tributary state.</a:t>
            </a:r>
          </a:p>
          <a:p>
            <a:pPr>
              <a:buAutoNum type="alphaUcPeriod"/>
            </a:pPr>
            <a:r>
              <a:rPr lang="en-US" sz="1700" dirty="0"/>
              <a:t>Powerful emperors had the duty to conquer inferior barbaric peoples under the Mandate of Heaven. </a:t>
            </a:r>
          </a:p>
          <a:p>
            <a:pPr>
              <a:buAutoNum type="alphaUcPeriod"/>
            </a:pPr>
            <a:r>
              <a:rPr lang="en-US" sz="1700" dirty="0"/>
              <a:t>Societies rulers rise to the top because of their leadership, strategy and virtue.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rt Of War Quotes | Art Of War Sayings | Art Of War Picture Quotes">
            <a:extLst>
              <a:ext uri="{FF2B5EF4-FFF2-40B4-BE49-F238E27FC236}">
                <a16:creationId xmlns:a16="http://schemas.microsoft.com/office/drawing/2014/main" id="{BB45A826-4896-BE49-B874-808791EB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57" y="856180"/>
            <a:ext cx="4283874" cy="50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DA6-7635-8149-A842-19BDD40A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3659-3AC2-C745-A5D8-2A673008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2. The detailed and intellectual nature of the Art of War proves that in Classical China…</a:t>
            </a:r>
          </a:p>
          <a:p>
            <a:pPr marL="0" indent="0">
              <a:buNone/>
            </a:pPr>
            <a:r>
              <a:rPr lang="en-US" dirty="0"/>
              <a:t>A. Society focused on promoting religious tolerance.</a:t>
            </a:r>
          </a:p>
          <a:p>
            <a:pPr marL="0" indent="0">
              <a:buNone/>
            </a:pPr>
            <a:r>
              <a:rPr lang="en-US" dirty="0"/>
              <a:t>B.  Government was best run by theocratic emperors who were worshipped by the peasantry.</a:t>
            </a:r>
          </a:p>
          <a:p>
            <a:pPr marL="0" indent="0">
              <a:buNone/>
            </a:pPr>
            <a:r>
              <a:rPr lang="en-US" dirty="0"/>
              <a:t>C. Soldiers deserved tax exemptions because of their faithful service to the emperor.</a:t>
            </a:r>
          </a:p>
          <a:p>
            <a:pPr marL="0" indent="0">
              <a:buNone/>
            </a:pPr>
            <a:r>
              <a:rPr lang="en-US" dirty="0"/>
              <a:t>D. Many facets of society were organized by philosophical ideologies.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The sentiments of the previous passage connect most directly with what period of Chinese history ?</a:t>
            </a:r>
          </a:p>
          <a:p>
            <a:pPr marL="0" indent="0">
              <a:buNone/>
            </a:pPr>
            <a:r>
              <a:rPr lang="en-US" dirty="0"/>
              <a:t>A. The Shang Dynasties practices of oracle bones and ancestor worship.</a:t>
            </a:r>
          </a:p>
          <a:p>
            <a:pPr marL="0" indent="0">
              <a:buNone/>
            </a:pPr>
            <a:r>
              <a:rPr lang="en-US" dirty="0"/>
              <a:t>B. The Western Zhou’s decentralized feudal system.</a:t>
            </a:r>
          </a:p>
          <a:p>
            <a:pPr marL="0" indent="0">
              <a:buNone/>
            </a:pPr>
            <a:r>
              <a:rPr lang="en-US" dirty="0"/>
              <a:t>C. The Period of the Warring States struggle over the Mandate of Heaven.</a:t>
            </a:r>
          </a:p>
          <a:p>
            <a:pPr marL="0" indent="0">
              <a:buNone/>
            </a:pPr>
            <a:r>
              <a:rPr lang="en-US" dirty="0"/>
              <a:t>D. The implementation of legalist principles under the Qin Dynasty.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686800" cy="1447800"/>
          </a:xfrm>
        </p:spPr>
        <p:txBody>
          <a:bodyPr>
            <a:normAutofit/>
          </a:bodyPr>
          <a:lstStyle/>
          <a:p>
            <a:r>
              <a:rPr lang="en-US" sz="3200" b="1" dirty="0"/>
              <a:t>Group Activity: Open Document L4-Confucian &amp; Daoist document on Google Classroom.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6" y="2362200"/>
            <a:ext cx="8951794" cy="3810000"/>
          </a:xfrm>
        </p:spPr>
        <p:txBody>
          <a:bodyPr>
            <a:normAutofit fontScale="92500"/>
          </a:bodyPr>
          <a:lstStyle/>
          <a:p>
            <a:r>
              <a:rPr lang="en-US" dirty="0"/>
              <a:t>Students will be broken into pairs. Each student will read and answer the questions from their document.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All students </a:t>
            </a:r>
            <a:r>
              <a:rPr lang="en-US" dirty="0"/>
              <a:t>must (individually) respond in their notes. </a:t>
            </a:r>
          </a:p>
          <a:p>
            <a:endParaRPr lang="en-US" dirty="0"/>
          </a:p>
          <a:p>
            <a:r>
              <a:rPr lang="en-US" dirty="0"/>
              <a:t>Share your answers with your partners.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806" y="374741"/>
            <a:ext cx="9140588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Aim:  To what extent did opposing Ideologies in Ancient China attempt to bring social and political order? 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9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865</Words>
  <Application>Microsoft Macintosh PowerPoint</Application>
  <PresentationFormat>On-screen Show (4:3)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Wingdings</vt:lpstr>
      <vt:lpstr>Office Theme</vt:lpstr>
      <vt:lpstr>Focus:  To what extent did opposing ideologies in Classical China attempt to bring social and political order?   </vt:lpstr>
      <vt:lpstr>PowerPoint Presentation</vt:lpstr>
      <vt:lpstr>Laozi-Taoism (老子) ~6th – 4th Century BCE </vt:lpstr>
      <vt:lpstr>PowerPoint Presentation</vt:lpstr>
      <vt:lpstr>Shang Yang (商鞅)  Han Fei Tzu (韓非)  4thand 3rd Century BCE </vt:lpstr>
      <vt:lpstr>Structure in Society</vt:lpstr>
      <vt:lpstr>Art of War Stimulus Questions</vt:lpstr>
      <vt:lpstr>PowerPoint Presentation</vt:lpstr>
      <vt:lpstr>Group Activity: Open Document L4-Confucian &amp; Daoist document on Google Classroom. </vt:lpstr>
      <vt:lpstr>Confucian Questions: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Zerega</dc:creator>
  <cp:lastModifiedBy>Rerick Austen</cp:lastModifiedBy>
  <cp:revision>79</cp:revision>
  <dcterms:created xsi:type="dcterms:W3CDTF">2014-12-08T17:17:52Z</dcterms:created>
  <dcterms:modified xsi:type="dcterms:W3CDTF">2024-10-24T13:05:54Z</dcterms:modified>
</cp:coreProperties>
</file>