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1" r:id="rId2"/>
    <p:sldId id="272" r:id="rId3"/>
    <p:sldId id="276" r:id="rId4"/>
    <p:sldId id="273" r:id="rId5"/>
    <p:sldId id="275" r:id="rId6"/>
    <p:sldId id="256" r:id="rId7"/>
    <p:sldId id="257" r:id="rId8"/>
    <p:sldId id="258" r:id="rId9"/>
    <p:sldId id="274" r:id="rId10"/>
    <p:sldId id="277" r:id="rId11"/>
    <p:sldId id="260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9"/>
  </p:normalViewPr>
  <p:slideViewPr>
    <p:cSldViewPr>
      <p:cViewPr varScale="1">
        <p:scale>
          <a:sx n="102" d="100"/>
          <a:sy n="102" d="100"/>
        </p:scale>
        <p:origin x="72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8BCCB-506F-44D7-B64E-F625CFF68754}" type="datetimeFigureOut">
              <a:rPr lang="en-US" smtClean="0"/>
              <a:pPr/>
              <a:t>10/30/24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009E7-71CA-4FE4-8674-DCEB01ECAD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47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6461-F057-4DD1-8B29-1102D24BA6D5}" type="datetimeFigureOut">
              <a:rPr lang="en-US" smtClean="0"/>
              <a:pPr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83A5-FE01-4F54-B694-DEAE4FFB2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6461-F057-4DD1-8B29-1102D24BA6D5}" type="datetimeFigureOut">
              <a:rPr lang="en-US" smtClean="0"/>
              <a:pPr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83A5-FE01-4F54-B694-DEAE4FFB25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6461-F057-4DD1-8B29-1102D24BA6D5}" type="datetimeFigureOut">
              <a:rPr lang="en-US" smtClean="0"/>
              <a:pPr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83A5-FE01-4F54-B694-DEAE4FFB25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6461-F057-4DD1-8B29-1102D24BA6D5}" type="datetimeFigureOut">
              <a:rPr lang="en-US" smtClean="0"/>
              <a:pPr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83A5-FE01-4F54-B694-DEAE4FFB25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6461-F057-4DD1-8B29-1102D24BA6D5}" type="datetimeFigureOut">
              <a:rPr lang="en-US" smtClean="0"/>
              <a:pPr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83A5-FE01-4F54-B694-DEAE4FFB2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6461-F057-4DD1-8B29-1102D24BA6D5}" type="datetimeFigureOut">
              <a:rPr lang="en-US" smtClean="0"/>
              <a:pPr/>
              <a:t>10/30/24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83A5-FE01-4F54-B694-DEAE4FFB25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6461-F057-4DD1-8B29-1102D24BA6D5}" type="datetimeFigureOut">
              <a:rPr lang="en-US" smtClean="0"/>
              <a:pPr/>
              <a:t>10/30/24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83A5-FE01-4F54-B694-DEAE4FFB253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6461-F057-4DD1-8B29-1102D24BA6D5}" type="datetimeFigureOut">
              <a:rPr lang="en-US" smtClean="0"/>
              <a:pPr/>
              <a:t>10/30/24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83A5-FE01-4F54-B694-DEAE4FFB25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6461-F057-4DD1-8B29-1102D24BA6D5}" type="datetimeFigureOut">
              <a:rPr lang="en-US" smtClean="0"/>
              <a:pPr/>
              <a:t>10/30/24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83A5-FE01-4F54-B694-DEAE4FFB25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6461-F057-4DD1-8B29-1102D24BA6D5}" type="datetimeFigureOut">
              <a:rPr lang="en-US" smtClean="0"/>
              <a:pPr/>
              <a:t>10/30/24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83A5-FE01-4F54-B694-DEAE4FFB253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6461-F057-4DD1-8B29-1102D24BA6D5}" type="datetimeFigureOut">
              <a:rPr lang="en-US" smtClean="0"/>
              <a:pPr/>
              <a:t>10/30/24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83A5-FE01-4F54-B694-DEAE4FFB25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51726461-F057-4DD1-8B29-1102D24BA6D5}" type="datetimeFigureOut">
              <a:rPr lang="en-US" smtClean="0"/>
              <a:pPr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8F283A5-FE01-4F54-B694-DEAE4FFB2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54801"/>
            <a:ext cx="8229600" cy="1401762"/>
          </a:xfrm>
        </p:spPr>
        <p:txBody>
          <a:bodyPr>
            <a:noAutofit/>
          </a:bodyPr>
          <a:lstStyle/>
          <a:p>
            <a:r>
              <a:rPr lang="en-US" sz="4000" dirty="0"/>
              <a:t>Aim: How did the Han Dynasty continue to build a unique culture for Chinese prosperity?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828800"/>
            <a:ext cx="4495800" cy="429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</a:rPr>
              <a:t>Do Now:  </a:t>
            </a:r>
            <a:r>
              <a:rPr lang="en-US" dirty="0">
                <a:latin typeface="Calibri" panose="020F0502020204030204" pitchFamily="34" charset="0"/>
              </a:rPr>
              <a:t>What philosophy was employed by Emperor Qin Shi Huang Di? 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How might this allow the new Han Dynasty to claim the Mandate of Heaven?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 descr="Han Dynasty - Dates, Rulers &amp; Legacy">
            <a:extLst>
              <a:ext uri="{FF2B5EF4-FFF2-40B4-BE49-F238E27FC236}">
                <a16:creationId xmlns:a16="http://schemas.microsoft.com/office/drawing/2014/main" id="{3EE63D96-5D95-41B2-B9A4-18CBB6B0F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76400"/>
            <a:ext cx="3657602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1B3714-9344-F296-B0F9-906CD44C5212}"/>
              </a:ext>
            </a:extLst>
          </p:cNvPr>
          <p:cNvSpPr txBox="1"/>
          <p:nvPr/>
        </p:nvSpPr>
        <p:spPr>
          <a:xfrm>
            <a:off x="265331" y="6266037"/>
            <a:ext cx="86422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Announcements: Multiple Choice Exam Monday 11/4 </a:t>
            </a:r>
          </a:p>
        </p:txBody>
      </p:sp>
    </p:spTree>
    <p:extLst>
      <p:ext uri="{BB962C8B-B14F-4D97-AF65-F5344CB8AC3E}">
        <p14:creationId xmlns:p14="http://schemas.microsoft.com/office/powerpoint/2010/main" val="759425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">
            <a:extLst>
              <a:ext uri="{FF2B5EF4-FFF2-40B4-BE49-F238E27FC236}">
                <a16:creationId xmlns:a16="http://schemas.microsoft.com/office/drawing/2014/main" id="{20600FB3-C285-B190-30C3-E3322AEC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</p:spPr>
        <p:txBody>
          <a:bodyPr/>
          <a:lstStyle/>
          <a:p>
            <a:r>
              <a:rPr lang="en-US" dirty="0"/>
              <a:t>Yin and Yang</a:t>
            </a:r>
          </a:p>
        </p:txBody>
      </p:sp>
      <p:pic>
        <p:nvPicPr>
          <p:cNvPr id="1026" name="Picture 2" descr="Understanding Yin and yang I – The Theory – Towards Better Life">
            <a:extLst>
              <a:ext uri="{FF2B5EF4-FFF2-40B4-BE49-F238E27FC236}">
                <a16:creationId xmlns:a16="http://schemas.microsoft.com/office/drawing/2014/main" id="{C0B29739-5C7D-E89B-01E0-5D8C7CA36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" y="659727"/>
            <a:ext cx="3657600" cy="366707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352938-9F0E-080A-F02C-8BCF939EE15C}"/>
              </a:ext>
            </a:extLst>
          </p:cNvPr>
          <p:cNvSpPr txBox="1"/>
          <p:nvPr/>
        </p:nvSpPr>
        <p:spPr>
          <a:xfrm>
            <a:off x="4648200" y="609601"/>
            <a:ext cx="3657600" cy="37673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US" sz="2600" dirty="0">
                <a:solidFill>
                  <a:schemeClr val="tx2"/>
                </a:solidFill>
              </a:rPr>
              <a:t>The Daoist conception of Yin and Yang, or nature’s balance of opposing forces, also played a large role in Han society. One of the biggest reflections was in gender roles. Read the next two slides to learn more!</a:t>
            </a:r>
          </a:p>
        </p:txBody>
      </p:sp>
      <p:pic>
        <p:nvPicPr>
          <p:cNvPr id="1028" name="Picture 4" descr="Koi Fish Wall Art Yin Yang Poster Canvas Printing|16&quot; X 24&quot;|Room  Aesthetic|Bedroom Living Room Japanese Style Decoration - YangTing (16×24  inch)">
            <a:extLst>
              <a:ext uri="{FF2B5EF4-FFF2-40B4-BE49-F238E27FC236}">
                <a16:creationId xmlns:a16="http://schemas.microsoft.com/office/drawing/2014/main" id="{64CD9960-C654-A66F-301E-6C7B7EE6B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326802"/>
            <a:ext cx="3581400" cy="257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C269EB-2E79-EA52-DC7E-B50807F747AB}"/>
              </a:ext>
            </a:extLst>
          </p:cNvPr>
          <p:cNvSpPr txBox="1"/>
          <p:nvPr/>
        </p:nvSpPr>
        <p:spPr>
          <a:xfrm>
            <a:off x="1093323" y="13396"/>
            <a:ext cx="6957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Focus: How did China’s unique Confucian values influence social views?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598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98" y="411162"/>
            <a:ext cx="9115301" cy="1143000"/>
          </a:xfrm>
        </p:spPr>
        <p:txBody>
          <a:bodyPr>
            <a:noAutofit/>
          </a:bodyPr>
          <a:lstStyle/>
          <a:p>
            <a:r>
              <a:rPr lang="en-US" sz="2400" i="1" u="sng" dirty="0"/>
              <a:t>The Admonitions of Women </a:t>
            </a:r>
            <a:br>
              <a:rPr lang="en-US" sz="2400" i="1" u="sng" dirty="0"/>
            </a:br>
            <a:r>
              <a:rPr lang="en-US" sz="2400" dirty="0"/>
              <a:t>Ban Zhao (45 CE-116 CE) was an educated aristocratic woman of the later (Eastern) Han dynasty. 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76400"/>
            <a:ext cx="4038600" cy="502920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77270" y="1295400"/>
            <a:ext cx="4419600" cy="4724400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following excerpts are taken from Ban Zhao’s corpus </a:t>
            </a:r>
            <a:r>
              <a:rPr lang="en-US" sz="1900" i="1" dirty="0"/>
              <a:t>(collection of written texts)</a:t>
            </a:r>
            <a:r>
              <a:rPr lang="en-US" sz="2600" i="1" dirty="0"/>
              <a:t> </a:t>
            </a:r>
            <a:r>
              <a:rPr lang="en-US" dirty="0"/>
              <a:t>of writing, from her courtly life.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 a very Daoist manner Ban Zhao was a paradox. An educated 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female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Confucian scholar in the Han Dynasty. Read the next slide to see how her worldview both aligned with and challenged traditional Confucianism.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8229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Focus: How did China’s unique Confucian values influence social views?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3400" y="6400800"/>
            <a:ext cx="4687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tx2">
                    <a:lumMod val="50000"/>
                  </a:schemeClr>
                </a:solidFill>
              </a:rPr>
              <a:t>Admonitions: authoritative counsel or warning</a:t>
            </a:r>
          </a:p>
        </p:txBody>
      </p:sp>
    </p:spTree>
    <p:extLst>
      <p:ext uri="{BB962C8B-B14F-4D97-AF65-F5344CB8AC3E}">
        <p14:creationId xmlns:p14="http://schemas.microsoft.com/office/powerpoint/2010/main" val="1517293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1162"/>
            <a:ext cx="6781800" cy="731838"/>
          </a:xfrm>
        </p:spPr>
        <p:txBody>
          <a:bodyPr>
            <a:normAutofit/>
          </a:bodyPr>
          <a:lstStyle/>
          <a:p>
            <a:r>
              <a:rPr lang="en-US" sz="3200" b="1" i="1" u="sng" dirty="0"/>
              <a:t>Husband and Wife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6147"/>
            <a:ext cx="8153400" cy="2121355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417558"/>
            <a:ext cx="8530188" cy="241956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8229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Focus: How did China’s unique Confucian values influence social views?</a:t>
            </a:r>
          </a:p>
        </p:txBody>
      </p:sp>
      <p:sp>
        <p:nvSpPr>
          <p:cNvPr id="6" name="Rectangle 5"/>
          <p:cNvSpPr/>
          <p:nvPr/>
        </p:nvSpPr>
        <p:spPr>
          <a:xfrm>
            <a:off x="1772" y="5638800"/>
            <a:ext cx="9144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0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2F033-4AD4-284B-B3DB-F774B33E5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648199"/>
            <a:ext cx="8382000" cy="160020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dirty="0"/>
              <a:t>The Han Dynasty (206 BCE-220 CE)</a:t>
            </a:r>
          </a:p>
        </p:txBody>
      </p:sp>
      <p:pic>
        <p:nvPicPr>
          <p:cNvPr id="2050" name="Picture 2" descr="Liu Bang - Civilian Emperor and Founder of Han | ChinaFetching">
            <a:extLst>
              <a:ext uri="{FF2B5EF4-FFF2-40B4-BE49-F238E27FC236}">
                <a16:creationId xmlns:a16="http://schemas.microsoft.com/office/drawing/2014/main" id="{2F876DE0-F189-6747-B616-44D286236B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45" r="1" b="5237"/>
          <a:stretch/>
        </p:blipFill>
        <p:spPr bwMode="auto">
          <a:xfrm>
            <a:off x="228600" y="829976"/>
            <a:ext cx="4068931" cy="419099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1562A5B2-308B-448B-B5BC-1D3FEB415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609600"/>
            <a:ext cx="4343400" cy="5333999"/>
          </a:xfrm>
        </p:spPr>
        <p:txBody>
          <a:bodyPr>
            <a:normAutofit fontScale="47500" lnSpcReduction="20000"/>
          </a:bodyPr>
          <a:lstStyle/>
          <a:p>
            <a:r>
              <a:rPr lang="en-US" sz="4000" dirty="0"/>
              <a:t>Commoner Liu Bang gathered his fellow men under the rally cry that the harsh Legalist ruling of the Qin was against the Mandate of Heaven.</a:t>
            </a:r>
          </a:p>
          <a:p>
            <a:r>
              <a:rPr lang="en-US" sz="4000" dirty="0"/>
              <a:t>The Han expanded the size of the Chinese empire as they conquered modern day Mongolia, Vietnam and the northern half of the Korean Peninsula.</a:t>
            </a:r>
          </a:p>
          <a:p>
            <a:r>
              <a:rPr lang="en-US" sz="4000" dirty="0"/>
              <a:t>Han emperors established imperial schools which educated and tested court officials and was used to staff positions in the bureaucracy.</a:t>
            </a:r>
          </a:p>
          <a:p>
            <a:r>
              <a:rPr lang="en-US" sz="4000" dirty="0"/>
              <a:t>The Han dynasty is considered a golden age for Chinese philosophy, government, culture and inventions as it was a time of relative peace and political prosperity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4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52FE-D3D8-B3CD-9A59-4FCF49DA7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The Han Dynasty of Ancient China: Civilization and History | TimeMaps">
            <a:extLst>
              <a:ext uri="{FF2B5EF4-FFF2-40B4-BE49-F238E27FC236}">
                <a16:creationId xmlns:a16="http://schemas.microsoft.com/office/drawing/2014/main" id="{4A47DC3F-146C-ACDE-FA4A-BAF6409668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0235"/>
            <a:ext cx="7315200" cy="583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30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86F36-647C-8445-B23B-774DE9EB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85800"/>
            <a:ext cx="6781800" cy="1600200"/>
          </a:xfrm>
        </p:spPr>
        <p:txBody>
          <a:bodyPr/>
          <a:lstStyle/>
          <a:p>
            <a:r>
              <a:rPr lang="en-US" b="1" i="1" u="sng" dirty="0"/>
              <a:t>Independent 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56F34-96FC-3E4D-9362-E5C1E5164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93" y="2286000"/>
            <a:ext cx="7543800" cy="3886200"/>
          </a:xfrm>
        </p:spPr>
        <p:txBody>
          <a:bodyPr/>
          <a:lstStyle/>
          <a:p>
            <a:r>
              <a:rPr lang="en-US" dirty="0"/>
              <a:t>Read slides 4-11, </a:t>
            </a:r>
          </a:p>
          <a:p>
            <a:r>
              <a:rPr lang="en-US" dirty="0"/>
              <a:t>Construct a short paragraph in your notebook and answer the following prompt: </a:t>
            </a:r>
          </a:p>
          <a:p>
            <a:r>
              <a:rPr lang="en-US" dirty="0"/>
              <a:t>Assess the different ways in which the Han Dynasty attempted to implement structure and stability during their rule of China. About 7-9 sentences!</a:t>
            </a:r>
          </a:p>
        </p:txBody>
      </p:sp>
    </p:spTree>
    <p:extLst>
      <p:ext uri="{BB962C8B-B14F-4D97-AF65-F5344CB8AC3E}">
        <p14:creationId xmlns:p14="http://schemas.microsoft.com/office/powerpoint/2010/main" val="1541891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E1169-0F9D-0A9A-72A2-3A9D3CFB8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-up of a poster&#10;&#10;Description automatically generated">
            <a:extLst>
              <a:ext uri="{FF2B5EF4-FFF2-40B4-BE49-F238E27FC236}">
                <a16:creationId xmlns:a16="http://schemas.microsoft.com/office/drawing/2014/main" id="{0B894BB8-500A-8B7E-394C-E82CBE842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8839200" cy="6413436"/>
          </a:xfrm>
        </p:spPr>
      </p:pic>
    </p:spTree>
    <p:extLst>
      <p:ext uri="{BB962C8B-B14F-4D97-AF65-F5344CB8AC3E}">
        <p14:creationId xmlns:p14="http://schemas.microsoft.com/office/powerpoint/2010/main" val="241268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573458"/>
            <a:ext cx="8458200" cy="56388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152400"/>
            <a:ext cx="8229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Focus: How did China’s unique Confucian values influence social views?</a:t>
            </a:r>
          </a:p>
        </p:txBody>
      </p:sp>
    </p:spTree>
    <p:extLst>
      <p:ext uri="{BB962C8B-B14F-4D97-AF65-F5344CB8AC3E}">
        <p14:creationId xmlns:p14="http://schemas.microsoft.com/office/powerpoint/2010/main" val="2876874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33" y="609600"/>
            <a:ext cx="8687129" cy="6096000"/>
          </a:xfr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0"/>
            <a:ext cx="8229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Focus: How did China’s unique Confucian values influence social views?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FE245E-E374-3B4D-B256-92C93CB28214}"/>
              </a:ext>
            </a:extLst>
          </p:cNvPr>
          <p:cNvSpPr txBox="1"/>
          <p:nvPr/>
        </p:nvSpPr>
        <p:spPr>
          <a:xfrm>
            <a:off x="3124200" y="1828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rarely</a:t>
            </a:r>
          </a:p>
        </p:txBody>
      </p:sp>
    </p:spTree>
    <p:extLst>
      <p:ext uri="{BB962C8B-B14F-4D97-AF65-F5344CB8AC3E}">
        <p14:creationId xmlns:p14="http://schemas.microsoft.com/office/powerpoint/2010/main" val="1925597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7296150" cy="5029200"/>
          </a:xfrm>
        </p:spPr>
      </p:pic>
      <p:sp>
        <p:nvSpPr>
          <p:cNvPr id="2" name="TextBox 1"/>
          <p:cNvSpPr txBox="1"/>
          <p:nvPr/>
        </p:nvSpPr>
        <p:spPr>
          <a:xfrm>
            <a:off x="228600" y="5257800"/>
            <a:ext cx="876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Why did merchants hold a lower status in Chinese society?  How does this view coincide with Confucian values?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5300" y="0"/>
            <a:ext cx="8229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Focus: How did China’s unique Confucian values influence social views?</a:t>
            </a:r>
          </a:p>
        </p:txBody>
      </p:sp>
    </p:spTree>
    <p:extLst>
      <p:ext uri="{BB962C8B-B14F-4D97-AF65-F5344CB8AC3E}">
        <p14:creationId xmlns:p14="http://schemas.microsoft.com/office/powerpoint/2010/main" val="3261516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rsommerglobal10 / Belief Systems MC Questions">
            <a:extLst>
              <a:ext uri="{FF2B5EF4-FFF2-40B4-BE49-F238E27FC236}">
                <a16:creationId xmlns:a16="http://schemas.microsoft.com/office/drawing/2014/main" id="{8F29EDD5-FED5-E343-237B-F1DC5C3A6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57200"/>
            <a:ext cx="5258395" cy="573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F2012F-EFE2-EB95-19F1-E004C94B0E6D}"/>
              </a:ext>
            </a:extLst>
          </p:cNvPr>
          <p:cNvSpPr txBox="1"/>
          <p:nvPr/>
        </p:nvSpPr>
        <p:spPr>
          <a:xfrm>
            <a:off x="1093323" y="-22964"/>
            <a:ext cx="6957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Focus: How did China’s unique Confucian values influence social views?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418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2073</TotalTime>
  <Words>453</Words>
  <Application>Microsoft Macintosh PowerPoint</Application>
  <PresentationFormat>On-screen Show (4:3)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Impact</vt:lpstr>
      <vt:lpstr>Times New Roman</vt:lpstr>
      <vt:lpstr>NewsPrint</vt:lpstr>
      <vt:lpstr>Aim: How did the Han Dynasty continue to build a unique culture for Chinese prosperity?</vt:lpstr>
      <vt:lpstr>The Han Dynasty (206 BCE-220 CE)</vt:lpstr>
      <vt:lpstr>PowerPoint Presentation</vt:lpstr>
      <vt:lpstr>Independent Writing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Yin and Yang</vt:lpstr>
      <vt:lpstr>The Admonitions of Women  Ban Zhao (45 CE-116 CE) was an educated aristocratic woman of the later (Eastern) Han dynasty.  </vt:lpstr>
      <vt:lpstr>Husband and Wife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Zerega</dc:creator>
  <cp:lastModifiedBy>Rerick Austen</cp:lastModifiedBy>
  <cp:revision>57</cp:revision>
  <dcterms:created xsi:type="dcterms:W3CDTF">2015-11-17T14:52:40Z</dcterms:created>
  <dcterms:modified xsi:type="dcterms:W3CDTF">2024-10-30T12:53:16Z</dcterms:modified>
</cp:coreProperties>
</file>