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3" r:id="rId3"/>
    <p:sldId id="292" r:id="rId4"/>
    <p:sldId id="284" r:id="rId5"/>
    <p:sldId id="264" r:id="rId6"/>
    <p:sldId id="286" r:id="rId7"/>
    <p:sldId id="287" r:id="rId8"/>
    <p:sldId id="293" r:id="rId9"/>
    <p:sldId id="282" r:id="rId10"/>
    <p:sldId id="291" r:id="rId11"/>
    <p:sldId id="285" r:id="rId12"/>
    <p:sldId id="263" r:id="rId13"/>
    <p:sldId id="279" r:id="rId14"/>
    <p:sldId id="280" r:id="rId15"/>
    <p:sldId id="281"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48"/>
    <p:restoredTop sz="94605"/>
  </p:normalViewPr>
  <p:slideViewPr>
    <p:cSldViewPr>
      <p:cViewPr varScale="1">
        <p:scale>
          <a:sx n="101" d="100"/>
          <a:sy n="101" d="100"/>
        </p:scale>
        <p:origin x="14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334C428-A139-8941-A53A-3ADBBCAF84F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7BBF2B12-1CEA-D943-878A-3DC4D43063C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7C8ABC7B-C875-6A4E-8E22-9533A4D51B9D}" type="datetimeFigureOut">
              <a:rPr lang="en-US"/>
              <a:pPr>
                <a:defRPr/>
              </a:pPr>
              <a:t>10/11/24</a:t>
            </a:fld>
            <a:endParaRPr lang="en-US"/>
          </a:p>
        </p:txBody>
      </p:sp>
      <p:sp>
        <p:nvSpPr>
          <p:cNvPr id="4" name="Slide Image Placeholder 3">
            <a:extLst>
              <a:ext uri="{FF2B5EF4-FFF2-40B4-BE49-F238E27FC236}">
                <a16:creationId xmlns:a16="http://schemas.microsoft.com/office/drawing/2014/main" id="{3CD89D53-CB56-3E47-BA03-8B32B17043F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0303148-D66B-664F-8BE0-97302606E1F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27C49AF-5C8F-B842-AFAE-83B74AA1D92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AD66E8A6-4413-5C43-B227-479BF798324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683E0F-5651-1749-984C-0BF4CF2D873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6665CFB-EB48-3B43-9132-97D9CE3F467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Rectangle 3">
            <a:extLst>
              <a:ext uri="{FF2B5EF4-FFF2-40B4-BE49-F238E27FC236}">
                <a16:creationId xmlns:a16="http://schemas.microsoft.com/office/drawing/2014/main" id="{B97C0AC0-2399-DB42-A4D9-BBC062D4481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E21A965F-A898-7941-8E6C-94474E429C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Notes Placeholder 2">
            <a:extLst>
              <a:ext uri="{FF2B5EF4-FFF2-40B4-BE49-F238E27FC236}">
                <a16:creationId xmlns:a16="http://schemas.microsoft.com/office/drawing/2014/main" id="{92DA7DCC-999D-A843-8101-11C3E3F568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5" name="Slide Number Placeholder 3">
            <a:extLst>
              <a:ext uri="{FF2B5EF4-FFF2-40B4-BE49-F238E27FC236}">
                <a16:creationId xmlns:a16="http://schemas.microsoft.com/office/drawing/2014/main" id="{A0798473-8CDE-0A4E-B4A6-D9126BDE194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5A58B2-23AE-E048-B536-53CB19F85FE9}" type="slidenum">
              <a:rPr lang="en-US" altLang="en-US" smtClean="0"/>
              <a:pPr>
                <a:spcBef>
                  <a:spcPct val="0"/>
                </a:spcBef>
              </a:pPr>
              <a:t>7</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03D5A10A-859B-8B47-BC55-2E6DB493A9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6" name="Notes Placeholder 2">
            <a:extLst>
              <a:ext uri="{FF2B5EF4-FFF2-40B4-BE49-F238E27FC236}">
                <a16:creationId xmlns:a16="http://schemas.microsoft.com/office/drawing/2014/main" id="{A5D8BC17-BE84-FF42-951A-4E2FB53AF3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7" name="Slide Number Placeholder 3">
            <a:extLst>
              <a:ext uri="{FF2B5EF4-FFF2-40B4-BE49-F238E27FC236}">
                <a16:creationId xmlns:a16="http://schemas.microsoft.com/office/drawing/2014/main" id="{8AD8CD08-C7B5-C349-BB97-F46F4EA766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49D230D-8161-EF44-BFA0-67CF062BBBB3}" type="slidenum">
              <a:rPr lang="en-US" altLang="en-US" smtClean="0"/>
              <a:pPr>
                <a:spcBef>
                  <a:spcPct val="0"/>
                </a:spcBef>
              </a:pPr>
              <a:t>11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882FB35-F9A9-0F4B-B486-25B392C72721}"/>
              </a:ext>
            </a:extLst>
          </p:cNvPr>
          <p:cNvSpPr>
            <a:spLocks noGrp="1"/>
          </p:cNvSpPr>
          <p:nvPr>
            <p:ph type="dt" sz="half" idx="10"/>
          </p:nvPr>
        </p:nvSpPr>
        <p:spPr/>
        <p:txBody>
          <a:bodyPr/>
          <a:lstStyle>
            <a:lvl1pPr>
              <a:defRPr/>
            </a:lvl1pPr>
          </a:lstStyle>
          <a:p>
            <a:pPr>
              <a:defRPr/>
            </a:pPr>
            <a:fld id="{3A175B14-D832-1347-B5F4-A49DEC8CA1B1}" type="datetimeFigureOut">
              <a:rPr lang="en-US"/>
              <a:pPr>
                <a:defRPr/>
              </a:pPr>
              <a:t>10/11/24</a:t>
            </a:fld>
            <a:endParaRPr lang="en-US"/>
          </a:p>
        </p:txBody>
      </p:sp>
      <p:sp>
        <p:nvSpPr>
          <p:cNvPr id="5" name="Footer Placeholder 4">
            <a:extLst>
              <a:ext uri="{FF2B5EF4-FFF2-40B4-BE49-F238E27FC236}">
                <a16:creationId xmlns:a16="http://schemas.microsoft.com/office/drawing/2014/main" id="{4743AB06-814B-2F4F-8DD8-553AEEC8166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62BC285-EACD-C241-A378-6D89F54895F0}"/>
              </a:ext>
            </a:extLst>
          </p:cNvPr>
          <p:cNvSpPr>
            <a:spLocks noGrp="1"/>
          </p:cNvSpPr>
          <p:nvPr>
            <p:ph type="sldNum" sz="quarter" idx="12"/>
          </p:nvPr>
        </p:nvSpPr>
        <p:spPr/>
        <p:txBody>
          <a:bodyPr/>
          <a:lstStyle>
            <a:lvl1pPr>
              <a:defRPr/>
            </a:lvl1pPr>
          </a:lstStyle>
          <a:p>
            <a:pPr>
              <a:defRPr/>
            </a:pPr>
            <a:fld id="{8DB204DD-9E22-FD4F-A2B4-35C131F7BC00}" type="slidenum">
              <a:rPr lang="en-US" altLang="en-US"/>
              <a:pPr>
                <a:defRPr/>
              </a:pPr>
              <a:t>‹#›</a:t>
            </a:fld>
            <a:endParaRPr lang="en-US" altLang="en-US"/>
          </a:p>
        </p:txBody>
      </p:sp>
    </p:spTree>
    <p:extLst>
      <p:ext uri="{BB962C8B-B14F-4D97-AF65-F5344CB8AC3E}">
        <p14:creationId xmlns:p14="http://schemas.microsoft.com/office/powerpoint/2010/main" val="74682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3B32C-88A9-6246-9D28-B38B28B7142E}"/>
              </a:ext>
            </a:extLst>
          </p:cNvPr>
          <p:cNvSpPr>
            <a:spLocks noGrp="1"/>
          </p:cNvSpPr>
          <p:nvPr>
            <p:ph type="dt" sz="half" idx="10"/>
          </p:nvPr>
        </p:nvSpPr>
        <p:spPr/>
        <p:txBody>
          <a:bodyPr/>
          <a:lstStyle>
            <a:lvl1pPr>
              <a:defRPr/>
            </a:lvl1pPr>
          </a:lstStyle>
          <a:p>
            <a:pPr>
              <a:defRPr/>
            </a:pPr>
            <a:fld id="{DC0282B2-5423-0444-A62B-9B9506FFED58}" type="datetimeFigureOut">
              <a:rPr lang="en-US"/>
              <a:pPr>
                <a:defRPr/>
              </a:pPr>
              <a:t>10/11/24</a:t>
            </a:fld>
            <a:endParaRPr lang="en-US"/>
          </a:p>
        </p:txBody>
      </p:sp>
      <p:sp>
        <p:nvSpPr>
          <p:cNvPr id="5" name="Footer Placeholder 4">
            <a:extLst>
              <a:ext uri="{FF2B5EF4-FFF2-40B4-BE49-F238E27FC236}">
                <a16:creationId xmlns:a16="http://schemas.microsoft.com/office/drawing/2014/main" id="{E5A51F80-07AD-C949-84B3-B0CB42906AD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5C9C12D-0903-354B-9FE7-86A3610D3DDF}"/>
              </a:ext>
            </a:extLst>
          </p:cNvPr>
          <p:cNvSpPr>
            <a:spLocks noGrp="1"/>
          </p:cNvSpPr>
          <p:nvPr>
            <p:ph type="sldNum" sz="quarter" idx="12"/>
          </p:nvPr>
        </p:nvSpPr>
        <p:spPr/>
        <p:txBody>
          <a:bodyPr/>
          <a:lstStyle>
            <a:lvl1pPr>
              <a:defRPr/>
            </a:lvl1pPr>
          </a:lstStyle>
          <a:p>
            <a:pPr>
              <a:defRPr/>
            </a:pPr>
            <a:fld id="{D65C9437-1069-834B-B864-29B461397752}" type="slidenum">
              <a:rPr lang="en-US" altLang="en-US"/>
              <a:pPr>
                <a:defRPr/>
              </a:pPr>
              <a:t>‹#›</a:t>
            </a:fld>
            <a:endParaRPr lang="en-US" altLang="en-US"/>
          </a:p>
        </p:txBody>
      </p:sp>
    </p:spTree>
    <p:extLst>
      <p:ext uri="{BB962C8B-B14F-4D97-AF65-F5344CB8AC3E}">
        <p14:creationId xmlns:p14="http://schemas.microsoft.com/office/powerpoint/2010/main" val="1235891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215F1-D9B8-4F4A-B6AC-8F10746EC6F8}"/>
              </a:ext>
            </a:extLst>
          </p:cNvPr>
          <p:cNvSpPr>
            <a:spLocks noGrp="1"/>
          </p:cNvSpPr>
          <p:nvPr>
            <p:ph type="dt" sz="half" idx="10"/>
          </p:nvPr>
        </p:nvSpPr>
        <p:spPr/>
        <p:txBody>
          <a:bodyPr/>
          <a:lstStyle>
            <a:lvl1pPr>
              <a:defRPr/>
            </a:lvl1pPr>
          </a:lstStyle>
          <a:p>
            <a:pPr>
              <a:defRPr/>
            </a:pPr>
            <a:fld id="{F3356D1E-63F3-A943-9CD0-1500D318CCAC}" type="datetimeFigureOut">
              <a:rPr lang="en-US"/>
              <a:pPr>
                <a:defRPr/>
              </a:pPr>
              <a:t>10/11/24</a:t>
            </a:fld>
            <a:endParaRPr lang="en-US"/>
          </a:p>
        </p:txBody>
      </p:sp>
      <p:sp>
        <p:nvSpPr>
          <p:cNvPr id="5" name="Footer Placeholder 4">
            <a:extLst>
              <a:ext uri="{FF2B5EF4-FFF2-40B4-BE49-F238E27FC236}">
                <a16:creationId xmlns:a16="http://schemas.microsoft.com/office/drawing/2014/main" id="{AF6A33D2-EA65-9E49-96CD-C9C16C2E31B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9FEFC30-B8EE-0F4E-823D-364995969F84}"/>
              </a:ext>
            </a:extLst>
          </p:cNvPr>
          <p:cNvSpPr>
            <a:spLocks noGrp="1"/>
          </p:cNvSpPr>
          <p:nvPr>
            <p:ph type="sldNum" sz="quarter" idx="12"/>
          </p:nvPr>
        </p:nvSpPr>
        <p:spPr/>
        <p:txBody>
          <a:bodyPr/>
          <a:lstStyle>
            <a:lvl1pPr>
              <a:defRPr/>
            </a:lvl1pPr>
          </a:lstStyle>
          <a:p>
            <a:pPr>
              <a:defRPr/>
            </a:pPr>
            <a:fld id="{E5E4D9BC-D60F-6D4D-9C3B-032C6345171D}" type="slidenum">
              <a:rPr lang="en-US" altLang="en-US"/>
              <a:pPr>
                <a:defRPr/>
              </a:pPr>
              <a:t>‹#›</a:t>
            </a:fld>
            <a:endParaRPr lang="en-US" altLang="en-US"/>
          </a:p>
        </p:txBody>
      </p:sp>
    </p:spTree>
    <p:extLst>
      <p:ext uri="{BB962C8B-B14F-4D97-AF65-F5344CB8AC3E}">
        <p14:creationId xmlns:p14="http://schemas.microsoft.com/office/powerpoint/2010/main" val="1831511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C2EAEF-B592-5E4C-AF7D-5ABA1CEA223B}"/>
              </a:ext>
            </a:extLst>
          </p:cNvPr>
          <p:cNvSpPr>
            <a:spLocks noGrp="1"/>
          </p:cNvSpPr>
          <p:nvPr>
            <p:ph type="dt" sz="half" idx="10"/>
          </p:nvPr>
        </p:nvSpPr>
        <p:spPr/>
        <p:txBody>
          <a:bodyPr/>
          <a:lstStyle>
            <a:lvl1pPr>
              <a:defRPr/>
            </a:lvl1pPr>
          </a:lstStyle>
          <a:p>
            <a:pPr>
              <a:defRPr/>
            </a:pPr>
            <a:fld id="{D92AEE91-A173-7C4D-8828-4D24D01153E7}" type="datetimeFigureOut">
              <a:rPr lang="en-US"/>
              <a:pPr>
                <a:defRPr/>
              </a:pPr>
              <a:t>10/11/24</a:t>
            </a:fld>
            <a:endParaRPr lang="en-US"/>
          </a:p>
        </p:txBody>
      </p:sp>
      <p:sp>
        <p:nvSpPr>
          <p:cNvPr id="5" name="Footer Placeholder 4">
            <a:extLst>
              <a:ext uri="{FF2B5EF4-FFF2-40B4-BE49-F238E27FC236}">
                <a16:creationId xmlns:a16="http://schemas.microsoft.com/office/drawing/2014/main" id="{0F0B7DD7-C58A-9542-B68F-84FD158B996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BA42665-380B-444B-B845-47A0B6652E6E}"/>
              </a:ext>
            </a:extLst>
          </p:cNvPr>
          <p:cNvSpPr>
            <a:spLocks noGrp="1"/>
          </p:cNvSpPr>
          <p:nvPr>
            <p:ph type="sldNum" sz="quarter" idx="12"/>
          </p:nvPr>
        </p:nvSpPr>
        <p:spPr/>
        <p:txBody>
          <a:bodyPr/>
          <a:lstStyle>
            <a:lvl1pPr>
              <a:defRPr/>
            </a:lvl1pPr>
          </a:lstStyle>
          <a:p>
            <a:pPr>
              <a:defRPr/>
            </a:pPr>
            <a:fld id="{7C3D0062-7EF3-3A43-AE3B-1A28840F6123}" type="slidenum">
              <a:rPr lang="en-US" altLang="en-US"/>
              <a:pPr>
                <a:defRPr/>
              </a:pPr>
              <a:t>‹#›</a:t>
            </a:fld>
            <a:endParaRPr lang="en-US" altLang="en-US"/>
          </a:p>
        </p:txBody>
      </p:sp>
    </p:spTree>
    <p:extLst>
      <p:ext uri="{BB962C8B-B14F-4D97-AF65-F5344CB8AC3E}">
        <p14:creationId xmlns:p14="http://schemas.microsoft.com/office/powerpoint/2010/main" val="3434235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6F4012-3E20-1B42-9F98-75310C23B86B}"/>
              </a:ext>
            </a:extLst>
          </p:cNvPr>
          <p:cNvSpPr>
            <a:spLocks noGrp="1"/>
          </p:cNvSpPr>
          <p:nvPr>
            <p:ph type="dt" sz="half" idx="10"/>
          </p:nvPr>
        </p:nvSpPr>
        <p:spPr/>
        <p:txBody>
          <a:bodyPr/>
          <a:lstStyle>
            <a:lvl1pPr>
              <a:defRPr/>
            </a:lvl1pPr>
          </a:lstStyle>
          <a:p>
            <a:pPr>
              <a:defRPr/>
            </a:pPr>
            <a:fld id="{8F7CB93F-6CA7-8D49-965D-FAA5D4C9EFD8}" type="datetimeFigureOut">
              <a:rPr lang="en-US"/>
              <a:pPr>
                <a:defRPr/>
              </a:pPr>
              <a:t>10/11/24</a:t>
            </a:fld>
            <a:endParaRPr lang="en-US"/>
          </a:p>
        </p:txBody>
      </p:sp>
      <p:sp>
        <p:nvSpPr>
          <p:cNvPr id="5" name="Footer Placeholder 4">
            <a:extLst>
              <a:ext uri="{FF2B5EF4-FFF2-40B4-BE49-F238E27FC236}">
                <a16:creationId xmlns:a16="http://schemas.microsoft.com/office/drawing/2014/main" id="{BD8BFAC4-2796-114E-9F2C-A2085E13CE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99254EC-FB1B-8644-9A1E-770872DDCE71}"/>
              </a:ext>
            </a:extLst>
          </p:cNvPr>
          <p:cNvSpPr>
            <a:spLocks noGrp="1"/>
          </p:cNvSpPr>
          <p:nvPr>
            <p:ph type="sldNum" sz="quarter" idx="12"/>
          </p:nvPr>
        </p:nvSpPr>
        <p:spPr/>
        <p:txBody>
          <a:bodyPr/>
          <a:lstStyle>
            <a:lvl1pPr>
              <a:defRPr/>
            </a:lvl1pPr>
          </a:lstStyle>
          <a:p>
            <a:pPr>
              <a:defRPr/>
            </a:pPr>
            <a:fld id="{BD16E9A6-0958-3344-A997-D24FE941F712}" type="slidenum">
              <a:rPr lang="en-US" altLang="en-US"/>
              <a:pPr>
                <a:defRPr/>
              </a:pPr>
              <a:t>‹#›</a:t>
            </a:fld>
            <a:endParaRPr lang="en-US" altLang="en-US"/>
          </a:p>
        </p:txBody>
      </p:sp>
    </p:spTree>
    <p:extLst>
      <p:ext uri="{BB962C8B-B14F-4D97-AF65-F5344CB8AC3E}">
        <p14:creationId xmlns:p14="http://schemas.microsoft.com/office/powerpoint/2010/main" val="1198536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86952E1-B0AE-B444-9ABF-275DD9A4DE2D}"/>
              </a:ext>
            </a:extLst>
          </p:cNvPr>
          <p:cNvSpPr>
            <a:spLocks noGrp="1"/>
          </p:cNvSpPr>
          <p:nvPr>
            <p:ph type="dt" sz="half" idx="10"/>
          </p:nvPr>
        </p:nvSpPr>
        <p:spPr/>
        <p:txBody>
          <a:bodyPr/>
          <a:lstStyle>
            <a:lvl1pPr>
              <a:defRPr/>
            </a:lvl1pPr>
          </a:lstStyle>
          <a:p>
            <a:pPr>
              <a:defRPr/>
            </a:pPr>
            <a:fld id="{FF4D5A94-4BA1-7F43-AD7A-F801759ED35A}" type="datetimeFigureOut">
              <a:rPr lang="en-US"/>
              <a:pPr>
                <a:defRPr/>
              </a:pPr>
              <a:t>10/11/24</a:t>
            </a:fld>
            <a:endParaRPr lang="en-US"/>
          </a:p>
        </p:txBody>
      </p:sp>
      <p:sp>
        <p:nvSpPr>
          <p:cNvPr id="6" name="Footer Placeholder 4">
            <a:extLst>
              <a:ext uri="{FF2B5EF4-FFF2-40B4-BE49-F238E27FC236}">
                <a16:creationId xmlns:a16="http://schemas.microsoft.com/office/drawing/2014/main" id="{3E596061-ECD4-654C-92D6-7E3EF102A6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C3DFBA9-7B28-6747-BB58-706B84944834}"/>
              </a:ext>
            </a:extLst>
          </p:cNvPr>
          <p:cNvSpPr>
            <a:spLocks noGrp="1"/>
          </p:cNvSpPr>
          <p:nvPr>
            <p:ph type="sldNum" sz="quarter" idx="12"/>
          </p:nvPr>
        </p:nvSpPr>
        <p:spPr/>
        <p:txBody>
          <a:bodyPr/>
          <a:lstStyle>
            <a:lvl1pPr>
              <a:defRPr/>
            </a:lvl1pPr>
          </a:lstStyle>
          <a:p>
            <a:pPr>
              <a:defRPr/>
            </a:pPr>
            <a:fld id="{4B5A8E22-F9B4-BF42-8A45-99739C408998}" type="slidenum">
              <a:rPr lang="en-US" altLang="en-US"/>
              <a:pPr>
                <a:defRPr/>
              </a:pPr>
              <a:t>‹#›</a:t>
            </a:fld>
            <a:endParaRPr lang="en-US" altLang="en-US"/>
          </a:p>
        </p:txBody>
      </p:sp>
    </p:spTree>
    <p:extLst>
      <p:ext uri="{BB962C8B-B14F-4D97-AF65-F5344CB8AC3E}">
        <p14:creationId xmlns:p14="http://schemas.microsoft.com/office/powerpoint/2010/main" val="296807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BB9D79C-4226-FC45-8AA8-2F04565ADB26}"/>
              </a:ext>
            </a:extLst>
          </p:cNvPr>
          <p:cNvSpPr>
            <a:spLocks noGrp="1"/>
          </p:cNvSpPr>
          <p:nvPr>
            <p:ph type="dt" sz="half" idx="10"/>
          </p:nvPr>
        </p:nvSpPr>
        <p:spPr/>
        <p:txBody>
          <a:bodyPr/>
          <a:lstStyle>
            <a:lvl1pPr>
              <a:defRPr/>
            </a:lvl1pPr>
          </a:lstStyle>
          <a:p>
            <a:pPr>
              <a:defRPr/>
            </a:pPr>
            <a:fld id="{FFCBED6E-346E-F942-B726-6A5F4041345D}" type="datetimeFigureOut">
              <a:rPr lang="en-US"/>
              <a:pPr>
                <a:defRPr/>
              </a:pPr>
              <a:t>10/11/24</a:t>
            </a:fld>
            <a:endParaRPr lang="en-US"/>
          </a:p>
        </p:txBody>
      </p:sp>
      <p:sp>
        <p:nvSpPr>
          <p:cNvPr id="8" name="Footer Placeholder 4">
            <a:extLst>
              <a:ext uri="{FF2B5EF4-FFF2-40B4-BE49-F238E27FC236}">
                <a16:creationId xmlns:a16="http://schemas.microsoft.com/office/drawing/2014/main" id="{B265E735-F054-1346-BFCC-D7CEC3E1FC5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C2BF34C-858B-8444-8ED4-3526CE995C0C}"/>
              </a:ext>
            </a:extLst>
          </p:cNvPr>
          <p:cNvSpPr>
            <a:spLocks noGrp="1"/>
          </p:cNvSpPr>
          <p:nvPr>
            <p:ph type="sldNum" sz="quarter" idx="12"/>
          </p:nvPr>
        </p:nvSpPr>
        <p:spPr/>
        <p:txBody>
          <a:bodyPr/>
          <a:lstStyle>
            <a:lvl1pPr>
              <a:defRPr/>
            </a:lvl1pPr>
          </a:lstStyle>
          <a:p>
            <a:pPr>
              <a:defRPr/>
            </a:pPr>
            <a:fld id="{7D18B5A3-F5B1-D04C-B551-17227C3E3758}" type="slidenum">
              <a:rPr lang="en-US" altLang="en-US"/>
              <a:pPr>
                <a:defRPr/>
              </a:pPr>
              <a:t>‹#›</a:t>
            </a:fld>
            <a:endParaRPr lang="en-US" altLang="en-US"/>
          </a:p>
        </p:txBody>
      </p:sp>
    </p:spTree>
    <p:extLst>
      <p:ext uri="{BB962C8B-B14F-4D97-AF65-F5344CB8AC3E}">
        <p14:creationId xmlns:p14="http://schemas.microsoft.com/office/powerpoint/2010/main" val="363620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1F7DBF3-B19A-6D4D-9CC0-88E8F243D413}"/>
              </a:ext>
            </a:extLst>
          </p:cNvPr>
          <p:cNvSpPr>
            <a:spLocks noGrp="1"/>
          </p:cNvSpPr>
          <p:nvPr>
            <p:ph type="dt" sz="half" idx="10"/>
          </p:nvPr>
        </p:nvSpPr>
        <p:spPr/>
        <p:txBody>
          <a:bodyPr/>
          <a:lstStyle>
            <a:lvl1pPr>
              <a:defRPr/>
            </a:lvl1pPr>
          </a:lstStyle>
          <a:p>
            <a:pPr>
              <a:defRPr/>
            </a:pPr>
            <a:fld id="{103ACFF5-F799-1D47-A69C-93041F191587}" type="datetimeFigureOut">
              <a:rPr lang="en-US"/>
              <a:pPr>
                <a:defRPr/>
              </a:pPr>
              <a:t>10/11/24</a:t>
            </a:fld>
            <a:endParaRPr lang="en-US"/>
          </a:p>
        </p:txBody>
      </p:sp>
      <p:sp>
        <p:nvSpPr>
          <p:cNvPr id="4" name="Footer Placeholder 4">
            <a:extLst>
              <a:ext uri="{FF2B5EF4-FFF2-40B4-BE49-F238E27FC236}">
                <a16:creationId xmlns:a16="http://schemas.microsoft.com/office/drawing/2014/main" id="{80D0CB0B-2E26-6E40-804A-835016D8822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7A204E09-0862-7B49-A137-E5E071DD2444}"/>
              </a:ext>
            </a:extLst>
          </p:cNvPr>
          <p:cNvSpPr>
            <a:spLocks noGrp="1"/>
          </p:cNvSpPr>
          <p:nvPr>
            <p:ph type="sldNum" sz="quarter" idx="12"/>
          </p:nvPr>
        </p:nvSpPr>
        <p:spPr/>
        <p:txBody>
          <a:bodyPr/>
          <a:lstStyle>
            <a:lvl1pPr>
              <a:defRPr/>
            </a:lvl1pPr>
          </a:lstStyle>
          <a:p>
            <a:pPr>
              <a:defRPr/>
            </a:pPr>
            <a:fld id="{D7F063C4-2DA7-7F48-A212-65418700A61A}" type="slidenum">
              <a:rPr lang="en-US" altLang="en-US"/>
              <a:pPr>
                <a:defRPr/>
              </a:pPr>
              <a:t>‹#›</a:t>
            </a:fld>
            <a:endParaRPr lang="en-US" altLang="en-US"/>
          </a:p>
        </p:txBody>
      </p:sp>
    </p:spTree>
    <p:extLst>
      <p:ext uri="{BB962C8B-B14F-4D97-AF65-F5344CB8AC3E}">
        <p14:creationId xmlns:p14="http://schemas.microsoft.com/office/powerpoint/2010/main" val="126076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288C6-AA79-2347-AB75-3548B4E1D627}"/>
              </a:ext>
            </a:extLst>
          </p:cNvPr>
          <p:cNvSpPr>
            <a:spLocks noGrp="1"/>
          </p:cNvSpPr>
          <p:nvPr>
            <p:ph type="dt" sz="half" idx="10"/>
          </p:nvPr>
        </p:nvSpPr>
        <p:spPr/>
        <p:txBody>
          <a:bodyPr/>
          <a:lstStyle>
            <a:lvl1pPr>
              <a:defRPr/>
            </a:lvl1pPr>
          </a:lstStyle>
          <a:p>
            <a:pPr>
              <a:defRPr/>
            </a:pPr>
            <a:fld id="{B963A273-07F2-9347-8655-7D63415017C1}" type="datetimeFigureOut">
              <a:rPr lang="en-US"/>
              <a:pPr>
                <a:defRPr/>
              </a:pPr>
              <a:t>10/11/24</a:t>
            </a:fld>
            <a:endParaRPr lang="en-US"/>
          </a:p>
        </p:txBody>
      </p:sp>
      <p:sp>
        <p:nvSpPr>
          <p:cNvPr id="3" name="Footer Placeholder 4">
            <a:extLst>
              <a:ext uri="{FF2B5EF4-FFF2-40B4-BE49-F238E27FC236}">
                <a16:creationId xmlns:a16="http://schemas.microsoft.com/office/drawing/2014/main" id="{2E414373-33B3-1747-9B62-33FF36B9278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117E9AF-EB94-8442-A58A-667A0809CEA6}"/>
              </a:ext>
            </a:extLst>
          </p:cNvPr>
          <p:cNvSpPr>
            <a:spLocks noGrp="1"/>
          </p:cNvSpPr>
          <p:nvPr>
            <p:ph type="sldNum" sz="quarter" idx="12"/>
          </p:nvPr>
        </p:nvSpPr>
        <p:spPr/>
        <p:txBody>
          <a:bodyPr/>
          <a:lstStyle>
            <a:lvl1pPr>
              <a:defRPr/>
            </a:lvl1pPr>
          </a:lstStyle>
          <a:p>
            <a:pPr>
              <a:defRPr/>
            </a:pPr>
            <a:fld id="{65DF49A7-8CBF-184C-BB6C-36E59B9F90C2}" type="slidenum">
              <a:rPr lang="en-US" altLang="en-US"/>
              <a:pPr>
                <a:defRPr/>
              </a:pPr>
              <a:t>‹#›</a:t>
            </a:fld>
            <a:endParaRPr lang="en-US" altLang="en-US"/>
          </a:p>
        </p:txBody>
      </p:sp>
    </p:spTree>
    <p:extLst>
      <p:ext uri="{BB962C8B-B14F-4D97-AF65-F5344CB8AC3E}">
        <p14:creationId xmlns:p14="http://schemas.microsoft.com/office/powerpoint/2010/main" val="242136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4C085EB-E78D-4348-BBE8-A563617006C0}"/>
              </a:ext>
            </a:extLst>
          </p:cNvPr>
          <p:cNvSpPr>
            <a:spLocks noGrp="1"/>
          </p:cNvSpPr>
          <p:nvPr>
            <p:ph type="dt" sz="half" idx="10"/>
          </p:nvPr>
        </p:nvSpPr>
        <p:spPr/>
        <p:txBody>
          <a:bodyPr/>
          <a:lstStyle>
            <a:lvl1pPr>
              <a:defRPr/>
            </a:lvl1pPr>
          </a:lstStyle>
          <a:p>
            <a:pPr>
              <a:defRPr/>
            </a:pPr>
            <a:fld id="{26A8C0D8-C5FA-1045-B212-AE741FA0560C}" type="datetimeFigureOut">
              <a:rPr lang="en-US"/>
              <a:pPr>
                <a:defRPr/>
              </a:pPr>
              <a:t>10/11/24</a:t>
            </a:fld>
            <a:endParaRPr lang="en-US"/>
          </a:p>
        </p:txBody>
      </p:sp>
      <p:sp>
        <p:nvSpPr>
          <p:cNvPr id="6" name="Footer Placeholder 4">
            <a:extLst>
              <a:ext uri="{FF2B5EF4-FFF2-40B4-BE49-F238E27FC236}">
                <a16:creationId xmlns:a16="http://schemas.microsoft.com/office/drawing/2014/main" id="{C366C324-9F1E-ED41-BFD8-5B6AF3E5486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534F5EC-33C9-494C-879C-44037A2D9AAD}"/>
              </a:ext>
            </a:extLst>
          </p:cNvPr>
          <p:cNvSpPr>
            <a:spLocks noGrp="1"/>
          </p:cNvSpPr>
          <p:nvPr>
            <p:ph type="sldNum" sz="quarter" idx="12"/>
          </p:nvPr>
        </p:nvSpPr>
        <p:spPr/>
        <p:txBody>
          <a:bodyPr/>
          <a:lstStyle>
            <a:lvl1pPr>
              <a:defRPr/>
            </a:lvl1pPr>
          </a:lstStyle>
          <a:p>
            <a:pPr>
              <a:defRPr/>
            </a:pPr>
            <a:fld id="{2C7EA211-F505-B048-B3F9-974D19104667}" type="slidenum">
              <a:rPr lang="en-US" altLang="en-US"/>
              <a:pPr>
                <a:defRPr/>
              </a:pPr>
              <a:t>‹#›</a:t>
            </a:fld>
            <a:endParaRPr lang="en-US" altLang="en-US"/>
          </a:p>
        </p:txBody>
      </p:sp>
    </p:spTree>
    <p:extLst>
      <p:ext uri="{BB962C8B-B14F-4D97-AF65-F5344CB8AC3E}">
        <p14:creationId xmlns:p14="http://schemas.microsoft.com/office/powerpoint/2010/main" val="361518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328BCE8-7BCA-504A-A28B-2B5BB2EE7701}"/>
              </a:ext>
            </a:extLst>
          </p:cNvPr>
          <p:cNvSpPr>
            <a:spLocks noGrp="1"/>
          </p:cNvSpPr>
          <p:nvPr>
            <p:ph type="dt" sz="half" idx="10"/>
          </p:nvPr>
        </p:nvSpPr>
        <p:spPr/>
        <p:txBody>
          <a:bodyPr/>
          <a:lstStyle>
            <a:lvl1pPr>
              <a:defRPr/>
            </a:lvl1pPr>
          </a:lstStyle>
          <a:p>
            <a:pPr>
              <a:defRPr/>
            </a:pPr>
            <a:fld id="{800F7A5D-6DE1-574D-B7C5-7406A6483B2F}" type="datetimeFigureOut">
              <a:rPr lang="en-US"/>
              <a:pPr>
                <a:defRPr/>
              </a:pPr>
              <a:t>10/11/24</a:t>
            </a:fld>
            <a:endParaRPr lang="en-US"/>
          </a:p>
        </p:txBody>
      </p:sp>
      <p:sp>
        <p:nvSpPr>
          <p:cNvPr id="6" name="Footer Placeholder 4">
            <a:extLst>
              <a:ext uri="{FF2B5EF4-FFF2-40B4-BE49-F238E27FC236}">
                <a16:creationId xmlns:a16="http://schemas.microsoft.com/office/drawing/2014/main" id="{C8531110-9AA8-E549-8CD5-CEE7D5DB591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3B97D32-EF83-AD42-A6B9-758EE3EC2D71}"/>
              </a:ext>
            </a:extLst>
          </p:cNvPr>
          <p:cNvSpPr>
            <a:spLocks noGrp="1"/>
          </p:cNvSpPr>
          <p:nvPr>
            <p:ph type="sldNum" sz="quarter" idx="12"/>
          </p:nvPr>
        </p:nvSpPr>
        <p:spPr/>
        <p:txBody>
          <a:bodyPr/>
          <a:lstStyle>
            <a:lvl1pPr>
              <a:defRPr/>
            </a:lvl1pPr>
          </a:lstStyle>
          <a:p>
            <a:pPr>
              <a:defRPr/>
            </a:pPr>
            <a:fld id="{C4B757A5-D210-2146-98D2-1776B4510DAE}" type="slidenum">
              <a:rPr lang="en-US" altLang="en-US"/>
              <a:pPr>
                <a:defRPr/>
              </a:pPr>
              <a:t>‹#›</a:t>
            </a:fld>
            <a:endParaRPr lang="en-US" altLang="en-US"/>
          </a:p>
        </p:txBody>
      </p:sp>
    </p:spTree>
    <p:extLst>
      <p:ext uri="{BB962C8B-B14F-4D97-AF65-F5344CB8AC3E}">
        <p14:creationId xmlns:p14="http://schemas.microsoft.com/office/powerpoint/2010/main" val="2434465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2A691B9-7E79-D74C-98A3-0A2D0534440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BCD6E12-6487-FF40-83A9-5513682A522C}"/>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579C021-F9C3-F142-9440-A259F461CFE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0D6F39B-9F10-6A47-95B0-8AC7CC897655}" type="datetimeFigureOut">
              <a:rPr lang="en-US"/>
              <a:pPr>
                <a:defRPr/>
              </a:pPr>
              <a:t>10/11/24</a:t>
            </a:fld>
            <a:endParaRPr lang="en-US"/>
          </a:p>
        </p:txBody>
      </p:sp>
      <p:sp>
        <p:nvSpPr>
          <p:cNvPr id="5" name="Footer Placeholder 4">
            <a:extLst>
              <a:ext uri="{FF2B5EF4-FFF2-40B4-BE49-F238E27FC236}">
                <a16:creationId xmlns:a16="http://schemas.microsoft.com/office/drawing/2014/main" id="{E2F5584E-220C-964F-B7FA-C4C514A225F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9D734020-E004-314A-9030-D585B614E24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AFEBBE3E-25AC-0F42-A50D-8D5B8C8B49C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387EA-F5A0-E348-85D5-DDE0E7036542}"/>
              </a:ext>
            </a:extLst>
          </p:cNvPr>
          <p:cNvSpPr>
            <a:spLocks noGrp="1"/>
          </p:cNvSpPr>
          <p:nvPr>
            <p:ph type="ctrTitle"/>
          </p:nvPr>
        </p:nvSpPr>
        <p:spPr>
          <a:xfrm>
            <a:off x="647700" y="152400"/>
            <a:ext cx="7772400" cy="1470025"/>
          </a:xfrm>
        </p:spPr>
        <p:txBody>
          <a:bodyPr rtlCol="0">
            <a:normAutofit fontScale="90000"/>
          </a:bodyPr>
          <a:lstStyle/>
          <a:p>
            <a:pPr eaLnBrk="1" fontAlgn="auto" hangingPunct="1">
              <a:spcAft>
                <a:spcPts val="0"/>
              </a:spcAft>
              <a:defRPr/>
            </a:pPr>
            <a:r>
              <a:rPr lang="en-US" dirty="0"/>
              <a:t>Focus: How did the Vedic tradition transform Indian culture?</a:t>
            </a:r>
          </a:p>
        </p:txBody>
      </p:sp>
      <p:pic>
        <p:nvPicPr>
          <p:cNvPr id="14338" name="Picture 5">
            <a:extLst>
              <a:ext uri="{FF2B5EF4-FFF2-40B4-BE49-F238E27FC236}">
                <a16:creationId xmlns:a16="http://schemas.microsoft.com/office/drawing/2014/main" id="{8EB1B49F-064B-1245-986B-8EC48BB72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95425"/>
            <a:ext cx="6172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AD83D8E7-2C46-3A4B-9DA0-287EDCBD41EC}"/>
              </a:ext>
            </a:extLst>
          </p:cNvPr>
          <p:cNvSpPr txBox="1"/>
          <p:nvPr/>
        </p:nvSpPr>
        <p:spPr>
          <a:xfrm>
            <a:off x="23813" y="1828800"/>
            <a:ext cx="1347787" cy="2308324"/>
          </a:xfrm>
          <a:prstGeom prst="rect">
            <a:avLst/>
          </a:prstGeom>
          <a:noFill/>
        </p:spPr>
        <p:txBody>
          <a:bodyPr>
            <a:spAutoFit/>
          </a:bodyPr>
          <a:lstStyle/>
          <a:p>
            <a:pPr eaLnBrk="1" hangingPunct="1">
              <a:defRPr/>
            </a:pPr>
            <a:r>
              <a:rPr lang="en-US" sz="1600" b="1" dirty="0">
                <a:latin typeface="+mj-lt"/>
                <a:cs typeface="Arial" charset="0"/>
              </a:rPr>
              <a:t>Do now: </a:t>
            </a:r>
            <a:r>
              <a:rPr lang="en-US" sz="1600" dirty="0">
                <a:latin typeface="+mj-lt"/>
                <a:cs typeface="Arial" charset="0"/>
              </a:rPr>
              <a:t>Open up today’s PPT and begin working on the </a:t>
            </a:r>
            <a:r>
              <a:rPr lang="en-US" sz="1600" i="1" dirty="0">
                <a:latin typeface="+mj-lt"/>
                <a:cs typeface="Arial" charset="0"/>
              </a:rPr>
              <a:t>startup activity </a:t>
            </a:r>
            <a:r>
              <a:rPr lang="en-US" sz="1600" dirty="0">
                <a:latin typeface="+mj-lt"/>
                <a:cs typeface="Arial" charset="0"/>
              </a:rPr>
              <a:t>on the following slide. </a:t>
            </a:r>
          </a:p>
        </p:txBody>
      </p:sp>
      <p:sp>
        <p:nvSpPr>
          <p:cNvPr id="4" name="TextBox 3">
            <a:extLst>
              <a:ext uri="{FF2B5EF4-FFF2-40B4-BE49-F238E27FC236}">
                <a16:creationId xmlns:a16="http://schemas.microsoft.com/office/drawing/2014/main" id="{3AAB547D-2F4E-ACEA-1887-62FFE9910759}"/>
              </a:ext>
            </a:extLst>
          </p:cNvPr>
          <p:cNvSpPr txBox="1"/>
          <p:nvPr/>
        </p:nvSpPr>
        <p:spPr>
          <a:xfrm>
            <a:off x="1219200" y="6096000"/>
            <a:ext cx="6400800" cy="646331"/>
          </a:xfrm>
          <a:prstGeom prst="rect">
            <a:avLst/>
          </a:prstGeom>
          <a:noFill/>
        </p:spPr>
        <p:txBody>
          <a:bodyPr wrap="square" rtlCol="0">
            <a:spAutoFit/>
          </a:bodyPr>
          <a:lstStyle/>
          <a:p>
            <a:pPr algn="ctr"/>
            <a:r>
              <a:rPr lang="en-US" dirty="0">
                <a:solidFill>
                  <a:srgbClr val="FF0000"/>
                </a:solidFill>
              </a:rPr>
              <a:t>Announcements</a:t>
            </a:r>
            <a:r>
              <a:rPr lang="en-US" dirty="0"/>
              <a:t>: Complete homework reading </a:t>
            </a:r>
            <a:r>
              <a:rPr lang="en-US"/>
              <a:t>and questions </a:t>
            </a:r>
            <a:r>
              <a:rPr lang="en-US" dirty="0"/>
              <a:t>found at the end of today’s slideshow by tomorrow.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BF9C4CE6-3BEA-304D-BCBA-4F6DE34B6FE9}"/>
              </a:ext>
            </a:extLst>
          </p:cNvPr>
          <p:cNvSpPr>
            <a:spLocks noGrp="1"/>
          </p:cNvSpPr>
          <p:nvPr>
            <p:ph type="title"/>
          </p:nvPr>
        </p:nvSpPr>
        <p:spPr>
          <a:xfrm>
            <a:off x="234156" y="669860"/>
            <a:ext cx="8229600" cy="1143000"/>
          </a:xfrm>
        </p:spPr>
        <p:txBody>
          <a:bodyPr/>
          <a:lstStyle/>
          <a:p>
            <a:pPr eaLnBrk="1" hangingPunct="1"/>
            <a:r>
              <a:rPr lang="en-US" altLang="en-US" sz="3400" dirty="0">
                <a:solidFill>
                  <a:srgbClr val="00B0F0"/>
                </a:solidFill>
              </a:rPr>
              <a:t>Guiding Question: Why were people in India willing to accept the caste system?</a:t>
            </a:r>
            <a:br>
              <a:rPr lang="en-US" altLang="en-US" sz="3400" dirty="0">
                <a:solidFill>
                  <a:srgbClr val="00B0F0"/>
                </a:solidFill>
              </a:rPr>
            </a:br>
            <a:r>
              <a:rPr lang="en-US" altLang="en-US" sz="3400" dirty="0">
                <a:solidFill>
                  <a:srgbClr val="00B0F0"/>
                </a:solidFill>
              </a:rPr>
              <a:t>  </a:t>
            </a:r>
          </a:p>
        </p:txBody>
      </p:sp>
      <p:sp>
        <p:nvSpPr>
          <p:cNvPr id="24578" name="Rectangle 5">
            <a:extLst>
              <a:ext uri="{FF2B5EF4-FFF2-40B4-BE49-F238E27FC236}">
                <a16:creationId xmlns:a16="http://schemas.microsoft.com/office/drawing/2014/main" id="{9EF49265-01A4-FA4A-B1AA-D6A857C208D3}"/>
              </a:ext>
            </a:extLst>
          </p:cNvPr>
          <p:cNvSpPr>
            <a:spLocks noChangeArrowheads="1"/>
          </p:cNvSpPr>
          <p:nvPr/>
        </p:nvSpPr>
        <p:spPr bwMode="auto">
          <a:xfrm>
            <a:off x="76200" y="2018691"/>
            <a:ext cx="425291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pitchFamily="2" charset="2"/>
              <a:buAutoNum type="alphaUcPeriod"/>
            </a:pPr>
            <a:r>
              <a:rPr lang="en-US" altLang="en-US" sz="2000" b="1" dirty="0">
                <a:latin typeface="Traditional Arabic" panose="02020603050405020304" pitchFamily="18" charset="-78"/>
                <a:cs typeface="Traditional Arabic" panose="02020603050405020304" pitchFamily="18" charset="-78"/>
              </a:rPr>
              <a:t>Brahman</a:t>
            </a:r>
            <a:r>
              <a:rPr lang="en-US" altLang="en-US" sz="2000" dirty="0">
                <a:latin typeface="Traditional Arabic" panose="02020603050405020304" pitchFamily="18" charset="-78"/>
                <a:cs typeface="Traditional Arabic" panose="02020603050405020304" pitchFamily="18" charset="-78"/>
              </a:rPr>
              <a:t>: ONE unifying spirit</a:t>
            </a:r>
          </a:p>
          <a:p>
            <a:pPr eaLnBrk="1" hangingPunct="1">
              <a:spcBef>
                <a:spcPct val="0"/>
              </a:spcBef>
              <a:buFont typeface="Wingdings" pitchFamily="2" charset="2"/>
              <a:buAutoNum type="alphaUcPeriod"/>
            </a:pPr>
            <a:r>
              <a:rPr lang="en-US" altLang="en-US" sz="2000" b="1" dirty="0">
                <a:latin typeface="Traditional Arabic" panose="02020603050405020304" pitchFamily="18" charset="-78"/>
                <a:cs typeface="Traditional Arabic" panose="02020603050405020304" pitchFamily="18" charset="-78"/>
              </a:rPr>
              <a:t>Reincarnation</a:t>
            </a:r>
            <a:r>
              <a:rPr lang="en-US" altLang="en-US" sz="2000" dirty="0">
                <a:latin typeface="Traditional Arabic" panose="02020603050405020304" pitchFamily="18" charset="-78"/>
                <a:cs typeface="Traditional Arabic" panose="02020603050405020304" pitchFamily="18" charset="-78"/>
              </a:rPr>
              <a:t>: the rebirth of the soul- </a:t>
            </a:r>
            <a:r>
              <a:rPr lang="en-US" altLang="en-US" sz="2000" b="1" dirty="0">
                <a:latin typeface="Traditional Arabic" panose="02020603050405020304" pitchFamily="18" charset="-78"/>
                <a:cs typeface="Traditional Arabic" panose="02020603050405020304" pitchFamily="18" charset="-78"/>
              </a:rPr>
              <a:t>SAMSARA</a:t>
            </a:r>
            <a:r>
              <a:rPr lang="en-US" altLang="en-US" sz="2000" dirty="0">
                <a:latin typeface="Traditional Arabic" panose="02020603050405020304" pitchFamily="18" charset="-78"/>
                <a:cs typeface="Traditional Arabic" panose="02020603050405020304" pitchFamily="18" charset="-78"/>
              </a:rPr>
              <a:t> </a:t>
            </a:r>
          </a:p>
          <a:p>
            <a:pPr eaLnBrk="1" hangingPunct="1">
              <a:spcBef>
                <a:spcPct val="0"/>
              </a:spcBef>
              <a:buFont typeface="Wingdings" pitchFamily="2" charset="2"/>
              <a:buAutoNum type="alphaUcPeriod"/>
            </a:pPr>
            <a:r>
              <a:rPr lang="en-US" altLang="en-US" sz="2000" dirty="0">
                <a:latin typeface="Traditional Arabic" panose="02020603050405020304" pitchFamily="18" charset="-78"/>
                <a:cs typeface="Traditional Arabic" panose="02020603050405020304" pitchFamily="18" charset="-78"/>
              </a:rPr>
              <a:t>Individual souls </a:t>
            </a:r>
            <a:r>
              <a:rPr lang="en-US" altLang="en-US" sz="2000" b="1" dirty="0">
                <a:latin typeface="Traditional Arabic" panose="02020603050405020304" pitchFamily="18" charset="-78"/>
                <a:cs typeface="Traditional Arabic" panose="02020603050405020304" pitchFamily="18" charset="-78"/>
              </a:rPr>
              <a:t>ATMAN</a:t>
            </a:r>
            <a:r>
              <a:rPr lang="en-US" altLang="en-US" sz="2000" dirty="0">
                <a:latin typeface="Traditional Arabic" panose="02020603050405020304" pitchFamily="18" charset="-78"/>
                <a:cs typeface="Traditional Arabic" panose="02020603050405020304" pitchFamily="18" charset="-78"/>
              </a:rPr>
              <a:t> are immortal.</a:t>
            </a:r>
          </a:p>
          <a:p>
            <a:pPr eaLnBrk="1" hangingPunct="1">
              <a:spcBef>
                <a:spcPct val="0"/>
              </a:spcBef>
              <a:buFont typeface="Wingdings" pitchFamily="2" charset="2"/>
              <a:buAutoNum type="alphaUcPeriod"/>
            </a:pPr>
            <a:r>
              <a:rPr lang="en-US" altLang="en-US" sz="2000" dirty="0">
                <a:latin typeface="Traditional Arabic" panose="02020603050405020304" pitchFamily="18" charset="-78"/>
                <a:cs typeface="Traditional Arabic" panose="02020603050405020304" pitchFamily="18" charset="-78"/>
              </a:rPr>
              <a:t>The ultimate-goal of the individual soul is </a:t>
            </a:r>
            <a:r>
              <a:rPr lang="en-US" altLang="en-US" sz="2000" b="1" dirty="0">
                <a:latin typeface="Traditional Arabic" panose="02020603050405020304" pitchFamily="18" charset="-78"/>
                <a:cs typeface="Traditional Arabic" panose="02020603050405020304" pitchFamily="18" charset="-78"/>
              </a:rPr>
              <a:t>moksha</a:t>
            </a:r>
            <a:r>
              <a:rPr lang="en-US" altLang="en-US" sz="2000" dirty="0">
                <a:latin typeface="Traditional Arabic" panose="02020603050405020304" pitchFamily="18" charset="-78"/>
                <a:cs typeface="Traditional Arabic" panose="02020603050405020304" pitchFamily="18" charset="-78"/>
              </a:rPr>
              <a:t> or release from reincarnation.</a:t>
            </a:r>
          </a:p>
          <a:p>
            <a:pPr eaLnBrk="1" hangingPunct="1">
              <a:spcBef>
                <a:spcPct val="0"/>
              </a:spcBef>
              <a:buFont typeface="Wingdings" pitchFamily="2" charset="2"/>
              <a:buAutoNum type="alphaUcPeriod"/>
            </a:pPr>
            <a:endParaRPr lang="en-US" altLang="en-US" sz="2000" dirty="0">
              <a:latin typeface="Traditional Arabic" panose="02020603050405020304" pitchFamily="18" charset="-78"/>
              <a:cs typeface="Traditional Arabic" panose="02020603050405020304" pitchFamily="18" charset="-78"/>
            </a:endParaRPr>
          </a:p>
          <a:p>
            <a:pPr eaLnBrk="1" hangingPunct="1">
              <a:spcBef>
                <a:spcPct val="0"/>
              </a:spcBef>
              <a:buFont typeface="Wingdings" pitchFamily="2" charset="2"/>
              <a:buAutoNum type="alphaUcPeriod"/>
            </a:pPr>
            <a:r>
              <a:rPr lang="en-US" altLang="en-US" sz="2000" b="1" i="1" dirty="0">
                <a:latin typeface="Traditional Arabic" panose="02020603050405020304" pitchFamily="18" charset="-78"/>
                <a:cs typeface="Traditional Arabic" panose="02020603050405020304" pitchFamily="18" charset="-78"/>
              </a:rPr>
              <a:t>Karma</a:t>
            </a:r>
            <a:r>
              <a:rPr lang="en-US" altLang="en-US" sz="2000" dirty="0">
                <a:latin typeface="Traditional Arabic" panose="02020603050405020304" pitchFamily="18" charset="-78"/>
                <a:cs typeface="Traditional Arabic" panose="02020603050405020304" pitchFamily="18" charset="-78"/>
              </a:rPr>
              <a:t>:  the deeds in a person’s life that affect their existence in the next</a:t>
            </a:r>
          </a:p>
          <a:p>
            <a:pPr eaLnBrk="1" hangingPunct="1">
              <a:spcBef>
                <a:spcPct val="0"/>
              </a:spcBef>
              <a:buFont typeface="Wingdings" pitchFamily="2" charset="2"/>
              <a:buAutoNum type="alphaUcPeriod"/>
            </a:pPr>
            <a:r>
              <a:rPr lang="en-US" altLang="en-US" sz="2000" b="1" i="1" dirty="0">
                <a:latin typeface="Traditional Arabic" panose="02020603050405020304" pitchFamily="18" charset="-78"/>
                <a:cs typeface="Traditional Arabic" panose="02020603050405020304" pitchFamily="18" charset="-78"/>
              </a:rPr>
              <a:t>Dharma</a:t>
            </a:r>
            <a:r>
              <a:rPr lang="en-US" altLang="en-US" sz="2000" dirty="0">
                <a:latin typeface="Traditional Arabic" panose="02020603050405020304" pitchFamily="18" charset="-78"/>
                <a:cs typeface="Traditional Arabic" panose="02020603050405020304" pitchFamily="18" charset="-78"/>
              </a:rPr>
              <a:t>: the moral and religious duties that are expected of an individual </a:t>
            </a:r>
          </a:p>
          <a:p>
            <a:pPr eaLnBrk="1" hangingPunct="1">
              <a:spcBef>
                <a:spcPct val="0"/>
              </a:spcBef>
              <a:buFont typeface="Wingdings" pitchFamily="2" charset="2"/>
              <a:buAutoNum type="alphaUcPeriod"/>
            </a:pPr>
            <a:endParaRPr lang="en-US" altLang="en-US" sz="2000" dirty="0">
              <a:latin typeface="Arial" panose="020B0604020202020204" pitchFamily="34" charset="0"/>
            </a:endParaRPr>
          </a:p>
        </p:txBody>
      </p:sp>
      <p:sp>
        <p:nvSpPr>
          <p:cNvPr id="6" name="Title 1">
            <a:extLst>
              <a:ext uri="{FF2B5EF4-FFF2-40B4-BE49-F238E27FC236}">
                <a16:creationId xmlns:a16="http://schemas.microsoft.com/office/drawing/2014/main" id="{72A8F655-5DE6-F243-898E-881F55FD97E1}"/>
              </a:ext>
            </a:extLst>
          </p:cNvPr>
          <p:cNvSpPr txBox="1">
            <a:spLocks/>
          </p:cNvSpPr>
          <p:nvPr/>
        </p:nvSpPr>
        <p:spPr bwMode="auto">
          <a:xfrm>
            <a:off x="609600" y="152400"/>
            <a:ext cx="7772400" cy="263525"/>
          </a:xfrm>
          <a:prstGeom prst="rect">
            <a:avLst/>
          </a:prstGeom>
          <a:noFill/>
          <a:ln>
            <a:noFill/>
          </a:ln>
        </p:spPr>
        <p:txBody>
          <a:bodyPr anchor="ctr">
            <a:normAutofit fontScale="52500" lnSpcReduction="2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endParaRPr lang="en-US" sz="2400" dirty="0"/>
          </a:p>
        </p:txBody>
      </p:sp>
      <p:sp>
        <p:nvSpPr>
          <p:cNvPr id="2" name="TextBox 1">
            <a:extLst>
              <a:ext uri="{FF2B5EF4-FFF2-40B4-BE49-F238E27FC236}">
                <a16:creationId xmlns:a16="http://schemas.microsoft.com/office/drawing/2014/main" id="{4D3AF8B6-1E6E-AA45-99D5-474E9CDD1687}"/>
              </a:ext>
            </a:extLst>
          </p:cNvPr>
          <p:cNvSpPr txBox="1"/>
          <p:nvPr/>
        </p:nvSpPr>
        <p:spPr>
          <a:xfrm>
            <a:off x="4540685" y="2101241"/>
            <a:ext cx="1250515" cy="1754326"/>
          </a:xfrm>
          <a:prstGeom prst="rect">
            <a:avLst/>
          </a:prstGeom>
          <a:noFill/>
        </p:spPr>
        <p:txBody>
          <a:bodyPr wrap="square" rtlCol="0">
            <a:spAutoFit/>
          </a:bodyPr>
          <a:lstStyle/>
          <a:p>
            <a:r>
              <a:rPr lang="en-US" b="1" i="1" u="sng" dirty="0"/>
              <a:t>Nataraja-</a:t>
            </a:r>
          </a:p>
          <a:p>
            <a:r>
              <a:rPr lang="en-US" i="1" dirty="0"/>
              <a:t>Shiva depicted as the cosmic dancer.</a:t>
            </a:r>
          </a:p>
        </p:txBody>
      </p:sp>
      <p:pic>
        <p:nvPicPr>
          <p:cNvPr id="5122" name="Picture 2" descr="11&quot; Shiva's Cosmic Dance in Brass | Handmade | Made In India | Exotic India  Art">
            <a:extLst>
              <a:ext uri="{FF2B5EF4-FFF2-40B4-BE49-F238E27FC236}">
                <a16:creationId xmlns:a16="http://schemas.microsoft.com/office/drawing/2014/main" id="{52EBB259-5AC1-63E6-011C-4C1634625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135688"/>
            <a:ext cx="3043237" cy="4188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162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11E1E28B-77B0-924F-858C-8A72890A22BD}"/>
              </a:ext>
            </a:extLst>
          </p:cNvPr>
          <p:cNvSpPr>
            <a:spLocks noGrp="1"/>
          </p:cNvSpPr>
          <p:nvPr>
            <p:ph type="title"/>
          </p:nvPr>
        </p:nvSpPr>
        <p:spPr>
          <a:xfrm>
            <a:off x="457200" y="381000"/>
            <a:ext cx="8229600" cy="1143000"/>
          </a:xfrm>
        </p:spPr>
        <p:txBody>
          <a:bodyPr/>
          <a:lstStyle/>
          <a:p>
            <a:pPr eaLnBrk="1" hangingPunct="1"/>
            <a:r>
              <a:rPr lang="en-US" altLang="en-US" b="1" i="1" u="sng" dirty="0">
                <a:latin typeface="Bodoni MT Black" panose="02070603080606020203" pitchFamily="18" charset="77"/>
              </a:rPr>
              <a:t>Holy Text</a:t>
            </a:r>
          </a:p>
        </p:txBody>
      </p:sp>
      <p:sp>
        <p:nvSpPr>
          <p:cNvPr id="25602" name="Content Placeholder 2">
            <a:extLst>
              <a:ext uri="{FF2B5EF4-FFF2-40B4-BE49-F238E27FC236}">
                <a16:creationId xmlns:a16="http://schemas.microsoft.com/office/drawing/2014/main" id="{E6AD0FC0-1C68-754E-92F2-88D341139AE2}"/>
              </a:ext>
            </a:extLst>
          </p:cNvPr>
          <p:cNvSpPr>
            <a:spLocks noGrp="1"/>
          </p:cNvSpPr>
          <p:nvPr>
            <p:ph idx="1"/>
          </p:nvPr>
        </p:nvSpPr>
        <p:spPr>
          <a:xfrm>
            <a:off x="0" y="1143000"/>
            <a:ext cx="5755710" cy="5257800"/>
          </a:xfrm>
        </p:spPr>
        <p:txBody>
          <a:bodyPr/>
          <a:lstStyle/>
          <a:p>
            <a:pPr eaLnBrk="1" hangingPunct="1"/>
            <a:r>
              <a:rPr lang="en-US" altLang="en-US" sz="2900" b="1" dirty="0"/>
              <a:t>Rig Vedas (1500 BCE) - </a:t>
            </a:r>
            <a:r>
              <a:rPr lang="en-US" altLang="en-US" sz="2900" dirty="0"/>
              <a:t>spiritual texts that give insight to religion &amp; Aryan Caste system. </a:t>
            </a:r>
          </a:p>
          <a:p>
            <a:pPr eaLnBrk="1" hangingPunct="1"/>
            <a:r>
              <a:rPr lang="en-US" altLang="en-US" sz="2900" b="1" dirty="0"/>
              <a:t>Upanishads (800-500 BCE)</a:t>
            </a:r>
            <a:r>
              <a:rPr lang="en-US" altLang="en-US" sz="2900" dirty="0"/>
              <a:t>- were written as a dialogue between a student and a teacher to achieve liberation from desires and suffering.</a:t>
            </a:r>
          </a:p>
          <a:p>
            <a:pPr eaLnBrk="1" hangingPunct="1"/>
            <a:r>
              <a:rPr lang="en-US" altLang="en-US" sz="2900" b="1" dirty="0"/>
              <a:t>Mahabharata (400 BCE)</a:t>
            </a:r>
            <a:r>
              <a:rPr lang="en-US" altLang="en-US" sz="2900" dirty="0"/>
              <a:t>- Ancient Indian Sanskrit epic poem regarding war and contains the Bhagavad Gita.</a:t>
            </a:r>
            <a:endParaRPr lang="en-US" altLang="en-US" sz="2900" i="1" dirty="0"/>
          </a:p>
          <a:p>
            <a:pPr eaLnBrk="1" hangingPunct="1"/>
            <a:endParaRPr lang="en-US" altLang="en-US" dirty="0"/>
          </a:p>
          <a:p>
            <a:pPr eaLnBrk="1" hangingPunct="1"/>
            <a:endParaRPr lang="en-US" altLang="en-US" dirty="0"/>
          </a:p>
        </p:txBody>
      </p:sp>
      <p:pic>
        <p:nvPicPr>
          <p:cNvPr id="25603" name="Picture 2">
            <a:extLst>
              <a:ext uri="{FF2B5EF4-FFF2-40B4-BE49-F238E27FC236}">
                <a16:creationId xmlns:a16="http://schemas.microsoft.com/office/drawing/2014/main" id="{28C71840-A93E-AE4C-AD26-896E28546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710" y="1524000"/>
            <a:ext cx="3352800" cy="4999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21956BE8-EE46-094A-B053-F172D01ACA90}"/>
              </a:ext>
            </a:extLst>
          </p:cNvPr>
          <p:cNvSpPr txBox="1">
            <a:spLocks/>
          </p:cNvSpPr>
          <p:nvPr/>
        </p:nvSpPr>
        <p:spPr bwMode="auto">
          <a:xfrm>
            <a:off x="609600" y="152400"/>
            <a:ext cx="7772400" cy="263525"/>
          </a:xfrm>
          <a:prstGeom prst="rect">
            <a:avLst/>
          </a:prstGeom>
          <a:noFill/>
          <a:ln>
            <a:noFill/>
          </a:ln>
        </p:spPr>
        <p:txBody>
          <a:bodyPr anchor="ctr">
            <a:normAutofit fontScale="52500" lnSpcReduction="2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2400" dirty="0"/>
              <a:t>Focus: How did the Vedic tradition transform Indian culture?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FB8DACD5-B333-A84B-8EA5-B9320F3D6C05}"/>
              </a:ext>
            </a:extLst>
          </p:cNvPr>
          <p:cNvSpPr>
            <a:spLocks noGrp="1"/>
          </p:cNvSpPr>
          <p:nvPr>
            <p:ph type="title"/>
          </p:nvPr>
        </p:nvSpPr>
        <p:spPr>
          <a:xfrm>
            <a:off x="228600" y="609600"/>
            <a:ext cx="8382000" cy="1477963"/>
          </a:xfrm>
        </p:spPr>
        <p:txBody>
          <a:bodyPr/>
          <a:lstStyle/>
          <a:p>
            <a:r>
              <a:rPr lang="en-US" altLang="en-US" sz="2400" b="1" u="sng" dirty="0"/>
              <a:t>Group Activity:</a:t>
            </a:r>
            <a:r>
              <a:rPr lang="en-US" altLang="en-US" sz="2400" dirty="0"/>
              <a:t> Read the 2007 article </a:t>
            </a:r>
            <a:r>
              <a:rPr lang="en-US" altLang="en-US" sz="2400" u="sng" dirty="0"/>
              <a:t>Bringing India's Castes to Book</a:t>
            </a:r>
            <a:r>
              <a:rPr lang="en-US" altLang="en-US" sz="2400" dirty="0"/>
              <a:t> on the following slides. </a:t>
            </a:r>
            <a:br>
              <a:rPr lang="en-US" altLang="en-US" sz="2400" dirty="0"/>
            </a:br>
            <a:br>
              <a:rPr lang="en-US" altLang="en-US" sz="2800" b="1" dirty="0"/>
            </a:br>
            <a:endParaRPr lang="en-US" altLang="en-US" sz="2800" b="1" u="sng" dirty="0"/>
          </a:p>
        </p:txBody>
      </p:sp>
      <p:sp>
        <p:nvSpPr>
          <p:cNvPr id="3" name="Rectangle 2">
            <a:extLst>
              <a:ext uri="{FF2B5EF4-FFF2-40B4-BE49-F238E27FC236}">
                <a16:creationId xmlns:a16="http://schemas.microsoft.com/office/drawing/2014/main" id="{688905BD-AB2C-2747-9215-C01AE8B99D07}"/>
              </a:ext>
            </a:extLst>
          </p:cNvPr>
          <p:cNvSpPr/>
          <p:nvPr/>
        </p:nvSpPr>
        <p:spPr>
          <a:xfrm>
            <a:off x="2133600" y="5522913"/>
            <a:ext cx="4572000" cy="646112"/>
          </a:xfrm>
          <a:prstGeom prst="rect">
            <a:avLst/>
          </a:prstGeom>
        </p:spPr>
        <p:txBody>
          <a:bodyPr>
            <a:spAutoFit/>
          </a:bodyPr>
          <a:lstStyle/>
          <a:p>
            <a:pPr algn="ctr" eaLnBrk="1" hangingPunct="1">
              <a:defRPr/>
            </a:pPr>
            <a:r>
              <a:rPr lang="en-US" dirty="0">
                <a:latin typeface="+mj-lt"/>
                <a:cs typeface="Arial" charset="0"/>
              </a:rPr>
              <a:t>Lower caste Hindus protest after being prevented from voting.</a:t>
            </a:r>
          </a:p>
        </p:txBody>
      </p:sp>
      <p:sp>
        <p:nvSpPr>
          <p:cNvPr id="5" name="Title 1">
            <a:extLst>
              <a:ext uri="{FF2B5EF4-FFF2-40B4-BE49-F238E27FC236}">
                <a16:creationId xmlns:a16="http://schemas.microsoft.com/office/drawing/2014/main" id="{4E73BB0F-6F3C-DD4B-8106-4132CBE4CDBE}"/>
              </a:ext>
            </a:extLst>
          </p:cNvPr>
          <p:cNvSpPr txBox="1">
            <a:spLocks/>
          </p:cNvSpPr>
          <p:nvPr/>
        </p:nvSpPr>
        <p:spPr bwMode="auto">
          <a:xfrm>
            <a:off x="609600" y="152400"/>
            <a:ext cx="7772400" cy="263525"/>
          </a:xfrm>
          <a:prstGeom prst="rect">
            <a:avLst/>
          </a:prstGeom>
          <a:noFill/>
          <a:ln>
            <a:noFill/>
          </a:ln>
        </p:spPr>
        <p:txBody>
          <a:bodyPr anchor="ctr">
            <a:normAutofit fontScale="52500" lnSpcReduction="2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2400" dirty="0"/>
              <a:t>Focus: How did the Vedic tradition transform Indian culture?</a:t>
            </a:r>
          </a:p>
        </p:txBody>
      </p:sp>
      <p:pic>
        <p:nvPicPr>
          <p:cNvPr id="2050" name="Picture 2" descr="Eight dead in massive India caste protests - BBC News">
            <a:extLst>
              <a:ext uri="{FF2B5EF4-FFF2-40B4-BE49-F238E27FC236}">
                <a16:creationId xmlns:a16="http://schemas.microsoft.com/office/drawing/2014/main" id="{7EC7C33A-E1BB-B849-1756-0D0879AE0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04" y="1543050"/>
            <a:ext cx="7467600" cy="3771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2">
            <a:extLst>
              <a:ext uri="{FF2B5EF4-FFF2-40B4-BE49-F238E27FC236}">
                <a16:creationId xmlns:a16="http://schemas.microsoft.com/office/drawing/2014/main" id="{FA986157-249C-B746-8EDA-70D21E53D9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594" t="10001" r="37343" b="38750"/>
          <a:stretch>
            <a:fillRect/>
          </a:stretch>
        </p:blipFill>
        <p:spPr bwMode="auto">
          <a:xfrm>
            <a:off x="247650" y="381000"/>
            <a:ext cx="8564563" cy="608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1">
            <a:extLst>
              <a:ext uri="{FF2B5EF4-FFF2-40B4-BE49-F238E27FC236}">
                <a16:creationId xmlns:a16="http://schemas.microsoft.com/office/drawing/2014/main" id="{4F1F0E33-C8F1-2D4E-B8D1-CFC429B93957}"/>
              </a:ext>
            </a:extLst>
          </p:cNvPr>
          <p:cNvSpPr txBox="1">
            <a:spLocks/>
          </p:cNvSpPr>
          <p:nvPr/>
        </p:nvSpPr>
        <p:spPr bwMode="auto">
          <a:xfrm>
            <a:off x="609600" y="152400"/>
            <a:ext cx="7772400" cy="263525"/>
          </a:xfrm>
          <a:prstGeom prst="rect">
            <a:avLst/>
          </a:prstGeom>
          <a:noFill/>
          <a:ln>
            <a:noFill/>
          </a:ln>
        </p:spPr>
        <p:txBody>
          <a:bodyPr anchor="ctr">
            <a:normAutofit fontScale="52500" lnSpcReduction="2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2400" dirty="0"/>
              <a:t>Focus: How did the Vedic tradition transform Indian culture?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2">
            <a:extLst>
              <a:ext uri="{FF2B5EF4-FFF2-40B4-BE49-F238E27FC236}">
                <a16:creationId xmlns:a16="http://schemas.microsoft.com/office/drawing/2014/main" id="{E6E9E0D9-93AA-AF45-8C3E-7843D5660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171" t="19553" r="35411" b="13432"/>
          <a:stretch>
            <a:fillRect/>
          </a:stretch>
        </p:blipFill>
        <p:spPr bwMode="auto">
          <a:xfrm>
            <a:off x="609600" y="34925"/>
            <a:ext cx="7658100" cy="682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60025191-247E-2047-B1C4-3A1019311B44}"/>
              </a:ext>
            </a:extLst>
          </p:cNvPr>
          <p:cNvSpPr>
            <a:spLocks noGrp="1"/>
          </p:cNvSpPr>
          <p:nvPr>
            <p:ph type="title"/>
          </p:nvPr>
        </p:nvSpPr>
        <p:spPr>
          <a:xfrm>
            <a:off x="228600" y="609600"/>
            <a:ext cx="8382000" cy="1477963"/>
          </a:xfrm>
        </p:spPr>
        <p:txBody>
          <a:bodyPr/>
          <a:lstStyle/>
          <a:p>
            <a:r>
              <a:rPr lang="en-US" altLang="en-US" sz="2400" b="1" u="sng" dirty="0"/>
              <a:t>Homework Activity</a:t>
            </a:r>
            <a:r>
              <a:rPr lang="en-US" altLang="en-US" sz="2400" b="1" dirty="0"/>
              <a:t>: </a:t>
            </a:r>
            <a:r>
              <a:rPr lang="en-US" altLang="en-US" sz="2400" dirty="0"/>
              <a:t>Respond to the following question in your notebook (4-6 sentences) based on the 2010 article </a:t>
            </a:r>
            <a:r>
              <a:rPr lang="en-US" altLang="en-US" sz="2400" u="sng" dirty="0"/>
              <a:t>Bringing India's Castes to Book.</a:t>
            </a:r>
            <a:br>
              <a:rPr lang="en-US" altLang="en-US" sz="2400" dirty="0"/>
            </a:br>
            <a:br>
              <a:rPr lang="en-US" altLang="en-US" sz="2800" b="1" dirty="0"/>
            </a:br>
            <a:endParaRPr lang="en-US" altLang="en-US" sz="2800" b="1" u="sng" dirty="0"/>
          </a:p>
        </p:txBody>
      </p:sp>
      <p:sp>
        <p:nvSpPr>
          <p:cNvPr id="6" name="Content Placeholder 2">
            <a:extLst>
              <a:ext uri="{FF2B5EF4-FFF2-40B4-BE49-F238E27FC236}">
                <a16:creationId xmlns:a16="http://schemas.microsoft.com/office/drawing/2014/main" id="{A1E18B22-FA29-D640-BC44-6C49CE13D95F}"/>
              </a:ext>
            </a:extLst>
          </p:cNvPr>
          <p:cNvSpPr>
            <a:spLocks noGrp="1"/>
          </p:cNvSpPr>
          <p:nvPr>
            <p:ph idx="1"/>
          </p:nvPr>
        </p:nvSpPr>
        <p:spPr/>
        <p:txBody>
          <a:bodyPr/>
          <a:lstStyle/>
          <a:p>
            <a:pPr eaLnBrk="1" hangingPunct="1">
              <a:lnSpc>
                <a:spcPct val="90000"/>
              </a:lnSpc>
              <a:buFont typeface="Arial" charset="0"/>
              <a:buChar char="•"/>
              <a:defRPr/>
            </a:pPr>
            <a:endParaRPr lang="en-US" altLang="en-US" sz="2800" dirty="0"/>
          </a:p>
          <a:p>
            <a:pPr eaLnBrk="1" hangingPunct="1">
              <a:lnSpc>
                <a:spcPct val="90000"/>
              </a:lnSpc>
              <a:buFont typeface="Arial" charset="0"/>
              <a:buChar char="•"/>
              <a:defRPr/>
            </a:pPr>
            <a:r>
              <a:rPr lang="en-US" altLang="en-US" sz="2800" dirty="0"/>
              <a:t>Does the Caste System still exist in India?  Explain.</a:t>
            </a:r>
          </a:p>
          <a:p>
            <a:pPr eaLnBrk="1" hangingPunct="1">
              <a:lnSpc>
                <a:spcPct val="90000"/>
              </a:lnSpc>
              <a:buFont typeface="Arial" charset="0"/>
              <a:buChar char="•"/>
              <a:defRPr/>
            </a:pPr>
            <a:endParaRPr lang="en-US" altLang="en-US" sz="2800" dirty="0"/>
          </a:p>
          <a:p>
            <a:pPr eaLnBrk="1" hangingPunct="1">
              <a:lnSpc>
                <a:spcPct val="90000"/>
              </a:lnSpc>
              <a:buFont typeface="Arial" charset="0"/>
              <a:buChar char="•"/>
              <a:defRPr/>
            </a:pPr>
            <a:r>
              <a:rPr lang="en-US" altLang="en-US" sz="2800" dirty="0"/>
              <a:t>Research: Outside of this article find another current event which illustrates one more way the Caste System still impacts modern Indian society. </a:t>
            </a:r>
          </a:p>
          <a:p>
            <a:pPr marL="0" indent="0" eaLnBrk="1" hangingPunct="1">
              <a:lnSpc>
                <a:spcPct val="90000"/>
              </a:lnSpc>
              <a:buFont typeface="Arial" charset="0"/>
              <a:buNone/>
              <a:defRPr/>
            </a:pPr>
            <a:endParaRPr lang="en-US" altLang="en-US" sz="2800" dirty="0"/>
          </a:p>
          <a:p>
            <a:pPr marL="0" indent="0" eaLnBrk="1" hangingPunct="1">
              <a:lnSpc>
                <a:spcPct val="90000"/>
              </a:lnSpc>
              <a:buFont typeface="Arial" charset="0"/>
              <a:buNone/>
              <a:defRPr/>
            </a:pPr>
            <a:endParaRPr lang="en-US" altLang="en-US" sz="2800" dirty="0"/>
          </a:p>
          <a:p>
            <a:pPr eaLnBrk="1" hangingPunct="1">
              <a:buFont typeface="Arial" charset="0"/>
              <a:buChar char="•"/>
              <a:defRPr/>
            </a:pPr>
            <a:endParaRPr lang="en-US" altLang="en-US" dirty="0"/>
          </a:p>
        </p:txBody>
      </p:sp>
      <p:sp>
        <p:nvSpPr>
          <p:cNvPr id="4" name="Title 1">
            <a:extLst>
              <a:ext uri="{FF2B5EF4-FFF2-40B4-BE49-F238E27FC236}">
                <a16:creationId xmlns:a16="http://schemas.microsoft.com/office/drawing/2014/main" id="{286355AB-D2BC-3C4E-959E-CECF993F0C06}"/>
              </a:ext>
            </a:extLst>
          </p:cNvPr>
          <p:cNvSpPr txBox="1">
            <a:spLocks/>
          </p:cNvSpPr>
          <p:nvPr/>
        </p:nvSpPr>
        <p:spPr bwMode="auto">
          <a:xfrm>
            <a:off x="609600" y="152400"/>
            <a:ext cx="7772400" cy="263525"/>
          </a:xfrm>
          <a:prstGeom prst="rect">
            <a:avLst/>
          </a:prstGeom>
          <a:noFill/>
          <a:ln>
            <a:noFill/>
          </a:ln>
        </p:spPr>
        <p:txBody>
          <a:bodyPr anchor="ctr">
            <a:normAutofit fontScale="52500" lnSpcReduction="2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2400" dirty="0"/>
              <a:t>Focus: How did the Vedic tradition transform Indian culture?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A1D5A475-6525-024F-AD9A-47B9F56F6B63}"/>
              </a:ext>
            </a:extLst>
          </p:cNvPr>
          <p:cNvSpPr>
            <a:spLocks noGrp="1"/>
          </p:cNvSpPr>
          <p:nvPr>
            <p:ph type="title"/>
          </p:nvPr>
        </p:nvSpPr>
        <p:spPr>
          <a:xfrm>
            <a:off x="152400" y="281598"/>
            <a:ext cx="8763000" cy="1905000"/>
          </a:xfrm>
        </p:spPr>
        <p:txBody>
          <a:bodyPr/>
          <a:lstStyle/>
          <a:p>
            <a:pPr algn="l" eaLnBrk="1" hangingPunct="1"/>
            <a:r>
              <a:rPr lang="en-US" altLang="en-US" sz="2400" b="1" dirty="0"/>
              <a:t>Pair/ Share:  </a:t>
            </a:r>
            <a:br>
              <a:rPr lang="en-US" altLang="en-US" sz="2800" b="1" dirty="0"/>
            </a:br>
            <a:r>
              <a:rPr lang="en-US" altLang="en-US" sz="2800" dirty="0"/>
              <a:t>“The genius of India consists of synthesis</a:t>
            </a:r>
            <a:r>
              <a:rPr lang="en-US" altLang="en-US" sz="2400" dirty="0"/>
              <a:t>”-</a:t>
            </a:r>
            <a:r>
              <a:rPr lang="en-US" altLang="en-US" sz="2400" i="1" dirty="0"/>
              <a:t> Jawaharlal Nehru</a:t>
            </a:r>
            <a:br>
              <a:rPr lang="en-US" altLang="en-US" sz="2800" dirty="0"/>
            </a:br>
            <a:r>
              <a:rPr lang="en-US" altLang="en-US" sz="2800" dirty="0"/>
              <a:t>		</a:t>
            </a:r>
            <a:r>
              <a:rPr lang="en-US" altLang="en-US" sz="1800" i="1" dirty="0"/>
              <a:t>(first Prime Minister of India and a central figure in Indian politics before 		and after independence in the 20</a:t>
            </a:r>
            <a:r>
              <a:rPr lang="en-US" altLang="en-US" sz="1800" i="1" baseline="30000" dirty="0"/>
              <a:t>th</a:t>
            </a:r>
            <a:r>
              <a:rPr lang="en-US" altLang="en-US" sz="1800" i="1" dirty="0"/>
              <a:t> century) </a:t>
            </a:r>
            <a:br>
              <a:rPr lang="en-US" altLang="en-US" sz="2800" i="1" dirty="0"/>
            </a:br>
            <a:endParaRPr lang="en-US" altLang="en-US" sz="2800" b="1" i="1" dirty="0"/>
          </a:p>
        </p:txBody>
      </p:sp>
      <p:sp>
        <p:nvSpPr>
          <p:cNvPr id="4" name="Rectangle 3">
            <a:extLst>
              <a:ext uri="{FF2B5EF4-FFF2-40B4-BE49-F238E27FC236}">
                <a16:creationId xmlns:a16="http://schemas.microsoft.com/office/drawing/2014/main" id="{126C61BD-8B16-354B-8834-E633B61E580E}"/>
              </a:ext>
            </a:extLst>
          </p:cNvPr>
          <p:cNvSpPr/>
          <p:nvPr/>
        </p:nvSpPr>
        <p:spPr>
          <a:xfrm>
            <a:off x="381000" y="5029200"/>
            <a:ext cx="5105400" cy="1815882"/>
          </a:xfrm>
          <a:prstGeom prst="rect">
            <a:avLst/>
          </a:prstGeom>
        </p:spPr>
        <p:txBody>
          <a:bodyPr wrap="square">
            <a:spAutoFit/>
          </a:bodyPr>
          <a:lstStyle/>
          <a:p>
            <a:pPr eaLnBrk="1" hangingPunct="1">
              <a:defRPr/>
            </a:pPr>
            <a:r>
              <a:rPr lang="en-US" altLang="en-US" sz="2800" b="1" i="1" dirty="0">
                <a:solidFill>
                  <a:srgbClr val="7030A0"/>
                </a:solidFill>
                <a:latin typeface="+mj-lt"/>
                <a:cs typeface="Arial" charset="0"/>
              </a:rPr>
              <a:t>How Does India’s early history reconfirm this view? </a:t>
            </a:r>
            <a:r>
              <a:rPr lang="en-US" altLang="en-US" sz="2800" b="1" i="1" dirty="0">
                <a:latin typeface="+mj-lt"/>
                <a:cs typeface="Arial" charset="0"/>
              </a:rPr>
              <a:t>Use the image to the right to support your response. </a:t>
            </a:r>
            <a:endParaRPr lang="en-US" sz="2800" dirty="0">
              <a:latin typeface="+mj-lt"/>
              <a:cs typeface="Arial" charset="0"/>
            </a:endParaRPr>
          </a:p>
        </p:txBody>
      </p:sp>
      <p:sp>
        <p:nvSpPr>
          <p:cNvPr id="5" name="Title 1">
            <a:extLst>
              <a:ext uri="{FF2B5EF4-FFF2-40B4-BE49-F238E27FC236}">
                <a16:creationId xmlns:a16="http://schemas.microsoft.com/office/drawing/2014/main" id="{5ECBA621-2148-2543-8244-872945667C83}"/>
              </a:ext>
            </a:extLst>
          </p:cNvPr>
          <p:cNvSpPr txBox="1">
            <a:spLocks/>
          </p:cNvSpPr>
          <p:nvPr/>
        </p:nvSpPr>
        <p:spPr bwMode="auto">
          <a:xfrm>
            <a:off x="647700" y="0"/>
            <a:ext cx="7772400" cy="304800"/>
          </a:xfrm>
          <a:prstGeom prst="rect">
            <a:avLst/>
          </a:prstGeom>
          <a:noFill/>
          <a:ln>
            <a:noFill/>
          </a:ln>
        </p:spPr>
        <p:txBody>
          <a:bodyPr anchor="ctr">
            <a:normAutofit fontScale="82500" lnSpcReduction="2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2000" dirty="0"/>
              <a:t>Focus: How did the Vedic tradition transform Indian culture?</a:t>
            </a:r>
          </a:p>
        </p:txBody>
      </p:sp>
      <p:pic>
        <p:nvPicPr>
          <p:cNvPr id="15365" name="Picture 6" descr="Major Indian Religions and Worship Places - Same Day Tour Blog">
            <a:extLst>
              <a:ext uri="{FF2B5EF4-FFF2-40B4-BE49-F238E27FC236}">
                <a16:creationId xmlns:a16="http://schemas.microsoft.com/office/drawing/2014/main" id="{EDAEE70A-330A-5041-BD0E-BC8F63BACD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667000"/>
            <a:ext cx="3886200" cy="341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descr="Prime Minister Jawaharlal Nehru – People and Organizations – The John F.  Kennedy Presidential Library &amp; Museum">
            <a:extLst>
              <a:ext uri="{FF2B5EF4-FFF2-40B4-BE49-F238E27FC236}">
                <a16:creationId xmlns:a16="http://schemas.microsoft.com/office/drawing/2014/main" id="{925DF13E-4CB1-7FB3-E6CD-DF343F6C4CC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33502" y="2054877"/>
            <a:ext cx="3052698" cy="28981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CAA3-0E77-8DF3-BD2A-9280B95ABC7D}"/>
              </a:ext>
            </a:extLst>
          </p:cNvPr>
          <p:cNvSpPr>
            <a:spLocks noGrp="1"/>
          </p:cNvSpPr>
          <p:nvPr>
            <p:ph type="title"/>
          </p:nvPr>
        </p:nvSpPr>
        <p:spPr/>
        <p:txBody>
          <a:bodyPr/>
          <a:lstStyle/>
          <a:p>
            <a:endParaRPr lang="en-US"/>
          </a:p>
        </p:txBody>
      </p:sp>
      <p:pic>
        <p:nvPicPr>
          <p:cNvPr id="4098" name="Picture 2" descr="105 Indo-European Migrations, 4000-1000 BCE - The Map Shop">
            <a:extLst>
              <a:ext uri="{FF2B5EF4-FFF2-40B4-BE49-F238E27FC236}">
                <a16:creationId xmlns:a16="http://schemas.microsoft.com/office/drawing/2014/main" id="{815D298A-9AF8-43E3-6AEA-338C543221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473" y="76200"/>
            <a:ext cx="8948127"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68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D387937F-B6E7-154D-8848-6C1199D0104B}"/>
              </a:ext>
            </a:extLst>
          </p:cNvPr>
          <p:cNvSpPr>
            <a:spLocks noChangeArrowheads="1"/>
          </p:cNvSpPr>
          <p:nvPr/>
        </p:nvSpPr>
        <p:spPr bwMode="auto">
          <a:xfrm>
            <a:off x="0" y="4773613"/>
            <a:ext cx="8991600" cy="978729"/>
          </a:xfrm>
          <a:prstGeom prst="rect">
            <a:avLst/>
          </a:prstGeom>
          <a:noFill/>
          <a:ln w="9525">
            <a:noFill/>
            <a:miter lim="800000"/>
            <a:headEnd/>
            <a:tailEnd/>
          </a:ln>
        </p:spPr>
        <p:txBody>
          <a:bodyPr>
            <a:spAutoFit/>
          </a:bodyPr>
          <a:lstStyle/>
          <a:p>
            <a:pPr algn="ctr" eaLnBrk="1" hangingPunct="1">
              <a:lnSpc>
                <a:spcPct val="90000"/>
              </a:lnSpc>
              <a:defRPr/>
            </a:pPr>
            <a:r>
              <a:rPr lang="en-US" sz="2400" dirty="0">
                <a:solidFill>
                  <a:srgbClr val="7030A0"/>
                </a:solidFill>
                <a:latin typeface="+mj-lt"/>
                <a:cs typeface="Arial" charset="0"/>
                <a:sym typeface="Wingdings" pitchFamily="2" charset="2"/>
              </a:rPr>
              <a:t>---------1000 B.C.E.----------200 B.C.E.----------</a:t>
            </a:r>
          </a:p>
          <a:p>
            <a:pPr algn="ctr" eaLnBrk="1" hangingPunct="1">
              <a:lnSpc>
                <a:spcPct val="90000"/>
              </a:lnSpc>
              <a:defRPr/>
            </a:pPr>
            <a:r>
              <a:rPr lang="en-US" sz="2000" dirty="0">
                <a:solidFill>
                  <a:srgbClr val="7030A0"/>
                </a:solidFill>
                <a:latin typeface="+mj-lt"/>
                <a:cs typeface="Arial" charset="0"/>
                <a:sym typeface="Wingdings" pitchFamily="2" charset="2"/>
              </a:rPr>
              <a:t>Aryan and Dravidian cultures blended together over hundreds of years to create </a:t>
            </a:r>
            <a:r>
              <a:rPr lang="en-US" sz="2000" b="1" dirty="0">
                <a:solidFill>
                  <a:srgbClr val="FF0000"/>
                </a:solidFill>
                <a:latin typeface="+mj-lt"/>
                <a:cs typeface="Arial" charset="0"/>
                <a:sym typeface="Wingdings" pitchFamily="2" charset="2"/>
              </a:rPr>
              <a:t>Hinduism</a:t>
            </a:r>
            <a:r>
              <a:rPr lang="en-US" dirty="0">
                <a:solidFill>
                  <a:srgbClr val="7030A0"/>
                </a:solidFill>
                <a:latin typeface="+mj-lt"/>
                <a:cs typeface="Arial" charset="0"/>
                <a:sym typeface="Wingdings" pitchFamily="2" charset="2"/>
              </a:rPr>
              <a:t>.</a:t>
            </a:r>
            <a:endParaRPr lang="en-US" dirty="0">
              <a:solidFill>
                <a:srgbClr val="7030A0"/>
              </a:solidFill>
              <a:latin typeface="+mj-lt"/>
              <a:cs typeface="Arial" charset="0"/>
            </a:endParaRPr>
          </a:p>
        </p:txBody>
      </p:sp>
      <p:sp>
        <p:nvSpPr>
          <p:cNvPr id="7" name="Content Placeholder 2">
            <a:extLst>
              <a:ext uri="{FF2B5EF4-FFF2-40B4-BE49-F238E27FC236}">
                <a16:creationId xmlns:a16="http://schemas.microsoft.com/office/drawing/2014/main" id="{20130109-6A27-924F-8411-FA64748D0EEE}"/>
              </a:ext>
            </a:extLst>
          </p:cNvPr>
          <p:cNvSpPr txBox="1">
            <a:spLocks/>
          </p:cNvSpPr>
          <p:nvPr/>
        </p:nvSpPr>
        <p:spPr bwMode="auto">
          <a:xfrm>
            <a:off x="76200" y="415925"/>
            <a:ext cx="8839200" cy="2984500"/>
          </a:xfrm>
          <a:prstGeom prst="rect">
            <a:avLst/>
          </a:prstGeom>
          <a:noFill/>
          <a:ln w="9525">
            <a:noFill/>
            <a:miter lim="800000"/>
            <a:headEnd/>
            <a:tailEnd/>
          </a:ln>
        </p:spPr>
        <p:txBody>
          <a:bodyPr/>
          <a:lstStyle/>
          <a:p>
            <a:pPr>
              <a:spcBef>
                <a:spcPct val="20000"/>
              </a:spcBef>
              <a:buFont typeface="Arial" charset="0"/>
              <a:buNone/>
              <a:defRPr/>
            </a:pPr>
            <a:r>
              <a:rPr lang="en-US" sz="2400" b="1" dirty="0">
                <a:solidFill>
                  <a:schemeClr val="tx1">
                    <a:tint val="75000"/>
                  </a:schemeClr>
                </a:solidFill>
                <a:latin typeface="+mn-lt"/>
                <a:cs typeface="Arial" charset="0"/>
              </a:rPr>
              <a:t> </a:t>
            </a:r>
          </a:p>
          <a:p>
            <a:pPr>
              <a:spcBef>
                <a:spcPct val="20000"/>
              </a:spcBef>
              <a:buFont typeface="Arial" charset="0"/>
              <a:buNone/>
              <a:defRPr/>
            </a:pPr>
            <a:r>
              <a:rPr lang="en-US" sz="2400" b="1" u="sng" dirty="0">
                <a:latin typeface="+mn-lt"/>
                <a:cs typeface="Arial" charset="0"/>
              </a:rPr>
              <a:t>Aryans</a:t>
            </a:r>
            <a:r>
              <a:rPr lang="en-US" sz="2400" dirty="0">
                <a:latin typeface="+mn-lt"/>
                <a:cs typeface="Arial" charset="0"/>
              </a:rPr>
              <a:t>-noble people (Indo-Europeans from the north)</a:t>
            </a:r>
          </a:p>
          <a:p>
            <a:pPr marL="742950" lvl="1" indent="-285750" eaLnBrk="1" hangingPunct="1">
              <a:buFont typeface="Arial" panose="020B0604020202020204" pitchFamily="34" charset="0"/>
              <a:buChar char="•"/>
              <a:defRPr/>
            </a:pPr>
            <a:r>
              <a:rPr lang="en-US" altLang="en-US" sz="2000" dirty="0">
                <a:latin typeface="Arial" charset="0"/>
                <a:cs typeface="Arial" charset="0"/>
              </a:rPr>
              <a:t>The Aryans invaded the Indus River Valley in India around 1500 B.C. bringing their religious beliefs.</a:t>
            </a:r>
          </a:p>
          <a:p>
            <a:pPr marL="742950" lvl="1" indent="-285750" eaLnBrk="1" hangingPunct="1">
              <a:buFont typeface="Arial" panose="020B0604020202020204" pitchFamily="34" charset="0"/>
              <a:buChar char="•"/>
              <a:defRPr/>
            </a:pPr>
            <a:r>
              <a:rPr lang="en-US" altLang="en-US" sz="2000" dirty="0">
                <a:latin typeface="Arial" charset="0"/>
                <a:cs typeface="Arial" charset="0"/>
              </a:rPr>
              <a:t>Hinduism/Vedic belief is a religion largely based on the beliefs of the Aryans.</a:t>
            </a:r>
          </a:p>
          <a:p>
            <a:pPr>
              <a:spcBef>
                <a:spcPct val="20000"/>
              </a:spcBef>
              <a:buFont typeface="Arial" charset="0"/>
              <a:buNone/>
              <a:defRPr/>
            </a:pPr>
            <a:r>
              <a:rPr lang="en-US" sz="2400" b="1" u="sng" dirty="0">
                <a:latin typeface="+mn-lt"/>
                <a:cs typeface="Arial" charset="0"/>
              </a:rPr>
              <a:t>Dravidians</a:t>
            </a:r>
            <a:r>
              <a:rPr lang="en-US" sz="2400" dirty="0">
                <a:latin typeface="+mn-lt"/>
                <a:cs typeface="Arial" charset="0"/>
              </a:rPr>
              <a:t>-native people of the subcontinent.</a:t>
            </a:r>
          </a:p>
          <a:p>
            <a:pPr>
              <a:spcBef>
                <a:spcPct val="20000"/>
              </a:spcBef>
              <a:buFont typeface="Arial" charset="0"/>
              <a:buNone/>
              <a:defRPr/>
            </a:pPr>
            <a:r>
              <a:rPr lang="en-US" sz="2400" b="1" u="sng" dirty="0">
                <a:latin typeface="Arial" charset="0"/>
                <a:cs typeface="Arial" charset="0"/>
                <a:sym typeface="Wingdings" pitchFamily="2" charset="2"/>
              </a:rPr>
              <a:t>Vedic Age </a:t>
            </a:r>
            <a:r>
              <a:rPr lang="en-US" sz="2400" dirty="0">
                <a:latin typeface="Arial" charset="0"/>
                <a:cs typeface="Arial" charset="0"/>
                <a:sym typeface="Wingdings" pitchFamily="2" charset="2"/>
              </a:rPr>
              <a:t>- Formation of the caste system – 1500 B.C.E.-500 B.C.E. – dominated by Aryans.</a:t>
            </a:r>
          </a:p>
          <a:p>
            <a:pPr>
              <a:spcBef>
                <a:spcPct val="20000"/>
              </a:spcBef>
              <a:buFont typeface="Arial" charset="0"/>
              <a:buNone/>
              <a:defRPr/>
            </a:pPr>
            <a:endParaRPr lang="en-US" sz="2000" dirty="0">
              <a:solidFill>
                <a:schemeClr val="tx1">
                  <a:tint val="75000"/>
                </a:schemeClr>
              </a:solidFill>
              <a:latin typeface="+mn-lt"/>
              <a:cs typeface="Arial" charset="0"/>
            </a:endParaRPr>
          </a:p>
          <a:p>
            <a:pPr algn="ctr">
              <a:spcBef>
                <a:spcPct val="20000"/>
              </a:spcBef>
              <a:buFont typeface="Arial" charset="0"/>
              <a:buNone/>
              <a:defRPr/>
            </a:pPr>
            <a:endParaRPr lang="en-US" sz="3200" dirty="0">
              <a:solidFill>
                <a:schemeClr val="tx1">
                  <a:tint val="75000"/>
                </a:schemeClr>
              </a:solidFill>
              <a:latin typeface="+mn-lt"/>
              <a:cs typeface="Arial" charset="0"/>
            </a:endParaRPr>
          </a:p>
        </p:txBody>
      </p:sp>
      <p:sp>
        <p:nvSpPr>
          <p:cNvPr id="17411" name="TextBox 1">
            <a:extLst>
              <a:ext uri="{FF2B5EF4-FFF2-40B4-BE49-F238E27FC236}">
                <a16:creationId xmlns:a16="http://schemas.microsoft.com/office/drawing/2014/main" id="{24F7D170-559D-B944-A197-1083BD869DA8}"/>
              </a:ext>
            </a:extLst>
          </p:cNvPr>
          <p:cNvSpPr txBox="1">
            <a:spLocks noChangeArrowheads="1"/>
          </p:cNvSpPr>
          <p:nvPr/>
        </p:nvSpPr>
        <p:spPr bwMode="auto">
          <a:xfrm>
            <a:off x="0" y="5667375"/>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solidFill>
                  <a:srgbClr val="FF0000"/>
                </a:solidFill>
                <a:latin typeface="Arial" panose="020B0604020202020204" pitchFamily="34" charset="0"/>
              </a:rPr>
              <a:t>Syncretism </a:t>
            </a:r>
            <a:r>
              <a:rPr lang="en-US" altLang="en-US" sz="1800">
                <a:latin typeface="Arial" panose="020B0604020202020204" pitchFamily="34" charset="0"/>
              </a:rPr>
              <a:t>- the amalgamation or attempted amalgamation of different religions, cultures, or schools of thought.</a:t>
            </a:r>
          </a:p>
          <a:p>
            <a:pPr eaLnBrk="1" hangingPunct="1">
              <a:spcBef>
                <a:spcPct val="0"/>
              </a:spcBef>
              <a:buFontTx/>
              <a:buNone/>
            </a:pPr>
            <a:br>
              <a:rPr lang="en-US" altLang="en-US" sz="1800">
                <a:latin typeface="Arial" panose="020B0604020202020204" pitchFamily="34" charset="0"/>
              </a:rPr>
            </a:br>
            <a:endParaRPr lang="en-US" altLang="en-US" sz="1800">
              <a:latin typeface="Arial" panose="020B0604020202020204" pitchFamily="34" charset="0"/>
            </a:endParaRPr>
          </a:p>
        </p:txBody>
      </p:sp>
      <p:sp>
        <p:nvSpPr>
          <p:cNvPr id="6" name="Title 1">
            <a:extLst>
              <a:ext uri="{FF2B5EF4-FFF2-40B4-BE49-F238E27FC236}">
                <a16:creationId xmlns:a16="http://schemas.microsoft.com/office/drawing/2014/main" id="{A81ED431-5893-6B4D-9D97-292C8C278BFF}"/>
              </a:ext>
            </a:extLst>
          </p:cNvPr>
          <p:cNvSpPr>
            <a:spLocks noGrp="1"/>
          </p:cNvSpPr>
          <p:nvPr>
            <p:ph type="ctrTitle"/>
          </p:nvPr>
        </p:nvSpPr>
        <p:spPr>
          <a:xfrm>
            <a:off x="609600" y="152400"/>
            <a:ext cx="7772400" cy="263525"/>
          </a:xfrm>
        </p:spPr>
        <p:txBody>
          <a:bodyPr rtlCol="0">
            <a:normAutofit fontScale="90000"/>
          </a:bodyPr>
          <a:lstStyle/>
          <a:p>
            <a:pPr eaLnBrk="1" fontAlgn="auto" hangingPunct="1">
              <a:spcAft>
                <a:spcPts val="0"/>
              </a:spcAft>
              <a:defRPr/>
            </a:pPr>
            <a:r>
              <a:rPr lang="en-US" sz="2400" dirty="0"/>
              <a:t>Focus: How did the Vedic tradition transform Indian culture?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F2CE81EB-F6C1-CB49-9B85-002D90D2BA60}"/>
              </a:ext>
            </a:extLst>
          </p:cNvPr>
          <p:cNvSpPr>
            <a:spLocks noGrp="1"/>
          </p:cNvSpPr>
          <p:nvPr>
            <p:ph type="title"/>
          </p:nvPr>
        </p:nvSpPr>
        <p:spPr>
          <a:xfrm>
            <a:off x="685800" y="609600"/>
            <a:ext cx="5334000" cy="817563"/>
          </a:xfrm>
        </p:spPr>
        <p:txBody>
          <a:bodyPr/>
          <a:lstStyle/>
          <a:p>
            <a:pPr eaLnBrk="1" hangingPunct="1"/>
            <a:r>
              <a:rPr lang="en-US" altLang="en-US" sz="3200" b="1" u="sng"/>
              <a:t>Caste System</a:t>
            </a:r>
            <a:br>
              <a:rPr lang="en-US" altLang="en-US" sz="3200" b="1" u="sng"/>
            </a:br>
            <a:r>
              <a:rPr lang="en-US" altLang="en-US" sz="3200" b="1"/>
              <a:t>Each step represents a Varna</a:t>
            </a:r>
          </a:p>
        </p:txBody>
      </p:sp>
      <p:pic>
        <p:nvPicPr>
          <p:cNvPr id="18434" name="Content Placeholder 3">
            <a:extLst>
              <a:ext uri="{FF2B5EF4-FFF2-40B4-BE49-F238E27FC236}">
                <a16:creationId xmlns:a16="http://schemas.microsoft.com/office/drawing/2014/main" id="{18B5A7DE-2B5E-6E4E-AE63-B579572587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62400" y="838200"/>
            <a:ext cx="5024438" cy="4343400"/>
          </a:xfrm>
        </p:spPr>
      </p:pic>
      <p:sp>
        <p:nvSpPr>
          <p:cNvPr id="4" name="Rectangle 3">
            <a:extLst>
              <a:ext uri="{FF2B5EF4-FFF2-40B4-BE49-F238E27FC236}">
                <a16:creationId xmlns:a16="http://schemas.microsoft.com/office/drawing/2014/main" id="{0CA9CF4D-DA24-D247-BE6C-AE395AABFCA9}"/>
              </a:ext>
            </a:extLst>
          </p:cNvPr>
          <p:cNvSpPr/>
          <p:nvPr/>
        </p:nvSpPr>
        <p:spPr>
          <a:xfrm>
            <a:off x="37578" y="5181600"/>
            <a:ext cx="8701088" cy="1569660"/>
          </a:xfrm>
          <a:prstGeom prst="rect">
            <a:avLst/>
          </a:prstGeom>
        </p:spPr>
        <p:txBody>
          <a:bodyPr>
            <a:spAutoFit/>
          </a:bodyPr>
          <a:lstStyle/>
          <a:p>
            <a:pPr eaLnBrk="1" hangingPunct="1">
              <a:defRPr/>
            </a:pPr>
            <a:r>
              <a:rPr lang="en-US" altLang="en-US" sz="1600" b="1" dirty="0">
                <a:latin typeface="+mj-lt"/>
                <a:cs typeface="Arial" charset="0"/>
              </a:rPr>
              <a:t>Untouchables/Dalits- Lowest class, performed work with the dead.</a:t>
            </a:r>
          </a:p>
          <a:p>
            <a:pPr lvl="1" eaLnBrk="1" hangingPunct="1">
              <a:defRPr/>
            </a:pPr>
            <a:r>
              <a:rPr lang="en-US" sz="1600" dirty="0">
                <a:solidFill>
                  <a:schemeClr val="bg2">
                    <a:lumMod val="25000"/>
                  </a:schemeClr>
                </a:solidFill>
                <a:latin typeface="+mj-lt"/>
                <a:cs typeface="Arial" charset="0"/>
              </a:rPr>
              <a:t>“There is no water for you. This drought is your fault. The gods are angry at you for your past sins of selfishness, untruthfulness, and greed. Leave our well at once. Your presence will pollute what water we have.”</a:t>
            </a:r>
          </a:p>
          <a:p>
            <a:pPr marL="457200" indent="-457200" eaLnBrk="1" fontAlgn="auto" hangingPunct="1">
              <a:spcAft>
                <a:spcPts val="0"/>
              </a:spcAft>
              <a:buClr>
                <a:schemeClr val="accent1">
                  <a:shade val="75000"/>
                </a:schemeClr>
              </a:buClr>
              <a:buFont typeface="Arial" charset="0"/>
              <a:buNone/>
              <a:defRPr/>
            </a:pPr>
            <a:endParaRPr lang="en-US" sz="1600" dirty="0">
              <a:solidFill>
                <a:srgbClr val="FF0000"/>
              </a:solidFill>
              <a:latin typeface="+mj-lt"/>
              <a:cs typeface="Arial" charset="0"/>
            </a:endParaRPr>
          </a:p>
          <a:p>
            <a:pPr marL="457200" indent="-457200" eaLnBrk="1" fontAlgn="auto" hangingPunct="1">
              <a:spcAft>
                <a:spcPts val="0"/>
              </a:spcAft>
              <a:buClr>
                <a:schemeClr val="accent1">
                  <a:shade val="75000"/>
                </a:schemeClr>
              </a:buClr>
              <a:buFont typeface="Arial" charset="0"/>
              <a:buNone/>
              <a:defRPr/>
            </a:pPr>
            <a:r>
              <a:rPr lang="en-US" sz="1600" dirty="0">
                <a:solidFill>
                  <a:srgbClr val="FF0000"/>
                </a:solidFill>
                <a:latin typeface="+mj-lt"/>
                <a:cs typeface="Arial" charset="0"/>
              </a:rPr>
              <a:t>How were untouchables treated?  Why were they treated this way?</a:t>
            </a:r>
          </a:p>
        </p:txBody>
      </p:sp>
      <p:sp>
        <p:nvSpPr>
          <p:cNvPr id="2" name="Rectangle 1">
            <a:extLst>
              <a:ext uri="{FF2B5EF4-FFF2-40B4-BE49-F238E27FC236}">
                <a16:creationId xmlns:a16="http://schemas.microsoft.com/office/drawing/2014/main" id="{E2AD1428-7C9D-6A41-B44B-04A929EF9551}"/>
              </a:ext>
            </a:extLst>
          </p:cNvPr>
          <p:cNvSpPr/>
          <p:nvPr/>
        </p:nvSpPr>
        <p:spPr>
          <a:xfrm>
            <a:off x="0" y="2209800"/>
            <a:ext cx="2438400" cy="1754188"/>
          </a:xfrm>
          <a:prstGeom prst="rect">
            <a:avLst/>
          </a:prstGeom>
        </p:spPr>
        <p:txBody>
          <a:bodyPr>
            <a:spAutoFit/>
          </a:bodyPr>
          <a:lstStyle/>
          <a:p>
            <a:pPr>
              <a:spcBef>
                <a:spcPct val="20000"/>
              </a:spcBef>
              <a:buFont typeface="Arial" charset="0"/>
              <a:buNone/>
              <a:defRPr/>
            </a:pPr>
            <a:r>
              <a:rPr lang="en-US" u="sng" dirty="0">
                <a:latin typeface="Arial" charset="0"/>
                <a:cs typeface="Arial" charset="0"/>
                <a:sym typeface="Wingdings" pitchFamily="2" charset="2"/>
              </a:rPr>
              <a:t>Hierarchy</a:t>
            </a:r>
            <a:r>
              <a:rPr lang="en-US" dirty="0">
                <a:latin typeface="Arial" charset="0"/>
                <a:cs typeface="Arial" charset="0"/>
                <a:sym typeface="Wingdings" pitchFamily="2" charset="2"/>
              </a:rPr>
              <a:t> – an organizational structure where there are people at the top and people in inferior positions.</a:t>
            </a:r>
          </a:p>
        </p:txBody>
      </p:sp>
      <p:sp>
        <p:nvSpPr>
          <p:cNvPr id="3" name="Right Arrow 2">
            <a:extLst>
              <a:ext uri="{FF2B5EF4-FFF2-40B4-BE49-F238E27FC236}">
                <a16:creationId xmlns:a16="http://schemas.microsoft.com/office/drawing/2014/main" id="{8A3565B9-2CD1-A345-9AB9-C22E888CA963}"/>
              </a:ext>
            </a:extLst>
          </p:cNvPr>
          <p:cNvSpPr/>
          <p:nvPr/>
        </p:nvSpPr>
        <p:spPr>
          <a:xfrm>
            <a:off x="2590800" y="3087688"/>
            <a:ext cx="1676400" cy="341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8" name="Title 1">
            <a:extLst>
              <a:ext uri="{FF2B5EF4-FFF2-40B4-BE49-F238E27FC236}">
                <a16:creationId xmlns:a16="http://schemas.microsoft.com/office/drawing/2014/main" id="{F921E56A-01C7-294D-A2FD-63565593BE48}"/>
              </a:ext>
            </a:extLst>
          </p:cNvPr>
          <p:cNvSpPr txBox="1">
            <a:spLocks/>
          </p:cNvSpPr>
          <p:nvPr/>
        </p:nvSpPr>
        <p:spPr bwMode="auto">
          <a:xfrm>
            <a:off x="609600" y="152400"/>
            <a:ext cx="7772400" cy="263525"/>
          </a:xfrm>
          <a:prstGeom prst="rect">
            <a:avLst/>
          </a:prstGeom>
          <a:noFill/>
          <a:ln>
            <a:noFill/>
          </a:ln>
        </p:spPr>
        <p:txBody>
          <a:bodyPr anchor="ctr">
            <a:normAutofit fontScale="52500" lnSpcReduction="2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2400"/>
              <a:t>Focus: How did the Vedic tradition transform Indian culture?</a:t>
            </a:r>
            <a:endParaRPr lang="en-US" sz="2400" dirty="0"/>
          </a:p>
        </p:txBody>
      </p:sp>
      <p:sp>
        <p:nvSpPr>
          <p:cNvPr id="18439" name="TextBox 13">
            <a:extLst>
              <a:ext uri="{FF2B5EF4-FFF2-40B4-BE49-F238E27FC236}">
                <a16:creationId xmlns:a16="http://schemas.microsoft.com/office/drawing/2014/main" id="{5C7F9447-F787-B744-95E2-CF34DC2F197A}"/>
              </a:ext>
            </a:extLst>
          </p:cNvPr>
          <p:cNvSpPr txBox="1">
            <a:spLocks noChangeArrowheads="1"/>
          </p:cNvSpPr>
          <p:nvPr/>
        </p:nvSpPr>
        <p:spPr bwMode="auto">
          <a:xfrm>
            <a:off x="4729163" y="3478213"/>
            <a:ext cx="36734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a:latin typeface="Arial" panose="020B0604020202020204" pitchFamily="34" charset="0"/>
              </a:rPr>
              <a:t>Each caste has a </a:t>
            </a:r>
            <a:r>
              <a:rPr lang="en-US" altLang="en-US" sz="1200">
                <a:solidFill>
                  <a:srgbClr val="FF0000"/>
                </a:solidFill>
                <a:latin typeface="Arial" panose="020B0604020202020204" pitchFamily="34" charset="0"/>
              </a:rPr>
              <a:t>jati </a:t>
            </a:r>
            <a:r>
              <a:rPr lang="en-US" altLang="en-US" sz="1200">
                <a:latin typeface="Arial" panose="020B0604020202020204" pitchFamily="34" charset="0"/>
              </a:rPr>
              <a:t>– additional breakdown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Picture 7" descr="cosom4">
            <a:extLst>
              <a:ext uri="{FF2B5EF4-FFF2-40B4-BE49-F238E27FC236}">
                <a16:creationId xmlns:a16="http://schemas.microsoft.com/office/drawing/2014/main" id="{01CA3D99-F158-F748-86D0-88F3DF0EF865}"/>
              </a:ext>
            </a:extLst>
          </p:cNvPr>
          <p:cNvSpPr>
            <a:spLocks noChangeAspect="1" noChangeArrowheads="1"/>
          </p:cNvSpPr>
          <p:nvPr/>
        </p:nvSpPr>
        <p:spPr bwMode="auto">
          <a:xfrm>
            <a:off x="6629400" y="5410200"/>
            <a:ext cx="25146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506" name="Rectangle 6">
            <a:extLst>
              <a:ext uri="{FF2B5EF4-FFF2-40B4-BE49-F238E27FC236}">
                <a16:creationId xmlns:a16="http://schemas.microsoft.com/office/drawing/2014/main" id="{F53F4BCD-F8CE-BE4C-9799-BB40F711EA74}"/>
              </a:ext>
            </a:extLst>
          </p:cNvPr>
          <p:cNvSpPr>
            <a:spLocks noChangeArrowheads="1"/>
          </p:cNvSpPr>
          <p:nvPr/>
        </p:nvSpPr>
        <p:spPr bwMode="auto">
          <a:xfrm>
            <a:off x="5695950" y="1893431"/>
            <a:ext cx="25146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dirty="0">
                <a:solidFill>
                  <a:srgbClr val="7030A0"/>
                </a:solidFill>
                <a:latin typeface="Arial" panose="020B0604020202020204" pitchFamily="34" charset="0"/>
              </a:rPr>
              <a:t>Hinduism is the world’s 3</a:t>
            </a:r>
            <a:r>
              <a:rPr lang="en-US" altLang="en-US" sz="2000" baseline="30000" dirty="0">
                <a:solidFill>
                  <a:srgbClr val="7030A0"/>
                </a:solidFill>
                <a:latin typeface="Arial" panose="020B0604020202020204" pitchFamily="34" charset="0"/>
              </a:rPr>
              <a:t>rd</a:t>
            </a:r>
            <a:r>
              <a:rPr lang="en-US" altLang="en-US" sz="2000" dirty="0">
                <a:solidFill>
                  <a:srgbClr val="7030A0"/>
                </a:solidFill>
                <a:latin typeface="Arial" panose="020B0604020202020204" pitchFamily="34" charset="0"/>
              </a:rPr>
              <a:t>  most popular religion. This is the Hindu symbol for </a:t>
            </a:r>
            <a:r>
              <a:rPr lang="en-US" altLang="en-US" sz="2000" b="1" dirty="0" err="1">
                <a:solidFill>
                  <a:srgbClr val="7030A0"/>
                </a:solidFill>
                <a:latin typeface="Arial" panose="020B0604020202020204" pitchFamily="34" charset="0"/>
              </a:rPr>
              <a:t>Om</a:t>
            </a:r>
            <a:r>
              <a:rPr lang="en-US" altLang="en-US" sz="2000" dirty="0" err="1">
                <a:solidFill>
                  <a:srgbClr val="7030A0"/>
                </a:solidFill>
                <a:latin typeface="Arial" panose="020B0604020202020204" pitchFamily="34" charset="0"/>
              </a:rPr>
              <a:t>.</a:t>
            </a:r>
            <a:r>
              <a:rPr lang="en-US" altLang="en-US" sz="2000" dirty="0">
                <a:solidFill>
                  <a:srgbClr val="7030A0"/>
                </a:solidFill>
                <a:latin typeface="Arial" panose="020B0604020202020204" pitchFamily="34" charset="0"/>
              </a:rPr>
              <a:t> It</a:t>
            </a:r>
          </a:p>
          <a:p>
            <a:pPr algn="ctr" eaLnBrk="1" hangingPunct="1">
              <a:spcBef>
                <a:spcPct val="0"/>
              </a:spcBef>
              <a:buFontTx/>
              <a:buNone/>
            </a:pPr>
            <a:r>
              <a:rPr lang="en-US" altLang="en-US" sz="2000" dirty="0">
                <a:solidFill>
                  <a:srgbClr val="7030A0"/>
                </a:solidFill>
                <a:latin typeface="Arial" panose="020B0604020202020204" pitchFamily="34" charset="0"/>
              </a:rPr>
              <a:t> represents the divine.</a:t>
            </a:r>
          </a:p>
        </p:txBody>
      </p:sp>
      <p:sp>
        <p:nvSpPr>
          <p:cNvPr id="10" name="Title 1">
            <a:extLst>
              <a:ext uri="{FF2B5EF4-FFF2-40B4-BE49-F238E27FC236}">
                <a16:creationId xmlns:a16="http://schemas.microsoft.com/office/drawing/2014/main" id="{D747BC21-62FF-5A4A-99AA-05BE8B3B9D9C}"/>
              </a:ext>
            </a:extLst>
          </p:cNvPr>
          <p:cNvSpPr>
            <a:spLocks noGrp="1"/>
          </p:cNvSpPr>
          <p:nvPr>
            <p:ph type="title"/>
          </p:nvPr>
        </p:nvSpPr>
        <p:spPr>
          <a:xfrm>
            <a:off x="457200" y="457200"/>
            <a:ext cx="8229600" cy="960438"/>
          </a:xfrm>
        </p:spPr>
        <p:txBody>
          <a:bodyPr rtlCol="0">
            <a:normAutofit fontScale="90000"/>
          </a:bodyPr>
          <a:lstStyle/>
          <a:p>
            <a:pPr eaLnBrk="1" fontAlgn="auto" hangingPunct="1">
              <a:spcAft>
                <a:spcPts val="0"/>
              </a:spcAft>
              <a:defRPr/>
            </a:pPr>
            <a:br>
              <a:rPr lang="en-US" dirty="0">
                <a:latin typeface="Bodoni MT Black" pitchFamily="18" charset="0"/>
              </a:rPr>
            </a:br>
            <a:r>
              <a:rPr lang="en-US" dirty="0">
                <a:latin typeface="Bodoni MT Black" pitchFamily="18" charset="0"/>
              </a:rPr>
              <a:t>Brahma ( The Creator)</a:t>
            </a:r>
            <a:br>
              <a:rPr lang="en-US" dirty="0">
                <a:latin typeface="Bodoni MT Black" pitchFamily="18" charset="0"/>
              </a:rPr>
            </a:br>
            <a:endParaRPr lang="en-US" dirty="0">
              <a:latin typeface="Bodoni MT Black" pitchFamily="18" charset="0"/>
            </a:endParaRPr>
          </a:p>
        </p:txBody>
      </p:sp>
      <p:sp>
        <p:nvSpPr>
          <p:cNvPr id="6" name="Title 1">
            <a:extLst>
              <a:ext uri="{FF2B5EF4-FFF2-40B4-BE49-F238E27FC236}">
                <a16:creationId xmlns:a16="http://schemas.microsoft.com/office/drawing/2014/main" id="{F94E7360-995D-514F-A2EA-2A6BC0E4ECF4}"/>
              </a:ext>
            </a:extLst>
          </p:cNvPr>
          <p:cNvSpPr txBox="1">
            <a:spLocks/>
          </p:cNvSpPr>
          <p:nvPr/>
        </p:nvSpPr>
        <p:spPr bwMode="auto">
          <a:xfrm>
            <a:off x="609600" y="152400"/>
            <a:ext cx="7772400" cy="263525"/>
          </a:xfrm>
          <a:prstGeom prst="rect">
            <a:avLst/>
          </a:prstGeom>
          <a:noFill/>
          <a:ln>
            <a:noFill/>
          </a:ln>
        </p:spPr>
        <p:txBody>
          <a:bodyPr anchor="ctr">
            <a:normAutofit fontScale="52500" lnSpcReduction="2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2400" dirty="0"/>
              <a:t>Focus: How did the Vedic tradition transform Indian culture?</a:t>
            </a:r>
          </a:p>
        </p:txBody>
      </p:sp>
      <p:pic>
        <p:nvPicPr>
          <p:cNvPr id="21510" name="Picture 9" descr="Image result for om ancient india">
            <a:extLst>
              <a:ext uri="{FF2B5EF4-FFF2-40B4-BE49-F238E27FC236}">
                <a16:creationId xmlns:a16="http://schemas.microsoft.com/office/drawing/2014/main" id="{74F1468F-E16F-5F40-BFC5-BDB8E24B1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0025" y="4114800"/>
            <a:ext cx="1625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undefined">
            <a:extLst>
              <a:ext uri="{FF2B5EF4-FFF2-40B4-BE49-F238E27FC236}">
                <a16:creationId xmlns:a16="http://schemas.microsoft.com/office/drawing/2014/main" id="{BCD23D5C-8B69-4246-2377-F97CEAC52C8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0563" y="1378345"/>
            <a:ext cx="4238625" cy="50015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C283F426-688F-7047-9427-03AC30140AA6}"/>
              </a:ext>
            </a:extLst>
          </p:cNvPr>
          <p:cNvSpPr>
            <a:spLocks noGrp="1"/>
          </p:cNvSpPr>
          <p:nvPr>
            <p:ph type="title"/>
          </p:nvPr>
        </p:nvSpPr>
        <p:spPr>
          <a:xfrm>
            <a:off x="174625" y="-11113"/>
            <a:ext cx="3178175" cy="1143001"/>
          </a:xfrm>
        </p:spPr>
        <p:txBody>
          <a:bodyPr/>
          <a:lstStyle/>
          <a:p>
            <a:pPr eaLnBrk="1" hangingPunct="1"/>
            <a:br>
              <a:rPr lang="en-US" altLang="en-US" sz="2000" dirty="0">
                <a:latin typeface="Bodoni MT Black" panose="02070603080606020203" pitchFamily="18" charset="77"/>
              </a:rPr>
            </a:br>
            <a:r>
              <a:rPr lang="en-US" altLang="en-US" sz="2000" dirty="0">
                <a:latin typeface="Bodoni MT Black" panose="02070603080606020203" pitchFamily="18" charset="77"/>
              </a:rPr>
              <a:t>Vishnu  </a:t>
            </a:r>
            <a:br>
              <a:rPr lang="en-US" altLang="en-US" sz="2000" dirty="0">
                <a:latin typeface="Bodoni MT Black" panose="02070603080606020203" pitchFamily="18" charset="77"/>
              </a:rPr>
            </a:br>
            <a:r>
              <a:rPr lang="en-US" altLang="en-US" sz="2000" dirty="0">
                <a:latin typeface="Bodoni MT Black" panose="02070603080606020203" pitchFamily="18" charset="77"/>
              </a:rPr>
              <a:t>(preserver/sustainer of life)</a:t>
            </a:r>
            <a:br>
              <a:rPr lang="en-US" altLang="en-US" sz="2000" dirty="0">
                <a:latin typeface="Bodoni MT Black" panose="02070603080606020203" pitchFamily="18" charset="77"/>
              </a:rPr>
            </a:br>
            <a:endParaRPr lang="en-US" altLang="en-US" sz="2000" dirty="0">
              <a:latin typeface="Bodoni MT Black" panose="02070603080606020203" pitchFamily="18" charset="77"/>
            </a:endParaRPr>
          </a:p>
        </p:txBody>
      </p:sp>
      <p:pic>
        <p:nvPicPr>
          <p:cNvPr id="22530" name="Content Placeholder 3">
            <a:extLst>
              <a:ext uri="{FF2B5EF4-FFF2-40B4-BE49-F238E27FC236}">
                <a16:creationId xmlns:a16="http://schemas.microsoft.com/office/drawing/2014/main" id="{51E32D1D-E665-7343-9338-45D160DFC5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990600"/>
            <a:ext cx="2971800" cy="2011363"/>
          </a:xfrm>
        </p:spPr>
      </p:pic>
      <p:pic>
        <p:nvPicPr>
          <p:cNvPr id="22531" name="Content Placeholder 3">
            <a:extLst>
              <a:ext uri="{FF2B5EF4-FFF2-40B4-BE49-F238E27FC236}">
                <a16:creationId xmlns:a16="http://schemas.microsoft.com/office/drawing/2014/main" id="{100AD07D-7DD6-9145-BFFF-6C54EECDD2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873125"/>
            <a:ext cx="48768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itle 1">
            <a:extLst>
              <a:ext uri="{FF2B5EF4-FFF2-40B4-BE49-F238E27FC236}">
                <a16:creationId xmlns:a16="http://schemas.microsoft.com/office/drawing/2014/main" id="{2152472C-1836-2A4C-BBC1-AE8CB5CFF283}"/>
              </a:ext>
            </a:extLst>
          </p:cNvPr>
          <p:cNvSpPr txBox="1">
            <a:spLocks/>
          </p:cNvSpPr>
          <p:nvPr/>
        </p:nvSpPr>
        <p:spPr bwMode="auto">
          <a:xfrm>
            <a:off x="4267200" y="6350"/>
            <a:ext cx="464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a:latin typeface="Bodoni MT Black" panose="02070603080606020203" pitchFamily="18" charset="77"/>
              </a:rPr>
              <a:t>Shiva (The destroyer)</a:t>
            </a:r>
            <a:br>
              <a:rPr lang="en-US" altLang="en-US">
                <a:latin typeface="Bodoni MT Black" panose="02070603080606020203" pitchFamily="18" charset="77"/>
              </a:rPr>
            </a:br>
            <a:endParaRPr lang="en-US" altLang="en-US">
              <a:latin typeface="Bodoni MT Black" panose="02070603080606020203" pitchFamily="18" charset="77"/>
            </a:endParaRPr>
          </a:p>
        </p:txBody>
      </p:sp>
      <p:sp>
        <p:nvSpPr>
          <p:cNvPr id="6" name="TextBox 1">
            <a:extLst>
              <a:ext uri="{FF2B5EF4-FFF2-40B4-BE49-F238E27FC236}">
                <a16:creationId xmlns:a16="http://schemas.microsoft.com/office/drawing/2014/main" id="{3B4EFF20-4C3A-6446-AE75-902B81BD1B99}"/>
              </a:ext>
            </a:extLst>
          </p:cNvPr>
          <p:cNvSpPr txBox="1">
            <a:spLocks noChangeArrowheads="1"/>
          </p:cNvSpPr>
          <p:nvPr/>
        </p:nvSpPr>
        <p:spPr bwMode="auto">
          <a:xfrm>
            <a:off x="4763" y="3733800"/>
            <a:ext cx="4338637" cy="30464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defRPr/>
            </a:pPr>
            <a:r>
              <a:rPr lang="en-US" altLang="en-US" sz="1600" b="1" dirty="0">
                <a:latin typeface="+mj-lt"/>
                <a:cs typeface="Arial" charset="0"/>
              </a:rPr>
              <a:t>“When the gods divided the Man,</a:t>
            </a:r>
          </a:p>
          <a:p>
            <a:pPr eaLnBrk="1" hangingPunct="1">
              <a:lnSpc>
                <a:spcPct val="150000"/>
              </a:lnSpc>
              <a:defRPr/>
            </a:pPr>
            <a:r>
              <a:rPr lang="en-US" altLang="en-US" sz="1600" b="1" dirty="0">
                <a:latin typeface="+mj-lt"/>
                <a:cs typeface="Arial" charset="0"/>
              </a:rPr>
              <a:t>     into how many parts did they divide him?</a:t>
            </a:r>
          </a:p>
          <a:p>
            <a:pPr eaLnBrk="1" hangingPunct="1">
              <a:lnSpc>
                <a:spcPct val="150000"/>
              </a:lnSpc>
              <a:defRPr/>
            </a:pPr>
            <a:r>
              <a:rPr lang="en-US" altLang="en-US" sz="1600" b="1" dirty="0">
                <a:latin typeface="+mj-lt"/>
                <a:cs typeface="Arial" charset="0"/>
              </a:rPr>
              <a:t>What was his mouth, what were his arms,     </a:t>
            </a:r>
          </a:p>
          <a:p>
            <a:pPr eaLnBrk="1" hangingPunct="1">
              <a:lnSpc>
                <a:spcPct val="150000"/>
              </a:lnSpc>
              <a:defRPr/>
            </a:pPr>
            <a:r>
              <a:rPr lang="en-US" altLang="en-US" sz="1600" b="1" dirty="0">
                <a:latin typeface="+mj-lt"/>
                <a:cs typeface="Arial" charset="0"/>
              </a:rPr>
              <a:t>     what were his thighs and his feet called?</a:t>
            </a:r>
          </a:p>
          <a:p>
            <a:pPr eaLnBrk="1" hangingPunct="1">
              <a:lnSpc>
                <a:spcPct val="150000"/>
              </a:lnSpc>
              <a:defRPr/>
            </a:pPr>
            <a:r>
              <a:rPr lang="en-US" altLang="en-US" sz="1600" b="1" dirty="0">
                <a:latin typeface="+mj-lt"/>
                <a:cs typeface="Arial" charset="0"/>
              </a:rPr>
              <a:t>The </a:t>
            </a:r>
            <a:r>
              <a:rPr lang="en-US" altLang="en-US" sz="1600" b="1" dirty="0">
                <a:solidFill>
                  <a:srgbClr val="FF0000"/>
                </a:solidFill>
                <a:latin typeface="+mj-lt"/>
                <a:cs typeface="Arial" charset="0"/>
              </a:rPr>
              <a:t>Brahman</a:t>
            </a:r>
            <a:r>
              <a:rPr lang="en-US" altLang="en-US" sz="1600" b="1" dirty="0">
                <a:latin typeface="+mj-lt"/>
                <a:cs typeface="Arial" charset="0"/>
              </a:rPr>
              <a:t> was his mouth, of his </a:t>
            </a:r>
          </a:p>
          <a:p>
            <a:pPr eaLnBrk="1" hangingPunct="1">
              <a:lnSpc>
                <a:spcPct val="150000"/>
              </a:lnSpc>
              <a:defRPr/>
            </a:pPr>
            <a:r>
              <a:rPr lang="en-US" altLang="en-US" sz="1600" b="1" dirty="0">
                <a:latin typeface="+mj-lt"/>
                <a:cs typeface="Arial" charset="0"/>
              </a:rPr>
              <a:t>     arms was made the </a:t>
            </a:r>
            <a:r>
              <a:rPr lang="en-US" altLang="en-US" sz="1600" b="1" dirty="0">
                <a:solidFill>
                  <a:srgbClr val="FF0000"/>
                </a:solidFill>
                <a:latin typeface="+mj-lt"/>
                <a:cs typeface="Arial" charset="0"/>
              </a:rPr>
              <a:t>warrior</a:t>
            </a:r>
            <a:r>
              <a:rPr lang="en-US" altLang="en-US" sz="1600" b="1" dirty="0">
                <a:latin typeface="+mj-lt"/>
                <a:cs typeface="Arial" charset="0"/>
              </a:rPr>
              <a:t>.</a:t>
            </a:r>
          </a:p>
          <a:p>
            <a:pPr eaLnBrk="1" hangingPunct="1">
              <a:lnSpc>
                <a:spcPct val="150000"/>
              </a:lnSpc>
              <a:defRPr/>
            </a:pPr>
            <a:r>
              <a:rPr lang="en-US" altLang="en-US" sz="1600" b="1" dirty="0">
                <a:latin typeface="+mj-lt"/>
                <a:cs typeface="Arial" charset="0"/>
              </a:rPr>
              <a:t>His thighs became the </a:t>
            </a:r>
            <a:r>
              <a:rPr lang="en-US" altLang="en-US" sz="1600" b="1" dirty="0">
                <a:solidFill>
                  <a:srgbClr val="FF0000"/>
                </a:solidFill>
                <a:latin typeface="+mj-lt"/>
                <a:cs typeface="Arial" charset="0"/>
              </a:rPr>
              <a:t>Vaisya</a:t>
            </a:r>
            <a:r>
              <a:rPr lang="en-US" altLang="en-US" sz="1600" b="1" dirty="0">
                <a:latin typeface="+mj-lt"/>
                <a:cs typeface="Arial" charset="0"/>
              </a:rPr>
              <a:t>, </a:t>
            </a:r>
          </a:p>
          <a:p>
            <a:pPr eaLnBrk="1" hangingPunct="1">
              <a:lnSpc>
                <a:spcPct val="150000"/>
              </a:lnSpc>
              <a:defRPr/>
            </a:pPr>
            <a:r>
              <a:rPr lang="en-US" altLang="en-US" sz="1600" b="1" dirty="0">
                <a:latin typeface="+mj-lt"/>
                <a:cs typeface="Arial" charset="0"/>
              </a:rPr>
              <a:t>of his feet the  </a:t>
            </a:r>
            <a:r>
              <a:rPr lang="en-US" altLang="en-US" sz="1600" b="1" dirty="0">
                <a:solidFill>
                  <a:srgbClr val="FF0000"/>
                </a:solidFill>
                <a:latin typeface="+mj-lt"/>
                <a:cs typeface="Arial" charset="0"/>
              </a:rPr>
              <a:t>Sudra</a:t>
            </a:r>
            <a:r>
              <a:rPr lang="en-US" altLang="en-US" sz="1600" b="1" dirty="0">
                <a:latin typeface="+mj-lt"/>
                <a:cs typeface="Arial" charset="0"/>
              </a:rPr>
              <a:t> was born”.</a:t>
            </a:r>
          </a:p>
        </p:txBody>
      </p:sp>
      <p:sp>
        <p:nvSpPr>
          <p:cNvPr id="3" name="Right Arrow 2">
            <a:extLst>
              <a:ext uri="{FF2B5EF4-FFF2-40B4-BE49-F238E27FC236}">
                <a16:creationId xmlns:a16="http://schemas.microsoft.com/office/drawing/2014/main" id="{904C9412-AD91-014B-BDEC-83A6AC75B55C}"/>
              </a:ext>
            </a:extLst>
          </p:cNvPr>
          <p:cNvSpPr/>
          <p:nvPr/>
        </p:nvSpPr>
        <p:spPr>
          <a:xfrm rot="19717610">
            <a:off x="3276600" y="37338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CB081A2E-F113-634E-B779-275A04DB175A}"/>
              </a:ext>
            </a:extLst>
          </p:cNvPr>
          <p:cNvSpPr/>
          <p:nvPr/>
        </p:nvSpPr>
        <p:spPr>
          <a:xfrm>
            <a:off x="4800600" y="4419600"/>
            <a:ext cx="2981325" cy="2246313"/>
          </a:xfrm>
          <a:prstGeom prst="rect">
            <a:avLst/>
          </a:prstGeom>
        </p:spPr>
        <p:txBody>
          <a:bodyPr>
            <a:spAutoFit/>
          </a:bodyPr>
          <a:lstStyle/>
          <a:p>
            <a:pPr algn="ctr" eaLnBrk="1" fontAlgn="auto" hangingPunct="1">
              <a:spcAft>
                <a:spcPts val="0"/>
              </a:spcAft>
              <a:defRPr/>
            </a:pPr>
            <a:r>
              <a:rPr lang="en-US" sz="2000" dirty="0">
                <a:solidFill>
                  <a:schemeClr val="accent5">
                    <a:lumMod val="75000"/>
                  </a:schemeClr>
                </a:solidFill>
                <a:latin typeface="+mj-lt"/>
                <a:cs typeface="Arial" charset="0"/>
              </a:rPr>
              <a:t>Pair/Share: Given this poem, what attitudes are shown about the different castes. Why would the castes be tied to those particular parts of the body?</a:t>
            </a:r>
          </a:p>
        </p:txBody>
      </p:sp>
      <p:sp>
        <p:nvSpPr>
          <p:cNvPr id="9" name="Rectangle 8">
            <a:extLst>
              <a:ext uri="{FF2B5EF4-FFF2-40B4-BE49-F238E27FC236}">
                <a16:creationId xmlns:a16="http://schemas.microsoft.com/office/drawing/2014/main" id="{D4E56C5F-F08C-BD42-8DCB-79CF1F676B57}"/>
              </a:ext>
            </a:extLst>
          </p:cNvPr>
          <p:cNvSpPr/>
          <p:nvPr/>
        </p:nvSpPr>
        <p:spPr>
          <a:xfrm>
            <a:off x="4763" y="3048000"/>
            <a:ext cx="3236912" cy="646113"/>
          </a:xfrm>
          <a:prstGeom prst="rect">
            <a:avLst/>
          </a:prstGeom>
        </p:spPr>
        <p:txBody>
          <a:bodyPr>
            <a:spAutoFit/>
          </a:bodyPr>
          <a:lstStyle/>
          <a:p>
            <a:pPr algn="ctr" eaLnBrk="1" fontAlgn="auto" hangingPunct="1">
              <a:spcAft>
                <a:spcPts val="0"/>
              </a:spcAft>
              <a:buFont typeface="Arial" pitchFamily="34" charset="0"/>
              <a:buNone/>
              <a:defRPr/>
            </a:pPr>
            <a:r>
              <a:rPr lang="en-US" dirty="0">
                <a:solidFill>
                  <a:schemeClr val="accent5">
                    <a:lumMod val="75000"/>
                  </a:schemeClr>
                </a:solidFill>
                <a:latin typeface="+mj-lt"/>
                <a:cs typeface="Arial" charset="0"/>
              </a:rPr>
              <a:t>Read the following poem from the Rig Veda: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8DE2-F901-41A2-14D3-B40A6B0A51C0}"/>
              </a:ext>
            </a:extLst>
          </p:cNvPr>
          <p:cNvSpPr>
            <a:spLocks noGrp="1"/>
          </p:cNvSpPr>
          <p:nvPr>
            <p:ph type="title"/>
          </p:nvPr>
        </p:nvSpPr>
        <p:spPr>
          <a:xfrm>
            <a:off x="457200" y="609600"/>
            <a:ext cx="8229600" cy="1143000"/>
          </a:xfrm>
        </p:spPr>
        <p:txBody>
          <a:bodyPr/>
          <a:lstStyle/>
          <a:p>
            <a:r>
              <a:rPr lang="en-US" b="1" u="sng" dirty="0">
                <a:latin typeface="Desdemona" pitchFamily="82" charset="77"/>
              </a:rPr>
              <a:t>Ganesha</a:t>
            </a:r>
            <a:r>
              <a:rPr lang="en-US" dirty="0">
                <a:latin typeface="Desdemona" pitchFamily="82" charset="77"/>
              </a:rPr>
              <a:t>- the remover of obstacles and the harbinger of prosperity.</a:t>
            </a:r>
          </a:p>
        </p:txBody>
      </p:sp>
      <p:pic>
        <p:nvPicPr>
          <p:cNvPr id="1026" name="Picture 2" descr="undefined">
            <a:extLst>
              <a:ext uri="{FF2B5EF4-FFF2-40B4-BE49-F238E27FC236}">
                <a16:creationId xmlns:a16="http://schemas.microsoft.com/office/drawing/2014/main" id="{51734776-0A57-C603-A7A9-47D2FCB893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800" y="2133600"/>
            <a:ext cx="4191919" cy="45259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tems does Ganesha hold? – HD Asian Art">
            <a:extLst>
              <a:ext uri="{FF2B5EF4-FFF2-40B4-BE49-F238E27FC236}">
                <a16:creationId xmlns:a16="http://schemas.microsoft.com/office/drawing/2014/main" id="{8F731CB7-DEAF-4138-72EA-1913BD794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133600"/>
            <a:ext cx="4213490" cy="452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33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255C2EC-4BC2-594E-BE26-B57DE9316F3E}"/>
              </a:ext>
            </a:extLst>
          </p:cNvPr>
          <p:cNvSpPr>
            <a:spLocks noGrp="1"/>
          </p:cNvSpPr>
          <p:nvPr>
            <p:ph type="title"/>
          </p:nvPr>
        </p:nvSpPr>
        <p:spPr>
          <a:xfrm>
            <a:off x="193675" y="660400"/>
            <a:ext cx="8382000" cy="1477963"/>
          </a:xfrm>
        </p:spPr>
        <p:txBody>
          <a:bodyPr/>
          <a:lstStyle/>
          <a:p>
            <a:r>
              <a:rPr lang="en-US" altLang="en-US" sz="2400" b="1">
                <a:solidFill>
                  <a:srgbClr val="FF0000"/>
                </a:solidFill>
              </a:rPr>
              <a:t>Video clip </a:t>
            </a:r>
            <a:r>
              <a:rPr lang="en-US" altLang="en-US" sz="2400" b="1"/>
              <a:t>by John Greene– Crash Course India</a:t>
            </a:r>
            <a:br>
              <a:rPr lang="en-US" altLang="en-US" sz="2400" b="1"/>
            </a:br>
            <a:r>
              <a:rPr lang="en-US" altLang="en-US" sz="2400" b="1"/>
              <a:t>1:00-5:00</a:t>
            </a:r>
            <a:br>
              <a:rPr lang="en-US" altLang="en-US" sz="2400" b="1"/>
            </a:br>
            <a:endParaRPr lang="en-US" altLang="en-US" sz="2800" b="1" u="sng"/>
          </a:p>
        </p:txBody>
      </p:sp>
      <p:sp>
        <p:nvSpPr>
          <p:cNvPr id="6" name="Content Placeholder 2">
            <a:extLst>
              <a:ext uri="{FF2B5EF4-FFF2-40B4-BE49-F238E27FC236}">
                <a16:creationId xmlns:a16="http://schemas.microsoft.com/office/drawing/2014/main" id="{2E90AC33-9C61-644C-BE3B-DA1ED3E0731A}"/>
              </a:ext>
            </a:extLst>
          </p:cNvPr>
          <p:cNvSpPr>
            <a:spLocks noGrp="1"/>
          </p:cNvSpPr>
          <p:nvPr>
            <p:ph idx="1"/>
          </p:nvPr>
        </p:nvSpPr>
        <p:spPr>
          <a:xfrm>
            <a:off x="182563" y="1417638"/>
            <a:ext cx="3886200" cy="1935162"/>
          </a:xfrm>
        </p:spPr>
        <p:txBody>
          <a:bodyPr/>
          <a:lstStyle/>
          <a:p>
            <a:pPr marL="0" indent="0" eaLnBrk="1" hangingPunct="1">
              <a:lnSpc>
                <a:spcPct val="90000"/>
              </a:lnSpc>
              <a:buFont typeface="Arial" charset="0"/>
              <a:buNone/>
              <a:defRPr/>
            </a:pPr>
            <a:r>
              <a:rPr lang="en-US" altLang="en-US" sz="2800" b="1" dirty="0"/>
              <a:t>Discussion: </a:t>
            </a:r>
          </a:p>
          <a:p>
            <a:pPr eaLnBrk="1" hangingPunct="1">
              <a:lnSpc>
                <a:spcPct val="90000"/>
              </a:lnSpc>
              <a:buFont typeface="Arial" charset="0"/>
              <a:buChar char="•"/>
              <a:defRPr/>
            </a:pPr>
            <a:r>
              <a:rPr lang="en-US" altLang="en-US" sz="2800" dirty="0"/>
              <a:t>After watching the clip, what distinguishes Hinduism from other world religions?</a:t>
            </a:r>
          </a:p>
          <a:p>
            <a:pPr eaLnBrk="1" hangingPunct="1">
              <a:lnSpc>
                <a:spcPct val="90000"/>
              </a:lnSpc>
              <a:buFont typeface="Arial" charset="0"/>
              <a:buChar char="•"/>
              <a:defRPr/>
            </a:pPr>
            <a:r>
              <a:rPr lang="en-US" altLang="en-US" sz="2800" dirty="0"/>
              <a:t>“It is better to perform your own dharma poorly than another's well.”  </a:t>
            </a:r>
          </a:p>
          <a:p>
            <a:pPr eaLnBrk="1" hangingPunct="1">
              <a:lnSpc>
                <a:spcPct val="90000"/>
              </a:lnSpc>
              <a:buFont typeface="Arial" charset="0"/>
              <a:buChar char="•"/>
              <a:defRPr/>
            </a:pPr>
            <a:r>
              <a:rPr lang="en-US" altLang="en-US" sz="2800" dirty="0"/>
              <a:t>How can Hinduism be connected to the Code of Hammurabi?</a:t>
            </a:r>
          </a:p>
        </p:txBody>
      </p:sp>
      <p:pic>
        <p:nvPicPr>
          <p:cNvPr id="20483" name="Picture 2">
            <a:extLst>
              <a:ext uri="{FF2B5EF4-FFF2-40B4-BE49-F238E27FC236}">
                <a16:creationId xmlns:a16="http://schemas.microsoft.com/office/drawing/2014/main" id="{E52BB21F-12AA-8A40-833F-684EA4A8C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0963" y="3352800"/>
            <a:ext cx="3906837"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0B88EB3B-275F-F847-BD63-88B44A0320AF}"/>
              </a:ext>
            </a:extLst>
          </p:cNvPr>
          <p:cNvSpPr txBox="1">
            <a:spLocks/>
          </p:cNvSpPr>
          <p:nvPr/>
        </p:nvSpPr>
        <p:spPr bwMode="auto">
          <a:xfrm>
            <a:off x="609600" y="152400"/>
            <a:ext cx="7772400" cy="263525"/>
          </a:xfrm>
          <a:prstGeom prst="rect">
            <a:avLst/>
          </a:prstGeom>
          <a:noFill/>
          <a:ln>
            <a:noFill/>
          </a:ln>
        </p:spPr>
        <p:txBody>
          <a:bodyPr anchor="ctr">
            <a:normAutofit fontScale="52500" lnSpcReduction="2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2400"/>
              <a:t>Focus: How did the Vedic tradition transform Indian culture?</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1506</TotalTime>
  <Words>903</Words>
  <Application>Microsoft Macintosh PowerPoint</Application>
  <PresentationFormat>On-screen Show (4:3)</PresentationFormat>
  <Paragraphs>76</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Bodoni MT Black</vt:lpstr>
      <vt:lpstr>Calibri</vt:lpstr>
      <vt:lpstr>Desdemona</vt:lpstr>
      <vt:lpstr>Traditional Arabic</vt:lpstr>
      <vt:lpstr>Wingdings</vt:lpstr>
      <vt:lpstr>Office Theme</vt:lpstr>
      <vt:lpstr>Focus: How did the Vedic tradition transform Indian culture?</vt:lpstr>
      <vt:lpstr>Pair/ Share:   “The genius of India consists of synthesis”- Jawaharlal Nehru   (first Prime Minister of India and a central figure in Indian politics before   and after independence in the 20th century)  </vt:lpstr>
      <vt:lpstr>PowerPoint Presentation</vt:lpstr>
      <vt:lpstr>Focus: How did the Vedic tradition transform Indian culture?</vt:lpstr>
      <vt:lpstr>Caste System Each step represents a Varna</vt:lpstr>
      <vt:lpstr> Brahma ( The Creator) </vt:lpstr>
      <vt:lpstr> Vishnu   (preserver/sustainer of life) </vt:lpstr>
      <vt:lpstr>Ganesha- the remover of obstacles and the harbinger of prosperity.</vt:lpstr>
      <vt:lpstr>Video clip by John Greene– Crash Course India 1:00-5:00 </vt:lpstr>
      <vt:lpstr>Guiding Question: Why were people in India willing to accept the caste system?   </vt:lpstr>
      <vt:lpstr>Holy Text</vt:lpstr>
      <vt:lpstr>Group Activity: Read the 2007 article Bringing India's Castes to Book on the following slides.   </vt:lpstr>
      <vt:lpstr>PowerPoint Presentation</vt:lpstr>
      <vt:lpstr>PowerPoint Presentation</vt:lpstr>
      <vt:lpstr>Homework Activity: Respond to the following question in your notebook (4-6 sentences) based on the 2010 article Bringing India's Castes to Book.  </vt:lpstr>
    </vt:vector>
  </TitlesOfParts>
  <Company>St. John's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 How did Indian traditions change and continue through time?</dc:title>
  <dc:creator>St. John's University</dc:creator>
  <cp:lastModifiedBy>Rerick Austen</cp:lastModifiedBy>
  <cp:revision>56</cp:revision>
  <dcterms:created xsi:type="dcterms:W3CDTF">2014-11-11T16:49:46Z</dcterms:created>
  <dcterms:modified xsi:type="dcterms:W3CDTF">2024-10-11T12:42:32Z</dcterms:modified>
</cp:coreProperties>
</file>