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79" r:id="rId2"/>
    <p:sldId id="261" r:id="rId3"/>
    <p:sldId id="258" r:id="rId4"/>
    <p:sldId id="262" r:id="rId5"/>
    <p:sldId id="263" r:id="rId6"/>
    <p:sldId id="265" r:id="rId7"/>
    <p:sldId id="282" r:id="rId8"/>
    <p:sldId id="284" r:id="rId9"/>
    <p:sldId id="272" r:id="rId10"/>
    <p:sldId id="27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8" autoAdjust="0"/>
    <p:restoredTop sz="94660" autoAdjust="0"/>
  </p:normalViewPr>
  <p:slideViewPr>
    <p:cSldViewPr snapToGrid="0">
      <p:cViewPr varScale="1">
        <p:scale>
          <a:sx n="107" d="100"/>
          <a:sy n="107" d="100"/>
        </p:scale>
        <p:origin x="712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42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565C1-0A08-4619-A014-83EF06AF4E7A}" type="datetimeFigureOut">
              <a:rPr lang="en-US" smtClean="0"/>
              <a:pPr/>
              <a:t>10/17/24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2AA584-B92F-4CCB-8A48-0693E24C85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483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6D73FED-E51C-4655-87A3-478D3DEDD202}" type="slidenum">
              <a:rPr lang="en-US" altLang="en-US" sz="1200"/>
              <a:pPr eaLnBrk="1" hangingPunct="1"/>
              <a:t>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134411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7AB473CD-E1B6-E5EC-47BE-1A9BDC748DD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A3FA7E09-287F-D361-3B85-776BE23D0A7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2A50F5EE-B159-3E92-DD29-D7F2CF159E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D305ABF-B892-ED43-8C85-0ADEB7E2C10E}" type="slidenum">
              <a:rPr lang="en-US" altLang="en-US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80C64B75-AB92-9AF1-E28B-618A9B4D242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67C42C83-9CB2-F5AE-1948-B2B81971BEC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04A75256-42EE-F1FB-A64F-1351ACE4CD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F74FC06-12AB-3A4D-8C7F-BA897C8208AE}" type="slidenum">
              <a:rPr lang="en-US" altLang="en-US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pPr/>
              <a:t>10/17/24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pPr/>
              <a:t>10/17/24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pPr/>
              <a:t>10/17/24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1601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pPr/>
              <a:t>10/17/24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pPr/>
              <a:t>10/17/24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pPr/>
              <a:t>10/17/24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pPr/>
              <a:t>10/17/24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pPr/>
              <a:t>10/17/24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pPr/>
              <a:t>10/17/24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pPr/>
              <a:t>10/17/24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pPr/>
              <a:t>10/17/24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10/17/24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chanakya quote even if the destin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3811"/>
            <a:ext cx="5734050" cy="518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chanakya quote even if the destin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643" y="2122982"/>
            <a:ext cx="6313357" cy="4735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0D7C9CD-54F4-5946-8225-7ED855B2984A}"/>
              </a:ext>
            </a:extLst>
          </p:cNvPr>
          <p:cNvSpPr txBox="1"/>
          <p:nvPr/>
        </p:nvSpPr>
        <p:spPr>
          <a:xfrm>
            <a:off x="0" y="5473860"/>
            <a:ext cx="58940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Consider your peers at Staten Island Tech: it could be who you</a:t>
            </a:r>
          </a:p>
          <a:p>
            <a:r>
              <a:rPr lang="en-US" dirty="0">
                <a:solidFill>
                  <a:srgbClr val="FF0000"/>
                </a:solidFill>
              </a:rPr>
              <a:t> sit next to in class or someone you take the bus home with </a:t>
            </a:r>
          </a:p>
          <a:p>
            <a:r>
              <a:rPr lang="en-US" dirty="0">
                <a:solidFill>
                  <a:srgbClr val="FF0000"/>
                </a:solidFill>
              </a:rPr>
              <a:t>after school. If you met another student who spoke like this </a:t>
            </a:r>
          </a:p>
          <a:p>
            <a:r>
              <a:rPr lang="en-US" dirty="0">
                <a:solidFill>
                  <a:srgbClr val="FF0000"/>
                </a:solidFill>
              </a:rPr>
              <a:t>would you be friends with them?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E98E63-FA63-0448-9A34-5C12F8563E3D}"/>
              </a:ext>
            </a:extLst>
          </p:cNvPr>
          <p:cNvSpPr txBox="1"/>
          <p:nvPr/>
        </p:nvSpPr>
        <p:spPr>
          <a:xfrm>
            <a:off x="7560524" y="484894"/>
            <a:ext cx="41259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 u="sng" dirty="0">
                <a:solidFill>
                  <a:srgbClr val="00B0F0"/>
                </a:solidFill>
              </a:rPr>
              <a:t>DO NOW</a:t>
            </a:r>
          </a:p>
        </p:txBody>
      </p:sp>
    </p:spTree>
    <p:extLst>
      <p:ext uri="{BB962C8B-B14F-4D97-AF65-F5344CB8AC3E}">
        <p14:creationId xmlns:p14="http://schemas.microsoft.com/office/powerpoint/2010/main" val="1653019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A0558E76-D68C-4909-89D3-C914DECFF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144" y="-41428"/>
            <a:ext cx="10295907" cy="1554163"/>
          </a:xfrm>
        </p:spPr>
        <p:txBody>
          <a:bodyPr/>
          <a:lstStyle/>
          <a:p>
            <a:r>
              <a:rPr lang="en-US" altLang="en-US" sz="2800" b="1" i="1" dirty="0">
                <a:solidFill>
                  <a:srgbClr val="FF0000"/>
                </a:solidFill>
              </a:rPr>
              <a:t>Pair Share:  </a:t>
            </a:r>
            <a:r>
              <a:rPr lang="en-US" altLang="en-US" sz="2800" i="1" dirty="0">
                <a:solidFill>
                  <a:srgbClr val="FF0000"/>
                </a:solidFill>
              </a:rPr>
              <a:t>According to the following quotes; What was the predominant view and Source of Social Division  in Classical Indian society? 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126E6CA9-42A6-4313-4C65-FF2CABD57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144464"/>
            <a:ext cx="12065330" cy="3763962"/>
          </a:xfrm>
        </p:spPr>
        <p:txBody>
          <a:bodyPr>
            <a:noAutofit/>
          </a:bodyPr>
          <a:lstStyle/>
          <a:p>
            <a:pPr algn="l"/>
            <a:r>
              <a:rPr lang="en-US" b="1" i="0" u="sng" dirty="0">
                <a:solidFill>
                  <a:srgbClr val="00B0F0"/>
                </a:solidFill>
                <a:effectLst/>
              </a:rPr>
              <a:t>The Laws of Manu Continued</a:t>
            </a:r>
          </a:p>
          <a:p>
            <a:pPr algn="l"/>
            <a:r>
              <a:rPr lang="en-US" sz="1900" b="0" i="0" dirty="0">
                <a:solidFill>
                  <a:srgbClr val="202122"/>
                </a:solidFill>
                <a:effectLst/>
              </a:rPr>
              <a:t>The Vedas, the sacred tradition, the customs of virtuous men, and one's own pleasure, they declare to be the fourfold means of defining the sacred law.									- </a:t>
            </a:r>
            <a:r>
              <a:rPr lang="en-US" sz="1900" b="0" i="1" dirty="0" err="1">
                <a:solidFill>
                  <a:srgbClr val="202122"/>
                </a:solidFill>
                <a:effectLst/>
              </a:rPr>
              <a:t>Manusmriti</a:t>
            </a:r>
            <a:r>
              <a:rPr lang="en-US" sz="1900" b="0" i="1" dirty="0">
                <a:solidFill>
                  <a:srgbClr val="202122"/>
                </a:solidFill>
                <a:effectLst/>
              </a:rPr>
              <a:t> 2.12</a:t>
            </a:r>
            <a:endParaRPr lang="en-US" sz="1900" b="0" i="0" dirty="0">
              <a:solidFill>
                <a:srgbClr val="202122"/>
              </a:solidFill>
              <a:effectLst/>
            </a:endParaRPr>
          </a:p>
          <a:p>
            <a:pPr algn="l"/>
            <a:r>
              <a:rPr lang="en-US" altLang="en-US" sz="1900" dirty="0"/>
              <a:t>	</a:t>
            </a:r>
            <a:br>
              <a:rPr lang="en-US" sz="1900" b="0" i="0" dirty="0">
                <a:solidFill>
                  <a:srgbClr val="202122"/>
                </a:solidFill>
                <a:effectLst/>
              </a:rPr>
            </a:br>
            <a:r>
              <a:rPr lang="en-US" sz="1900" b="0" i="0" u="none" strike="noStrike" dirty="0">
                <a:solidFill>
                  <a:srgbClr val="000000"/>
                </a:solidFill>
                <a:effectLst/>
              </a:rPr>
              <a:t>87. But in order to protect this universe He, the most resplendent one, assigned separate (duties and) occupations to those who sprang from his mouth, arms, thighs, and feet.</a:t>
            </a:r>
          </a:p>
          <a:p>
            <a:pPr algn="l"/>
            <a:r>
              <a:rPr lang="en-US" sz="1900" b="0" i="0" u="none" strike="noStrike" dirty="0">
                <a:solidFill>
                  <a:srgbClr val="000000"/>
                </a:solidFill>
                <a:effectLst/>
              </a:rPr>
              <a:t>88. To Brahmanas he assigned teaching and studying (the Veda), sacrificing for their own benefit and for others, giving and accepting (of alms).</a:t>
            </a:r>
          </a:p>
          <a:p>
            <a:pPr algn="l"/>
            <a:r>
              <a:rPr lang="en-US" sz="1900" b="0" i="0" u="none" strike="noStrike" dirty="0">
                <a:solidFill>
                  <a:srgbClr val="000000"/>
                </a:solidFill>
                <a:effectLst/>
              </a:rPr>
              <a:t>89. The Kshatriya he commanded to protect the people, to bestow gifts, to offer sacrifices, to study (the Veda), and to abstain from attaching himself to sensual pleasures;</a:t>
            </a:r>
          </a:p>
          <a:p>
            <a:pPr algn="l"/>
            <a:r>
              <a:rPr lang="en-US" sz="1900" b="0" i="0" u="none" strike="noStrike" dirty="0">
                <a:solidFill>
                  <a:srgbClr val="000000"/>
                </a:solidFill>
                <a:effectLst/>
              </a:rPr>
              <a:t>90. The Vaisya to tend cattle, to bestow gifts, to offer sacrifices, to study (the Veda), to trade, to lend money, and to cultivate land.</a:t>
            </a:r>
          </a:p>
          <a:p>
            <a:pPr algn="l"/>
            <a:r>
              <a:rPr lang="en-US" sz="1900" b="0" i="0" u="none" strike="noStrike" dirty="0">
                <a:solidFill>
                  <a:srgbClr val="000000"/>
                </a:solidFill>
                <a:effectLst/>
              </a:rPr>
              <a:t>91. One occupation only the lord prescribed to the Sudra, to serve meekly even these (other) three castes.</a:t>
            </a:r>
          </a:p>
          <a:p>
            <a:pPr algn="l"/>
            <a:r>
              <a:rPr lang="en-US" sz="1900" b="0" i="0" u="none" strike="noStrike" dirty="0">
                <a:solidFill>
                  <a:srgbClr val="000000"/>
                </a:solidFill>
                <a:effectLst/>
              </a:rPr>
              <a:t>93. As the Brahmana sprang from (Brahman's) mouth, as he was the first-born, and as he possesses the Veda, he is by right the lord of this whole creation.</a:t>
            </a:r>
          </a:p>
          <a:p>
            <a:r>
              <a:rPr lang="en-US" sz="1900" b="0" i="1" dirty="0">
                <a:solidFill>
                  <a:srgbClr val="202122"/>
                </a:solidFill>
                <a:effectLst/>
              </a:rPr>
              <a:t>-</a:t>
            </a:r>
            <a:r>
              <a:rPr lang="en-US" sz="1900" b="0" i="1" dirty="0" err="1">
                <a:solidFill>
                  <a:srgbClr val="202122"/>
                </a:solidFill>
                <a:effectLst/>
              </a:rPr>
              <a:t>Manusmriti</a:t>
            </a:r>
            <a:r>
              <a:rPr lang="en-US" sz="1900" b="0" i="1" dirty="0">
                <a:solidFill>
                  <a:srgbClr val="202122"/>
                </a:solidFill>
                <a:effectLst/>
              </a:rPr>
              <a:t> 1.87-93</a:t>
            </a:r>
          </a:p>
          <a:p>
            <a:pPr marL="0" indent="0">
              <a:buNone/>
            </a:pPr>
            <a:endParaRPr lang="en-US" sz="1600" b="0" i="0" dirty="0">
              <a:solidFill>
                <a:srgbClr val="202122"/>
              </a:solidFill>
              <a:effectLst/>
            </a:endParaRPr>
          </a:p>
          <a:p>
            <a:r>
              <a:rPr lang="en-US" altLang="en-US" sz="1600" i="1" dirty="0"/>
              <a:t> 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lum bright="-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57" y="0"/>
            <a:ext cx="638892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7006442" y="0"/>
            <a:ext cx="5040086" cy="17543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>
            <a:outerShdw dist="45791" dir="3378596" algn="ctr" rotWithShape="0">
              <a:srgbClr val="000000"/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5400" b="1" dirty="0">
                <a:solidFill>
                  <a:srgbClr val="A58C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latino Linotype" panose="02040502050505030304" pitchFamily="18" charset="0"/>
              </a:rPr>
              <a:t>The Mauryan Empire</a:t>
            </a:r>
          </a:p>
        </p:txBody>
      </p:sp>
      <p:sp>
        <p:nvSpPr>
          <p:cNvPr id="73733" name="Rectangle 5"/>
          <p:cNvSpPr>
            <a:spLocks noChangeArrowheads="1"/>
          </p:cNvSpPr>
          <p:nvPr/>
        </p:nvSpPr>
        <p:spPr bwMode="auto">
          <a:xfrm>
            <a:off x="7086600" y="4573979"/>
            <a:ext cx="5105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</a:rPr>
              <a:t>321 BCE – 185 BCE</a:t>
            </a:r>
          </a:p>
        </p:txBody>
      </p:sp>
      <p:sp>
        <p:nvSpPr>
          <p:cNvPr id="6" name="Rectangle 5"/>
          <p:cNvSpPr/>
          <p:nvPr/>
        </p:nvSpPr>
        <p:spPr>
          <a:xfrm>
            <a:off x="7006442" y="5094515"/>
            <a:ext cx="50193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i="1" dirty="0"/>
              <a:t>Around 323 B.C.E, a great empire emerged in northern India. The rulers of this empire conquered most of northern and central India. </a:t>
            </a:r>
          </a:p>
        </p:txBody>
      </p:sp>
    </p:spTree>
    <p:extLst>
      <p:ext uri="{BB962C8B-B14F-4D97-AF65-F5344CB8AC3E}">
        <p14:creationId xmlns:p14="http://schemas.microsoft.com/office/powerpoint/2010/main" val="601817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740353" y="35350"/>
            <a:ext cx="8573729" cy="1323439"/>
          </a:xfrm>
          <a:prstGeom prst="rect">
            <a:avLst/>
          </a:prstGeom>
          <a:solidFill>
            <a:srgbClr val="FFFF00"/>
          </a:solidFill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4800" b="1" dirty="0">
                <a:solidFill>
                  <a:srgbClr val="A58C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latino Linotype" panose="02040502050505030304" pitchFamily="18" charset="0"/>
              </a:rPr>
              <a:t>Chandragupta Maurya: </a:t>
            </a:r>
            <a:r>
              <a:rPr lang="en-US" sz="3200" b="1" dirty="0">
                <a:solidFill>
                  <a:srgbClr val="A58C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latino Linotype" panose="02040502050505030304" pitchFamily="18" charset="0"/>
              </a:rPr>
              <a:t>321 BCE BCE298 BCE    </a:t>
            </a:r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142499" y="2199275"/>
            <a:ext cx="9171583" cy="4154984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CC6600"/>
              </a:buClr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4" charset="0"/>
              </a:rPr>
              <a:t>First emperor to unite a large region of India through military conquest.</a:t>
            </a:r>
          </a:p>
          <a:p>
            <a:pPr>
              <a:spcBef>
                <a:spcPct val="50000"/>
              </a:spcBef>
              <a:buClr>
                <a:srgbClr val="CC6600"/>
              </a:buClr>
              <a:buFont typeface="Wingdings" pitchFamily="2" charset="2"/>
              <a:buChar char="§"/>
              <a:defRPr/>
            </a:pPr>
            <a:r>
              <a:rPr lang="en-US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4" charset="0"/>
              </a:rPr>
              <a:t> Adopts a centralized 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4" charset="0"/>
              </a:rPr>
              <a:t>bureaucracy</a:t>
            </a:r>
            <a:r>
              <a:rPr lang="en-US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4" charset="0"/>
              </a:rPr>
              <a:t> where he divided his empire into provinces, then districts for tax assessments and law enforcement. His administration oversaw trade and agricultural production and this new system was enforced under a legal code with the authority of the army.</a:t>
            </a:r>
          </a:p>
          <a:p>
            <a:pPr>
              <a:spcBef>
                <a:spcPct val="50000"/>
              </a:spcBef>
              <a:buClr>
                <a:srgbClr val="CC6600"/>
              </a:buClr>
              <a:buFont typeface="Wingdings" pitchFamily="2" charset="2"/>
              <a:buChar char="§"/>
              <a:defRPr/>
            </a:pPr>
            <a:r>
              <a:rPr lang="en-US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301 BCE  gave up his throne &amp; became a Jain - 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Jainism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 prescribes a path of non-injury (ahimsa) towards all living beings. Practitioners believe non-violence and self-control are the means to liberation from samsara. </a:t>
            </a:r>
            <a:endParaRPr lang="en-US" sz="2400" dirty="0">
              <a:effectLst>
                <a:outerShdw blurRad="38100" dist="38100" dir="2700000" algn="tl">
                  <a:srgbClr val="FFFFFF"/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122" name="Picture 2" descr="Chandragupta Maurya - World History Encyclopedia">
            <a:extLst>
              <a:ext uri="{FF2B5EF4-FFF2-40B4-BE49-F238E27FC236}">
                <a16:creationId xmlns:a16="http://schemas.microsoft.com/office/drawing/2014/main" id="{D76DF725-ACD0-46A6-76D5-1BA39F7DD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4082" y="503741"/>
            <a:ext cx="3195637" cy="5993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9091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6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2"/>
          <p:cNvSpPr txBox="1">
            <a:spLocks noChangeArrowheads="1"/>
          </p:cNvSpPr>
          <p:nvPr/>
        </p:nvSpPr>
        <p:spPr bwMode="auto">
          <a:xfrm>
            <a:off x="-336645" y="212725"/>
            <a:ext cx="7620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45791" dir="3378596" algn="ctr" rotWithShape="0">
              <a:srgbClr val="000000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5400" b="1" dirty="0">
                <a:solidFill>
                  <a:srgbClr val="FF0000"/>
                </a:solidFill>
                <a:latin typeface="Calibri" pitchFamily="34" charset="0"/>
              </a:rPr>
              <a:t>Chanakya  </a:t>
            </a:r>
            <a:r>
              <a:rPr lang="en-US" sz="5400" b="1" dirty="0">
                <a:latin typeface="Calibri" pitchFamily="34" charset="0"/>
              </a:rPr>
              <a:t>or</a:t>
            </a:r>
            <a:r>
              <a:rPr lang="en-US" sz="5400" b="1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sz="5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Kautilya</a:t>
            </a:r>
            <a:endParaRPr 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230593" y="1007424"/>
            <a:ext cx="7780644" cy="473975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rgbClr val="CC6600"/>
              </a:buClr>
              <a:buFont typeface="Wingdings" pitchFamily="2" charset="2"/>
              <a:buChar char="§"/>
              <a:defRPr/>
            </a:pPr>
            <a:r>
              <a:rPr 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</a:rPr>
              <a:t> Chandragupta’s advisor from the Brahmin caste.</a:t>
            </a:r>
          </a:p>
          <a:p>
            <a:pPr>
              <a:spcBef>
                <a:spcPct val="50000"/>
              </a:spcBef>
              <a:buClr>
                <a:srgbClr val="CC6600"/>
              </a:buClr>
              <a:buFont typeface="Wingdings" pitchFamily="2" charset="2"/>
              <a:buChar char="§"/>
              <a:defRPr/>
            </a:pPr>
            <a:r>
              <a:rPr 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</a:rPr>
              <a:t> Wrote the </a:t>
            </a:r>
            <a:r>
              <a:rPr lang="en-US" sz="2800" b="1" i="1" dirty="0" err="1">
                <a:solidFill>
                  <a:srgbClr val="E4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Arthashastra</a:t>
            </a:r>
            <a:r>
              <a:rPr 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</a:rPr>
              <a:t> which is a Sanskrit term meaning “Statecraft.”</a:t>
            </a:r>
          </a:p>
          <a:p>
            <a:pPr>
              <a:spcBef>
                <a:spcPct val="50000"/>
              </a:spcBef>
              <a:buClr>
                <a:srgbClr val="CC6600"/>
              </a:buClr>
              <a:buFont typeface="Wingdings" pitchFamily="2" charset="2"/>
              <a:buChar char="§"/>
              <a:defRPr/>
            </a:pPr>
            <a:r>
              <a:rPr 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</a:rPr>
              <a:t> A guide for the king and his ministers:</a:t>
            </a:r>
          </a:p>
          <a:p>
            <a:pPr lvl="1">
              <a:spcBef>
                <a:spcPct val="50000"/>
              </a:spcBef>
              <a:buClr>
                <a:srgbClr val="006600"/>
              </a:buClr>
              <a:buSzPct val="70000"/>
              <a:buFont typeface="Wingdings" pitchFamily="2" charset="2"/>
              <a:buChar char="Ø"/>
              <a:defRPr/>
            </a:pPr>
            <a:r>
              <a:rPr 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</a:rPr>
              <a:t> Supports royal power.</a:t>
            </a:r>
          </a:p>
          <a:p>
            <a:r>
              <a:rPr 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</a:rPr>
              <a:t> The great evil in society is </a:t>
            </a:r>
            <a:r>
              <a:rPr lang="en-US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anarchy</a:t>
            </a:r>
            <a:r>
              <a:rPr 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</a:rPr>
              <a:t> </a:t>
            </a:r>
            <a:r>
              <a:rPr lang="en-US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state of disorder due to absence or non-recognition of authority).</a:t>
            </a:r>
          </a:p>
          <a:p>
            <a:br>
              <a:rPr lang="en-US" dirty="0"/>
            </a:br>
            <a:r>
              <a:rPr 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</a:rPr>
              <a:t> Therefore, a single authority is needed to employ force when necessary!</a:t>
            </a:r>
          </a:p>
        </p:txBody>
      </p:sp>
      <p:pic>
        <p:nvPicPr>
          <p:cNvPr id="5124" name="Picture 5" descr="Kautily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3592" y="1280377"/>
            <a:ext cx="2849015" cy="4366933"/>
          </a:xfrm>
          <a:prstGeom prst="rect">
            <a:avLst/>
          </a:prstGeom>
          <a:noFill/>
          <a:ln w="9525">
            <a:solidFill>
              <a:srgbClr val="8442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472538" y="23750"/>
            <a:ext cx="9856521" cy="4156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all" spc="10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Focus: How did the Mauryan empire Manage to Unite the sub-continent?</a:t>
            </a:r>
          </a:p>
        </p:txBody>
      </p:sp>
    </p:spTree>
    <p:extLst>
      <p:ext uri="{BB962C8B-B14F-4D97-AF65-F5344CB8AC3E}">
        <p14:creationId xmlns:p14="http://schemas.microsoft.com/office/powerpoint/2010/main" val="362994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7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47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47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47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47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60CB25B5-2755-43DA-B06A-C5C81E71B6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EC7A7AD9-ECDA-4076-9133-2D7958488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1024129" y="585216"/>
            <a:ext cx="3779085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sz="5000" b="1" cap="all" spc="1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Ashoka (304 – 232 BCE)</a:t>
            </a:r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2F2B0F2B-E0F1-4307-B959-D8A270BC9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1024129" y="2286000"/>
            <a:ext cx="3791711" cy="3931920"/>
          </a:xfrm>
          <a:prstGeom prst="rect">
            <a:avLst/>
          </a:prstGeom>
        </p:spPr>
        <p:txBody>
          <a:bodyPr vert="horz" lIns="45720" tIns="45720" rIns="45720" bIns="45720" rtlCol="0">
            <a:normAutofit fontScale="92500" lnSpcReduction="10000"/>
          </a:bodyPr>
          <a:lstStyle/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FFFFFF"/>
                </a:solidFill>
              </a:rPr>
              <a:t>Emperor Ashoka converted to Buddhism and dedicated his life to its practices after witnessing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 gruesome battle.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itchFamily="2" charset="2"/>
              <a:buChar char="§"/>
              <a:defRPr/>
            </a:pPr>
            <a:endParaRPr lang="en-US" sz="2400" dirty="0">
              <a:solidFill>
                <a:srgbClr val="FFFFFF"/>
              </a:solidFill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FFFFFF"/>
                </a:solidFill>
              </a:rPr>
              <a:t>Emperor Ashoka promoted religious tolerance.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FFFFFF"/>
                </a:solidFill>
              </a:rPr>
              <a:t>He improved roads, built hospitals, and sent teachers throughout the empire to encourage education and the spread Buddhism</a:t>
            </a:r>
            <a:r>
              <a:rPr lang="en-US" dirty="0">
                <a:solidFill>
                  <a:srgbClr val="FFFFFF"/>
                </a:solidFill>
              </a:rPr>
              <a:t>.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6148" name="Picture 4" descr="ashoka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3" b="5"/>
          <a:stretch/>
        </p:blipFill>
        <p:spPr bwMode="auto">
          <a:xfrm>
            <a:off x="10090405" y="4613355"/>
            <a:ext cx="1686007" cy="2138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6" name="Rectangle 155">
            <a:extLst>
              <a:ext uri="{FF2B5EF4-FFF2-40B4-BE49-F238E27FC236}">
                <a16:creationId xmlns:a16="http://schemas.microsoft.com/office/drawing/2014/main" id="{439D31E1-74AF-4862-A218-C0F84E346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5070" y="0"/>
            <a:ext cx="2766930" cy="399658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82" name="Rectangle 157">
            <a:extLst>
              <a:ext uri="{FF2B5EF4-FFF2-40B4-BE49-F238E27FC236}">
                <a16:creationId xmlns:a16="http://schemas.microsoft.com/office/drawing/2014/main" id="{AA588235-C087-4A9B-943B-9D759B416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8549" y="3996580"/>
            <a:ext cx="3956522" cy="28614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83" name="Rectangle 159">
            <a:extLst>
              <a:ext uri="{FF2B5EF4-FFF2-40B4-BE49-F238E27FC236}">
                <a16:creationId xmlns:a16="http://schemas.microsoft.com/office/drawing/2014/main" id="{30B6F5C0-E027-49CD-8AB1-A73B1754D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0280" y="4319714"/>
            <a:ext cx="3313057" cy="215001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 descr="map-Asoka's Empire-1">
            <a:extLst>
              <a:ext uri="{FF2B5EF4-FFF2-40B4-BE49-F238E27FC236}">
                <a16:creationId xmlns:a16="http://schemas.microsoft.com/office/drawing/2014/main" id="{81420AB5-CA06-C54F-863F-033313D988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23" b="-4"/>
          <a:stretch/>
        </p:blipFill>
        <p:spPr bwMode="auto">
          <a:xfrm>
            <a:off x="5466859" y="728939"/>
            <a:ext cx="3959901" cy="6023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C3A929B1-954C-EA4D-A867-2DC953F599ED}"/>
              </a:ext>
            </a:extLst>
          </p:cNvPr>
          <p:cNvSpPr/>
          <p:nvPr/>
        </p:nvSpPr>
        <p:spPr>
          <a:xfrm>
            <a:off x="5289997" y="5921289"/>
            <a:ext cx="1816925" cy="83099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400" b="1" dirty="0">
                <a:solidFill>
                  <a:srgbClr val="A58C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latino Linotype" panose="02040502050505030304" pitchFamily="18" charset="0"/>
              </a:rPr>
              <a:t>Ashoka’s Empire</a:t>
            </a:r>
          </a:p>
        </p:txBody>
      </p:sp>
      <p:pic>
        <p:nvPicPr>
          <p:cNvPr id="45" name="Picture 5" descr="ashoka2">
            <a:extLst>
              <a:ext uri="{FF2B5EF4-FFF2-40B4-BE49-F238E27FC236}">
                <a16:creationId xmlns:a16="http://schemas.microsoft.com/office/drawing/2014/main" id="{67745B87-314B-6B4F-9BEA-1CDE0D609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481323" y="561530"/>
            <a:ext cx="2656114" cy="333457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4892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145083" y="1644030"/>
            <a:ext cx="4221084" cy="4385816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CC6600"/>
              </a:buClr>
              <a:buFont typeface="Wingdings" pitchFamily="2" charset="2"/>
              <a:buChar char="§"/>
              <a:defRPr/>
            </a:pPr>
            <a:r>
              <a:rPr lang="en-US" sz="2300" dirty="0"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4" charset="0"/>
              </a:rPr>
              <a:t> Stone edicts found in India, Nepal, Pakistan, &amp; Afghanistan.</a:t>
            </a:r>
          </a:p>
          <a:p>
            <a:pPr>
              <a:buClr>
                <a:srgbClr val="CC6600"/>
              </a:buClr>
              <a:buFont typeface="Wingdings" pitchFamily="2" charset="2"/>
              <a:buChar char="§"/>
              <a:defRPr/>
            </a:pPr>
            <a:endParaRPr lang="en-US" sz="2300" dirty="0">
              <a:effectLst>
                <a:outerShdw blurRad="38100" dist="38100" dir="2700000" algn="tl">
                  <a:srgbClr val="FFFFFF"/>
                </a:outerShdw>
              </a:effectLst>
              <a:latin typeface="Calibri" pitchFamily="34" charset="0"/>
            </a:endParaRPr>
          </a:p>
          <a:p>
            <a:pPr>
              <a:buClr>
                <a:srgbClr val="CC6600"/>
              </a:buClr>
              <a:buFont typeface="Wingdings" pitchFamily="2" charset="2"/>
              <a:buChar char="§"/>
              <a:defRPr/>
            </a:pPr>
            <a:r>
              <a:rPr lang="en-US" sz="2300" dirty="0"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4" charset="0"/>
              </a:rPr>
              <a:t>Buddhist laws and principles were written  on the statutes.</a:t>
            </a:r>
          </a:p>
          <a:p>
            <a:pPr>
              <a:buClr>
                <a:srgbClr val="CC6600"/>
              </a:buClr>
              <a:buFont typeface="Wingdings" pitchFamily="2" charset="2"/>
              <a:buChar char="§"/>
              <a:defRPr/>
            </a:pPr>
            <a:endParaRPr lang="en-US" sz="2300" dirty="0">
              <a:effectLst>
                <a:outerShdw blurRad="38100" dist="38100" dir="2700000" algn="tl">
                  <a:srgbClr val="FFFFFF"/>
                </a:outerShdw>
              </a:effectLst>
              <a:latin typeface="Calibri" pitchFamily="34" charset="0"/>
            </a:endParaRPr>
          </a:p>
          <a:p>
            <a:pPr>
              <a:buClr>
                <a:srgbClr val="CC6600"/>
              </a:buClr>
              <a:buFont typeface="Wingdings" pitchFamily="2" charset="2"/>
              <a:buChar char="§"/>
              <a:defRPr/>
            </a:pPr>
            <a:r>
              <a:rPr lang="en-US" sz="2300" dirty="0"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4" charset="0"/>
              </a:rPr>
              <a:t> Written mostly in Sanskrit, but one was in Greek and Aramaic.</a:t>
            </a:r>
          </a:p>
          <a:p>
            <a:pPr>
              <a:buClr>
                <a:srgbClr val="CC6600"/>
              </a:buClr>
              <a:buFont typeface="Wingdings" pitchFamily="2" charset="2"/>
              <a:buChar char="§"/>
              <a:defRPr/>
            </a:pPr>
            <a:endParaRPr lang="en-US" sz="2300" dirty="0">
              <a:effectLst>
                <a:outerShdw blurRad="38100" dist="38100" dir="2700000" algn="tl">
                  <a:srgbClr val="FFFFFF"/>
                </a:outerShdw>
              </a:effectLst>
              <a:latin typeface="Calibri" pitchFamily="34" charset="0"/>
            </a:endParaRPr>
          </a:p>
          <a:p>
            <a:pPr>
              <a:buClr>
                <a:srgbClr val="CC6600"/>
              </a:buClr>
              <a:buFont typeface="Wingdings" pitchFamily="2" charset="2"/>
              <a:buChar char="§"/>
              <a:defRPr/>
            </a:pPr>
            <a:r>
              <a:rPr lang="en-US" sz="2300" dirty="0"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4" charset="0"/>
              </a:rPr>
              <a:t>Each pillar or </a:t>
            </a:r>
            <a:r>
              <a:rPr lang="en-US" sz="23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stupa</a:t>
            </a:r>
            <a:r>
              <a:rPr lang="en-US" sz="2300" dirty="0"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4" charset="0"/>
              </a:rPr>
              <a:t> is 40’-50’ high.</a:t>
            </a:r>
          </a:p>
          <a:p>
            <a:pPr>
              <a:buClr>
                <a:srgbClr val="CC6600"/>
              </a:buClr>
              <a:buFont typeface="Wingdings" pitchFamily="2" charset="2"/>
              <a:buChar char="§"/>
              <a:defRPr/>
            </a:pPr>
            <a:endParaRPr lang="en-US" sz="2600" dirty="0">
              <a:effectLst>
                <a:outerShdw blurRad="38100" dist="38100" dir="2700000" algn="tl">
                  <a:srgbClr val="FFFFFF"/>
                </a:outerShdw>
              </a:effectLst>
              <a:latin typeface="Calibri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472538" y="23749"/>
            <a:ext cx="9856521" cy="9143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5000" b="1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Palatino Linotype" panose="02040502050505030304" pitchFamily="18" charset="0"/>
              </a:rPr>
              <a:t>Ashoka’s Law Code</a:t>
            </a:r>
          </a:p>
        </p:txBody>
      </p:sp>
      <p:pic>
        <p:nvPicPr>
          <p:cNvPr id="10" name="Picture 2" descr="http://uppermerionhslibrary.wikispaces.com/file/view/spread_of_buddhism_in_asia.jpg/45785959/333x246/spread_of_buddhism_in_asia.jpg">
            <a:extLst>
              <a:ext uri="{FF2B5EF4-FFF2-40B4-BE49-F238E27FC236}">
                <a16:creationId xmlns:a16="http://schemas.microsoft.com/office/drawing/2014/main" id="{A39D56F1-9AB1-DF4D-B915-23855958E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32711"/>
            <a:ext cx="4324511" cy="5270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Box 4">
            <a:extLst>
              <a:ext uri="{FF2B5EF4-FFF2-40B4-BE49-F238E27FC236}">
                <a16:creationId xmlns:a16="http://schemas.microsoft.com/office/drawing/2014/main" id="{6CFF3C93-AF89-5A4B-A61C-0EA75F253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5083" y="1632711"/>
            <a:ext cx="4221084" cy="4385816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CC6600"/>
              </a:buClr>
              <a:buFont typeface="Wingdings" pitchFamily="2" charset="2"/>
              <a:buChar char="§"/>
              <a:defRPr/>
            </a:pPr>
            <a:r>
              <a:rPr lang="en-US" sz="2300" dirty="0"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4" charset="0"/>
              </a:rPr>
              <a:t> Stone edicts found in India, Nepal, Pakistan, &amp; Afghanistan.</a:t>
            </a:r>
          </a:p>
          <a:p>
            <a:pPr>
              <a:buClr>
                <a:srgbClr val="CC6600"/>
              </a:buClr>
              <a:buFont typeface="Wingdings" pitchFamily="2" charset="2"/>
              <a:buChar char="§"/>
              <a:defRPr/>
            </a:pPr>
            <a:endParaRPr lang="en-US" sz="2300" dirty="0">
              <a:effectLst>
                <a:outerShdw blurRad="38100" dist="38100" dir="2700000" algn="tl">
                  <a:srgbClr val="FFFFFF"/>
                </a:outerShdw>
              </a:effectLst>
              <a:latin typeface="Calibri" pitchFamily="34" charset="0"/>
            </a:endParaRPr>
          </a:p>
          <a:p>
            <a:pPr>
              <a:buClr>
                <a:srgbClr val="CC6600"/>
              </a:buClr>
              <a:buFont typeface="Wingdings" pitchFamily="2" charset="2"/>
              <a:buChar char="§"/>
              <a:defRPr/>
            </a:pPr>
            <a:r>
              <a:rPr lang="en-US" sz="2300" dirty="0"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4" charset="0"/>
              </a:rPr>
              <a:t>Buddhist laws and principles were written on the statutes.</a:t>
            </a:r>
          </a:p>
          <a:p>
            <a:pPr>
              <a:buClr>
                <a:srgbClr val="CC6600"/>
              </a:buClr>
              <a:buFont typeface="Wingdings" pitchFamily="2" charset="2"/>
              <a:buChar char="§"/>
              <a:defRPr/>
            </a:pPr>
            <a:endParaRPr lang="en-US" sz="2300" dirty="0">
              <a:effectLst>
                <a:outerShdw blurRad="38100" dist="38100" dir="2700000" algn="tl">
                  <a:srgbClr val="FFFFFF"/>
                </a:outerShdw>
              </a:effectLst>
              <a:latin typeface="Calibri" pitchFamily="34" charset="0"/>
            </a:endParaRPr>
          </a:p>
          <a:p>
            <a:pPr>
              <a:buClr>
                <a:srgbClr val="CC6600"/>
              </a:buClr>
              <a:buFont typeface="Wingdings" pitchFamily="2" charset="2"/>
              <a:buChar char="§"/>
              <a:defRPr/>
            </a:pPr>
            <a:r>
              <a:rPr lang="en-US" sz="2300" dirty="0"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4" charset="0"/>
              </a:rPr>
              <a:t> Written mostly in Sanskrit, but one was in Greek and Aramaic.</a:t>
            </a:r>
          </a:p>
          <a:p>
            <a:pPr>
              <a:buClr>
                <a:srgbClr val="CC6600"/>
              </a:buClr>
              <a:buFont typeface="Wingdings" pitchFamily="2" charset="2"/>
              <a:buChar char="§"/>
              <a:defRPr/>
            </a:pPr>
            <a:endParaRPr lang="en-US" sz="2300" dirty="0">
              <a:effectLst>
                <a:outerShdw blurRad="38100" dist="38100" dir="2700000" algn="tl">
                  <a:srgbClr val="FFFFFF"/>
                </a:outerShdw>
              </a:effectLst>
              <a:latin typeface="Calibri" pitchFamily="34" charset="0"/>
            </a:endParaRPr>
          </a:p>
          <a:p>
            <a:pPr>
              <a:buClr>
                <a:srgbClr val="CC6600"/>
              </a:buClr>
              <a:buFont typeface="Wingdings" pitchFamily="2" charset="2"/>
              <a:buChar char="§"/>
              <a:defRPr/>
            </a:pPr>
            <a:r>
              <a:rPr lang="en-US" sz="2300" dirty="0"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4" charset="0"/>
              </a:rPr>
              <a:t>Each pillar or </a:t>
            </a:r>
            <a:r>
              <a:rPr lang="en-US" sz="23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stupa</a:t>
            </a:r>
            <a:r>
              <a:rPr lang="en-US" sz="2300" dirty="0"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4" charset="0"/>
              </a:rPr>
              <a:t> is 40’-50’ high.</a:t>
            </a:r>
          </a:p>
          <a:p>
            <a:pPr>
              <a:buClr>
                <a:srgbClr val="CC6600"/>
              </a:buClr>
              <a:buFont typeface="Wingdings" pitchFamily="2" charset="2"/>
              <a:buChar char="§"/>
              <a:defRPr/>
            </a:pPr>
            <a:endParaRPr lang="en-US" sz="2600" dirty="0">
              <a:effectLst>
                <a:outerShdw blurRad="38100" dist="38100" dir="2700000" algn="tl">
                  <a:srgbClr val="FFFFFF"/>
                </a:outerShdw>
              </a:effectLst>
              <a:latin typeface="Calibri" pitchFamily="34" charset="0"/>
            </a:endParaRPr>
          </a:p>
        </p:txBody>
      </p:sp>
      <p:pic>
        <p:nvPicPr>
          <p:cNvPr id="1026" name="Picture 2" descr="Vaishali | ancient city, India | Britannica">
            <a:extLst>
              <a:ext uri="{FF2B5EF4-FFF2-40B4-BE49-F238E27FC236}">
                <a16:creationId xmlns:a16="http://schemas.microsoft.com/office/drawing/2014/main" id="{DD7FFEED-FA16-7B4A-B2CC-E984A4EAE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6738" y="1597232"/>
            <a:ext cx="4005262" cy="5293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187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3EF44A-A930-6048-8955-6EB5F3E82B2A}"/>
              </a:ext>
            </a:extLst>
          </p:cNvPr>
          <p:cNvSpPr txBox="1"/>
          <p:nvPr/>
        </p:nvSpPr>
        <p:spPr>
          <a:xfrm>
            <a:off x="1271588" y="11715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5F22EE-8ED9-A349-9BA8-E1CA2F664BE5}"/>
              </a:ext>
            </a:extLst>
          </p:cNvPr>
          <p:cNvSpPr txBox="1"/>
          <p:nvPr/>
        </p:nvSpPr>
        <p:spPr>
          <a:xfrm>
            <a:off x="92790" y="400050"/>
            <a:ext cx="12159098" cy="634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CADEMY ENGRAVED LET PLAIN:1.0" panose="02000000000000000000" pitchFamily="2" charset="0"/>
                <a:cs typeface="Times New Roman" panose="02020603050405020304" pitchFamily="18" charset="0"/>
              </a:rPr>
              <a:t>Quotes from the </a:t>
            </a:r>
            <a:r>
              <a:rPr lang="en-US" i="1" dirty="0" err="1">
                <a:solidFill>
                  <a:srgbClr val="FF0000"/>
                </a:solidFill>
                <a:latin typeface="ACADEMY ENGRAVED LET PLAIN:1.0" panose="02000000000000000000" pitchFamily="2" charset="0"/>
                <a:cs typeface="Times New Roman" panose="02020603050405020304" pitchFamily="18" charset="0"/>
              </a:rPr>
              <a:t>Arthashastra</a:t>
            </a:r>
            <a:r>
              <a:rPr lang="en-US" dirty="0">
                <a:latin typeface="ACADEMY ENGRAVED LET PLAIN:1.0" panose="02000000000000000000" pitchFamily="2" charset="0"/>
                <a:cs typeface="Times New Roman" panose="02020603050405020304" pitchFamily="18" charset="0"/>
              </a:rPr>
              <a:t>, a legal and political treatise produced for Emperor Chandragupta Maurya, circa 300 B.C.E.</a:t>
            </a:r>
          </a:p>
          <a:p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“Without government, rises disorder as in the proverbs. In the absence of governance, the strong will swallow the weak. </a:t>
            </a:r>
          </a:p>
          <a:p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the presence of governance, the weak resists the strong.”</a:t>
            </a:r>
          </a:p>
          <a:p>
            <a:endParaRPr lang="en-US" sz="1600" dirty="0">
              <a:solidFill>
                <a:srgbClr val="2021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“It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is power and power alone which, only when exercised by the king with impartiality and in proportion to guilt either over his son or </a:t>
            </a:r>
          </a:p>
          <a:p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his enemy, maintains both this world and the next. </a:t>
            </a:r>
            <a:r>
              <a:rPr lang="en-US" sz="16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just and victorious king administers justice in accordance with </a:t>
            </a:r>
            <a:r>
              <a:rPr lang="en-US" sz="16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Dharma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(established law). </a:t>
            </a:r>
            <a:endParaRPr lang="en-US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“As one plucks one ripe fruit after another from a garden, so should the king from his kingdom. Out of fear for his own destruction, </a:t>
            </a:r>
          </a:p>
          <a:p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he should avoid unripe ones, which give rise to revolts.”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“Marriage precedes all other duties of life. The different kinds of marriage are: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giving in marriage of a bride well-adorned [with a dowry]…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giving in marriage of a bride [in exchange] for a couple of cows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giving in marriage of a bride to a priest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voluntary union of a maiden and her lover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giving in marriage of a bride after receiving plenty of wealth from the groom’s family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abduction of a bride by a suitor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Of these, the first three are ancestral customs of old and are valid on their being approved of by the father [of the bride].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rest are to be sanctioned by both the father and the mother…Sons begotten by men of higher caste and women of lower caste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are called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anuloma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and are considered to be of mixed caste.                                                                                               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Sons begotten by men of lower caste and women of higher caste are called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pratiloma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and originate on account of kings violating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all norms of proper behavior.”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A015FC-7E7B-4B44-AE97-9E93A7E22D04}"/>
              </a:ext>
            </a:extLst>
          </p:cNvPr>
          <p:cNvSpPr txBox="1"/>
          <p:nvPr/>
        </p:nvSpPr>
        <p:spPr>
          <a:xfrm>
            <a:off x="235665" y="4647367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183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88A901F-2380-409D-B12F-3A0FDAFAE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4CD50C8-2F85-4F12-A5B5-9336E254A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66ED9E-26EA-40AB-B919-DFF8A428A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CCBFA3-DA3F-4995-BA0B-C86251B294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F2E821-C70D-A852-E690-01A9FD652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640080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spc="200" dirty="0">
                <a:solidFill>
                  <a:srgbClr val="FFFFFF"/>
                </a:solidFill>
              </a:rPr>
              <a:t>One of Emperor Ashoka’s many Rock Edicts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9239814-858E-4E48-99D2-C6BD49B77D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765314"/>
            <a:ext cx="393192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70A17B4-A6D9-8832-29E4-9F863F27EEFD}"/>
              </a:ext>
            </a:extLst>
          </p:cNvPr>
          <p:cNvSpPr txBox="1"/>
          <p:nvPr/>
        </p:nvSpPr>
        <p:spPr>
          <a:xfrm>
            <a:off x="786678" y="4572001"/>
            <a:ext cx="40562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context of Buddhism, the Hindu concept of DHARMA transformed and now referred to the teachings of the Buddha.</a:t>
            </a:r>
          </a:p>
          <a:p>
            <a:endParaRPr lang="en-US" dirty="0"/>
          </a:p>
          <a:p>
            <a:r>
              <a:rPr lang="en-US" dirty="0"/>
              <a:t>Under Buddhism people’s new </a:t>
            </a:r>
            <a:r>
              <a:rPr lang="en-US" b="1" u="sng" dirty="0"/>
              <a:t>life path </a:t>
            </a:r>
            <a:r>
              <a:rPr lang="en-US" dirty="0"/>
              <a:t>was to follow the teachings of the Buddha.</a:t>
            </a:r>
          </a:p>
        </p:txBody>
      </p:sp>
      <p:pic>
        <p:nvPicPr>
          <p:cNvPr id="6" name="Picture 5" descr="A page of a book&#10;&#10;Description automatically generated">
            <a:extLst>
              <a:ext uri="{FF2B5EF4-FFF2-40B4-BE49-F238E27FC236}">
                <a16:creationId xmlns:a16="http://schemas.microsoft.com/office/drawing/2014/main" id="{6225A6B9-CDFD-F40A-00E3-B0B820608E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625"/>
          <a:stretch/>
        </p:blipFill>
        <p:spPr>
          <a:xfrm rot="5400000">
            <a:off x="6057463" y="469069"/>
            <a:ext cx="5329239" cy="567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63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>
            <a:extLst>
              <a:ext uri="{FF2B5EF4-FFF2-40B4-BE49-F238E27FC236}">
                <a16:creationId xmlns:a16="http://schemas.microsoft.com/office/drawing/2014/main" id="{3A093568-A624-FAE6-C7F2-6322E3372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0700" y="1083552"/>
            <a:ext cx="8458200" cy="5201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>
              <a:buNone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Justice, being violated, destroys; justice, being preserved, preserves: therefore, justice must not be violated, lest violated justice destroy us.'</a:t>
            </a:r>
          </a:p>
          <a:p>
            <a:pPr>
              <a:buNone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•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" pitchFamily="2" charset="0"/>
              </a:rPr>
              <a:t> 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 only is a perfect man who consists (of three persons united), his wife, himself, and his offspring; thus says the Veda, and learned Brahmanas propound this teaching, 'The husband is declared to be one with the wife.’</a:t>
            </a: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• “A husband should be worshiped as a God.”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• “A wife, a son, and a slave, these three are declared to have no property. The wealth which they earn is acquired for him to whom they belong.”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spcBef>
                <a:spcPct val="0"/>
              </a:spcBef>
            </a:pP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“A king, desirous of investigating law cases, must enter his court of justice, preserving a dignified demeanor, together with Brahmanas and with experienced councilors.</a:t>
            </a:r>
            <a:endParaRPr lang="en-US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27" name="Rectangle 6">
            <a:extLst>
              <a:ext uri="{FF2B5EF4-FFF2-40B4-BE49-F238E27FC236}">
                <a16:creationId xmlns:a16="http://schemas.microsoft.com/office/drawing/2014/main" id="{82448FE3-A36C-81F8-B477-7C691E191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0700" y="160222"/>
            <a:ext cx="88392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u="sng" dirty="0">
                <a:solidFill>
                  <a:srgbClr val="00B0F0"/>
                </a:solidFill>
                <a:latin typeface="Cambria" panose="02040503050406030204" pitchFamily="18" charset="0"/>
              </a:rPr>
              <a:t>The Laws of Manu:</a:t>
            </a:r>
            <a:r>
              <a:rPr lang="en-US" altLang="en-US" sz="1800" b="1" dirty="0">
                <a:solidFill>
                  <a:srgbClr val="00B0F0"/>
                </a:solidFill>
                <a:latin typeface="Cambria" panose="02040503050406030204" pitchFamily="18" charset="0"/>
              </a:rPr>
              <a:t> Primary Source written from about 100-300 CE, five hundred years after the life of Emperor Ashoka. By this point Indian society had returned to Hinduism for its primary cultural framework.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1B37227-EC83-738B-EEAA-5660F4666E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108290"/>
              </p:ext>
            </p:extLst>
          </p:nvPr>
        </p:nvGraphicFramePr>
        <p:xfrm>
          <a:off x="1790700" y="6045685"/>
          <a:ext cx="9720262" cy="1066680"/>
        </p:xfrm>
        <a:graphic>
          <a:graphicData uri="http://schemas.openxmlformats.org/drawingml/2006/table">
            <a:tbl>
              <a:tblPr/>
              <a:tblGrid>
                <a:gridCol w="9720262">
                  <a:extLst>
                    <a:ext uri="{9D8B030D-6E8A-4147-A177-3AD203B41FA5}">
                      <a16:colId xmlns:a16="http://schemas.microsoft.com/office/drawing/2014/main" val="518904247"/>
                    </a:ext>
                  </a:extLst>
                </a:gridCol>
              </a:tblGrid>
              <a:tr h="106668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When by the disposition of his heart he becomes indifferent to all objects, he obtains eternal happiness both in this world and after death.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065238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2122</TotalTime>
  <Words>1304</Words>
  <Application>Microsoft Macintosh PowerPoint</Application>
  <PresentationFormat>Widescreen</PresentationFormat>
  <Paragraphs>95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ACADEMY ENGRAVED LET PLAIN:1.0</vt:lpstr>
      <vt:lpstr>Arial</vt:lpstr>
      <vt:lpstr>Calibri</vt:lpstr>
      <vt:lpstr>Cambria</vt:lpstr>
      <vt:lpstr>Palatino Linotype</vt:lpstr>
      <vt:lpstr>Times</vt:lpstr>
      <vt:lpstr>Times New Roman</vt:lpstr>
      <vt:lpstr>Tw Cen MT</vt:lpstr>
      <vt:lpstr>Tw Cen MT Condensed</vt:lpstr>
      <vt:lpstr>Wingdings</vt:lpstr>
      <vt:lpstr>Wingdings 3</vt:lpstr>
      <vt:lpstr>Integral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One of Emperor Ashoka’s many Rock Edicts</vt:lpstr>
      <vt:lpstr>PowerPoint Presentation</vt:lpstr>
      <vt:lpstr>Pair Share:  According to the following quotes; What was the predominant view and Source of Social Division  in Classical Indian society?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Aim: How did th Mauryan empire Manage to Unite the sub-continent?</dc:title>
  <dc:creator>Lauren Zerega</dc:creator>
  <cp:lastModifiedBy>Rerick Austen</cp:lastModifiedBy>
  <cp:revision>74</cp:revision>
  <dcterms:created xsi:type="dcterms:W3CDTF">2014-12-15T01:19:29Z</dcterms:created>
  <dcterms:modified xsi:type="dcterms:W3CDTF">2024-10-17T13:02:31Z</dcterms:modified>
</cp:coreProperties>
</file>