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9" r:id="rId4"/>
    <p:sldId id="260" r:id="rId5"/>
    <p:sldId id="263" r:id="rId6"/>
    <p:sldId id="265" r:id="rId7"/>
    <p:sldId id="264" r:id="rId8"/>
  </p:sldIdLst>
  <p:sldSz cx="9144000" cy="6858000" type="screen4x3"/>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0" autoAdjust="0"/>
    <p:restoredTop sz="94699"/>
  </p:normalViewPr>
  <p:slideViewPr>
    <p:cSldViewPr>
      <p:cViewPr varScale="1">
        <p:scale>
          <a:sx n="103" d="100"/>
          <a:sy n="103" d="100"/>
        </p:scale>
        <p:origin x="163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38E897-12E0-4DA3-8441-3A497D83AC51}" type="datetimeFigureOut">
              <a:rPr lang="en-US" smtClean="0"/>
              <a:pPr/>
              <a:t>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8E897-12E0-4DA3-8441-3A497D83AC51}" type="datetimeFigureOut">
              <a:rPr lang="en-US" smtClean="0"/>
              <a:pPr/>
              <a:t>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8E897-12E0-4DA3-8441-3A497D83AC51}" type="datetimeFigureOut">
              <a:rPr lang="en-US" smtClean="0"/>
              <a:pPr/>
              <a:t>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8E897-12E0-4DA3-8441-3A497D83AC51}" type="datetimeFigureOut">
              <a:rPr lang="en-US" smtClean="0"/>
              <a:pPr/>
              <a:t>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8E897-12E0-4DA3-8441-3A497D83AC51}" type="datetimeFigureOut">
              <a:rPr lang="en-US" smtClean="0"/>
              <a:pPr/>
              <a:t>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38E897-12E0-4DA3-8441-3A497D83AC51}" type="datetimeFigureOut">
              <a:rPr lang="en-US" smtClean="0"/>
              <a:pPr/>
              <a:t>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38E897-12E0-4DA3-8441-3A497D83AC51}" type="datetimeFigureOut">
              <a:rPr lang="en-US" smtClean="0"/>
              <a:pPr/>
              <a:t>9/10/24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8E897-12E0-4DA3-8441-3A497D83AC51}" type="datetimeFigureOut">
              <a:rPr lang="en-US" smtClean="0"/>
              <a:pPr/>
              <a:t>9/10/24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8E897-12E0-4DA3-8441-3A497D83AC51}" type="datetimeFigureOut">
              <a:rPr lang="en-US" smtClean="0"/>
              <a:pPr/>
              <a:t>9/10/24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8E897-12E0-4DA3-8441-3A497D83AC51}" type="datetimeFigureOut">
              <a:rPr lang="en-US" smtClean="0"/>
              <a:pPr/>
              <a:t>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8E897-12E0-4DA3-8441-3A497D83AC51}" type="datetimeFigureOut">
              <a:rPr lang="en-US" smtClean="0"/>
              <a:pPr/>
              <a:t>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263B5-5CCC-43F3-B0BF-C57D990790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6000"/>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8E897-12E0-4DA3-8441-3A497D83AC51}" type="datetimeFigureOut">
              <a:rPr lang="en-US" smtClean="0"/>
              <a:pPr/>
              <a:t>9/10/24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263B5-5CCC-43F3-B0BF-C57D990790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5AE4-CF99-41BD-8294-9E7633311D38}"/>
              </a:ext>
            </a:extLst>
          </p:cNvPr>
          <p:cNvSpPr>
            <a:spLocks noGrp="1"/>
          </p:cNvSpPr>
          <p:nvPr>
            <p:ph type="title"/>
          </p:nvPr>
        </p:nvSpPr>
        <p:spPr>
          <a:xfrm>
            <a:off x="571500" y="0"/>
            <a:ext cx="8001000" cy="990600"/>
          </a:xfrm>
        </p:spPr>
        <p:txBody>
          <a:bodyPr/>
          <a:lstStyle/>
          <a:p>
            <a:r>
              <a:rPr lang="en-US" b="1" i="1" dirty="0">
                <a:solidFill>
                  <a:srgbClr val="0070C0"/>
                </a:solidFill>
                <a:effectLst>
                  <a:outerShdw blurRad="38100" dist="38100" dir="2700000" algn="tl">
                    <a:srgbClr val="000000">
                      <a:alpha val="43137"/>
                    </a:srgbClr>
                  </a:outerShdw>
                </a:effectLst>
              </a:rPr>
              <a:t>Sinking Ship Exercise</a:t>
            </a:r>
          </a:p>
        </p:txBody>
      </p:sp>
      <p:sp>
        <p:nvSpPr>
          <p:cNvPr id="3" name="Content Placeholder 2">
            <a:extLst>
              <a:ext uri="{FF2B5EF4-FFF2-40B4-BE49-F238E27FC236}">
                <a16:creationId xmlns:a16="http://schemas.microsoft.com/office/drawing/2014/main" id="{F086FEA4-E2E2-41AB-A4E7-22CA764B74ED}"/>
              </a:ext>
            </a:extLst>
          </p:cNvPr>
          <p:cNvSpPr>
            <a:spLocks noGrp="1"/>
          </p:cNvSpPr>
          <p:nvPr>
            <p:ph idx="1"/>
          </p:nvPr>
        </p:nvSpPr>
        <p:spPr>
          <a:xfrm>
            <a:off x="3268870" y="933450"/>
            <a:ext cx="5875130" cy="5924550"/>
          </a:xfrm>
          <a:noFill/>
        </p:spPr>
        <p:txBody>
          <a:bodyPr>
            <a:normAutofit fontScale="62500" lnSpcReduction="20000"/>
          </a:bodyPr>
          <a:lstStyle/>
          <a:p>
            <a:pPr marL="0" indent="457200">
              <a:buNone/>
            </a:pPr>
            <a:endParaRPr lang="en-US" dirty="0"/>
          </a:p>
          <a:p>
            <a:pPr marL="0" indent="457200">
              <a:buNone/>
            </a:pPr>
            <a:r>
              <a:rPr lang="en-US" dirty="0"/>
              <a:t>In the </a:t>
            </a:r>
            <a:r>
              <a:rPr lang="en-US" b="1" dirty="0"/>
              <a:t>Sinking Ship Exercise</a:t>
            </a:r>
            <a:r>
              <a:rPr lang="en-US" dirty="0"/>
              <a:t>,20 people are on a cruise ship that has failed and is quickly sinking.  There is only one life-boat on the ship and it can only safely hold 10 people.  </a:t>
            </a:r>
          </a:p>
          <a:p>
            <a:pPr marL="0" indent="457200">
              <a:buNone/>
            </a:pPr>
            <a:endParaRPr lang="en-US" dirty="0"/>
          </a:p>
          <a:p>
            <a:pPr marL="0" indent="457200">
              <a:buNone/>
            </a:pPr>
            <a:r>
              <a:rPr lang="en-US" dirty="0"/>
              <a:t>Your group has just been placed into the position of the Lifeboat Capitan; however, you cannot save everyone.  Your group must select no more than 10 people whose lives will be spared; the rest will have to wait in the water for a later rescue attempt.  </a:t>
            </a:r>
          </a:p>
          <a:p>
            <a:pPr marL="0" indent="457200">
              <a:buNone/>
            </a:pPr>
            <a:endParaRPr lang="en-US" dirty="0"/>
          </a:p>
          <a:p>
            <a:pPr marL="0" indent="457200">
              <a:buNone/>
            </a:pPr>
            <a:r>
              <a:rPr lang="en-US" dirty="0"/>
              <a:t>Your group must come to a </a:t>
            </a:r>
            <a:r>
              <a:rPr lang="en-US" b="1" dirty="0"/>
              <a:t>consensus </a:t>
            </a:r>
            <a:r>
              <a:rPr lang="en-US" dirty="0"/>
              <a:t>about which 10 people will be certainly saved. In making your decision, you need to use various strategies or considerations. </a:t>
            </a:r>
            <a:endParaRPr lang="en-US" i="1" dirty="0"/>
          </a:p>
          <a:p>
            <a:pPr marL="0" indent="457200">
              <a:buNone/>
            </a:pPr>
            <a:endParaRPr lang="en-US" b="1" dirty="0"/>
          </a:p>
          <a:p>
            <a:pPr marL="0" indent="457200">
              <a:buNone/>
            </a:pPr>
            <a:r>
              <a:rPr lang="en-US" b="1" dirty="0">
                <a:solidFill>
                  <a:srgbClr val="0070C0"/>
                </a:solidFill>
              </a:rPr>
              <a:t>You </a:t>
            </a:r>
            <a:r>
              <a:rPr lang="en-US" b="1" i="1" dirty="0">
                <a:solidFill>
                  <a:srgbClr val="0070C0"/>
                </a:solidFill>
              </a:rPr>
              <a:t>will</a:t>
            </a:r>
            <a:r>
              <a:rPr lang="en-US" b="1" dirty="0">
                <a:solidFill>
                  <a:srgbClr val="0070C0"/>
                </a:solidFill>
              </a:rPr>
              <a:t> be asked to present and defend your decision at the end of class today. </a:t>
            </a:r>
          </a:p>
        </p:txBody>
      </p:sp>
      <p:pic>
        <p:nvPicPr>
          <p:cNvPr id="1030" name="Picture 6" descr="Image result for sinking pirate ship clip art">
            <a:extLst>
              <a:ext uri="{FF2B5EF4-FFF2-40B4-BE49-F238E27FC236}">
                <a16:creationId xmlns:a16="http://schemas.microsoft.com/office/drawing/2014/main" id="{971429B4-8EA6-4D4E-8BD9-9754AC7CB1D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889"/>
          <a:stretch/>
        </p:blipFill>
        <p:spPr bwMode="auto">
          <a:xfrm>
            <a:off x="31955" y="1450114"/>
            <a:ext cx="3236915" cy="395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86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EF80-FFD8-4946-B3C8-769B24364FEC}"/>
              </a:ext>
            </a:extLst>
          </p:cNvPr>
          <p:cNvSpPr>
            <a:spLocks noGrp="1"/>
          </p:cNvSpPr>
          <p:nvPr>
            <p:ph type="title"/>
          </p:nvPr>
        </p:nvSpPr>
        <p:spPr>
          <a:xfrm>
            <a:off x="476250" y="838200"/>
            <a:ext cx="8229600" cy="1143000"/>
          </a:xfrm>
        </p:spPr>
        <p:txBody>
          <a:bodyPr>
            <a:noAutofit/>
          </a:bodyPr>
          <a:lstStyle/>
          <a:p>
            <a:r>
              <a:rPr lang="en-US" sz="3200" b="1" dirty="0">
                <a:solidFill>
                  <a:srgbClr val="0070C0"/>
                </a:solidFill>
              </a:rPr>
              <a:t>Sinking Ship Task:  </a:t>
            </a:r>
            <a:endParaRPr lang="en-US" sz="1600" b="1" dirty="0">
              <a:solidFill>
                <a:srgbClr val="0070C0"/>
              </a:solidFill>
            </a:endParaRPr>
          </a:p>
        </p:txBody>
      </p:sp>
      <p:sp>
        <p:nvSpPr>
          <p:cNvPr id="3" name="Content Placeholder 2">
            <a:extLst>
              <a:ext uri="{FF2B5EF4-FFF2-40B4-BE49-F238E27FC236}">
                <a16:creationId xmlns:a16="http://schemas.microsoft.com/office/drawing/2014/main" id="{0ED2F3FC-62D1-4A68-8450-5A6A36197351}"/>
              </a:ext>
            </a:extLst>
          </p:cNvPr>
          <p:cNvSpPr>
            <a:spLocks noGrp="1"/>
          </p:cNvSpPr>
          <p:nvPr>
            <p:ph idx="1"/>
          </p:nvPr>
        </p:nvSpPr>
        <p:spPr/>
        <p:txBody>
          <a:bodyPr>
            <a:normAutofit/>
          </a:bodyPr>
          <a:lstStyle/>
          <a:p>
            <a:r>
              <a:rPr lang="en-US" sz="2000" b="1" dirty="0"/>
              <a:t>Examine the Cruise Ship </a:t>
            </a:r>
            <a:r>
              <a:rPr lang="en-US" sz="2000" b="1" i="1" dirty="0"/>
              <a:t>Manifest</a:t>
            </a:r>
            <a:r>
              <a:rPr lang="en-US" sz="2000" b="1" dirty="0"/>
              <a:t> (list of passengers) on the handout.</a:t>
            </a:r>
          </a:p>
          <a:p>
            <a:pPr marL="0" indent="0">
              <a:buNone/>
            </a:pPr>
            <a:endParaRPr lang="en-US" sz="2000" b="1" dirty="0"/>
          </a:p>
          <a:p>
            <a:r>
              <a:rPr lang="en-US" sz="2000" b="1" dirty="0"/>
              <a:t>Consider  the characteristics of each person and what they have and will contribute to society. </a:t>
            </a:r>
          </a:p>
          <a:p>
            <a:endParaRPr lang="en-US" sz="2000" b="1" dirty="0"/>
          </a:p>
          <a:p>
            <a:r>
              <a:rPr lang="en-US" sz="2000" b="1" dirty="0"/>
              <a:t>You </a:t>
            </a:r>
            <a:r>
              <a:rPr lang="en-US" sz="2000" b="1" dirty="0">
                <a:solidFill>
                  <a:srgbClr val="FF0000"/>
                </a:solidFill>
              </a:rPr>
              <a:t>must</a:t>
            </a:r>
            <a:r>
              <a:rPr lang="en-US" sz="2000" b="1" dirty="0"/>
              <a:t> reach a </a:t>
            </a:r>
            <a:r>
              <a:rPr lang="en-US" sz="2000" b="1" dirty="0">
                <a:solidFill>
                  <a:srgbClr val="FF0000"/>
                </a:solidFill>
              </a:rPr>
              <a:t>consensus</a:t>
            </a:r>
            <a:r>
              <a:rPr lang="en-US" sz="2000" b="1" dirty="0"/>
              <a:t>, meaning that everyone in your group must agree to the final list.  Have a scribe record the passenger #’s in a note book or on a page of looseleaf.</a:t>
            </a:r>
          </a:p>
          <a:p>
            <a:endParaRPr lang="en-US" sz="2000" b="1" dirty="0"/>
          </a:p>
          <a:p>
            <a:r>
              <a:rPr lang="en-US" sz="2000" b="1" dirty="0"/>
              <a:t>You may wish to select a group spokesperson. However, all of you will be expected to justify your decision and discuss the ideas expressed during your group discussion.</a:t>
            </a:r>
            <a:endParaRPr lang="en-US" sz="2000" dirty="0"/>
          </a:p>
        </p:txBody>
      </p:sp>
      <p:sp>
        <p:nvSpPr>
          <p:cNvPr id="4" name="Title 1"/>
          <p:cNvSpPr txBox="1">
            <a:spLocks/>
          </p:cNvSpPr>
          <p:nvPr/>
        </p:nvSpPr>
        <p:spPr>
          <a:xfrm>
            <a:off x="476250" y="76200"/>
            <a:ext cx="82296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a:t>Aim: How does context and various perspectives impact our understanding of history?</a:t>
            </a:r>
          </a:p>
        </p:txBody>
      </p:sp>
    </p:spTree>
    <p:extLst>
      <p:ext uri="{BB962C8B-B14F-4D97-AF65-F5344CB8AC3E}">
        <p14:creationId xmlns:p14="http://schemas.microsoft.com/office/powerpoint/2010/main" val="415118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6EA1E-CAB2-4BF6-ACF3-AD17B31B4B52}"/>
              </a:ext>
            </a:extLst>
          </p:cNvPr>
          <p:cNvSpPr>
            <a:spLocks noGrp="1"/>
          </p:cNvSpPr>
          <p:nvPr>
            <p:ph idx="1"/>
          </p:nvPr>
        </p:nvSpPr>
        <p:spPr>
          <a:xfrm>
            <a:off x="4916" y="152400"/>
            <a:ext cx="9144000" cy="6629400"/>
          </a:xfrm>
        </p:spPr>
        <p:txBody>
          <a:bodyPr>
            <a:noAutofit/>
          </a:bodyPr>
          <a:lstStyle/>
          <a:p>
            <a:pPr marL="0" lvl="0" indent="0" algn="ctr">
              <a:spcBef>
                <a:spcPts val="1200"/>
              </a:spcBef>
              <a:buNone/>
            </a:pPr>
            <a:r>
              <a:rPr lang="en-US" sz="4000" b="1" dirty="0">
                <a:solidFill>
                  <a:srgbClr val="0070C0"/>
                </a:solidFill>
              </a:rPr>
              <a:t>Cruise Ship Manifest:</a:t>
            </a:r>
            <a:endParaRPr lang="en-US" sz="1350" b="1" dirty="0">
              <a:solidFill>
                <a:srgbClr val="0070C0"/>
              </a:solidFill>
            </a:endParaRPr>
          </a:p>
          <a:p>
            <a:pPr marL="176213" lvl="0" indent="-176213">
              <a:spcBef>
                <a:spcPts val="1200"/>
              </a:spcBef>
              <a:buFont typeface="+mj-lt"/>
              <a:buAutoNum type="arabicPeriod"/>
            </a:pPr>
            <a:r>
              <a:rPr lang="en-US" sz="1350" dirty="0"/>
              <a:t>30 year old, English woman. She is an unemployed, single mother living off welfare. She is recently divorced from a relationship in which she was abused. Due to her failed marriage, her mother’s recent death, her struggles as a single mom, and her unemployment, she is diagnosed with clinical depression and contemplates suicide frequently. </a:t>
            </a:r>
          </a:p>
          <a:p>
            <a:pPr marL="176213" indent="-176213">
              <a:spcBef>
                <a:spcPts val="1200"/>
              </a:spcBef>
              <a:buFont typeface="+mj-lt"/>
              <a:buAutoNum type="arabicPeriod"/>
            </a:pPr>
            <a:r>
              <a:rPr lang="en-US" sz="1350" dirty="0"/>
              <a:t>79 year old, Chinese man who is a devout follower of Buddhism. He is very good at speaking with others and easily influences people to do things his way. While a natural born leader, he often threatens to step down when given a leadership position or avoids difficult tasks.</a:t>
            </a:r>
          </a:p>
          <a:p>
            <a:pPr marL="176213" indent="-176213">
              <a:spcBef>
                <a:spcPts val="1200"/>
              </a:spcBef>
              <a:buFont typeface="+mj-lt"/>
              <a:buAutoNum type="arabicPeriod"/>
            </a:pPr>
            <a:r>
              <a:rPr lang="en-US" sz="1350" dirty="0"/>
              <a:t>33 year old, African-American male, married, who is a member of the Nation of Islam. He dropped out of school when in junior high, but finished educating himself while serving a six-year prison sentence. He stands up for others, especially those in the minority, but has very extreme and controversial political opinions and has been incarcerated several times for doing so.</a:t>
            </a:r>
          </a:p>
          <a:p>
            <a:pPr marL="176213" lvl="0" indent="-176213">
              <a:spcBef>
                <a:spcPts val="1200"/>
              </a:spcBef>
              <a:buFont typeface="+mj-lt"/>
              <a:buAutoNum type="arabicPeriod"/>
            </a:pPr>
            <a:r>
              <a:rPr lang="en-US" sz="1350" dirty="0"/>
              <a:t>16 year old, German girl who is Jewish. She is intelligent and a very deep thinker for someone her age, but is prone to mood swings as well.</a:t>
            </a:r>
          </a:p>
          <a:p>
            <a:pPr marL="176213" lvl="0" indent="-176213">
              <a:spcBef>
                <a:spcPts val="1200"/>
              </a:spcBef>
              <a:buFont typeface="+mj-lt"/>
              <a:buAutoNum type="arabicPeriod"/>
            </a:pPr>
            <a:r>
              <a:rPr lang="en-US" sz="1350" dirty="0"/>
              <a:t>78 year old, Indian male who is Hindu. He is married with four children. He enjoys living without material matters. He can be very passive when it comes to confrontations or uncooperative. He has been incarcerated more than once.</a:t>
            </a:r>
          </a:p>
          <a:p>
            <a:pPr marL="176213" lvl="0" indent="-176213">
              <a:spcBef>
                <a:spcPts val="1200"/>
              </a:spcBef>
              <a:buFont typeface="+mj-lt"/>
              <a:buAutoNum type="arabicPeriod"/>
            </a:pPr>
            <a:r>
              <a:rPr lang="en-US" sz="1350" dirty="0"/>
              <a:t>36-year old wealthy socialite, who recently got married for the third time and has a young daughter and son.  Although she has been an advocate for women in business, she has been criticized for endangering the welfare of animals.   </a:t>
            </a:r>
          </a:p>
          <a:p>
            <a:pPr marL="176213" lvl="0" indent="-176213">
              <a:spcBef>
                <a:spcPts val="1200"/>
              </a:spcBef>
              <a:buFont typeface="+mj-lt"/>
              <a:buAutoNum type="arabicPeriod"/>
            </a:pPr>
            <a:r>
              <a:rPr lang="en-US" sz="1350" dirty="0"/>
              <a:t>42 year old, African American woman who is married. She is a stubborn person. She often disobeys rules and has been incarcerated for doing so.</a:t>
            </a:r>
          </a:p>
          <a:p>
            <a:pPr marL="176213" lvl="0" indent="-176213">
              <a:spcBef>
                <a:spcPts val="1200"/>
              </a:spcBef>
              <a:buFont typeface="+mj-lt"/>
              <a:buAutoNum type="arabicPeriod"/>
            </a:pPr>
            <a:r>
              <a:rPr lang="en-US" sz="1350" dirty="0"/>
              <a:t>38 year old, English man, divorced with three children. He is bound to a wheel chair due to neuromuscular dystrophy which has left him almost completely paralyzed. He is quite smart though, has a Ph.D., and currently works as a scientist.</a:t>
            </a:r>
          </a:p>
          <a:p>
            <a:pPr marL="176213" lvl="0" indent="-176213">
              <a:spcBef>
                <a:spcPts val="1200"/>
              </a:spcBef>
              <a:buFont typeface="+mj-lt"/>
              <a:buAutoNum type="arabicPeriod"/>
            </a:pPr>
            <a:r>
              <a:rPr lang="en-US" sz="1350" dirty="0"/>
              <a:t>35 year old British male. He is  a strong and charismatic performer despite contracting HIV. He spends time creating music for his loyal rock fans and has served as an inspiration for many.</a:t>
            </a:r>
          </a:p>
        </p:txBody>
      </p:sp>
    </p:spTree>
    <p:extLst>
      <p:ext uri="{BB962C8B-B14F-4D97-AF65-F5344CB8AC3E}">
        <p14:creationId xmlns:p14="http://schemas.microsoft.com/office/powerpoint/2010/main" val="240291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D85C5-8E30-40B2-82C4-8D04FB2FD074}"/>
              </a:ext>
            </a:extLst>
          </p:cNvPr>
          <p:cNvSpPr>
            <a:spLocks noGrp="1"/>
          </p:cNvSpPr>
          <p:nvPr>
            <p:ph idx="1"/>
          </p:nvPr>
        </p:nvSpPr>
        <p:spPr>
          <a:xfrm>
            <a:off x="0" y="304800"/>
            <a:ext cx="9144000" cy="6553200"/>
          </a:xfrm>
        </p:spPr>
        <p:txBody>
          <a:bodyPr>
            <a:normAutofit/>
          </a:bodyPr>
          <a:lstStyle/>
          <a:p>
            <a:pPr marL="280988" indent="-280988">
              <a:spcBef>
                <a:spcPts val="1200"/>
              </a:spcBef>
              <a:buNone/>
            </a:pPr>
            <a:r>
              <a:rPr lang="en-US" sz="1400" dirty="0"/>
              <a:t>10. 54 year old, African American woman, married twice with an adopted daughter. She is illiterate and suffers from seizures. She is of genuine nature and goes beyond to help others.</a:t>
            </a:r>
          </a:p>
          <a:p>
            <a:pPr marL="280988" lvl="0" indent="-280988">
              <a:spcBef>
                <a:spcPts val="1200"/>
              </a:spcBef>
              <a:buNone/>
            </a:pPr>
            <a:r>
              <a:rPr lang="en-US" sz="1400" dirty="0"/>
              <a:t>11. 20 year-old, unmarried female.  She has recently begun her career in modeling and is also an entrepreneur. She also has donated some of her profits to charity efforts.</a:t>
            </a:r>
          </a:p>
          <a:p>
            <a:pPr marL="280988" lvl="0" indent="-280988">
              <a:spcBef>
                <a:spcPts val="1200"/>
              </a:spcBef>
              <a:buNone/>
            </a:pPr>
            <a:r>
              <a:rPr lang="en-US" sz="1400" dirty="0"/>
              <a:t>12. 78-year old Catholic male who nearly died at the age of 21 from life-threatening pneumonia. He originally worked as a nightclub bouncer but now is devoted to God and the Catholic Church. </a:t>
            </a:r>
          </a:p>
          <a:p>
            <a:pPr marL="280988" lvl="0" indent="-280988">
              <a:spcBef>
                <a:spcPts val="1200"/>
              </a:spcBef>
              <a:buNone/>
            </a:pPr>
            <a:r>
              <a:rPr lang="en-US" sz="1400" dirty="0"/>
              <a:t>13. 68 year old Catholic male . He is married (for 23 years) with 4 children. He loves and respects his wife deeply; although he has been known as a womanizer.</a:t>
            </a:r>
          </a:p>
          <a:p>
            <a:pPr marL="280988" lvl="0" indent="-280988">
              <a:spcBef>
                <a:spcPts val="1200"/>
              </a:spcBef>
              <a:buNone/>
            </a:pPr>
            <a:r>
              <a:rPr lang="en-US" sz="1400" dirty="0"/>
              <a:t>14. 47 year old mother of 1.  She became a teen mom at the age of 19 and is currently rebuilding a successful  career while raising her daughter.  </a:t>
            </a:r>
          </a:p>
          <a:p>
            <a:pPr marL="0" lvl="0" indent="0">
              <a:buNone/>
            </a:pPr>
            <a:endParaRPr lang="en-US" sz="1400" dirty="0"/>
          </a:p>
          <a:p>
            <a:pPr marL="0" lvl="0" indent="0">
              <a:buNone/>
            </a:pPr>
            <a:r>
              <a:rPr lang="en-US" sz="1400" dirty="0"/>
              <a:t>15. 33 year old carpenter. He is extremely helpful to those around him but has never had a consistent job to earn money. He has been arrested for his extreme religious views.</a:t>
            </a:r>
          </a:p>
          <a:p>
            <a:pPr marL="0" indent="0">
              <a:spcBef>
                <a:spcPts val="1200"/>
              </a:spcBef>
              <a:buNone/>
            </a:pPr>
            <a:r>
              <a:rPr lang="en-US" sz="1400" dirty="0"/>
              <a:t>16.  22 year old celebrity who had made millions through online entertainment. She is known for her positivity and up-beat entertainment</a:t>
            </a:r>
          </a:p>
          <a:p>
            <a:pPr marL="280988" lvl="0" indent="-280988">
              <a:spcBef>
                <a:spcPts val="1200"/>
              </a:spcBef>
              <a:buNone/>
            </a:pPr>
            <a:r>
              <a:rPr lang="en-US" sz="1400" dirty="0"/>
              <a:t>17. 43-year old, divorced father of 5.  He is a cancer survivor and now supports many charities for cancer research and prevention.  His other endeavors include owning a coffee shop and bike shop. </a:t>
            </a:r>
          </a:p>
          <a:p>
            <a:pPr marL="280988" lvl="0" indent="-280988">
              <a:spcBef>
                <a:spcPts val="1200"/>
              </a:spcBef>
              <a:buNone/>
            </a:pPr>
            <a:r>
              <a:rPr lang="en-US" sz="1400" dirty="0"/>
              <a:t>18. 40 year old man who fought against slavery. He successfully helped lead a political movement against a corrupt government and helped build a new country.</a:t>
            </a:r>
          </a:p>
          <a:p>
            <a:pPr marL="280988" lvl="0" indent="-280988">
              <a:spcBef>
                <a:spcPts val="1200"/>
              </a:spcBef>
              <a:buNone/>
            </a:pPr>
            <a:r>
              <a:rPr lang="en-US" sz="1400" dirty="0"/>
              <a:t>19. 32-year old female who dropped out of high school early on to become a gospel singer.  She married the love of her life but is now divorced.  She does not have any children and is remaining focused on her career in music.</a:t>
            </a:r>
          </a:p>
          <a:p>
            <a:pPr marL="280988" lvl="0" indent="-280988">
              <a:spcBef>
                <a:spcPts val="1200"/>
              </a:spcBef>
              <a:buNone/>
            </a:pPr>
            <a:r>
              <a:rPr lang="en-US" sz="1400" dirty="0"/>
              <a:t>20.  40-year old male. Very charismatic and loved by many people who know him. The love of his life committed suicide at a young age, which still effects him. He married and is devoted to another woman, but they have no children. </a:t>
            </a:r>
          </a:p>
          <a:p>
            <a:pPr marL="280988" indent="-280988">
              <a:spcBef>
                <a:spcPts val="1200"/>
              </a:spcBef>
            </a:pPr>
            <a:endParaRPr lang="en-US" sz="1400" dirty="0"/>
          </a:p>
        </p:txBody>
      </p:sp>
    </p:spTree>
    <p:extLst>
      <p:ext uri="{BB962C8B-B14F-4D97-AF65-F5344CB8AC3E}">
        <p14:creationId xmlns:p14="http://schemas.microsoft.com/office/powerpoint/2010/main" val="388936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9546-32FC-4855-BD9C-F37677D131A6}"/>
              </a:ext>
            </a:extLst>
          </p:cNvPr>
          <p:cNvSpPr>
            <a:spLocks noGrp="1"/>
          </p:cNvSpPr>
          <p:nvPr>
            <p:ph type="title"/>
          </p:nvPr>
        </p:nvSpPr>
        <p:spPr/>
        <p:txBody>
          <a:bodyPr/>
          <a:lstStyle/>
          <a:p>
            <a:r>
              <a:rPr lang="en-US" b="1" dirty="0">
                <a:solidFill>
                  <a:srgbClr val="0070C0"/>
                </a:solidFill>
              </a:rPr>
              <a:t>Discussion: Who Would You Save?</a:t>
            </a:r>
          </a:p>
        </p:txBody>
      </p:sp>
      <p:sp>
        <p:nvSpPr>
          <p:cNvPr id="3" name="Content Placeholder 2">
            <a:extLst>
              <a:ext uri="{FF2B5EF4-FFF2-40B4-BE49-F238E27FC236}">
                <a16:creationId xmlns:a16="http://schemas.microsoft.com/office/drawing/2014/main" id="{557E521C-345E-4BDE-9AC1-61537AF6652B}"/>
              </a:ext>
            </a:extLst>
          </p:cNvPr>
          <p:cNvSpPr>
            <a:spLocks noGrp="1"/>
          </p:cNvSpPr>
          <p:nvPr>
            <p:ph idx="1"/>
          </p:nvPr>
        </p:nvSpPr>
        <p:spPr>
          <a:xfrm>
            <a:off x="228600" y="1417638"/>
            <a:ext cx="8610600" cy="5135562"/>
          </a:xfrm>
        </p:spPr>
        <p:txBody>
          <a:bodyPr>
            <a:normAutofit fontScale="85000" lnSpcReduction="10000"/>
          </a:bodyPr>
          <a:lstStyle/>
          <a:p>
            <a:pPr marL="514350" lvl="0" indent="-514350">
              <a:buFont typeface="+mj-lt"/>
              <a:buAutoNum type="arabicPeriod"/>
            </a:pPr>
            <a:r>
              <a:rPr lang="en-US" sz="2800" dirty="0"/>
              <a:t>Who did your group save and why? Or why did you let others sink? </a:t>
            </a:r>
          </a:p>
          <a:p>
            <a:pPr marL="514350" lvl="0" indent="-514350">
              <a:buFont typeface="+mj-lt"/>
              <a:buAutoNum type="arabicPeriod"/>
            </a:pPr>
            <a:endParaRPr lang="en-US" sz="2800" dirty="0"/>
          </a:p>
          <a:p>
            <a:pPr marL="514350" lvl="0" indent="-514350">
              <a:buFont typeface="+mj-lt"/>
              <a:buAutoNum type="arabicPeriod"/>
            </a:pPr>
            <a:r>
              <a:rPr lang="en-US" sz="2800" dirty="0"/>
              <a:t>What were your group’s selection methods? Were these valid criteria to base your decision on?</a:t>
            </a:r>
          </a:p>
          <a:p>
            <a:pPr marL="514350" lvl="0" indent="-514350">
              <a:buFont typeface="+mj-lt"/>
              <a:buAutoNum type="arabicPeriod"/>
            </a:pPr>
            <a:endParaRPr lang="en-US" sz="2800" dirty="0"/>
          </a:p>
          <a:p>
            <a:pPr marL="514350" lvl="0" indent="-514350">
              <a:buFont typeface="+mj-lt"/>
              <a:buAutoNum type="arabicPeriod"/>
            </a:pPr>
            <a:r>
              <a:rPr lang="en-US" sz="2800" dirty="0"/>
              <a:t>Did everyone agree with the method chosen to decide?</a:t>
            </a:r>
          </a:p>
          <a:p>
            <a:pPr marL="514350" lvl="0" indent="-514350">
              <a:buFont typeface="+mj-lt"/>
              <a:buAutoNum type="arabicPeriod"/>
            </a:pPr>
            <a:endParaRPr lang="en-US" sz="2800" dirty="0"/>
          </a:p>
          <a:p>
            <a:pPr marL="514350" lvl="0" indent="-514350">
              <a:buFont typeface="+mj-lt"/>
              <a:buAutoNum type="arabicPeriod"/>
            </a:pPr>
            <a:r>
              <a:rPr lang="en-US" sz="2800" dirty="0"/>
              <a:t>How much of an impact did the passengers’ cultural background have in your decisions? Ability? Marital status?</a:t>
            </a:r>
          </a:p>
          <a:p>
            <a:pPr marL="514350" lvl="0" indent="-514350">
              <a:buFont typeface="+mj-lt"/>
              <a:buAutoNum type="arabicPeriod"/>
            </a:pPr>
            <a:endParaRPr lang="en-US" sz="2800" dirty="0"/>
          </a:p>
          <a:p>
            <a:pPr marL="514350" lvl="0" indent="-514350">
              <a:buFont typeface="+mj-lt"/>
              <a:buAutoNum type="arabicPeriod"/>
            </a:pPr>
            <a:r>
              <a:rPr lang="en-US" sz="2800" dirty="0"/>
              <a:t>Is there truly an objective and fair way to complete this task?</a:t>
            </a:r>
          </a:p>
          <a:p>
            <a:pPr marL="514350" lvl="0" indent="-514350">
              <a:buFont typeface="+mj-lt"/>
              <a:buAutoNum type="arabicPeriod"/>
            </a:pPr>
            <a:endParaRPr lang="en-US" sz="2800" dirty="0"/>
          </a:p>
          <a:p>
            <a:pPr marL="0" lvl="0" indent="0">
              <a:buNone/>
            </a:pPr>
            <a:endParaRPr lang="en-US" sz="2800" dirty="0"/>
          </a:p>
        </p:txBody>
      </p:sp>
      <p:sp>
        <p:nvSpPr>
          <p:cNvPr id="4" name="Title 1"/>
          <p:cNvSpPr txBox="1">
            <a:spLocks/>
          </p:cNvSpPr>
          <p:nvPr/>
        </p:nvSpPr>
        <p:spPr>
          <a:xfrm>
            <a:off x="476250" y="76200"/>
            <a:ext cx="8229600"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a:t>Aim: How does context and various perspectives impact our understanding of history?</a:t>
            </a:r>
          </a:p>
        </p:txBody>
      </p:sp>
    </p:spTree>
    <p:extLst>
      <p:ext uri="{BB962C8B-B14F-4D97-AF65-F5344CB8AC3E}">
        <p14:creationId xmlns:p14="http://schemas.microsoft.com/office/powerpoint/2010/main" val="357767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95" y="209568"/>
            <a:ext cx="9525000" cy="400110"/>
          </a:xfrm>
          <a:prstGeom prst="rect">
            <a:avLst/>
          </a:prstGeom>
          <a:noFill/>
        </p:spPr>
        <p:txBody>
          <a:bodyPr wrap="square" rtlCol="0">
            <a:spAutoFit/>
          </a:bodyPr>
          <a:lstStyle/>
          <a:p>
            <a:r>
              <a:rPr lang="en-US" sz="2000" b="1" dirty="0">
                <a:solidFill>
                  <a:srgbClr val="FF0000"/>
                </a:solidFill>
              </a:rPr>
              <a:t>Oracy: the ability to express oneself with fluency and grammatical accuracy in speech. </a:t>
            </a:r>
          </a:p>
        </p:txBody>
      </p:sp>
      <p:sp>
        <p:nvSpPr>
          <p:cNvPr id="6" name="TextBox 5"/>
          <p:cNvSpPr txBox="1"/>
          <p:nvPr/>
        </p:nvSpPr>
        <p:spPr>
          <a:xfrm>
            <a:off x="152400" y="627757"/>
            <a:ext cx="3733800" cy="6124754"/>
          </a:xfrm>
          <a:prstGeom prst="rect">
            <a:avLst/>
          </a:prstGeom>
          <a:noFill/>
        </p:spPr>
        <p:txBody>
          <a:bodyPr wrap="square" rtlCol="0">
            <a:spAutoFit/>
          </a:bodyPr>
          <a:lstStyle/>
          <a:p>
            <a:r>
              <a:rPr lang="en-US" sz="3200" b="1" dirty="0"/>
              <a:t>Exit Discussion: </a:t>
            </a:r>
            <a:r>
              <a:rPr lang="en-US" sz="3200" dirty="0"/>
              <a:t>Read over the chart to the right, how did you contribute to the discussion in your group? </a:t>
            </a:r>
            <a:r>
              <a:rPr lang="en-US" sz="2400" i="1" dirty="0"/>
              <a:t>Did you use any of this language? Be honest with yourself. </a:t>
            </a:r>
          </a:p>
          <a:p>
            <a:endParaRPr lang="en-US" sz="2400" dirty="0"/>
          </a:p>
          <a:p>
            <a:r>
              <a:rPr lang="en-US" sz="3200" dirty="0"/>
              <a:t>How can you take steps to expand on your mastery of oracy?  </a:t>
            </a:r>
          </a:p>
        </p:txBody>
      </p:sp>
      <p:pic>
        <p:nvPicPr>
          <p:cNvPr id="1026" name="Picture 2" descr="Image result for accountable talk"/>
          <p:cNvPicPr>
            <a:picLocks noChangeAspect="1" noChangeArrowheads="1"/>
          </p:cNvPicPr>
          <p:nvPr/>
        </p:nvPicPr>
        <p:blipFill rotWithShape="1">
          <a:blip r:embed="rId2">
            <a:extLst>
              <a:ext uri="{28A0092B-C50C-407E-A947-70E740481C1C}">
                <a14:useLocalDpi xmlns:a14="http://schemas.microsoft.com/office/drawing/2010/main" val="0"/>
              </a:ext>
            </a:extLst>
          </a:blip>
          <a:srcRect b="3126"/>
          <a:stretch/>
        </p:blipFill>
        <p:spPr bwMode="auto">
          <a:xfrm>
            <a:off x="3886200" y="609678"/>
            <a:ext cx="4852561" cy="608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924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9ADF-EC64-4F14-A0A9-B8FA4148E9C1}"/>
              </a:ext>
            </a:extLst>
          </p:cNvPr>
          <p:cNvSpPr>
            <a:spLocks noGrp="1"/>
          </p:cNvSpPr>
          <p:nvPr>
            <p:ph type="title"/>
          </p:nvPr>
        </p:nvSpPr>
        <p:spPr>
          <a:xfrm>
            <a:off x="457200" y="19050"/>
            <a:ext cx="8229600" cy="715962"/>
          </a:xfrm>
        </p:spPr>
        <p:txBody>
          <a:bodyPr>
            <a:normAutofit fontScale="90000"/>
          </a:bodyPr>
          <a:lstStyle/>
          <a:p>
            <a:r>
              <a:rPr lang="en-US" b="1" dirty="0">
                <a:solidFill>
                  <a:srgbClr val="0070C0"/>
                </a:solidFill>
                <a:effectLst>
                  <a:outerShdw blurRad="38100" dist="38100" dir="2700000" algn="tl">
                    <a:srgbClr val="000000">
                      <a:alpha val="43137"/>
                    </a:srgbClr>
                  </a:outerShdw>
                </a:effectLst>
              </a:rPr>
              <a:t>Ship Manifest Key</a:t>
            </a:r>
          </a:p>
        </p:txBody>
      </p:sp>
      <p:sp>
        <p:nvSpPr>
          <p:cNvPr id="3" name="Content Placeholder 2">
            <a:extLst>
              <a:ext uri="{FF2B5EF4-FFF2-40B4-BE49-F238E27FC236}">
                <a16:creationId xmlns:a16="http://schemas.microsoft.com/office/drawing/2014/main" id="{49A2AE68-0A18-4851-A6C8-DDFAAB8EED30}"/>
              </a:ext>
            </a:extLst>
          </p:cNvPr>
          <p:cNvSpPr>
            <a:spLocks noGrp="1"/>
          </p:cNvSpPr>
          <p:nvPr>
            <p:ph idx="1"/>
          </p:nvPr>
        </p:nvSpPr>
        <p:spPr>
          <a:xfrm>
            <a:off x="457200" y="619125"/>
            <a:ext cx="8686800" cy="5440362"/>
          </a:xfrm>
        </p:spPr>
        <p:txBody>
          <a:bodyPr numCol="2">
            <a:normAutofit fontScale="92500" lnSpcReduction="20000"/>
          </a:bodyPr>
          <a:lstStyle/>
          <a:p>
            <a:pPr marL="514350" lvl="0" indent="-514350">
              <a:buFont typeface="+mj-lt"/>
              <a:buAutoNum type="arabicPeriod"/>
            </a:pPr>
            <a:r>
              <a:rPr lang="en-US" dirty="0">
                <a:solidFill>
                  <a:schemeClr val="bg1"/>
                </a:solidFill>
              </a:rPr>
              <a:t>JK Rowling </a:t>
            </a:r>
          </a:p>
          <a:p>
            <a:pPr marL="514350" lvl="0" indent="-514350">
              <a:buFont typeface="+mj-lt"/>
              <a:buAutoNum type="arabicPeriod"/>
            </a:pPr>
            <a:r>
              <a:rPr lang="en-US" dirty="0">
                <a:solidFill>
                  <a:schemeClr val="bg1"/>
                </a:solidFill>
              </a:rPr>
              <a:t>Dalai Llama</a:t>
            </a:r>
          </a:p>
          <a:p>
            <a:pPr marL="514350" lvl="0" indent="-514350">
              <a:buFont typeface="+mj-lt"/>
              <a:buAutoNum type="arabicPeriod"/>
            </a:pPr>
            <a:r>
              <a:rPr lang="en-US" dirty="0">
                <a:solidFill>
                  <a:schemeClr val="bg1"/>
                </a:solidFill>
              </a:rPr>
              <a:t>Malcom X</a:t>
            </a:r>
          </a:p>
          <a:p>
            <a:pPr marL="514350" lvl="0" indent="-514350">
              <a:buFont typeface="+mj-lt"/>
              <a:buAutoNum type="arabicPeriod"/>
            </a:pPr>
            <a:r>
              <a:rPr lang="en-US" dirty="0">
                <a:solidFill>
                  <a:schemeClr val="bg1"/>
                </a:solidFill>
              </a:rPr>
              <a:t>Anne Frank</a:t>
            </a:r>
          </a:p>
          <a:p>
            <a:pPr marL="514350" lvl="0" indent="-514350">
              <a:buFont typeface="+mj-lt"/>
              <a:buAutoNum type="arabicPeriod"/>
            </a:pPr>
            <a:r>
              <a:rPr lang="en-US" dirty="0">
                <a:solidFill>
                  <a:schemeClr val="bg1"/>
                </a:solidFill>
              </a:rPr>
              <a:t>Mahatma Gandhi</a:t>
            </a:r>
          </a:p>
          <a:p>
            <a:pPr marL="514350" lvl="0" indent="-514350">
              <a:buFont typeface="+mj-lt"/>
              <a:buAutoNum type="arabicPeriod"/>
            </a:pPr>
            <a:r>
              <a:rPr lang="en-US" dirty="0">
                <a:solidFill>
                  <a:schemeClr val="bg1"/>
                </a:solidFill>
              </a:rPr>
              <a:t>Kim Kardashian</a:t>
            </a:r>
          </a:p>
          <a:p>
            <a:pPr marL="514350" lvl="0" indent="-514350">
              <a:buFont typeface="+mj-lt"/>
              <a:buAutoNum type="arabicPeriod"/>
            </a:pPr>
            <a:r>
              <a:rPr lang="en-US" dirty="0">
                <a:solidFill>
                  <a:schemeClr val="bg1"/>
                </a:solidFill>
              </a:rPr>
              <a:t>Rosa Parks</a:t>
            </a:r>
          </a:p>
          <a:p>
            <a:pPr marL="514350" lvl="0" indent="-514350">
              <a:buFont typeface="+mj-lt"/>
              <a:buAutoNum type="arabicPeriod"/>
            </a:pPr>
            <a:r>
              <a:rPr lang="en-US" dirty="0">
                <a:solidFill>
                  <a:schemeClr val="bg1"/>
                </a:solidFill>
              </a:rPr>
              <a:t>Stephen Hawking </a:t>
            </a:r>
          </a:p>
          <a:p>
            <a:pPr marL="514350" lvl="0" indent="-514350">
              <a:buFont typeface="+mj-lt"/>
              <a:buAutoNum type="arabicPeriod"/>
            </a:pPr>
            <a:r>
              <a:rPr lang="en-US" dirty="0">
                <a:solidFill>
                  <a:schemeClr val="bg1"/>
                </a:solidFill>
              </a:rPr>
              <a:t>Freddie Mercury (Queen)</a:t>
            </a:r>
          </a:p>
          <a:p>
            <a:pPr marL="514350" lvl="0" indent="-514350">
              <a:buFont typeface="+mj-lt"/>
              <a:buAutoNum type="arabicPeriod"/>
            </a:pPr>
            <a:r>
              <a:rPr lang="en-US" dirty="0">
                <a:solidFill>
                  <a:schemeClr val="bg1"/>
                </a:solidFill>
              </a:rPr>
              <a:t>Harriet Tubman</a:t>
            </a:r>
          </a:p>
          <a:p>
            <a:pPr marL="514350" lvl="0" indent="-514350">
              <a:buFont typeface="+mj-lt"/>
              <a:buAutoNum type="arabicPeriod"/>
            </a:pPr>
            <a:endParaRPr lang="en-US" dirty="0">
              <a:solidFill>
                <a:schemeClr val="bg1"/>
              </a:solidFill>
            </a:endParaRPr>
          </a:p>
          <a:p>
            <a:pPr marL="514350" lvl="0" indent="-514350">
              <a:buFont typeface="+mj-lt"/>
              <a:buAutoNum type="arabicPeriod"/>
            </a:pPr>
            <a:r>
              <a:rPr lang="en-US" dirty="0">
                <a:solidFill>
                  <a:schemeClr val="bg1"/>
                </a:solidFill>
              </a:rPr>
              <a:t>Kylie Jenner</a:t>
            </a:r>
          </a:p>
          <a:p>
            <a:pPr marL="514350" lvl="0" indent="-514350">
              <a:buFont typeface="+mj-lt"/>
              <a:buAutoNum type="arabicPeriod"/>
            </a:pPr>
            <a:r>
              <a:rPr lang="en-US" dirty="0">
                <a:solidFill>
                  <a:schemeClr val="bg1"/>
                </a:solidFill>
              </a:rPr>
              <a:t>Pope Francis </a:t>
            </a:r>
          </a:p>
          <a:p>
            <a:pPr marL="514350" lvl="0" indent="-514350">
              <a:buFont typeface="+mj-lt"/>
              <a:buAutoNum type="arabicPeriod"/>
            </a:pPr>
            <a:r>
              <a:rPr lang="en-US" dirty="0">
                <a:solidFill>
                  <a:schemeClr val="bg1"/>
                </a:solidFill>
              </a:rPr>
              <a:t>Arnold Schwarzenegger</a:t>
            </a:r>
          </a:p>
          <a:p>
            <a:pPr marL="514350" lvl="0" indent="-514350">
              <a:buFont typeface="+mj-lt"/>
              <a:buAutoNum type="arabicPeriod"/>
            </a:pPr>
            <a:r>
              <a:rPr lang="en-US" dirty="0">
                <a:solidFill>
                  <a:schemeClr val="bg1"/>
                </a:solidFill>
              </a:rPr>
              <a:t>Sophia Vergara 	</a:t>
            </a:r>
          </a:p>
          <a:p>
            <a:pPr marL="514350" lvl="0" indent="-514350">
              <a:buFont typeface="+mj-lt"/>
              <a:buAutoNum type="arabicPeriod"/>
            </a:pPr>
            <a:r>
              <a:rPr lang="en-US" dirty="0">
                <a:solidFill>
                  <a:schemeClr val="bg1"/>
                </a:solidFill>
              </a:rPr>
              <a:t>Jesus of Nazareth</a:t>
            </a:r>
          </a:p>
          <a:p>
            <a:pPr marL="514350" lvl="0" indent="-514350">
              <a:buFont typeface="+mj-lt"/>
              <a:buAutoNum type="arabicPeriod"/>
            </a:pPr>
            <a:r>
              <a:rPr lang="en-US" dirty="0">
                <a:solidFill>
                  <a:schemeClr val="bg1"/>
                </a:solidFill>
              </a:rPr>
              <a:t>Addison Rae</a:t>
            </a:r>
          </a:p>
          <a:p>
            <a:pPr marL="514350" lvl="0" indent="-514350">
              <a:buFont typeface="+mj-lt"/>
              <a:buAutoNum type="arabicPeriod"/>
            </a:pPr>
            <a:r>
              <a:rPr lang="en-US" dirty="0">
                <a:solidFill>
                  <a:schemeClr val="bg1"/>
                </a:solidFill>
              </a:rPr>
              <a:t>Lance Armstrong</a:t>
            </a:r>
          </a:p>
          <a:p>
            <a:pPr marL="514350" lvl="0" indent="-514350">
              <a:buFont typeface="+mj-lt"/>
              <a:buAutoNum type="arabicPeriod"/>
            </a:pPr>
            <a:r>
              <a:rPr lang="en-US" dirty="0">
                <a:solidFill>
                  <a:schemeClr val="bg1"/>
                </a:solidFill>
              </a:rPr>
              <a:t>John Adams</a:t>
            </a:r>
          </a:p>
          <a:p>
            <a:pPr marL="514350" lvl="0" indent="-514350">
              <a:buFont typeface="+mj-lt"/>
              <a:buAutoNum type="arabicPeriod"/>
            </a:pPr>
            <a:r>
              <a:rPr lang="en-US" dirty="0">
                <a:solidFill>
                  <a:schemeClr val="bg1"/>
                </a:solidFill>
              </a:rPr>
              <a:t>Katy Perry</a:t>
            </a:r>
          </a:p>
          <a:p>
            <a:pPr marL="514350" lvl="0" indent="-514350">
              <a:buFont typeface="+mj-lt"/>
              <a:buAutoNum type="arabicPeriod"/>
            </a:pPr>
            <a:r>
              <a:rPr lang="en-US" dirty="0">
                <a:solidFill>
                  <a:schemeClr val="bg1"/>
                </a:solidFill>
              </a:rPr>
              <a:t>Adolf Hitler </a:t>
            </a:r>
          </a:p>
        </p:txBody>
      </p:sp>
      <p:sp>
        <p:nvSpPr>
          <p:cNvPr id="4" name="Title 1">
            <a:extLst>
              <a:ext uri="{FF2B5EF4-FFF2-40B4-BE49-F238E27FC236}">
                <a16:creationId xmlns:a16="http://schemas.microsoft.com/office/drawing/2014/main" id="{E582C5A8-7599-42C9-9A66-437948F58364}"/>
              </a:ext>
            </a:extLst>
          </p:cNvPr>
          <p:cNvSpPr txBox="1">
            <a:spLocks/>
          </p:cNvSpPr>
          <p:nvPr/>
        </p:nvSpPr>
        <p:spPr>
          <a:xfrm>
            <a:off x="457200" y="4800600"/>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b="1" dirty="0">
              <a:solidFill>
                <a:srgbClr val="0070C0"/>
              </a:solidFill>
            </a:endParaRPr>
          </a:p>
          <a:p>
            <a:endParaRPr lang="en-US" sz="2800" b="1" dirty="0">
              <a:solidFill>
                <a:srgbClr val="0070C0"/>
              </a:solidFill>
            </a:endParaRPr>
          </a:p>
          <a:p>
            <a:r>
              <a:rPr lang="en-US" sz="2800" b="1" dirty="0">
                <a:solidFill>
                  <a:srgbClr val="0070C0"/>
                </a:solidFill>
              </a:rPr>
              <a:t>Who did </a:t>
            </a:r>
            <a:r>
              <a:rPr lang="en-US" sz="2800" b="1" i="1" dirty="0">
                <a:solidFill>
                  <a:srgbClr val="0070C0"/>
                </a:solidFill>
              </a:rPr>
              <a:t>you</a:t>
            </a:r>
            <a:r>
              <a:rPr lang="en-US" sz="2800" b="1" dirty="0">
                <a:solidFill>
                  <a:srgbClr val="0070C0"/>
                </a:solidFill>
              </a:rPr>
              <a:t> save?</a:t>
            </a:r>
            <a:endParaRPr lang="en-US" b="1" dirty="0">
              <a:solidFill>
                <a:srgbClr val="0070C0"/>
              </a:solidFill>
            </a:endParaRPr>
          </a:p>
        </p:txBody>
      </p:sp>
      <p:sp>
        <p:nvSpPr>
          <p:cNvPr id="5" name="Rectangle 4"/>
          <p:cNvSpPr/>
          <p:nvPr/>
        </p:nvSpPr>
        <p:spPr>
          <a:xfrm>
            <a:off x="457200" y="5905480"/>
            <a:ext cx="8353425" cy="954107"/>
          </a:xfrm>
          <a:prstGeom prst="rect">
            <a:avLst/>
          </a:prstGeom>
        </p:spPr>
        <p:txBody>
          <a:bodyPr wrap="square">
            <a:spAutoFit/>
          </a:bodyPr>
          <a:lstStyle/>
          <a:p>
            <a:pPr algn="ctr"/>
            <a:r>
              <a:rPr lang="en-US" sz="2800" dirty="0"/>
              <a:t>How do various perspectives impact our understanding of history?</a:t>
            </a:r>
          </a:p>
        </p:txBody>
      </p:sp>
      <p:pic>
        <p:nvPicPr>
          <p:cNvPr id="1026" name="Picture 2">
            <a:extLst>
              <a:ext uri="{FF2B5EF4-FFF2-40B4-BE49-F238E27FC236}">
                <a16:creationId xmlns:a16="http://schemas.microsoft.com/office/drawing/2014/main" id="{25A804CF-182F-64AF-DF83-0B8EEEB97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59" y="0"/>
            <a:ext cx="945291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9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1304</Words>
  <Application>Microsoft Macintosh PowerPoint</Application>
  <PresentationFormat>On-screen Show (4:3)</PresentationFormat>
  <Paragraphs>81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Sinking Ship Exercise</vt:lpstr>
      <vt:lpstr>Sinking Ship Task:  </vt:lpstr>
      <vt:lpstr>PowerPoint Presentation</vt:lpstr>
      <vt:lpstr>PowerPoint Presentation</vt:lpstr>
      <vt:lpstr>Discussion: Who Would You Save?</vt:lpstr>
      <vt:lpstr>PowerPoint Presentation</vt:lpstr>
      <vt:lpstr>Ship Manifest Key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Lauren</dc:creator>
  <cp:lastModifiedBy>Rerick Austen</cp:lastModifiedBy>
  <cp:revision>59</cp:revision>
  <cp:lastPrinted>2017-09-07T14:17:13Z</cp:lastPrinted>
  <dcterms:created xsi:type="dcterms:W3CDTF">2017-08-30T23:33:51Z</dcterms:created>
  <dcterms:modified xsi:type="dcterms:W3CDTF">2024-09-10T12:03:09Z</dcterms:modified>
</cp:coreProperties>
</file>