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2e56a76ea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2e56a76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2e56a76ea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2e56a76e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Focus:  </a:t>
            </a:r>
            <a:r>
              <a:rPr i="1" lang="en-US" sz="3200">
                <a:solidFill>
                  <a:srgbClr val="7030A0"/>
                </a:solidFill>
              </a:rPr>
              <a:t>Was the transition to an agricultural society truly a step forward for mankind?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27950" y="1587175"/>
            <a:ext cx="88881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700"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/>
          </a:p>
          <a:p>
            <a:pPr indent="-342900" lvl="0" marL="342900" rtl="0" algn="ctr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t/>
            </a:r>
            <a:endParaRPr b="1" sz="2300"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t/>
            </a:r>
            <a:endParaRPr b="1" sz="23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t/>
            </a:r>
            <a:endParaRPr b="1" sz="23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t/>
            </a:r>
            <a:endParaRPr b="1" sz="19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t/>
            </a:r>
            <a:endParaRPr b="1" sz="19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t/>
            </a:r>
            <a:endParaRPr b="1" sz="19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lang="en-US" sz="1900">
                <a:solidFill>
                  <a:srgbClr val="0000FF"/>
                </a:solidFill>
              </a:rPr>
              <a:t>9/23 Monday-  Guns Germs and Steel; Yali’s Question </a:t>
            </a:r>
            <a:endParaRPr b="1" sz="1900">
              <a:solidFill>
                <a:srgbClr val="0000F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lang="en-US" sz="1900">
                <a:solidFill>
                  <a:srgbClr val="C00000"/>
                </a:solidFill>
              </a:rPr>
              <a:t> </a:t>
            </a:r>
            <a:endParaRPr b="1" sz="1900"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900"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900"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87175"/>
            <a:ext cx="8056475" cy="43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125850"/>
            <a:ext cx="822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960"/>
              <a:buFont typeface="Calibri"/>
              <a:buNone/>
            </a:pPr>
            <a:r>
              <a:rPr i="1" lang="en-US" sz="3259">
                <a:solidFill>
                  <a:srgbClr val="C00000"/>
                </a:solidFill>
              </a:rPr>
              <a:t>Activity 1: Research/Preparation (~15 Mins.) </a:t>
            </a:r>
            <a:endParaRPr i="1" sz="3259">
              <a:solidFill>
                <a:srgbClr val="C00000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0" y="185275"/>
            <a:ext cx="9144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DIRECTIONS: You can use </a:t>
            </a:r>
            <a:r>
              <a:rPr b="1" lang="en-US" sz="2400"/>
              <a:t>your</a:t>
            </a:r>
            <a:r>
              <a:rPr b="1" lang="en-US" sz="2400"/>
              <a:t> devices to help research, but all notes must be taken in your notebook and devices will be put away when we commence the debate.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STEP 1: </a:t>
            </a:r>
            <a:r>
              <a:rPr lang="en-US" sz="2400"/>
              <a:t>Y</a:t>
            </a:r>
            <a:r>
              <a:rPr lang="en-US" sz="2400"/>
              <a:t>our table will be assigned: Hunter/Gatherer or Agriculturalist.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STEP 2: </a:t>
            </a:r>
            <a:r>
              <a:rPr lang="en-US" sz="2400"/>
              <a:t>Create a T-Chart in your notebook for your topic that lists the advantages and disadvantages of your topic’s way of life. 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STEP 3: </a:t>
            </a:r>
            <a:r>
              <a:rPr lang="en-US" sz="2400"/>
              <a:t>One student will create </a:t>
            </a:r>
            <a:r>
              <a:rPr lang="en-US" sz="2400"/>
              <a:t>an opening statement ~(three sentences) that outlines the overall </a:t>
            </a:r>
            <a:r>
              <a:rPr lang="en-US" sz="2400"/>
              <a:t>position and strengths</a:t>
            </a:r>
            <a:r>
              <a:rPr lang="en-US" sz="2400"/>
              <a:t> of their group.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STEP 4: </a:t>
            </a:r>
            <a:r>
              <a:rPr lang="en-US" sz="2400"/>
              <a:t>One student will be responsible for </a:t>
            </a:r>
            <a:r>
              <a:rPr lang="en-US" sz="2400"/>
              <a:t>highlighting and attacking the issues of the other group.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STEP 5: </a:t>
            </a:r>
            <a:r>
              <a:rPr lang="en-US" sz="2400"/>
              <a:t>(Counterclaim) One student will be responsible for </a:t>
            </a:r>
            <a:r>
              <a:rPr lang="en-US" sz="2400"/>
              <a:t>predicting</a:t>
            </a:r>
            <a:r>
              <a:rPr lang="en-US" sz="2400"/>
              <a:t> the opponent’s potential attacks. Prepare responses to these attacks.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Consider both short term and long term effects!</a:t>
            </a:r>
            <a:endParaRPr b="1"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-11113" r="10448" t="0"/>
          <a:stretch/>
        </p:blipFill>
        <p:spPr>
          <a:xfrm>
            <a:off x="-775975" y="41975"/>
            <a:ext cx="9462774" cy="403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975" y="3796025"/>
            <a:ext cx="7592049" cy="306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900" y="1365200"/>
            <a:ext cx="5738625" cy="4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