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sldIdLst>
    <p:sldId id="276" r:id="rId2"/>
    <p:sldId id="290" r:id="rId3"/>
    <p:sldId id="278" r:id="rId4"/>
    <p:sldId id="280" r:id="rId5"/>
    <p:sldId id="288" r:id="rId6"/>
    <p:sldId id="264" r:id="rId7"/>
    <p:sldId id="258" r:id="rId8"/>
    <p:sldId id="289" r:id="rId9"/>
    <p:sldId id="292" r:id="rId10"/>
    <p:sldId id="263" r:id="rId11"/>
    <p:sldId id="262"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mn-cs"/>
      </a:defRPr>
    </a:lvl5pPr>
    <a:lvl6pPr marL="2286000" algn="l" defTabSz="914400" rtl="0" eaLnBrk="1" latinLnBrk="0" hangingPunct="1">
      <a:defRPr sz="2400" kern="1200">
        <a:solidFill>
          <a:schemeClr val="tx1"/>
        </a:solidFill>
        <a:latin typeface="Times" pitchFamily="2" charset="0"/>
        <a:ea typeface="+mn-ea"/>
        <a:cs typeface="+mn-cs"/>
      </a:defRPr>
    </a:lvl6pPr>
    <a:lvl7pPr marL="2743200" algn="l" defTabSz="914400" rtl="0" eaLnBrk="1" latinLnBrk="0" hangingPunct="1">
      <a:defRPr sz="2400" kern="1200">
        <a:solidFill>
          <a:schemeClr val="tx1"/>
        </a:solidFill>
        <a:latin typeface="Times" pitchFamily="2" charset="0"/>
        <a:ea typeface="+mn-ea"/>
        <a:cs typeface="+mn-cs"/>
      </a:defRPr>
    </a:lvl7pPr>
    <a:lvl8pPr marL="3200400" algn="l" defTabSz="914400" rtl="0" eaLnBrk="1" latinLnBrk="0" hangingPunct="1">
      <a:defRPr sz="2400" kern="1200">
        <a:solidFill>
          <a:schemeClr val="tx1"/>
        </a:solidFill>
        <a:latin typeface="Times" pitchFamily="2" charset="0"/>
        <a:ea typeface="+mn-ea"/>
        <a:cs typeface="+mn-cs"/>
      </a:defRPr>
    </a:lvl8pPr>
    <a:lvl9pPr marL="3657600" algn="l" defTabSz="914400" rtl="0" eaLnBrk="1" latinLnBrk="0" hangingPunct="1">
      <a:defRPr sz="2400" kern="1200">
        <a:solidFill>
          <a:schemeClr val="tx1"/>
        </a:solidFill>
        <a:latin typeface="Times"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0" autoAdjust="0"/>
    <p:restoredTop sz="90960" autoAdjust="0"/>
  </p:normalViewPr>
  <p:slideViewPr>
    <p:cSldViewPr>
      <p:cViewPr varScale="1">
        <p:scale>
          <a:sx n="97" d="100"/>
          <a:sy n="97" d="100"/>
        </p:scale>
        <p:origin x="101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6B11E-5EA1-3748-859A-C18470493CD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charset="0"/>
              </a:defRPr>
            </a:lvl1pPr>
          </a:lstStyle>
          <a:p>
            <a:pPr>
              <a:defRPr/>
            </a:pPr>
            <a:endParaRPr lang="en-US"/>
          </a:p>
        </p:txBody>
      </p:sp>
      <p:sp>
        <p:nvSpPr>
          <p:cNvPr id="3" name="Date Placeholder 2">
            <a:extLst>
              <a:ext uri="{FF2B5EF4-FFF2-40B4-BE49-F238E27FC236}">
                <a16:creationId xmlns:a16="http://schemas.microsoft.com/office/drawing/2014/main" id="{CD3907C0-ACF1-4C48-A490-08DB94F352D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charset="0"/>
              </a:defRPr>
            </a:lvl1pPr>
          </a:lstStyle>
          <a:p>
            <a:pPr>
              <a:defRPr/>
            </a:pPr>
            <a:fld id="{A582AF3F-5D4D-8643-8192-AA2E28E6D541}" type="datetimeFigureOut">
              <a:rPr lang="en-US"/>
              <a:pPr>
                <a:defRPr/>
              </a:pPr>
              <a:t>11/8/24</a:t>
            </a:fld>
            <a:endParaRPr lang="en-US"/>
          </a:p>
        </p:txBody>
      </p:sp>
      <p:sp>
        <p:nvSpPr>
          <p:cNvPr id="4" name="Slide Image Placeholder 3">
            <a:extLst>
              <a:ext uri="{FF2B5EF4-FFF2-40B4-BE49-F238E27FC236}">
                <a16:creationId xmlns:a16="http://schemas.microsoft.com/office/drawing/2014/main" id="{752EE86B-5D89-0D4B-8EA5-E467D1A40FB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A2B1D27-2472-104C-9C5A-810C500295B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F9D7E2F-B973-0C4A-A91D-49FEE103EEE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charset="0"/>
              </a:defRPr>
            </a:lvl1pPr>
          </a:lstStyle>
          <a:p>
            <a:pPr>
              <a:defRPr/>
            </a:pPr>
            <a:endParaRPr lang="en-US"/>
          </a:p>
        </p:txBody>
      </p:sp>
      <p:sp>
        <p:nvSpPr>
          <p:cNvPr id="7" name="Slide Number Placeholder 6">
            <a:extLst>
              <a:ext uri="{FF2B5EF4-FFF2-40B4-BE49-F238E27FC236}">
                <a16:creationId xmlns:a16="http://schemas.microsoft.com/office/drawing/2014/main" id="{5B089A28-6987-4543-A8FD-677F7930148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8C5DF99-1721-6A45-B375-A00FECD91C4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5DF99-1721-6A45-B375-A00FECD91C49}" type="slidenum">
              <a:rPr lang="en-US" altLang="en-US" smtClean="0"/>
              <a:pPr/>
              <a:t>3</a:t>
            </a:fld>
            <a:endParaRPr lang="en-US" altLang="en-US"/>
          </a:p>
        </p:txBody>
      </p:sp>
    </p:spTree>
    <p:extLst>
      <p:ext uri="{BB962C8B-B14F-4D97-AF65-F5344CB8AC3E}">
        <p14:creationId xmlns:p14="http://schemas.microsoft.com/office/powerpoint/2010/main" val="41462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F242D09-E368-F04A-BD27-9E5BF3E9C7E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2A8B12A-9588-2948-BD20-8D2B609A90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E640022-F356-AB43-BBD9-202A31397230}"/>
              </a:ext>
            </a:extLst>
          </p:cNvPr>
          <p:cNvSpPr>
            <a:spLocks noGrp="1" noChangeArrowheads="1"/>
          </p:cNvSpPr>
          <p:nvPr>
            <p:ph type="sldNum" sz="quarter" idx="12"/>
          </p:nvPr>
        </p:nvSpPr>
        <p:spPr>
          <a:ln/>
        </p:spPr>
        <p:txBody>
          <a:bodyPr/>
          <a:lstStyle>
            <a:lvl1pPr>
              <a:defRPr/>
            </a:lvl1pPr>
          </a:lstStyle>
          <a:p>
            <a:fld id="{E808FEF7-00CD-9547-8E30-182924D519D0}" type="slidenum">
              <a:rPr lang="en-US" altLang="en-US"/>
              <a:pPr/>
              <a:t>‹#›</a:t>
            </a:fld>
            <a:endParaRPr lang="en-US" altLang="en-US"/>
          </a:p>
        </p:txBody>
      </p:sp>
    </p:spTree>
    <p:extLst>
      <p:ext uri="{BB962C8B-B14F-4D97-AF65-F5344CB8AC3E}">
        <p14:creationId xmlns:p14="http://schemas.microsoft.com/office/powerpoint/2010/main" val="63035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D116EBD-818C-4749-B3AD-BDC6B3172E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1B8E6E6-8B45-154C-98D8-5575EB6A31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653279E-1BD4-B741-B4F1-087D9FEF182F}"/>
              </a:ext>
            </a:extLst>
          </p:cNvPr>
          <p:cNvSpPr>
            <a:spLocks noGrp="1" noChangeArrowheads="1"/>
          </p:cNvSpPr>
          <p:nvPr>
            <p:ph type="sldNum" sz="quarter" idx="12"/>
          </p:nvPr>
        </p:nvSpPr>
        <p:spPr>
          <a:ln/>
        </p:spPr>
        <p:txBody>
          <a:bodyPr/>
          <a:lstStyle>
            <a:lvl1pPr>
              <a:defRPr/>
            </a:lvl1pPr>
          </a:lstStyle>
          <a:p>
            <a:fld id="{6EAFB4BD-FE8E-A64F-BEC9-772B434A0407}" type="slidenum">
              <a:rPr lang="en-US" altLang="en-US"/>
              <a:pPr/>
              <a:t>‹#›</a:t>
            </a:fld>
            <a:endParaRPr lang="en-US" altLang="en-US"/>
          </a:p>
        </p:txBody>
      </p:sp>
    </p:spTree>
    <p:extLst>
      <p:ext uri="{BB962C8B-B14F-4D97-AF65-F5344CB8AC3E}">
        <p14:creationId xmlns:p14="http://schemas.microsoft.com/office/powerpoint/2010/main" val="124592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6E953F6-0976-B940-AD4C-5A8A2E6C5E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0FB6689-C7EF-1948-95FE-E2DF6EE658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25C135-1E34-3A44-A96B-5AFD5E092679}"/>
              </a:ext>
            </a:extLst>
          </p:cNvPr>
          <p:cNvSpPr>
            <a:spLocks noGrp="1" noChangeArrowheads="1"/>
          </p:cNvSpPr>
          <p:nvPr>
            <p:ph type="sldNum" sz="quarter" idx="12"/>
          </p:nvPr>
        </p:nvSpPr>
        <p:spPr>
          <a:ln/>
        </p:spPr>
        <p:txBody>
          <a:bodyPr/>
          <a:lstStyle>
            <a:lvl1pPr>
              <a:defRPr/>
            </a:lvl1pPr>
          </a:lstStyle>
          <a:p>
            <a:fld id="{768C03C8-3AC4-8542-BD28-DABAF7502769}" type="slidenum">
              <a:rPr lang="en-US" altLang="en-US"/>
              <a:pPr/>
              <a:t>‹#›</a:t>
            </a:fld>
            <a:endParaRPr lang="en-US" altLang="en-US"/>
          </a:p>
        </p:txBody>
      </p:sp>
    </p:spTree>
    <p:extLst>
      <p:ext uri="{BB962C8B-B14F-4D97-AF65-F5344CB8AC3E}">
        <p14:creationId xmlns:p14="http://schemas.microsoft.com/office/powerpoint/2010/main" val="2382525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89CF6D5-03E8-E24B-86F6-A4956A4D7A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E348BE-34E2-5340-A11A-CB49169594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C1CF1C5-BCE6-D340-9664-A45EF5EADB66}"/>
              </a:ext>
            </a:extLst>
          </p:cNvPr>
          <p:cNvSpPr>
            <a:spLocks noGrp="1" noChangeArrowheads="1"/>
          </p:cNvSpPr>
          <p:nvPr>
            <p:ph type="sldNum" sz="quarter" idx="12"/>
          </p:nvPr>
        </p:nvSpPr>
        <p:spPr>
          <a:ln/>
        </p:spPr>
        <p:txBody>
          <a:bodyPr/>
          <a:lstStyle>
            <a:lvl1pPr>
              <a:defRPr/>
            </a:lvl1pPr>
          </a:lstStyle>
          <a:p>
            <a:fld id="{35400202-EE6B-6D4D-8829-03842105CD66}" type="slidenum">
              <a:rPr lang="en-US" altLang="en-US"/>
              <a:pPr/>
              <a:t>‹#›</a:t>
            </a:fld>
            <a:endParaRPr lang="en-US" altLang="en-US"/>
          </a:p>
        </p:txBody>
      </p:sp>
    </p:spTree>
    <p:extLst>
      <p:ext uri="{BB962C8B-B14F-4D97-AF65-F5344CB8AC3E}">
        <p14:creationId xmlns:p14="http://schemas.microsoft.com/office/powerpoint/2010/main" val="102603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A9EE4C5-2C68-2743-967D-7C61B436A58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687966-427C-6B4A-8159-C7F816301F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759236-CCC1-0D41-9948-B10C43894F5D}"/>
              </a:ext>
            </a:extLst>
          </p:cNvPr>
          <p:cNvSpPr>
            <a:spLocks noGrp="1" noChangeArrowheads="1"/>
          </p:cNvSpPr>
          <p:nvPr>
            <p:ph type="sldNum" sz="quarter" idx="12"/>
          </p:nvPr>
        </p:nvSpPr>
        <p:spPr>
          <a:ln/>
        </p:spPr>
        <p:txBody>
          <a:bodyPr/>
          <a:lstStyle>
            <a:lvl1pPr>
              <a:defRPr/>
            </a:lvl1pPr>
          </a:lstStyle>
          <a:p>
            <a:fld id="{2DC08D69-01F7-AF42-B37D-BA2E0ED5319E}" type="slidenum">
              <a:rPr lang="en-US" altLang="en-US"/>
              <a:pPr/>
              <a:t>‹#›</a:t>
            </a:fld>
            <a:endParaRPr lang="en-US" altLang="en-US"/>
          </a:p>
        </p:txBody>
      </p:sp>
    </p:spTree>
    <p:extLst>
      <p:ext uri="{BB962C8B-B14F-4D97-AF65-F5344CB8AC3E}">
        <p14:creationId xmlns:p14="http://schemas.microsoft.com/office/powerpoint/2010/main" val="383361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8DB4116-2762-164F-B9FD-EDA8F5BA79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DA0A6A3-9917-9C42-AFC5-CE587B71FB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089B3F9-18CF-2F4C-8FEA-0370565F41F4}"/>
              </a:ext>
            </a:extLst>
          </p:cNvPr>
          <p:cNvSpPr>
            <a:spLocks noGrp="1" noChangeArrowheads="1"/>
          </p:cNvSpPr>
          <p:nvPr>
            <p:ph type="sldNum" sz="quarter" idx="12"/>
          </p:nvPr>
        </p:nvSpPr>
        <p:spPr>
          <a:ln/>
        </p:spPr>
        <p:txBody>
          <a:bodyPr/>
          <a:lstStyle>
            <a:lvl1pPr>
              <a:defRPr/>
            </a:lvl1pPr>
          </a:lstStyle>
          <a:p>
            <a:fld id="{6A4DA36E-761B-8048-886C-20AC81B29298}" type="slidenum">
              <a:rPr lang="en-US" altLang="en-US"/>
              <a:pPr/>
              <a:t>‹#›</a:t>
            </a:fld>
            <a:endParaRPr lang="en-US" altLang="en-US"/>
          </a:p>
        </p:txBody>
      </p:sp>
    </p:spTree>
    <p:extLst>
      <p:ext uri="{BB962C8B-B14F-4D97-AF65-F5344CB8AC3E}">
        <p14:creationId xmlns:p14="http://schemas.microsoft.com/office/powerpoint/2010/main" val="196223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4D2C6CE-FE77-FE41-B957-49FF65B80F1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56D16A2-10A5-4B4C-BBEB-7BD790F01B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59FD3D7-8391-A847-9C65-0667B17F8B97}"/>
              </a:ext>
            </a:extLst>
          </p:cNvPr>
          <p:cNvSpPr>
            <a:spLocks noGrp="1" noChangeArrowheads="1"/>
          </p:cNvSpPr>
          <p:nvPr>
            <p:ph type="sldNum" sz="quarter" idx="12"/>
          </p:nvPr>
        </p:nvSpPr>
        <p:spPr>
          <a:ln/>
        </p:spPr>
        <p:txBody>
          <a:bodyPr/>
          <a:lstStyle>
            <a:lvl1pPr>
              <a:defRPr/>
            </a:lvl1pPr>
          </a:lstStyle>
          <a:p>
            <a:fld id="{6915EA5E-47F8-9A41-AC87-C299862EE5D2}" type="slidenum">
              <a:rPr lang="en-US" altLang="en-US"/>
              <a:pPr/>
              <a:t>‹#›</a:t>
            </a:fld>
            <a:endParaRPr lang="en-US" altLang="en-US"/>
          </a:p>
        </p:txBody>
      </p:sp>
    </p:spTree>
    <p:extLst>
      <p:ext uri="{BB962C8B-B14F-4D97-AF65-F5344CB8AC3E}">
        <p14:creationId xmlns:p14="http://schemas.microsoft.com/office/powerpoint/2010/main" val="9488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3A67E8D-C8E4-EE41-9EC0-7FE8886364F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5F731FC-D12A-D142-9290-CE7FFA2C8A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0F9BB1F-E83A-BF42-AB93-5EDDDFB8D6A9}"/>
              </a:ext>
            </a:extLst>
          </p:cNvPr>
          <p:cNvSpPr>
            <a:spLocks noGrp="1" noChangeArrowheads="1"/>
          </p:cNvSpPr>
          <p:nvPr>
            <p:ph type="sldNum" sz="quarter" idx="12"/>
          </p:nvPr>
        </p:nvSpPr>
        <p:spPr>
          <a:ln/>
        </p:spPr>
        <p:txBody>
          <a:bodyPr/>
          <a:lstStyle>
            <a:lvl1pPr>
              <a:defRPr/>
            </a:lvl1pPr>
          </a:lstStyle>
          <a:p>
            <a:fld id="{BCE16449-22FC-3D4B-929A-57DF2FFBB58E}" type="slidenum">
              <a:rPr lang="en-US" altLang="en-US"/>
              <a:pPr/>
              <a:t>‹#›</a:t>
            </a:fld>
            <a:endParaRPr lang="en-US" altLang="en-US"/>
          </a:p>
        </p:txBody>
      </p:sp>
    </p:spTree>
    <p:extLst>
      <p:ext uri="{BB962C8B-B14F-4D97-AF65-F5344CB8AC3E}">
        <p14:creationId xmlns:p14="http://schemas.microsoft.com/office/powerpoint/2010/main" val="1550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CD248B3-2E5E-DA41-91AA-8CE7F3B9825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B9AFDE4-AC9F-7B47-8F99-AFD182C2E8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699C86F-6DEF-FB4A-8DDD-1DAC6827CD75}"/>
              </a:ext>
            </a:extLst>
          </p:cNvPr>
          <p:cNvSpPr>
            <a:spLocks noGrp="1" noChangeArrowheads="1"/>
          </p:cNvSpPr>
          <p:nvPr>
            <p:ph type="sldNum" sz="quarter" idx="12"/>
          </p:nvPr>
        </p:nvSpPr>
        <p:spPr>
          <a:ln/>
        </p:spPr>
        <p:txBody>
          <a:bodyPr/>
          <a:lstStyle>
            <a:lvl1pPr>
              <a:defRPr/>
            </a:lvl1pPr>
          </a:lstStyle>
          <a:p>
            <a:fld id="{E133F629-7C2E-AE4D-B4E0-1E4C0D842628}" type="slidenum">
              <a:rPr lang="en-US" altLang="en-US"/>
              <a:pPr/>
              <a:t>‹#›</a:t>
            </a:fld>
            <a:endParaRPr lang="en-US" altLang="en-US"/>
          </a:p>
        </p:txBody>
      </p:sp>
    </p:spTree>
    <p:extLst>
      <p:ext uri="{BB962C8B-B14F-4D97-AF65-F5344CB8AC3E}">
        <p14:creationId xmlns:p14="http://schemas.microsoft.com/office/powerpoint/2010/main" val="266815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FE699E2-6C78-8841-BF34-9C521AE32A6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95855B7-5A83-D34B-AEC7-B0CEEF2D06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1C8EB81-07D4-A94D-B99E-C2F91C66A1A8}"/>
              </a:ext>
            </a:extLst>
          </p:cNvPr>
          <p:cNvSpPr>
            <a:spLocks noGrp="1" noChangeArrowheads="1"/>
          </p:cNvSpPr>
          <p:nvPr>
            <p:ph type="sldNum" sz="quarter" idx="12"/>
          </p:nvPr>
        </p:nvSpPr>
        <p:spPr>
          <a:ln/>
        </p:spPr>
        <p:txBody>
          <a:bodyPr/>
          <a:lstStyle>
            <a:lvl1pPr>
              <a:defRPr/>
            </a:lvl1pPr>
          </a:lstStyle>
          <a:p>
            <a:fld id="{029BBD9F-8DC4-9444-89FE-31F0DA6E1EE3}" type="slidenum">
              <a:rPr lang="en-US" altLang="en-US"/>
              <a:pPr/>
              <a:t>‹#›</a:t>
            </a:fld>
            <a:endParaRPr lang="en-US" altLang="en-US"/>
          </a:p>
        </p:txBody>
      </p:sp>
    </p:spTree>
    <p:extLst>
      <p:ext uri="{BB962C8B-B14F-4D97-AF65-F5344CB8AC3E}">
        <p14:creationId xmlns:p14="http://schemas.microsoft.com/office/powerpoint/2010/main" val="264961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EDE0A19-BD2B-1B4F-9333-12673D8F01F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6999FD0-FFB2-6B46-9563-1CEFE95C6E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CF7338B-E30E-154F-9918-B6573D434169}"/>
              </a:ext>
            </a:extLst>
          </p:cNvPr>
          <p:cNvSpPr>
            <a:spLocks noGrp="1" noChangeArrowheads="1"/>
          </p:cNvSpPr>
          <p:nvPr>
            <p:ph type="sldNum" sz="quarter" idx="12"/>
          </p:nvPr>
        </p:nvSpPr>
        <p:spPr>
          <a:ln/>
        </p:spPr>
        <p:txBody>
          <a:bodyPr/>
          <a:lstStyle>
            <a:lvl1pPr>
              <a:defRPr/>
            </a:lvl1pPr>
          </a:lstStyle>
          <a:p>
            <a:fld id="{82CBF6F2-007A-4040-B77F-39ABD5C5E199}" type="slidenum">
              <a:rPr lang="en-US" altLang="en-US"/>
              <a:pPr/>
              <a:t>‹#›</a:t>
            </a:fld>
            <a:endParaRPr lang="en-US" altLang="en-US"/>
          </a:p>
        </p:txBody>
      </p:sp>
    </p:spTree>
    <p:extLst>
      <p:ext uri="{BB962C8B-B14F-4D97-AF65-F5344CB8AC3E}">
        <p14:creationId xmlns:p14="http://schemas.microsoft.com/office/powerpoint/2010/main" val="216353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E77806-E9A0-FF43-BBE8-38A8E860F417}"/>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7A9A623-C82F-6740-B2EB-6E83FB4BAF4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C828089-DC08-BD4E-84CC-F4AF954BD060}"/>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Times" charset="0"/>
              </a:defRPr>
            </a:lvl1pPr>
          </a:lstStyle>
          <a:p>
            <a:pPr>
              <a:defRPr/>
            </a:pPr>
            <a:endParaRPr lang="en-US"/>
          </a:p>
        </p:txBody>
      </p:sp>
      <p:sp>
        <p:nvSpPr>
          <p:cNvPr id="1029" name="Rectangle 5">
            <a:extLst>
              <a:ext uri="{FF2B5EF4-FFF2-40B4-BE49-F238E27FC236}">
                <a16:creationId xmlns:a16="http://schemas.microsoft.com/office/drawing/2014/main" id="{3C39D18F-F3D4-4245-B911-462BA1F8A2F5}"/>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Times" charset="0"/>
              </a:defRPr>
            </a:lvl1pPr>
          </a:lstStyle>
          <a:p>
            <a:pPr>
              <a:defRPr/>
            </a:pPr>
            <a:endParaRPr lang="en-US"/>
          </a:p>
        </p:txBody>
      </p:sp>
      <p:sp>
        <p:nvSpPr>
          <p:cNvPr id="1030" name="Rectangle 6">
            <a:extLst>
              <a:ext uri="{FF2B5EF4-FFF2-40B4-BE49-F238E27FC236}">
                <a16:creationId xmlns:a16="http://schemas.microsoft.com/office/drawing/2014/main" id="{F23B281F-17A9-764A-91AE-052EC0DFAC47}"/>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283FACA1-BE22-CF44-AD6D-CAC6772FB42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charset="0"/>
        </a:defRPr>
      </a:lvl2pPr>
      <a:lvl3pPr algn="ctr" rtl="0" eaLnBrk="0" fontAlgn="base" hangingPunct="0">
        <a:spcBef>
          <a:spcPct val="0"/>
        </a:spcBef>
        <a:spcAft>
          <a:spcPct val="0"/>
        </a:spcAft>
        <a:defRPr sz="4400">
          <a:solidFill>
            <a:schemeClr val="tx2"/>
          </a:solidFill>
          <a:latin typeface="Times" charset="0"/>
        </a:defRPr>
      </a:lvl3pPr>
      <a:lvl4pPr algn="ctr" rtl="0" eaLnBrk="0" fontAlgn="base" hangingPunct="0">
        <a:spcBef>
          <a:spcPct val="0"/>
        </a:spcBef>
        <a:spcAft>
          <a:spcPct val="0"/>
        </a:spcAft>
        <a:defRPr sz="4400">
          <a:solidFill>
            <a:schemeClr val="tx2"/>
          </a:solidFill>
          <a:latin typeface="Times" charset="0"/>
        </a:defRPr>
      </a:lvl4pPr>
      <a:lvl5pPr algn="ctr" rtl="0" eaLnBrk="0" fontAlgn="base" hangingPunct="0">
        <a:spcBef>
          <a:spcPct val="0"/>
        </a:spcBef>
        <a:spcAft>
          <a:spcPct val="0"/>
        </a:spcAft>
        <a:defRPr sz="4400">
          <a:solidFill>
            <a:schemeClr val="tx2"/>
          </a:solidFill>
          <a:latin typeface="Times" charset="0"/>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U_u91SjrEO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a:extLst>
              <a:ext uri="{FF2B5EF4-FFF2-40B4-BE49-F238E27FC236}">
                <a16:creationId xmlns:a16="http://schemas.microsoft.com/office/drawing/2014/main" id="{A5485038-FBDF-7841-81D6-850A067C940D}"/>
              </a:ext>
            </a:extLst>
          </p:cNvPr>
          <p:cNvSpPr>
            <a:spLocks noGrp="1" noChangeArrowheads="1"/>
          </p:cNvSpPr>
          <p:nvPr>
            <p:ph type="title"/>
          </p:nvPr>
        </p:nvSpPr>
        <p:spPr>
          <a:xfrm>
            <a:off x="491986" y="1066800"/>
            <a:ext cx="8686800" cy="1579562"/>
          </a:xfrm>
        </p:spPr>
        <p:txBody>
          <a:bodyPr/>
          <a:lstStyle/>
          <a:p>
            <a:pPr eaLnBrk="1" hangingPunct="1"/>
            <a:br>
              <a:rPr lang="en-US" altLang="en-US" sz="2800" dirty="0">
                <a:solidFill>
                  <a:srgbClr val="FF0000"/>
                </a:solidFill>
                <a:latin typeface="Cambria" panose="02040503050406030204" pitchFamily="18" charset="0"/>
              </a:rPr>
            </a:br>
            <a:r>
              <a:rPr lang="en-US" altLang="en-US" sz="2400" dirty="0">
                <a:solidFill>
                  <a:srgbClr val="00B050"/>
                </a:solidFill>
                <a:latin typeface="Cambria" panose="02040503050406030204" pitchFamily="18" charset="0"/>
              </a:rPr>
              <a:t>Do Now:</a:t>
            </a:r>
            <a:br>
              <a:rPr lang="en-US" altLang="en-US" sz="2400" dirty="0">
                <a:solidFill>
                  <a:srgbClr val="00B050"/>
                </a:solidFill>
                <a:latin typeface="Cambria" panose="02040503050406030204" pitchFamily="18" charset="0"/>
              </a:rPr>
            </a:br>
            <a:r>
              <a:rPr lang="en-US" altLang="en-US" sz="2400" dirty="0">
                <a:solidFill>
                  <a:srgbClr val="00B050"/>
                </a:solidFill>
                <a:latin typeface="Cambria" panose="02040503050406030204" pitchFamily="18" charset="0"/>
              </a:rPr>
              <a:t>What are four external forces which have an impact on your life?   </a:t>
            </a:r>
          </a:p>
        </p:txBody>
      </p:sp>
      <p:pic>
        <p:nvPicPr>
          <p:cNvPr id="3075" name="Content Placeholder 5">
            <a:extLst>
              <a:ext uri="{FF2B5EF4-FFF2-40B4-BE49-F238E27FC236}">
                <a16:creationId xmlns:a16="http://schemas.microsoft.com/office/drawing/2014/main" id="{731F5263-F0A4-1241-BD51-031869EFA3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01586" y="2525173"/>
            <a:ext cx="7467600" cy="3629114"/>
          </a:xfrm>
        </p:spPr>
      </p:pic>
      <p:sp>
        <p:nvSpPr>
          <p:cNvPr id="5" name="Title 1">
            <a:extLst>
              <a:ext uri="{FF2B5EF4-FFF2-40B4-BE49-F238E27FC236}">
                <a16:creationId xmlns:a16="http://schemas.microsoft.com/office/drawing/2014/main" id="{6B3FF3AD-14BE-8B44-AD55-40C7B9AB6150}"/>
              </a:ext>
            </a:extLst>
          </p:cNvPr>
          <p:cNvSpPr txBox="1">
            <a:spLocks/>
          </p:cNvSpPr>
          <p:nvPr/>
        </p:nvSpPr>
        <p:spPr>
          <a:xfrm>
            <a:off x="568186" y="152400"/>
            <a:ext cx="8610600" cy="1392238"/>
          </a:xfrm>
          <a:prstGeom prst="rect">
            <a:avLst/>
          </a:prstGeom>
        </p:spPr>
        <p:txBody>
          <a:bodyPr/>
          <a:lst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eaLnBrk="1" hangingPunct="1">
              <a:defRPr/>
            </a:pPr>
            <a:r>
              <a:rPr lang="en-US" sz="3200" dirty="0">
                <a:solidFill>
                  <a:schemeClr val="accent4"/>
                </a:solidFill>
                <a:latin typeface="Cambria" panose="02040503050406030204" pitchFamily="18" charset="0"/>
              </a:rPr>
              <a:t>Focus: To what extent did the geographical features impact the development of unique Greek city- states?</a:t>
            </a:r>
            <a:br>
              <a:rPr lang="en-US" sz="2800" dirty="0">
                <a:solidFill>
                  <a:srgbClr val="FF0000"/>
                </a:solidFill>
              </a:rPr>
            </a:br>
            <a:endParaRPr lang="en-US" sz="2800" dirty="0">
              <a:solidFill>
                <a:srgbClr val="FF0000"/>
              </a:solidFill>
            </a:endParaRPr>
          </a:p>
        </p:txBody>
      </p:sp>
      <p:sp>
        <p:nvSpPr>
          <p:cNvPr id="3" name="TextBox 2">
            <a:extLst>
              <a:ext uri="{FF2B5EF4-FFF2-40B4-BE49-F238E27FC236}">
                <a16:creationId xmlns:a16="http://schemas.microsoft.com/office/drawing/2014/main" id="{E74CC0C8-2140-8136-2F69-3ABC7BB3C177}"/>
              </a:ext>
            </a:extLst>
          </p:cNvPr>
          <p:cNvSpPr txBox="1"/>
          <p:nvPr/>
        </p:nvSpPr>
        <p:spPr>
          <a:xfrm>
            <a:off x="304800" y="6154287"/>
            <a:ext cx="9984008" cy="1077218"/>
          </a:xfrm>
          <a:prstGeom prst="rect">
            <a:avLst/>
          </a:prstGeom>
          <a:noFill/>
        </p:spPr>
        <p:txBody>
          <a:bodyPr wrap="square" rtlCol="0">
            <a:spAutoFit/>
          </a:bodyPr>
          <a:lstStyle/>
          <a:p>
            <a:pPr marL="0" indent="0">
              <a:buFontTx/>
              <a:buNone/>
              <a:defRPr/>
            </a:pPr>
            <a:r>
              <a:rPr lang="en-US" sz="2000" b="1" dirty="0">
                <a:solidFill>
                  <a:schemeClr val="accent4"/>
                </a:solidFill>
                <a:latin typeface="+mj-lt"/>
                <a:cs typeface="Arial" charset="0"/>
              </a:rPr>
              <a:t>Reminders:</a:t>
            </a:r>
            <a:r>
              <a:rPr lang="en-US" sz="2000" b="1" dirty="0">
                <a:solidFill>
                  <a:schemeClr val="accent5">
                    <a:lumMod val="75000"/>
                  </a:schemeClr>
                </a:solidFill>
                <a:latin typeface="+mj-lt"/>
                <a:cs typeface="Arial" charset="0"/>
              </a:rPr>
              <a:t> </a:t>
            </a:r>
            <a:endParaRPr lang="en-US" altLang="en-US" sz="2000" dirty="0">
              <a:solidFill>
                <a:srgbClr val="FF0000"/>
              </a:solidFill>
            </a:endParaRPr>
          </a:p>
          <a:p>
            <a:pPr marL="0" indent="0">
              <a:buNone/>
              <a:defRPr/>
            </a:pPr>
            <a:r>
              <a:rPr lang="en-US" altLang="en-US" sz="2000" dirty="0">
                <a:solidFill>
                  <a:srgbClr val="FF0000"/>
                </a:solidFill>
              </a:rPr>
              <a:t>Pgs.158-166 Textbook Outline 14 bullet points in your notebook due 11/12.</a:t>
            </a:r>
            <a:endParaRPr lang="en-US" sz="2000" dirty="0"/>
          </a:p>
          <a:p>
            <a:endParaRPr lang="en-US" dirty="0"/>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8">
            <a:extLst>
              <a:ext uri="{FF2B5EF4-FFF2-40B4-BE49-F238E27FC236}">
                <a16:creationId xmlns:a16="http://schemas.microsoft.com/office/drawing/2014/main" id="{3D339FC0-0A6C-C643-8082-6493558B0123}"/>
              </a:ext>
            </a:extLst>
          </p:cNvPr>
          <p:cNvSpPr>
            <a:spLocks noGrp="1" noChangeArrowheads="1"/>
          </p:cNvSpPr>
          <p:nvPr>
            <p:ph sz="half" idx="2"/>
          </p:nvPr>
        </p:nvSpPr>
        <p:spPr>
          <a:xfrm>
            <a:off x="26504" y="811075"/>
            <a:ext cx="5105400" cy="3921125"/>
          </a:xfrm>
        </p:spPr>
        <p:txBody>
          <a:bodyPr/>
          <a:lstStyle/>
          <a:p>
            <a:r>
              <a:rPr lang="en-US" altLang="en-US" dirty="0">
                <a:latin typeface="Calibri" panose="020F0502020204030204" pitchFamily="34" charset="0"/>
              </a:rPr>
              <a:t>Let there be light! Said Liberty, And like sunrise from the sea, Athens arose!</a:t>
            </a:r>
          </a:p>
          <a:p>
            <a:r>
              <a:rPr lang="en-US" b="0" i="0" dirty="0">
                <a:effectLst/>
                <a:latin typeface="Google Sans"/>
              </a:rPr>
              <a:t>What you leave behind is not what is engraved on stone monuments, but what is woven into the lives of others. Those who can truly be accounted brave are those who best know the meaning of what is sweet in life and what is terrible, and then go out, undeterred, to meet what is to come.</a:t>
            </a:r>
            <a:endParaRPr lang="en-US" altLang="en-US" dirty="0">
              <a:latin typeface="Calibri" panose="020F0502020204030204" pitchFamily="34" charset="0"/>
            </a:endParaRPr>
          </a:p>
          <a:p>
            <a:r>
              <a:rPr lang="en-US" altLang="en-US" dirty="0">
                <a:latin typeface="Calibri" panose="020F0502020204030204" pitchFamily="34" charset="0"/>
              </a:rPr>
              <a:t>Athens, the eye of Greece, mother of arts and eloquence, native to famous wits.</a:t>
            </a:r>
          </a:p>
        </p:txBody>
      </p:sp>
      <p:sp>
        <p:nvSpPr>
          <p:cNvPr id="11268" name="Text Placeholder 7">
            <a:extLst>
              <a:ext uri="{FF2B5EF4-FFF2-40B4-BE49-F238E27FC236}">
                <a16:creationId xmlns:a16="http://schemas.microsoft.com/office/drawing/2014/main" id="{7A69327B-040A-794E-9CBD-B3FF9A30057D}"/>
              </a:ext>
            </a:extLst>
          </p:cNvPr>
          <p:cNvSpPr>
            <a:spLocks noGrp="1" noChangeArrowheads="1"/>
          </p:cNvSpPr>
          <p:nvPr>
            <p:ph type="body" idx="1"/>
          </p:nvPr>
        </p:nvSpPr>
        <p:spPr>
          <a:xfrm>
            <a:off x="332132" y="49075"/>
            <a:ext cx="6303963" cy="762000"/>
          </a:xfrm>
        </p:spPr>
        <p:txBody>
          <a:bodyPr/>
          <a:lstStyle/>
          <a:p>
            <a:r>
              <a:rPr lang="en-US" altLang="en-US" sz="4000" dirty="0">
                <a:solidFill>
                  <a:srgbClr val="000000"/>
                </a:solidFill>
                <a:latin typeface="ACADEMY ENGRAVED LET PLAIN:1.0" panose="02000000000000000000" pitchFamily="2" charset="0"/>
              </a:rPr>
              <a:t>Athenian Quotes: </a:t>
            </a:r>
          </a:p>
        </p:txBody>
      </p:sp>
      <p:pic>
        <p:nvPicPr>
          <p:cNvPr id="2050" name="Picture 2" descr="Philosophers of Athens: The Great Greek Minds That Changed Civilization -  GreekReporter.com">
            <a:extLst>
              <a:ext uri="{FF2B5EF4-FFF2-40B4-BE49-F238E27FC236}">
                <a16:creationId xmlns:a16="http://schemas.microsoft.com/office/drawing/2014/main" id="{47591BD9-DA74-655A-FA62-B62DAB536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904" y="393632"/>
            <a:ext cx="3896360"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C56B6D-7AD4-E3AD-D161-B572A8D6B7BA}"/>
              </a:ext>
            </a:extLst>
          </p:cNvPr>
          <p:cNvSpPr txBox="1"/>
          <p:nvPr/>
        </p:nvSpPr>
        <p:spPr>
          <a:xfrm>
            <a:off x="4841144" y="5529470"/>
            <a:ext cx="4477880" cy="1569660"/>
          </a:xfrm>
          <a:prstGeom prst="rect">
            <a:avLst/>
          </a:prstGeom>
          <a:noFill/>
        </p:spPr>
        <p:txBody>
          <a:bodyPr wrap="square" rtlCol="0">
            <a:spAutoFit/>
          </a:bodyPr>
          <a:lstStyle/>
          <a:p>
            <a:pPr marL="342900" indent="-342900">
              <a:buFont typeface="Arial" panose="020B0604020202020204" pitchFamily="34" charset="0"/>
              <a:buChar char="•"/>
            </a:pPr>
            <a:r>
              <a:rPr lang="en-US" altLang="en-US" dirty="0">
                <a:latin typeface="Calibri" panose="020F0502020204030204" pitchFamily="34" charset="0"/>
              </a:rPr>
              <a:t>Ye men of Athens, I perceive that in all things ye are too superstitious.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992DF9C-26A9-D644-8E49-0D5B98B92436}"/>
              </a:ext>
            </a:extLst>
          </p:cNvPr>
          <p:cNvSpPr>
            <a:spLocks noGrp="1" noChangeArrowheads="1"/>
          </p:cNvSpPr>
          <p:nvPr>
            <p:ph type="title"/>
          </p:nvPr>
        </p:nvSpPr>
        <p:spPr>
          <a:xfrm>
            <a:off x="152400" y="288512"/>
            <a:ext cx="3695700" cy="457200"/>
          </a:xfrm>
        </p:spPr>
        <p:txBody>
          <a:bodyPr/>
          <a:lstStyle/>
          <a:p>
            <a:r>
              <a:rPr lang="en-US" altLang="en-US" sz="4000" u="sng" dirty="0">
                <a:latin typeface="ACADEMY ENGRAVED LET PLAIN:1.0" panose="02000000000000000000" pitchFamily="2" charset="0"/>
              </a:rPr>
              <a:t>Spartan Quotes</a:t>
            </a:r>
          </a:p>
        </p:txBody>
      </p:sp>
      <p:sp>
        <p:nvSpPr>
          <p:cNvPr id="12291" name="Text Placeholder 3">
            <a:extLst>
              <a:ext uri="{FF2B5EF4-FFF2-40B4-BE49-F238E27FC236}">
                <a16:creationId xmlns:a16="http://schemas.microsoft.com/office/drawing/2014/main" id="{0443FD84-E433-654C-A83D-41551C83712C}"/>
              </a:ext>
            </a:extLst>
          </p:cNvPr>
          <p:cNvSpPr>
            <a:spLocks noGrp="1" noChangeArrowheads="1"/>
          </p:cNvSpPr>
          <p:nvPr>
            <p:ph type="body" idx="1"/>
          </p:nvPr>
        </p:nvSpPr>
        <p:spPr>
          <a:xfrm>
            <a:off x="152400" y="1144588"/>
            <a:ext cx="4191000" cy="879475"/>
          </a:xfrm>
        </p:spPr>
        <p:txBody>
          <a:bodyPr/>
          <a:lstStyle/>
          <a:p>
            <a:r>
              <a:rPr lang="en-US" altLang="en-US" b="0" dirty="0">
                <a:latin typeface="Calibri" panose="020F0502020204030204" pitchFamily="34" charset="0"/>
              </a:rPr>
              <a:t>'Son, either with this or on this.'</a:t>
            </a:r>
            <a:endParaRPr lang="en-US" altLang="en-US" dirty="0">
              <a:latin typeface="Calibri" panose="020F0502020204030204" pitchFamily="34" charset="0"/>
            </a:endParaRPr>
          </a:p>
        </p:txBody>
      </p:sp>
      <p:sp>
        <p:nvSpPr>
          <p:cNvPr id="12292" name="Text Placeholder 5">
            <a:extLst>
              <a:ext uri="{FF2B5EF4-FFF2-40B4-BE49-F238E27FC236}">
                <a16:creationId xmlns:a16="http://schemas.microsoft.com/office/drawing/2014/main" id="{249DF231-CD95-E147-8F49-7C321FA6BD2E}"/>
              </a:ext>
            </a:extLst>
          </p:cNvPr>
          <p:cNvSpPr>
            <a:spLocks noGrp="1" noChangeArrowheads="1"/>
          </p:cNvSpPr>
          <p:nvPr>
            <p:ph type="body" sz="quarter" idx="3"/>
          </p:nvPr>
        </p:nvSpPr>
        <p:spPr>
          <a:xfrm>
            <a:off x="3810000" y="136525"/>
            <a:ext cx="5029200" cy="838200"/>
          </a:xfrm>
        </p:spPr>
        <p:txBody>
          <a:bodyPr/>
          <a:lstStyle/>
          <a:p>
            <a:pPr algn="ctr"/>
            <a:r>
              <a:rPr lang="en-US" altLang="en-US">
                <a:latin typeface="Calibri" panose="020F0502020204030204" pitchFamily="34" charset="0"/>
              </a:rPr>
              <a:t> </a:t>
            </a:r>
          </a:p>
        </p:txBody>
      </p:sp>
      <p:sp>
        <p:nvSpPr>
          <p:cNvPr id="12293" name="Content Placeholder 6">
            <a:extLst>
              <a:ext uri="{FF2B5EF4-FFF2-40B4-BE49-F238E27FC236}">
                <a16:creationId xmlns:a16="http://schemas.microsoft.com/office/drawing/2014/main" id="{18589898-12AE-E94C-B636-25CA873699FF}"/>
              </a:ext>
            </a:extLst>
          </p:cNvPr>
          <p:cNvSpPr>
            <a:spLocks noGrp="1" noChangeArrowheads="1"/>
          </p:cNvSpPr>
          <p:nvPr>
            <p:ph sz="quarter" idx="4"/>
          </p:nvPr>
        </p:nvSpPr>
        <p:spPr>
          <a:xfrm>
            <a:off x="4572000" y="1584325"/>
            <a:ext cx="4422775" cy="4678363"/>
          </a:xfrm>
        </p:spPr>
        <p:txBody>
          <a:bodyPr/>
          <a:lstStyle/>
          <a:p>
            <a:r>
              <a:rPr lang="en-US" altLang="en-US" dirty="0">
                <a:solidFill>
                  <a:srgbClr val="000000"/>
                </a:solidFill>
                <a:latin typeface="Calibri" panose="020F0502020204030204" pitchFamily="34" charset="0"/>
              </a:rPr>
              <a:t>'You should reach the limits of virtue, before you cross the border of death. '</a:t>
            </a:r>
          </a:p>
          <a:p>
            <a:r>
              <a:rPr lang="en-US" altLang="en-US" dirty="0">
                <a:solidFill>
                  <a:srgbClr val="000000"/>
                </a:solidFill>
                <a:latin typeface="Calibri" panose="020F0502020204030204" pitchFamily="34" charset="0"/>
              </a:rPr>
              <a:t>'How glorious fall the valiant, sword in hand, in front of battle for their native land!'</a:t>
            </a:r>
          </a:p>
          <a:p>
            <a:r>
              <a:rPr lang="en-US" altLang="en-US" dirty="0">
                <a:solidFill>
                  <a:srgbClr val="000000"/>
                </a:solidFill>
                <a:latin typeface="Calibri" panose="020F0502020204030204" pitchFamily="34" charset="0"/>
              </a:rPr>
              <a:t>'...learn to love death's ink-black shadow as much as you love the light of dawn. '</a:t>
            </a:r>
          </a:p>
          <a:p>
            <a:r>
              <a:rPr lang="en-US" altLang="en-US" dirty="0">
                <a:solidFill>
                  <a:srgbClr val="000000"/>
                </a:solidFill>
                <a:latin typeface="Calibri" panose="020F0502020204030204" pitchFamily="34" charset="0"/>
              </a:rPr>
              <a:t>'Here is courage, mankind's finest possession, here is the noblest prize that a young man can endeavor to win.'</a:t>
            </a:r>
          </a:p>
          <a:p>
            <a:endParaRPr lang="en-US" altLang="en-US" dirty="0"/>
          </a:p>
        </p:txBody>
      </p:sp>
      <p:pic>
        <p:nvPicPr>
          <p:cNvPr id="12294" name="Content Placeholder 7">
            <a:extLst>
              <a:ext uri="{FF2B5EF4-FFF2-40B4-BE49-F238E27FC236}">
                <a16:creationId xmlns:a16="http://schemas.microsoft.com/office/drawing/2014/main" id="{DB9A780E-96E6-7E45-B716-0D03281A48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7200" y="2209800"/>
            <a:ext cx="4114800" cy="4343400"/>
          </a:xfrm>
        </p:spPr>
      </p:pic>
      <p:sp>
        <p:nvSpPr>
          <p:cNvPr id="2" name="TextBox 1">
            <a:extLst>
              <a:ext uri="{FF2B5EF4-FFF2-40B4-BE49-F238E27FC236}">
                <a16:creationId xmlns:a16="http://schemas.microsoft.com/office/drawing/2014/main" id="{71C5B880-AE12-65F6-CA4C-426102384369}"/>
              </a:ext>
            </a:extLst>
          </p:cNvPr>
          <p:cNvSpPr txBox="1"/>
          <p:nvPr/>
        </p:nvSpPr>
        <p:spPr>
          <a:xfrm>
            <a:off x="334617" y="825017"/>
            <a:ext cx="8534400"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“Come and take them.” - Spartan General Leonidas’ written response to Persian Emperor Xerxes, who asked him to lay down his weapons in surrender.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3DDF6-7309-F548-A43F-435B854B7428}"/>
              </a:ext>
            </a:extLst>
          </p:cNvPr>
          <p:cNvSpPr>
            <a:spLocks noGrp="1"/>
          </p:cNvSpPr>
          <p:nvPr>
            <p:ph type="title"/>
          </p:nvPr>
        </p:nvSpPr>
        <p:spPr>
          <a:xfrm>
            <a:off x="482458" y="317158"/>
            <a:ext cx="3614166" cy="1481328"/>
          </a:xfrm>
        </p:spPr>
        <p:txBody>
          <a:bodyPr anchor="b">
            <a:normAutofit/>
          </a:bodyPr>
          <a:lstStyle/>
          <a:p>
            <a:pPr>
              <a:lnSpc>
                <a:spcPct val="90000"/>
              </a:lnSpc>
            </a:pPr>
            <a:r>
              <a:rPr lang="en-US" sz="4700" b="1" i="1" u="sng" dirty="0"/>
              <a:t>The Phoenicians</a:t>
            </a:r>
          </a:p>
        </p:txBody>
      </p:sp>
      <p:sp>
        <p:nvSpPr>
          <p:cNvPr id="7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0026A4-E650-E245-A473-5C2107FAFD4A}"/>
              </a:ext>
            </a:extLst>
          </p:cNvPr>
          <p:cNvSpPr>
            <a:spLocks noGrp="1"/>
          </p:cNvSpPr>
          <p:nvPr>
            <p:ph idx="1"/>
          </p:nvPr>
        </p:nvSpPr>
        <p:spPr>
          <a:xfrm>
            <a:off x="0" y="2660904"/>
            <a:ext cx="4087368" cy="3547872"/>
          </a:xfrm>
        </p:spPr>
        <p:txBody>
          <a:bodyPr anchor="t">
            <a:noAutofit/>
          </a:bodyPr>
          <a:lstStyle/>
          <a:p>
            <a:r>
              <a:rPr lang="en-US" sz="1600" dirty="0"/>
              <a:t>A seafaring people that established coastal city-states throughout the Mediterranean beginning in 900 BCE. </a:t>
            </a:r>
          </a:p>
          <a:p>
            <a:r>
              <a:rPr lang="en-US" sz="1600" dirty="0"/>
              <a:t>The Phoenicians created and spread a writing system with 22 consonants and vowels based on phonetic sound without symbolic meaning. (AKA- an alphabet).</a:t>
            </a:r>
          </a:p>
          <a:p>
            <a:r>
              <a:rPr lang="en-US" sz="1600" dirty="0"/>
              <a:t>This </a:t>
            </a:r>
            <a:r>
              <a:rPr lang="en-US" sz="1600" b="1" u="sng" dirty="0"/>
              <a:t>alphabet</a:t>
            </a:r>
            <a:r>
              <a:rPr lang="en-US" sz="1600" dirty="0"/>
              <a:t> would influence the creation of both the Greek and Roman alphabets.</a:t>
            </a:r>
          </a:p>
          <a:p>
            <a:r>
              <a:rPr lang="en-US" sz="1600" dirty="0"/>
              <a:t>Greece art, culture and trade was also greatly influenced by the Phoenicians.</a:t>
            </a:r>
          </a:p>
          <a:p>
            <a:r>
              <a:rPr lang="en-US" sz="1600" dirty="0"/>
              <a:t>Were conquered by Persia in 539 BCE under Cyrus the Great.</a:t>
            </a:r>
          </a:p>
        </p:txBody>
      </p:sp>
      <p:pic>
        <p:nvPicPr>
          <p:cNvPr id="1028" name="Picture 4">
            <a:extLst>
              <a:ext uri="{FF2B5EF4-FFF2-40B4-BE49-F238E27FC236}">
                <a16:creationId xmlns:a16="http://schemas.microsoft.com/office/drawing/2014/main" id="{80E57224-6C7C-9B47-A574-B2FD91B341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44201" y="2133600"/>
            <a:ext cx="4795049" cy="40751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459755-1804-B24B-9CD9-302CF24651B5}"/>
              </a:ext>
            </a:extLst>
          </p:cNvPr>
          <p:cNvSpPr txBox="1"/>
          <p:nvPr/>
        </p:nvSpPr>
        <p:spPr>
          <a:xfrm>
            <a:off x="4087368" y="486644"/>
            <a:ext cx="4980432" cy="1200329"/>
          </a:xfrm>
          <a:prstGeom prst="rect">
            <a:avLst/>
          </a:prstGeom>
          <a:noFill/>
        </p:spPr>
        <p:txBody>
          <a:bodyPr wrap="square" rtlCol="0">
            <a:spAutoFit/>
          </a:bodyPr>
          <a:lstStyle/>
          <a:p>
            <a:r>
              <a:rPr lang="en-US" dirty="0"/>
              <a:t>The Phoenicians original territory </a:t>
            </a:r>
          </a:p>
          <a:p>
            <a:r>
              <a:rPr lang="en-US" dirty="0"/>
              <a:t>was just north of Israel and Jerusalem, in the modern-day country of Lebanon </a:t>
            </a:r>
          </a:p>
        </p:txBody>
      </p:sp>
    </p:spTree>
    <p:extLst>
      <p:ext uri="{BB962C8B-B14F-4D97-AF65-F5344CB8AC3E}">
        <p14:creationId xmlns:p14="http://schemas.microsoft.com/office/powerpoint/2010/main" val="135629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a:extLst>
              <a:ext uri="{FF2B5EF4-FFF2-40B4-BE49-F238E27FC236}">
                <a16:creationId xmlns:a16="http://schemas.microsoft.com/office/drawing/2014/main" id="{772195D6-2BEC-A94A-9F82-9D8D72BC6D08}"/>
              </a:ext>
            </a:extLst>
          </p:cNvPr>
          <p:cNvSpPr txBox="1">
            <a:spLocks noChangeArrowheads="1"/>
          </p:cNvSpPr>
          <p:nvPr/>
        </p:nvSpPr>
        <p:spPr bwMode="auto">
          <a:xfrm>
            <a:off x="0" y="992589"/>
            <a:ext cx="3733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pitchFamily="2" charset="0"/>
              </a:defRPr>
            </a:lvl1pPr>
            <a:lvl2pPr marL="742950" indent="-285750">
              <a:spcBef>
                <a:spcPct val="20000"/>
              </a:spcBef>
              <a:buChar char="–"/>
              <a:defRPr sz="2800">
                <a:solidFill>
                  <a:schemeClr val="tx1"/>
                </a:solidFill>
                <a:latin typeface="Times" pitchFamily="2" charset="0"/>
              </a:defRPr>
            </a:lvl2pPr>
            <a:lvl3pPr marL="1143000" indent="-228600">
              <a:spcBef>
                <a:spcPct val="20000"/>
              </a:spcBef>
              <a:buChar char="•"/>
              <a:defRPr sz="2400">
                <a:solidFill>
                  <a:schemeClr val="tx1"/>
                </a:solidFill>
                <a:latin typeface="Times" pitchFamily="2" charset="0"/>
              </a:defRPr>
            </a:lvl3pPr>
            <a:lvl4pPr marL="1600200" indent="-228600">
              <a:spcBef>
                <a:spcPct val="20000"/>
              </a:spcBef>
              <a:buChar char="–"/>
              <a:defRPr sz="2000">
                <a:solidFill>
                  <a:schemeClr val="tx1"/>
                </a:solidFill>
                <a:latin typeface="Times" pitchFamily="2" charset="0"/>
              </a:defRPr>
            </a:lvl4pPr>
            <a:lvl5pPr marL="2057400" indent="-228600">
              <a:spcBef>
                <a:spcPct val="20000"/>
              </a:spcBef>
              <a:buChar char="»"/>
              <a:defRPr sz="2000">
                <a:solidFill>
                  <a:schemeClr val="tx1"/>
                </a:solidFill>
                <a:latin typeface="Times" pitchFamily="2" charset="0"/>
              </a:defRPr>
            </a:lvl5pPr>
            <a:lvl6pPr marL="2514600" indent="-228600" eaLnBrk="0" fontAlgn="base" hangingPunct="0">
              <a:spcBef>
                <a:spcPct val="20000"/>
              </a:spcBef>
              <a:spcAft>
                <a:spcPct val="0"/>
              </a:spcAft>
              <a:buChar char="»"/>
              <a:defRPr sz="2000">
                <a:solidFill>
                  <a:schemeClr val="tx1"/>
                </a:solidFill>
                <a:latin typeface="Times" pitchFamily="2" charset="0"/>
              </a:defRPr>
            </a:lvl6pPr>
            <a:lvl7pPr marL="2971800" indent="-228600" eaLnBrk="0" fontAlgn="base" hangingPunct="0">
              <a:spcBef>
                <a:spcPct val="20000"/>
              </a:spcBef>
              <a:spcAft>
                <a:spcPct val="0"/>
              </a:spcAft>
              <a:buChar char="»"/>
              <a:defRPr sz="2000">
                <a:solidFill>
                  <a:schemeClr val="tx1"/>
                </a:solidFill>
                <a:latin typeface="Times" pitchFamily="2" charset="0"/>
              </a:defRPr>
            </a:lvl7pPr>
            <a:lvl8pPr marL="3429000" indent="-228600" eaLnBrk="0" fontAlgn="base" hangingPunct="0">
              <a:spcBef>
                <a:spcPct val="20000"/>
              </a:spcBef>
              <a:spcAft>
                <a:spcPct val="0"/>
              </a:spcAft>
              <a:buChar char="»"/>
              <a:defRPr sz="2000">
                <a:solidFill>
                  <a:schemeClr val="tx1"/>
                </a:solidFill>
                <a:latin typeface="Times" pitchFamily="2" charset="0"/>
              </a:defRPr>
            </a:lvl8pPr>
            <a:lvl9pPr marL="3886200" indent="-228600" eaLnBrk="0" fontAlgn="base" hangingPunct="0">
              <a:spcBef>
                <a:spcPct val="20000"/>
              </a:spcBef>
              <a:spcAft>
                <a:spcPct val="0"/>
              </a:spcAft>
              <a:buChar char="»"/>
              <a:defRPr sz="2000">
                <a:solidFill>
                  <a:schemeClr val="tx1"/>
                </a:solidFill>
                <a:latin typeface="Times" pitchFamily="2" charset="0"/>
              </a:defRPr>
            </a:lvl9pPr>
          </a:lstStyle>
          <a:p>
            <a:pPr algn="ctr" eaLnBrk="1" hangingPunct="1">
              <a:spcBef>
                <a:spcPct val="0"/>
              </a:spcBef>
              <a:buFontTx/>
              <a:buNone/>
            </a:pPr>
            <a:r>
              <a:rPr lang="en-US" altLang="en-US" sz="2400" dirty="0">
                <a:latin typeface="Cambria" panose="02040503050406030204" pitchFamily="18" charset="0"/>
              </a:rPr>
              <a:t>Greece is a mountainous peninsula with  many islands in the Aegean and Mediterranean Sea. It is considered an </a:t>
            </a:r>
            <a:r>
              <a:rPr lang="en-US" altLang="en-US" sz="2400" b="1" u="sng" dirty="0">
                <a:latin typeface="Cambria" panose="02040503050406030204" pitchFamily="18" charset="0"/>
              </a:rPr>
              <a:t>archipelago</a:t>
            </a:r>
            <a:r>
              <a:rPr lang="en-US" altLang="en-US" sz="2400" dirty="0">
                <a:latin typeface="Cambria" panose="02040503050406030204" pitchFamily="18" charset="0"/>
              </a:rPr>
              <a:t>. Agriculture was based primarily on the production of olives, grapes and barley.</a:t>
            </a:r>
          </a:p>
        </p:txBody>
      </p:sp>
      <p:pic>
        <p:nvPicPr>
          <p:cNvPr id="5124" name="Picture 4" descr="https://sacredsites.com/images/europe/greece/cape-sounion-500.jpg">
            <a:extLst>
              <a:ext uri="{FF2B5EF4-FFF2-40B4-BE49-F238E27FC236}">
                <a16:creationId xmlns:a16="http://schemas.microsoft.com/office/drawing/2014/main" id="{F81B2AA6-B658-C641-8598-894AC8282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429" r="7535"/>
          <a:stretch>
            <a:fillRect/>
          </a:stretch>
        </p:blipFill>
        <p:spPr bwMode="auto">
          <a:xfrm>
            <a:off x="381000" y="4408908"/>
            <a:ext cx="4403725" cy="244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E16F921-7A68-1B47-A27F-A79D77D75F2C}"/>
              </a:ext>
            </a:extLst>
          </p:cNvPr>
          <p:cNvSpPr/>
          <p:nvPr/>
        </p:nvSpPr>
        <p:spPr>
          <a:xfrm>
            <a:off x="4953000" y="5433219"/>
            <a:ext cx="3810000" cy="1692771"/>
          </a:xfrm>
          <a:prstGeom prst="rect">
            <a:avLst/>
          </a:prstGeom>
        </p:spPr>
        <p:txBody>
          <a:bodyPr>
            <a:spAutoFit/>
          </a:bodyPr>
          <a:lstStyle/>
          <a:p>
            <a:pPr algn="ctr">
              <a:defRPr/>
            </a:pPr>
            <a:r>
              <a:rPr lang="en-US" altLang="en-US" sz="2000" dirty="0">
                <a:solidFill>
                  <a:schemeClr val="accent5">
                    <a:lumMod val="75000"/>
                  </a:schemeClr>
                </a:solidFill>
                <a:latin typeface="Cambria" pitchFamily="18" charset="0"/>
                <a:cs typeface="Arial" charset="0"/>
              </a:rPr>
              <a:t>Classical Greece never formed a true unified empire. Rather it was built from hundreds of autonomous city </a:t>
            </a:r>
            <a:r>
              <a:rPr lang="en-US" altLang="en-US" sz="2000">
                <a:solidFill>
                  <a:schemeClr val="accent5">
                    <a:lumMod val="75000"/>
                  </a:schemeClr>
                </a:solidFill>
                <a:latin typeface="Cambria" pitchFamily="18" charset="0"/>
                <a:cs typeface="Arial" charset="0"/>
              </a:rPr>
              <a:t>states.</a:t>
            </a:r>
            <a:endParaRPr lang="en-US" altLang="en-US" sz="2000" dirty="0">
              <a:solidFill>
                <a:schemeClr val="accent5">
                  <a:lumMod val="75000"/>
                </a:schemeClr>
              </a:solidFill>
              <a:latin typeface="Cambria" pitchFamily="18" charset="0"/>
              <a:cs typeface="Arial" charset="0"/>
            </a:endParaRPr>
          </a:p>
          <a:p>
            <a:pPr algn="ctr">
              <a:defRPr/>
            </a:pPr>
            <a:endParaRPr lang="en-US" altLang="en-US" dirty="0">
              <a:latin typeface="Arial" charset="0"/>
              <a:cs typeface="Arial" charset="0"/>
            </a:endParaRPr>
          </a:p>
        </p:txBody>
      </p:sp>
      <p:sp>
        <p:nvSpPr>
          <p:cNvPr id="7" name="Title 1">
            <a:extLst>
              <a:ext uri="{FF2B5EF4-FFF2-40B4-BE49-F238E27FC236}">
                <a16:creationId xmlns:a16="http://schemas.microsoft.com/office/drawing/2014/main" id="{70CF0923-FC4E-804B-A7AB-55F449047D20}"/>
              </a:ext>
            </a:extLst>
          </p:cNvPr>
          <p:cNvSpPr txBox="1">
            <a:spLocks/>
          </p:cNvSpPr>
          <p:nvPr/>
        </p:nvSpPr>
        <p:spPr>
          <a:xfrm>
            <a:off x="533400" y="152400"/>
            <a:ext cx="8610600" cy="685800"/>
          </a:xfrm>
          <a:prstGeom prst="rect">
            <a:avLst/>
          </a:prstGeom>
        </p:spPr>
        <p:txBody>
          <a:bodyPr/>
          <a:lst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eaLnBrk="1" hangingPunct="1">
              <a:defRPr/>
            </a:pPr>
            <a:r>
              <a:rPr lang="en-US" sz="2000" dirty="0">
                <a:solidFill>
                  <a:srgbClr val="FF0000"/>
                </a:solidFill>
                <a:latin typeface="Cambria" panose="02040503050406030204" pitchFamily="18" charset="0"/>
              </a:rPr>
              <a:t>Focus: To what extent did the geographical features impact the development of Greek city- states?</a:t>
            </a:r>
            <a:br>
              <a:rPr lang="en-US" sz="1800" dirty="0">
                <a:solidFill>
                  <a:srgbClr val="FF0000"/>
                </a:solidFill>
              </a:rPr>
            </a:br>
            <a:endParaRPr lang="en-US" sz="1800" dirty="0">
              <a:solidFill>
                <a:srgbClr val="FF0000"/>
              </a:solidFill>
            </a:endParaRPr>
          </a:p>
        </p:txBody>
      </p:sp>
      <p:sp>
        <p:nvSpPr>
          <p:cNvPr id="3" name="TextBox 2">
            <a:extLst>
              <a:ext uri="{FF2B5EF4-FFF2-40B4-BE49-F238E27FC236}">
                <a16:creationId xmlns:a16="http://schemas.microsoft.com/office/drawing/2014/main" id="{E7325411-F79B-734E-9B20-17202E44CF36}"/>
              </a:ext>
            </a:extLst>
          </p:cNvPr>
          <p:cNvSpPr txBox="1"/>
          <p:nvPr/>
        </p:nvSpPr>
        <p:spPr>
          <a:xfrm>
            <a:off x="962077" y="607367"/>
            <a:ext cx="1706942" cy="461665"/>
          </a:xfrm>
          <a:prstGeom prst="rect">
            <a:avLst/>
          </a:prstGeom>
          <a:noFill/>
        </p:spPr>
        <p:txBody>
          <a:bodyPr wrap="none" rtlCol="0">
            <a:spAutoFit/>
          </a:bodyPr>
          <a:lstStyle/>
          <a:p>
            <a:r>
              <a:rPr lang="en-US" altLang="en-US" b="1" u="sng" dirty="0">
                <a:solidFill>
                  <a:srgbClr val="FF0000"/>
                </a:solidFill>
                <a:latin typeface="Cambria" panose="02040503050406030204" pitchFamily="18" charset="0"/>
              </a:rPr>
              <a:t>Geography</a:t>
            </a:r>
            <a:endParaRPr lang="en-US" b="1" u="sng" dirty="0"/>
          </a:p>
        </p:txBody>
      </p:sp>
      <p:pic>
        <p:nvPicPr>
          <p:cNvPr id="5123" name="Picture 2" descr="http://tccl.rit.albany.edu/knilt/images/9/90/Greecemap.png">
            <a:extLst>
              <a:ext uri="{FF2B5EF4-FFF2-40B4-BE49-F238E27FC236}">
                <a16:creationId xmlns:a16="http://schemas.microsoft.com/office/drawing/2014/main" id="{EBC726A1-6A30-5548-84DA-D1A96BA38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762000"/>
            <a:ext cx="54102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descr="Image result for greek creation myth">
            <a:extLst>
              <a:ext uri="{FF2B5EF4-FFF2-40B4-BE49-F238E27FC236}">
                <a16:creationId xmlns:a16="http://schemas.microsoft.com/office/drawing/2014/main" id="{506127D8-E375-964E-B407-9C20904CA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206" r="13893"/>
          <a:stretch>
            <a:fillRect/>
          </a:stretch>
        </p:blipFill>
        <p:spPr bwMode="auto">
          <a:xfrm>
            <a:off x="163512" y="908050"/>
            <a:ext cx="3567113"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Image result for greek creation myth cronus">
            <a:extLst>
              <a:ext uri="{FF2B5EF4-FFF2-40B4-BE49-F238E27FC236}">
                <a16:creationId xmlns:a16="http://schemas.microsoft.com/office/drawing/2014/main" id="{C7097B8A-EDDE-EF47-879B-7B2B2BE09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457200"/>
            <a:ext cx="26701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6" descr="Image result for greek creation myth cronus">
            <a:extLst>
              <a:ext uri="{FF2B5EF4-FFF2-40B4-BE49-F238E27FC236}">
                <a16:creationId xmlns:a16="http://schemas.microsoft.com/office/drawing/2014/main" id="{FD86496A-527D-5149-A16B-F40FB211B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9200" y="2743200"/>
            <a:ext cx="5384800"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A1BFAB46-CF53-B749-8FF2-645EDA5FEFF5}"/>
              </a:ext>
            </a:extLst>
          </p:cNvPr>
          <p:cNvSpPr txBox="1">
            <a:spLocks/>
          </p:cNvSpPr>
          <p:nvPr/>
        </p:nvSpPr>
        <p:spPr>
          <a:xfrm>
            <a:off x="533400" y="0"/>
            <a:ext cx="8610600" cy="685800"/>
          </a:xfrm>
          <a:prstGeom prst="rect">
            <a:avLst/>
          </a:prstGeom>
        </p:spPr>
        <p:txBody>
          <a:bodyPr/>
          <a:lst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eaLnBrk="1" hangingPunct="1">
              <a:defRPr/>
            </a:pPr>
            <a:r>
              <a:rPr lang="en-US" sz="2000" dirty="0">
                <a:solidFill>
                  <a:srgbClr val="FF0000"/>
                </a:solidFill>
                <a:latin typeface="Cambria" panose="02040503050406030204" pitchFamily="18" charset="0"/>
              </a:rPr>
              <a:t>Focus: To what extent did the geographical features impact the development of  Greek city- states?</a:t>
            </a:r>
            <a:br>
              <a:rPr lang="en-US" sz="1800" dirty="0">
                <a:solidFill>
                  <a:srgbClr val="FF0000"/>
                </a:solidFill>
              </a:rPr>
            </a:br>
            <a:endParaRPr lang="en-US" sz="1800" dirty="0">
              <a:solidFill>
                <a:srgbClr val="FF0000"/>
              </a:solidFill>
            </a:endParaRPr>
          </a:p>
        </p:txBody>
      </p:sp>
      <p:sp>
        <p:nvSpPr>
          <p:cNvPr id="2" name="TextBox 1">
            <a:extLst>
              <a:ext uri="{FF2B5EF4-FFF2-40B4-BE49-F238E27FC236}">
                <a16:creationId xmlns:a16="http://schemas.microsoft.com/office/drawing/2014/main" id="{D8EC63C8-1479-AA35-D55E-FCF9C632D1BA}"/>
              </a:ext>
            </a:extLst>
          </p:cNvPr>
          <p:cNvSpPr txBox="1"/>
          <p:nvPr/>
        </p:nvSpPr>
        <p:spPr>
          <a:xfrm>
            <a:off x="228600" y="4754148"/>
            <a:ext cx="3273425" cy="1938992"/>
          </a:xfrm>
          <a:prstGeom prst="rect">
            <a:avLst/>
          </a:prstGeom>
          <a:noFill/>
        </p:spPr>
        <p:txBody>
          <a:bodyPr wrap="square" rtlCol="0">
            <a:spAutoFit/>
          </a:bodyPr>
          <a:lstStyle/>
          <a:p>
            <a:r>
              <a:rPr lang="en-US" dirty="0"/>
              <a:t>Greek religion was highly polytheistic as each city state dedicated its temple to their own god or goddesses.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a:extLst>
              <a:ext uri="{FF2B5EF4-FFF2-40B4-BE49-F238E27FC236}">
                <a16:creationId xmlns:a16="http://schemas.microsoft.com/office/drawing/2014/main" id="{D8C0B56A-2BD7-9C44-8A97-EBE0026DA297}"/>
              </a:ext>
            </a:extLst>
          </p:cNvPr>
          <p:cNvSpPr txBox="1">
            <a:spLocks noChangeArrowheads="1"/>
          </p:cNvSpPr>
          <p:nvPr/>
        </p:nvSpPr>
        <p:spPr bwMode="auto">
          <a:xfrm>
            <a:off x="3654425" y="457200"/>
            <a:ext cx="28987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itchFamily="2" charset="0"/>
              </a:defRPr>
            </a:lvl1pPr>
            <a:lvl2pPr marL="742950" indent="-285750">
              <a:spcBef>
                <a:spcPct val="20000"/>
              </a:spcBef>
              <a:buChar char="–"/>
              <a:defRPr sz="2800">
                <a:solidFill>
                  <a:schemeClr val="tx1"/>
                </a:solidFill>
                <a:latin typeface="Times" pitchFamily="2" charset="0"/>
              </a:defRPr>
            </a:lvl2pPr>
            <a:lvl3pPr marL="1143000" indent="-228600">
              <a:spcBef>
                <a:spcPct val="20000"/>
              </a:spcBef>
              <a:buChar char="•"/>
              <a:defRPr sz="2400">
                <a:solidFill>
                  <a:schemeClr val="tx1"/>
                </a:solidFill>
                <a:latin typeface="Times" pitchFamily="2" charset="0"/>
              </a:defRPr>
            </a:lvl3pPr>
            <a:lvl4pPr marL="1600200" indent="-228600">
              <a:spcBef>
                <a:spcPct val="20000"/>
              </a:spcBef>
              <a:buChar char="–"/>
              <a:defRPr sz="2000">
                <a:solidFill>
                  <a:schemeClr val="tx1"/>
                </a:solidFill>
                <a:latin typeface="Times" pitchFamily="2" charset="0"/>
              </a:defRPr>
            </a:lvl4pPr>
            <a:lvl5pPr marL="2057400" indent="-228600">
              <a:spcBef>
                <a:spcPct val="20000"/>
              </a:spcBef>
              <a:buChar char="»"/>
              <a:defRPr sz="2000">
                <a:solidFill>
                  <a:schemeClr val="tx1"/>
                </a:solidFill>
                <a:latin typeface="Times" pitchFamily="2" charset="0"/>
              </a:defRPr>
            </a:lvl5pPr>
            <a:lvl6pPr marL="2514600" indent="-228600" eaLnBrk="0" fontAlgn="base" hangingPunct="0">
              <a:spcBef>
                <a:spcPct val="20000"/>
              </a:spcBef>
              <a:spcAft>
                <a:spcPct val="0"/>
              </a:spcAft>
              <a:buChar char="»"/>
              <a:defRPr sz="2000">
                <a:solidFill>
                  <a:schemeClr val="tx1"/>
                </a:solidFill>
                <a:latin typeface="Times" pitchFamily="2" charset="0"/>
              </a:defRPr>
            </a:lvl6pPr>
            <a:lvl7pPr marL="2971800" indent="-228600" eaLnBrk="0" fontAlgn="base" hangingPunct="0">
              <a:spcBef>
                <a:spcPct val="20000"/>
              </a:spcBef>
              <a:spcAft>
                <a:spcPct val="0"/>
              </a:spcAft>
              <a:buChar char="»"/>
              <a:defRPr sz="2000">
                <a:solidFill>
                  <a:schemeClr val="tx1"/>
                </a:solidFill>
                <a:latin typeface="Times" pitchFamily="2" charset="0"/>
              </a:defRPr>
            </a:lvl7pPr>
            <a:lvl8pPr marL="3429000" indent="-228600" eaLnBrk="0" fontAlgn="base" hangingPunct="0">
              <a:spcBef>
                <a:spcPct val="20000"/>
              </a:spcBef>
              <a:spcAft>
                <a:spcPct val="0"/>
              </a:spcAft>
              <a:buChar char="»"/>
              <a:defRPr sz="2000">
                <a:solidFill>
                  <a:schemeClr val="tx1"/>
                </a:solidFill>
                <a:latin typeface="Times" pitchFamily="2" charset="0"/>
              </a:defRPr>
            </a:lvl8pPr>
            <a:lvl9pPr marL="3886200" indent="-228600" eaLnBrk="0" fontAlgn="base" hangingPunct="0">
              <a:spcBef>
                <a:spcPct val="20000"/>
              </a:spcBef>
              <a:spcAft>
                <a:spcPct val="0"/>
              </a:spcAft>
              <a:buChar char="»"/>
              <a:defRPr sz="2000">
                <a:solidFill>
                  <a:schemeClr val="tx1"/>
                </a:solidFill>
                <a:latin typeface="Times" pitchFamily="2" charset="0"/>
              </a:defRPr>
            </a:lvl9pPr>
          </a:lstStyle>
          <a:p>
            <a:pPr>
              <a:spcBef>
                <a:spcPct val="0"/>
              </a:spcBef>
              <a:buFontTx/>
              <a:buNone/>
            </a:pPr>
            <a:r>
              <a:rPr lang="en-US" altLang="en-US" sz="4400" b="1" i="1" u="sng"/>
              <a:t>Video</a:t>
            </a:r>
          </a:p>
        </p:txBody>
      </p:sp>
      <p:sp>
        <p:nvSpPr>
          <p:cNvPr id="7171" name="TextBox 2">
            <a:extLst>
              <a:ext uri="{FF2B5EF4-FFF2-40B4-BE49-F238E27FC236}">
                <a16:creationId xmlns:a16="http://schemas.microsoft.com/office/drawing/2014/main" id="{9CAB3A88-3CEE-4940-92CE-67A5D3BA5295}"/>
              </a:ext>
            </a:extLst>
          </p:cNvPr>
          <p:cNvSpPr txBox="1">
            <a:spLocks noChangeArrowheads="1"/>
          </p:cNvSpPr>
          <p:nvPr/>
        </p:nvSpPr>
        <p:spPr bwMode="auto">
          <a:xfrm>
            <a:off x="1447800" y="1449388"/>
            <a:ext cx="64373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defRPr>
            </a:lvl1pPr>
            <a:lvl2pPr marL="742950" indent="-285750">
              <a:spcBef>
                <a:spcPct val="20000"/>
              </a:spcBef>
              <a:buChar char="–"/>
              <a:defRPr sz="2800">
                <a:solidFill>
                  <a:schemeClr val="tx1"/>
                </a:solidFill>
                <a:latin typeface="Times" pitchFamily="2" charset="0"/>
              </a:defRPr>
            </a:lvl2pPr>
            <a:lvl3pPr marL="1143000" indent="-228600">
              <a:spcBef>
                <a:spcPct val="20000"/>
              </a:spcBef>
              <a:buChar char="•"/>
              <a:defRPr sz="2400">
                <a:solidFill>
                  <a:schemeClr val="tx1"/>
                </a:solidFill>
                <a:latin typeface="Times" pitchFamily="2" charset="0"/>
              </a:defRPr>
            </a:lvl3pPr>
            <a:lvl4pPr marL="1600200" indent="-228600">
              <a:spcBef>
                <a:spcPct val="20000"/>
              </a:spcBef>
              <a:buChar char="–"/>
              <a:defRPr sz="2000">
                <a:solidFill>
                  <a:schemeClr val="tx1"/>
                </a:solidFill>
                <a:latin typeface="Times" pitchFamily="2" charset="0"/>
              </a:defRPr>
            </a:lvl4pPr>
            <a:lvl5pPr marL="2057400" indent="-228600">
              <a:spcBef>
                <a:spcPct val="20000"/>
              </a:spcBef>
              <a:buChar char="»"/>
              <a:defRPr sz="2000">
                <a:solidFill>
                  <a:schemeClr val="tx1"/>
                </a:solidFill>
                <a:latin typeface="Times" pitchFamily="2" charset="0"/>
              </a:defRPr>
            </a:lvl5pPr>
            <a:lvl6pPr marL="2514600" indent="-228600" eaLnBrk="0" fontAlgn="base" hangingPunct="0">
              <a:spcBef>
                <a:spcPct val="20000"/>
              </a:spcBef>
              <a:spcAft>
                <a:spcPct val="0"/>
              </a:spcAft>
              <a:buChar char="»"/>
              <a:defRPr sz="2000">
                <a:solidFill>
                  <a:schemeClr val="tx1"/>
                </a:solidFill>
                <a:latin typeface="Times" pitchFamily="2" charset="0"/>
              </a:defRPr>
            </a:lvl6pPr>
            <a:lvl7pPr marL="2971800" indent="-228600" eaLnBrk="0" fontAlgn="base" hangingPunct="0">
              <a:spcBef>
                <a:spcPct val="20000"/>
              </a:spcBef>
              <a:spcAft>
                <a:spcPct val="0"/>
              </a:spcAft>
              <a:buChar char="»"/>
              <a:defRPr sz="2000">
                <a:solidFill>
                  <a:schemeClr val="tx1"/>
                </a:solidFill>
                <a:latin typeface="Times" pitchFamily="2" charset="0"/>
              </a:defRPr>
            </a:lvl7pPr>
            <a:lvl8pPr marL="3429000" indent="-228600" eaLnBrk="0" fontAlgn="base" hangingPunct="0">
              <a:spcBef>
                <a:spcPct val="20000"/>
              </a:spcBef>
              <a:spcAft>
                <a:spcPct val="0"/>
              </a:spcAft>
              <a:buChar char="»"/>
              <a:defRPr sz="2000">
                <a:solidFill>
                  <a:schemeClr val="tx1"/>
                </a:solidFill>
                <a:latin typeface="Times" pitchFamily="2" charset="0"/>
              </a:defRPr>
            </a:lvl8pPr>
            <a:lvl9pPr marL="3886200" indent="-228600" eaLnBrk="0" fontAlgn="base" hangingPunct="0">
              <a:spcBef>
                <a:spcPct val="20000"/>
              </a:spcBef>
              <a:spcAft>
                <a:spcPct val="0"/>
              </a:spcAft>
              <a:buChar char="»"/>
              <a:defRPr sz="2000">
                <a:solidFill>
                  <a:schemeClr val="tx1"/>
                </a:solidFill>
                <a:latin typeface="Times" pitchFamily="2" charset="0"/>
              </a:defRPr>
            </a:lvl9pPr>
          </a:lstStyle>
          <a:p>
            <a:pPr algn="ctr">
              <a:spcBef>
                <a:spcPct val="0"/>
              </a:spcBef>
              <a:buFontTx/>
              <a:buNone/>
            </a:pPr>
            <a:r>
              <a:rPr lang="en-US" altLang="en-US" sz="2400" dirty="0"/>
              <a:t>The Creation of the World</a:t>
            </a:r>
          </a:p>
          <a:p>
            <a:pPr algn="ctr">
              <a:spcBef>
                <a:spcPct val="0"/>
              </a:spcBef>
              <a:buFontTx/>
              <a:buNone/>
            </a:pPr>
            <a:r>
              <a:rPr lang="en-US" altLang="en-US" sz="2400" dirty="0">
                <a:hlinkClick r:id="rId2"/>
              </a:rPr>
              <a:t>https://www.youtube.com/watch?v=U_u91SjrEOE</a:t>
            </a:r>
            <a:endParaRPr lang="en-US" altLang="en-US" sz="2400" dirty="0"/>
          </a:p>
        </p:txBody>
      </p:sp>
      <p:pic>
        <p:nvPicPr>
          <p:cNvPr id="7172" name="Picture 3">
            <a:extLst>
              <a:ext uri="{FF2B5EF4-FFF2-40B4-BE49-F238E27FC236}">
                <a16:creationId xmlns:a16="http://schemas.microsoft.com/office/drawing/2014/main" id="{6BC35713-4B18-FB4D-9EC1-98569B19B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2511425"/>
            <a:ext cx="50546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7F4E38D-D65D-2941-A5A5-AF459A95F1D8}"/>
              </a:ext>
            </a:extLst>
          </p:cNvPr>
          <p:cNvSpPr>
            <a:spLocks noGrp="1" noChangeArrowheads="1"/>
          </p:cNvSpPr>
          <p:nvPr>
            <p:ph type="title"/>
          </p:nvPr>
        </p:nvSpPr>
        <p:spPr>
          <a:xfrm>
            <a:off x="-916229" y="105416"/>
            <a:ext cx="8534400" cy="1371600"/>
          </a:xfrm>
        </p:spPr>
        <p:txBody>
          <a:bodyPr/>
          <a:lstStyle/>
          <a:p>
            <a:r>
              <a:rPr lang="en-US" altLang="en-US" sz="3200" b="1" u="sng" dirty="0">
                <a:solidFill>
                  <a:srgbClr val="00B0F0"/>
                </a:solidFill>
                <a:latin typeface="Calibri" panose="020F0502020204030204" pitchFamily="34" charset="0"/>
              </a:rPr>
              <a:t>The Greek City State</a:t>
            </a:r>
          </a:p>
        </p:txBody>
      </p:sp>
      <p:sp>
        <p:nvSpPr>
          <p:cNvPr id="8195" name="Content Placeholder 2">
            <a:extLst>
              <a:ext uri="{FF2B5EF4-FFF2-40B4-BE49-F238E27FC236}">
                <a16:creationId xmlns:a16="http://schemas.microsoft.com/office/drawing/2014/main" id="{52D0DD84-68AE-ED43-9FDD-EF7A7A18F013}"/>
              </a:ext>
            </a:extLst>
          </p:cNvPr>
          <p:cNvSpPr>
            <a:spLocks noGrp="1" noChangeArrowheads="1"/>
          </p:cNvSpPr>
          <p:nvPr>
            <p:ph idx="1"/>
          </p:nvPr>
        </p:nvSpPr>
        <p:spPr>
          <a:xfrm>
            <a:off x="31750" y="1279525"/>
            <a:ext cx="8153400" cy="1006475"/>
          </a:xfrm>
        </p:spPr>
        <p:txBody>
          <a:bodyPr/>
          <a:lstStyle/>
          <a:p>
            <a:pPr marL="0" indent="0">
              <a:buFontTx/>
              <a:buNone/>
            </a:pPr>
            <a:r>
              <a:rPr lang="en-US" altLang="en-US">
                <a:latin typeface="Calibri" panose="020F0502020204030204" pitchFamily="34" charset="0"/>
              </a:rPr>
              <a:t> </a:t>
            </a:r>
          </a:p>
        </p:txBody>
      </p:sp>
      <p:sp>
        <p:nvSpPr>
          <p:cNvPr id="8198" name="Rectangle 1">
            <a:extLst>
              <a:ext uri="{FF2B5EF4-FFF2-40B4-BE49-F238E27FC236}">
                <a16:creationId xmlns:a16="http://schemas.microsoft.com/office/drawing/2014/main" id="{850C1B2B-CAE5-4B4B-A96E-AC5775DC8153}"/>
              </a:ext>
            </a:extLst>
          </p:cNvPr>
          <p:cNvSpPr>
            <a:spLocks noChangeArrowheads="1"/>
          </p:cNvSpPr>
          <p:nvPr/>
        </p:nvSpPr>
        <p:spPr bwMode="auto">
          <a:xfrm>
            <a:off x="132488" y="1279525"/>
            <a:ext cx="31432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itchFamily="2" charset="0"/>
              </a:defRPr>
            </a:lvl1pPr>
            <a:lvl2pPr marL="742950" indent="-285750">
              <a:spcBef>
                <a:spcPct val="20000"/>
              </a:spcBef>
              <a:buChar char="–"/>
              <a:defRPr sz="2800">
                <a:solidFill>
                  <a:schemeClr val="tx1"/>
                </a:solidFill>
                <a:latin typeface="Times" pitchFamily="2" charset="0"/>
              </a:defRPr>
            </a:lvl2pPr>
            <a:lvl3pPr marL="1143000" indent="-228600">
              <a:spcBef>
                <a:spcPct val="20000"/>
              </a:spcBef>
              <a:buChar char="•"/>
              <a:defRPr sz="2400">
                <a:solidFill>
                  <a:schemeClr val="tx1"/>
                </a:solidFill>
                <a:latin typeface="Times" pitchFamily="2" charset="0"/>
              </a:defRPr>
            </a:lvl3pPr>
            <a:lvl4pPr marL="1600200" indent="-228600">
              <a:spcBef>
                <a:spcPct val="20000"/>
              </a:spcBef>
              <a:buChar char="–"/>
              <a:defRPr sz="2000">
                <a:solidFill>
                  <a:schemeClr val="tx1"/>
                </a:solidFill>
                <a:latin typeface="Times" pitchFamily="2" charset="0"/>
              </a:defRPr>
            </a:lvl4pPr>
            <a:lvl5pPr marL="2057400" indent="-228600">
              <a:spcBef>
                <a:spcPct val="20000"/>
              </a:spcBef>
              <a:buChar char="»"/>
              <a:defRPr sz="2000">
                <a:solidFill>
                  <a:schemeClr val="tx1"/>
                </a:solidFill>
                <a:latin typeface="Times" pitchFamily="2" charset="0"/>
              </a:defRPr>
            </a:lvl5pPr>
            <a:lvl6pPr marL="2514600" indent="-228600" eaLnBrk="0" fontAlgn="base" hangingPunct="0">
              <a:spcBef>
                <a:spcPct val="20000"/>
              </a:spcBef>
              <a:spcAft>
                <a:spcPct val="0"/>
              </a:spcAft>
              <a:buChar char="»"/>
              <a:defRPr sz="2000">
                <a:solidFill>
                  <a:schemeClr val="tx1"/>
                </a:solidFill>
                <a:latin typeface="Times" pitchFamily="2" charset="0"/>
              </a:defRPr>
            </a:lvl6pPr>
            <a:lvl7pPr marL="2971800" indent="-228600" eaLnBrk="0" fontAlgn="base" hangingPunct="0">
              <a:spcBef>
                <a:spcPct val="20000"/>
              </a:spcBef>
              <a:spcAft>
                <a:spcPct val="0"/>
              </a:spcAft>
              <a:buChar char="»"/>
              <a:defRPr sz="2000">
                <a:solidFill>
                  <a:schemeClr val="tx1"/>
                </a:solidFill>
                <a:latin typeface="Times" pitchFamily="2" charset="0"/>
              </a:defRPr>
            </a:lvl7pPr>
            <a:lvl8pPr marL="3429000" indent="-228600" eaLnBrk="0" fontAlgn="base" hangingPunct="0">
              <a:spcBef>
                <a:spcPct val="20000"/>
              </a:spcBef>
              <a:spcAft>
                <a:spcPct val="0"/>
              </a:spcAft>
              <a:buChar char="»"/>
              <a:defRPr sz="2000">
                <a:solidFill>
                  <a:schemeClr val="tx1"/>
                </a:solidFill>
                <a:latin typeface="Times" pitchFamily="2" charset="0"/>
              </a:defRPr>
            </a:lvl8pPr>
            <a:lvl9pPr marL="3886200" indent="-228600" eaLnBrk="0" fontAlgn="base" hangingPunct="0">
              <a:spcBef>
                <a:spcPct val="20000"/>
              </a:spcBef>
              <a:spcAft>
                <a:spcPct val="0"/>
              </a:spcAft>
              <a:buChar char="»"/>
              <a:defRPr sz="2000">
                <a:solidFill>
                  <a:schemeClr val="tx1"/>
                </a:solidFill>
                <a:latin typeface="Times" pitchFamily="2" charset="0"/>
              </a:defRPr>
            </a:lvl9pPr>
          </a:lstStyle>
          <a:p>
            <a:pPr algn="ctr">
              <a:spcBef>
                <a:spcPct val="0"/>
              </a:spcBef>
              <a:buFontTx/>
              <a:buNone/>
            </a:pPr>
            <a:r>
              <a:rPr lang="en-US" altLang="en-US" sz="2400" b="1" dirty="0">
                <a:latin typeface="Calibri" panose="020F0502020204030204" pitchFamily="34" charset="0"/>
              </a:rPr>
              <a:t>What’s the big idea?  </a:t>
            </a:r>
          </a:p>
          <a:p>
            <a:pPr algn="ctr">
              <a:spcBef>
                <a:spcPct val="0"/>
              </a:spcBef>
              <a:buFontTx/>
              <a:buNone/>
            </a:pPr>
            <a:r>
              <a:rPr lang="en-US" altLang="en-US" sz="2400" dirty="0">
                <a:latin typeface="Calibri" panose="020F0502020204030204" pitchFamily="34" charset="0"/>
              </a:rPr>
              <a:t>The two most powerful city-states in Greece, Sparta and Athens,</a:t>
            </a:r>
          </a:p>
          <a:p>
            <a:pPr algn="ctr">
              <a:spcBef>
                <a:spcPct val="0"/>
              </a:spcBef>
              <a:buFontTx/>
              <a:buNone/>
            </a:pPr>
            <a:r>
              <a:rPr lang="en-US" altLang="en-US" sz="2400" dirty="0">
                <a:latin typeface="Calibri" panose="020F0502020204030204" pitchFamily="34" charset="0"/>
              </a:rPr>
              <a:t>had very different cultures and became bitter enemies.</a:t>
            </a:r>
          </a:p>
        </p:txBody>
      </p:sp>
      <p:pic>
        <p:nvPicPr>
          <p:cNvPr id="2052" name="Picture 4" descr="2-G60-S4-3 Spartan Hoplite / Watercol.by Connolly History / Antiquity / Sparta: - Spartan hoplite (c.500 BC), dressed with a Corinthian helmet, armour and greaves, armed with spear, sword and shield. - (Reconstruction). Watercolour by Peter Connolly (born 1935).">
            <a:extLst>
              <a:ext uri="{FF2B5EF4-FFF2-40B4-BE49-F238E27FC236}">
                <a16:creationId xmlns:a16="http://schemas.microsoft.com/office/drawing/2014/main" id="{B5ACE59E-BA8F-124F-8749-C9FA8CD91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791216"/>
            <a:ext cx="2327344" cy="55657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arthenon - Wikipedia">
            <a:extLst>
              <a:ext uri="{FF2B5EF4-FFF2-40B4-BE49-F238E27FC236}">
                <a16:creationId xmlns:a16="http://schemas.microsoft.com/office/drawing/2014/main" id="{168B8943-EC61-E246-86DA-6127BD777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079" y="1279525"/>
            <a:ext cx="3006723" cy="24506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DD3EA1-8B03-5C90-6740-EF22381302CA}"/>
              </a:ext>
            </a:extLst>
          </p:cNvPr>
          <p:cNvSpPr txBox="1"/>
          <p:nvPr/>
        </p:nvSpPr>
        <p:spPr>
          <a:xfrm>
            <a:off x="48315" y="4012243"/>
            <a:ext cx="6783387" cy="2800767"/>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solidFill>
                  <a:srgbClr val="121212"/>
                </a:solidFill>
                <a:effectLst/>
                <a:latin typeface="GeographEditWeb"/>
              </a:rPr>
              <a:t>A city-state, or </a:t>
            </a:r>
            <a:r>
              <a:rPr lang="en-US" sz="2200" b="0" i="1" dirty="0">
                <a:solidFill>
                  <a:srgbClr val="121212"/>
                </a:solidFill>
                <a:effectLst/>
                <a:latin typeface="GeographEditWeb"/>
              </a:rPr>
              <a:t>polis</a:t>
            </a:r>
            <a:r>
              <a:rPr lang="en-US" sz="2200" b="0" i="0" dirty="0">
                <a:solidFill>
                  <a:srgbClr val="121212"/>
                </a:solidFill>
                <a:effectLst/>
                <a:latin typeface="GeographEditWeb"/>
              </a:rPr>
              <a:t>, was the community structure of ancient Greece. Each city-state was organized with an urban center and the surrounding countryside.</a:t>
            </a:r>
          </a:p>
          <a:p>
            <a:pPr marL="342900" indent="-342900">
              <a:buFont typeface="Arial" panose="020B0604020202020204" pitchFamily="34" charset="0"/>
              <a:buChar char="•"/>
            </a:pPr>
            <a:r>
              <a:rPr lang="en-US" sz="2200" b="0" i="0" dirty="0">
                <a:solidFill>
                  <a:srgbClr val="121212"/>
                </a:solidFill>
                <a:effectLst/>
                <a:latin typeface="GeographEditWeb"/>
              </a:rPr>
              <a:t> Characteristics of the city in a </a:t>
            </a:r>
            <a:r>
              <a:rPr lang="en-US" sz="2200" b="0" i="1" dirty="0">
                <a:solidFill>
                  <a:srgbClr val="121212"/>
                </a:solidFill>
                <a:effectLst/>
                <a:latin typeface="GeographEditWeb"/>
              </a:rPr>
              <a:t>polis</a:t>
            </a:r>
            <a:r>
              <a:rPr lang="en-US" sz="2200" b="0" i="0" dirty="0">
                <a:solidFill>
                  <a:srgbClr val="121212"/>
                </a:solidFill>
                <a:effectLst/>
                <a:latin typeface="GeographEditWeb"/>
              </a:rPr>
              <a:t> were outer walls for protection, as well as a public space that included temples and government buildings. The temples and government buildings were often built on the top of a hill, or </a:t>
            </a:r>
            <a:r>
              <a:rPr lang="en-US" sz="2200" b="1" i="0" u="sng" dirty="0">
                <a:solidFill>
                  <a:srgbClr val="121212"/>
                </a:solidFill>
                <a:effectLst/>
                <a:latin typeface="GeographEditWeb"/>
              </a:rPr>
              <a:t>acropolis</a:t>
            </a:r>
            <a:r>
              <a:rPr lang="en-US" sz="2200" b="0" i="0" dirty="0">
                <a:solidFill>
                  <a:srgbClr val="121212"/>
                </a:solidFill>
                <a:effectLst/>
                <a:latin typeface="GeographEditWeb"/>
              </a:rPr>
              <a:t>. </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0672FA0-81CC-D64D-8B02-4E6E0E2596E7}"/>
              </a:ext>
            </a:extLst>
          </p:cNvPr>
          <p:cNvSpPr>
            <a:spLocks noGrp="1" noChangeArrowheads="1"/>
          </p:cNvSpPr>
          <p:nvPr>
            <p:ph type="title"/>
          </p:nvPr>
        </p:nvSpPr>
        <p:spPr>
          <a:xfrm>
            <a:off x="179388" y="152400"/>
            <a:ext cx="8915400" cy="533400"/>
          </a:xfrm>
        </p:spPr>
        <p:txBody>
          <a:bodyPr/>
          <a:lstStyle/>
          <a:p>
            <a:pPr eaLnBrk="1" hangingPunct="1"/>
            <a:endParaRPr lang="en-US" altLang="en-US" sz="2400" dirty="0">
              <a:latin typeface="Calibri" panose="020F0502020204030204" pitchFamily="34" charset="0"/>
            </a:endParaRPr>
          </a:p>
        </p:txBody>
      </p:sp>
      <p:sp>
        <p:nvSpPr>
          <p:cNvPr id="13315" name="Rectangle 9">
            <a:extLst>
              <a:ext uri="{FF2B5EF4-FFF2-40B4-BE49-F238E27FC236}">
                <a16:creationId xmlns:a16="http://schemas.microsoft.com/office/drawing/2014/main" id="{85FAB8B2-63B0-0B4B-851C-62FFBD1695E2}"/>
              </a:ext>
            </a:extLst>
          </p:cNvPr>
          <p:cNvSpPr>
            <a:spLocks noChangeArrowheads="1"/>
          </p:cNvSpPr>
          <p:nvPr/>
        </p:nvSpPr>
        <p:spPr bwMode="auto">
          <a:xfrm>
            <a:off x="6378575" y="4749800"/>
            <a:ext cx="989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defRPr>
            </a:lvl1pPr>
            <a:lvl2pPr marL="742950" indent="-285750">
              <a:spcBef>
                <a:spcPct val="20000"/>
              </a:spcBef>
              <a:buChar char="–"/>
              <a:defRPr sz="2800">
                <a:solidFill>
                  <a:schemeClr val="tx1"/>
                </a:solidFill>
                <a:latin typeface="Times" pitchFamily="2" charset="0"/>
              </a:defRPr>
            </a:lvl2pPr>
            <a:lvl3pPr marL="1143000" indent="-228600">
              <a:spcBef>
                <a:spcPct val="20000"/>
              </a:spcBef>
              <a:buChar char="•"/>
              <a:defRPr sz="2400">
                <a:solidFill>
                  <a:schemeClr val="tx1"/>
                </a:solidFill>
                <a:latin typeface="Times" pitchFamily="2" charset="0"/>
              </a:defRPr>
            </a:lvl3pPr>
            <a:lvl4pPr marL="1600200" indent="-228600">
              <a:spcBef>
                <a:spcPct val="20000"/>
              </a:spcBef>
              <a:buChar char="–"/>
              <a:defRPr sz="2000">
                <a:solidFill>
                  <a:schemeClr val="tx1"/>
                </a:solidFill>
                <a:latin typeface="Times" pitchFamily="2" charset="0"/>
              </a:defRPr>
            </a:lvl4pPr>
            <a:lvl5pPr marL="2057400" indent="-228600">
              <a:spcBef>
                <a:spcPct val="20000"/>
              </a:spcBef>
              <a:buChar char="»"/>
              <a:defRPr sz="2000">
                <a:solidFill>
                  <a:schemeClr val="tx1"/>
                </a:solidFill>
                <a:latin typeface="Times" pitchFamily="2" charset="0"/>
              </a:defRPr>
            </a:lvl5pPr>
            <a:lvl6pPr marL="2514600" indent="-228600" eaLnBrk="0" fontAlgn="base" hangingPunct="0">
              <a:spcBef>
                <a:spcPct val="20000"/>
              </a:spcBef>
              <a:spcAft>
                <a:spcPct val="0"/>
              </a:spcAft>
              <a:buChar char="»"/>
              <a:defRPr sz="2000">
                <a:solidFill>
                  <a:schemeClr val="tx1"/>
                </a:solidFill>
                <a:latin typeface="Times" pitchFamily="2" charset="0"/>
              </a:defRPr>
            </a:lvl6pPr>
            <a:lvl7pPr marL="2971800" indent="-228600" eaLnBrk="0" fontAlgn="base" hangingPunct="0">
              <a:spcBef>
                <a:spcPct val="20000"/>
              </a:spcBef>
              <a:spcAft>
                <a:spcPct val="0"/>
              </a:spcAft>
              <a:buChar char="»"/>
              <a:defRPr sz="2000">
                <a:solidFill>
                  <a:schemeClr val="tx1"/>
                </a:solidFill>
                <a:latin typeface="Times" pitchFamily="2" charset="0"/>
              </a:defRPr>
            </a:lvl7pPr>
            <a:lvl8pPr marL="3429000" indent="-228600" eaLnBrk="0" fontAlgn="base" hangingPunct="0">
              <a:spcBef>
                <a:spcPct val="20000"/>
              </a:spcBef>
              <a:spcAft>
                <a:spcPct val="0"/>
              </a:spcAft>
              <a:buChar char="»"/>
              <a:defRPr sz="2000">
                <a:solidFill>
                  <a:schemeClr val="tx1"/>
                </a:solidFill>
                <a:latin typeface="Times" pitchFamily="2" charset="0"/>
              </a:defRPr>
            </a:lvl8pPr>
            <a:lvl9pPr marL="3886200" indent="-228600" eaLnBrk="0" fontAlgn="base" hangingPunct="0">
              <a:spcBef>
                <a:spcPct val="20000"/>
              </a:spcBef>
              <a:spcAft>
                <a:spcPct val="0"/>
              </a:spcAft>
              <a:buChar char="»"/>
              <a:defRPr sz="2000">
                <a:solidFill>
                  <a:schemeClr val="tx1"/>
                </a:solidFill>
                <a:latin typeface="Times" pitchFamily="2" charset="0"/>
              </a:defRPr>
            </a:lvl9pPr>
          </a:lstStyle>
          <a:p>
            <a:pPr>
              <a:spcBef>
                <a:spcPct val="0"/>
              </a:spcBef>
              <a:buFontTx/>
              <a:buNone/>
            </a:pPr>
            <a:r>
              <a:rPr lang="en-US" altLang="en-US" sz="2400">
                <a:latin typeface="Calibri" panose="020F0502020204030204" pitchFamily="34" charset="0"/>
              </a:rPr>
              <a:t>Sparta</a:t>
            </a:r>
          </a:p>
        </p:txBody>
      </p:sp>
      <p:sp>
        <p:nvSpPr>
          <p:cNvPr id="13316" name="Rectangle 10">
            <a:extLst>
              <a:ext uri="{FF2B5EF4-FFF2-40B4-BE49-F238E27FC236}">
                <a16:creationId xmlns:a16="http://schemas.microsoft.com/office/drawing/2014/main" id="{CF29D079-90C4-5B4F-A735-3944C71981AF}"/>
              </a:ext>
            </a:extLst>
          </p:cNvPr>
          <p:cNvSpPr>
            <a:spLocks noChangeArrowheads="1"/>
          </p:cNvSpPr>
          <p:nvPr/>
        </p:nvSpPr>
        <p:spPr bwMode="auto">
          <a:xfrm>
            <a:off x="1725613" y="48275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itchFamily="2" charset="0"/>
              </a:defRPr>
            </a:lvl1pPr>
            <a:lvl2pPr marL="742950" indent="-285750">
              <a:spcBef>
                <a:spcPct val="20000"/>
              </a:spcBef>
              <a:buChar char="–"/>
              <a:defRPr sz="2800">
                <a:solidFill>
                  <a:schemeClr val="tx1"/>
                </a:solidFill>
                <a:latin typeface="Times" pitchFamily="2" charset="0"/>
              </a:defRPr>
            </a:lvl2pPr>
            <a:lvl3pPr marL="1143000" indent="-228600">
              <a:spcBef>
                <a:spcPct val="20000"/>
              </a:spcBef>
              <a:buChar char="•"/>
              <a:defRPr sz="2400">
                <a:solidFill>
                  <a:schemeClr val="tx1"/>
                </a:solidFill>
                <a:latin typeface="Times" pitchFamily="2" charset="0"/>
              </a:defRPr>
            </a:lvl3pPr>
            <a:lvl4pPr marL="1600200" indent="-228600">
              <a:spcBef>
                <a:spcPct val="20000"/>
              </a:spcBef>
              <a:buChar char="–"/>
              <a:defRPr sz="2000">
                <a:solidFill>
                  <a:schemeClr val="tx1"/>
                </a:solidFill>
                <a:latin typeface="Times" pitchFamily="2" charset="0"/>
              </a:defRPr>
            </a:lvl4pPr>
            <a:lvl5pPr marL="2057400" indent="-228600">
              <a:spcBef>
                <a:spcPct val="20000"/>
              </a:spcBef>
              <a:buChar char="»"/>
              <a:defRPr sz="2000">
                <a:solidFill>
                  <a:schemeClr val="tx1"/>
                </a:solidFill>
                <a:latin typeface="Times" pitchFamily="2" charset="0"/>
              </a:defRPr>
            </a:lvl5pPr>
            <a:lvl6pPr marL="2514600" indent="-228600" eaLnBrk="0" fontAlgn="base" hangingPunct="0">
              <a:spcBef>
                <a:spcPct val="20000"/>
              </a:spcBef>
              <a:spcAft>
                <a:spcPct val="0"/>
              </a:spcAft>
              <a:buChar char="»"/>
              <a:defRPr sz="2000">
                <a:solidFill>
                  <a:schemeClr val="tx1"/>
                </a:solidFill>
                <a:latin typeface="Times" pitchFamily="2" charset="0"/>
              </a:defRPr>
            </a:lvl6pPr>
            <a:lvl7pPr marL="2971800" indent="-228600" eaLnBrk="0" fontAlgn="base" hangingPunct="0">
              <a:spcBef>
                <a:spcPct val="20000"/>
              </a:spcBef>
              <a:spcAft>
                <a:spcPct val="0"/>
              </a:spcAft>
              <a:buChar char="»"/>
              <a:defRPr sz="2000">
                <a:solidFill>
                  <a:schemeClr val="tx1"/>
                </a:solidFill>
                <a:latin typeface="Times" pitchFamily="2" charset="0"/>
              </a:defRPr>
            </a:lvl7pPr>
            <a:lvl8pPr marL="3429000" indent="-228600" eaLnBrk="0" fontAlgn="base" hangingPunct="0">
              <a:spcBef>
                <a:spcPct val="20000"/>
              </a:spcBef>
              <a:spcAft>
                <a:spcPct val="0"/>
              </a:spcAft>
              <a:buChar char="»"/>
              <a:defRPr sz="2000">
                <a:solidFill>
                  <a:schemeClr val="tx1"/>
                </a:solidFill>
                <a:latin typeface="Times" pitchFamily="2" charset="0"/>
              </a:defRPr>
            </a:lvl8pPr>
            <a:lvl9pPr marL="3886200" indent="-228600" eaLnBrk="0" fontAlgn="base" hangingPunct="0">
              <a:spcBef>
                <a:spcPct val="20000"/>
              </a:spcBef>
              <a:spcAft>
                <a:spcPct val="0"/>
              </a:spcAft>
              <a:buChar char="»"/>
              <a:defRPr sz="2000">
                <a:solidFill>
                  <a:schemeClr val="tx1"/>
                </a:solidFill>
                <a:latin typeface="Times" pitchFamily="2" charset="0"/>
              </a:defRPr>
            </a:lvl9pPr>
          </a:lstStyle>
          <a:p>
            <a:pPr>
              <a:spcBef>
                <a:spcPct val="0"/>
              </a:spcBef>
              <a:buFontTx/>
              <a:buNone/>
            </a:pPr>
            <a:r>
              <a:rPr lang="en-US" altLang="en-US" sz="2400">
                <a:latin typeface="Calibri" panose="020F0502020204030204" pitchFamily="34" charset="0"/>
              </a:rPr>
              <a:t>Athens</a:t>
            </a:r>
          </a:p>
        </p:txBody>
      </p:sp>
      <p:sp>
        <p:nvSpPr>
          <p:cNvPr id="5125" name="Rectangle 11">
            <a:extLst>
              <a:ext uri="{FF2B5EF4-FFF2-40B4-BE49-F238E27FC236}">
                <a16:creationId xmlns:a16="http://schemas.microsoft.com/office/drawing/2014/main" id="{8450219B-A768-4347-BAF3-943553234C3E}"/>
              </a:ext>
            </a:extLst>
          </p:cNvPr>
          <p:cNvSpPr>
            <a:spLocks noChangeArrowheads="1"/>
          </p:cNvSpPr>
          <p:nvPr/>
        </p:nvSpPr>
        <p:spPr bwMode="auto">
          <a:xfrm>
            <a:off x="153988" y="5334000"/>
            <a:ext cx="8685212" cy="1570038"/>
          </a:xfrm>
          <a:prstGeom prst="rect">
            <a:avLst/>
          </a:prstGeom>
          <a:noFill/>
          <a:ln>
            <a:noFill/>
          </a:ln>
        </p:spPr>
        <p:txBody>
          <a:bodyPr>
            <a:spAutoFit/>
          </a:bodyPr>
          <a:lstStyle>
            <a:lvl1pPr marL="457200" indent="-457200">
              <a:spcBef>
                <a:spcPct val="20000"/>
              </a:spcBef>
              <a:buChar char="•"/>
              <a:defRPr sz="3200">
                <a:solidFill>
                  <a:schemeClr val="tx1"/>
                </a:solidFill>
                <a:latin typeface="Times" panose="02020603060405020304" pitchFamily="18" charset="0"/>
              </a:defRPr>
            </a:lvl1pPr>
            <a:lvl2pPr marL="742950" indent="-285750">
              <a:spcBef>
                <a:spcPct val="20000"/>
              </a:spcBef>
              <a:buChar char="–"/>
              <a:defRPr sz="2800">
                <a:solidFill>
                  <a:schemeClr val="tx1"/>
                </a:solidFill>
                <a:latin typeface="Times" panose="02020603060405020304" pitchFamily="18" charset="0"/>
              </a:defRPr>
            </a:lvl2pPr>
            <a:lvl3pPr marL="1143000" indent="-228600">
              <a:spcBef>
                <a:spcPct val="20000"/>
              </a:spcBef>
              <a:buChar char="•"/>
              <a:defRPr sz="2400">
                <a:solidFill>
                  <a:schemeClr val="tx1"/>
                </a:solidFill>
                <a:latin typeface="Times" panose="02020603060405020304" pitchFamily="18" charset="0"/>
              </a:defRPr>
            </a:lvl3pPr>
            <a:lvl4pPr marL="1600200" indent="-228600">
              <a:spcBef>
                <a:spcPct val="20000"/>
              </a:spcBef>
              <a:buChar char="–"/>
              <a:defRPr sz="2000">
                <a:solidFill>
                  <a:schemeClr val="tx1"/>
                </a:solidFill>
                <a:latin typeface="Times" panose="02020603060405020304" pitchFamily="18" charset="0"/>
              </a:defRPr>
            </a:lvl4pPr>
            <a:lvl5pPr marL="2057400" indent="-228600">
              <a:spcBef>
                <a:spcPct val="20000"/>
              </a:spcBef>
              <a:buChar char="»"/>
              <a:defRPr sz="2000">
                <a:solidFill>
                  <a:schemeClr val="tx1"/>
                </a:solidFill>
                <a:latin typeface="Times" panose="0202060306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6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6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6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60405020304" pitchFamily="18" charset="0"/>
              </a:defRPr>
            </a:lvl9pPr>
          </a:lstStyle>
          <a:p>
            <a:pPr>
              <a:spcBef>
                <a:spcPct val="0"/>
              </a:spcBef>
              <a:buFontTx/>
              <a:buAutoNum type="arabicPeriod"/>
              <a:defRPr/>
            </a:pPr>
            <a:r>
              <a:rPr lang="en-US" altLang="en-US" sz="2400" dirty="0">
                <a:latin typeface="Calibri" panose="020F0502020204030204" pitchFamily="34" charset="0"/>
              </a:rPr>
              <a:t>Do you consider yourself to be more of an Athenian or a Spartan? Reference specific historical facts from our sources and explain how they relate to you!</a:t>
            </a:r>
            <a:endParaRPr lang="en-US" altLang="en-US" sz="2000" i="1" dirty="0">
              <a:latin typeface="Calibri" panose="020F0502020204030204" pitchFamily="34" charset="0"/>
            </a:endParaRPr>
          </a:p>
          <a:p>
            <a:pPr marL="0" indent="0">
              <a:spcBef>
                <a:spcPct val="0"/>
              </a:spcBef>
              <a:buFontTx/>
              <a:buNone/>
              <a:defRPr/>
            </a:pPr>
            <a:endParaRPr lang="en-US" altLang="en-US" sz="2400" dirty="0">
              <a:latin typeface="Calibri" panose="020F0502020204030204" pitchFamily="34" charset="0"/>
            </a:endParaRPr>
          </a:p>
        </p:txBody>
      </p:sp>
      <p:pic>
        <p:nvPicPr>
          <p:cNvPr id="13318" name="Picture 1">
            <a:extLst>
              <a:ext uri="{FF2B5EF4-FFF2-40B4-BE49-F238E27FC236}">
                <a16:creationId xmlns:a16="http://schemas.microsoft.com/office/drawing/2014/main" id="{247779FD-693A-C342-BA8D-4A1C3C151D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6763" y="1219200"/>
            <a:ext cx="4513262"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2">
            <a:extLst>
              <a:ext uri="{FF2B5EF4-FFF2-40B4-BE49-F238E27FC236}">
                <a16:creationId xmlns:a16="http://schemas.microsoft.com/office/drawing/2014/main" id="{AC02BD57-6E7E-E44C-8ABD-DC00B21D58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388620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1AA23C5D-F19D-6E45-9987-ED5B2FF0905A}"/>
              </a:ext>
            </a:extLst>
          </p:cNvPr>
          <p:cNvGraphicFramePr>
            <a:graphicFrameLocks noGrp="1"/>
          </p:cNvGraphicFramePr>
          <p:nvPr/>
        </p:nvGraphicFramePr>
        <p:xfrm>
          <a:off x="0" y="762000"/>
          <a:ext cx="9144000" cy="579438"/>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579438">
                <a:tc>
                  <a:txBody>
                    <a:bodyPr/>
                    <a:lstStyle/>
                    <a:p>
                      <a:pPr algn="ctr"/>
                      <a:r>
                        <a:rPr lang="en-US" sz="2800" dirty="0">
                          <a:latin typeface="Calibri" panose="020F0502020204030204" pitchFamily="34" charset="0"/>
                        </a:rPr>
                        <a:t>Athenian </a:t>
                      </a:r>
                      <a:endParaRPr lang="en-US" sz="1800" i="1" dirty="0">
                        <a:latin typeface="Calibri" panose="020F0502020204030204" pitchFamily="34" charset="0"/>
                      </a:endParaRPr>
                    </a:p>
                  </a:txBody>
                  <a:tcPr marT="45740" marB="4574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latin typeface="Calibri" panose="020F0502020204030204" pitchFamily="34" charset="0"/>
                        </a:rPr>
                        <a:t>Spartan</a:t>
                      </a:r>
                      <a:r>
                        <a:rPr lang="en-US" sz="3200" baseline="0" dirty="0">
                          <a:latin typeface="Calibri" panose="020F0502020204030204" pitchFamily="34" charset="0"/>
                        </a:rPr>
                        <a:t> </a:t>
                      </a:r>
                      <a:endParaRPr lang="en-US" sz="3200" dirty="0">
                        <a:latin typeface="Calibri" panose="020F0502020204030204" pitchFamily="34" charset="0"/>
                      </a:endParaRPr>
                    </a:p>
                  </a:txBody>
                  <a:tcPr marT="45740" marB="45740"/>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180360C-A651-B94C-A60D-32E8B53AE553}"/>
              </a:ext>
            </a:extLst>
          </p:cNvPr>
          <p:cNvSpPr>
            <a:spLocks noGrp="1" noChangeArrowheads="1"/>
          </p:cNvSpPr>
          <p:nvPr>
            <p:ph type="title"/>
          </p:nvPr>
        </p:nvSpPr>
        <p:spPr/>
        <p:txBody>
          <a:bodyPr/>
          <a:lstStyle/>
          <a:p>
            <a:r>
              <a:rPr lang="en-US" altLang="en-US" b="1" i="1" u="sng" dirty="0"/>
              <a:t>Comparing the Two Most Powerful City States</a:t>
            </a:r>
          </a:p>
        </p:txBody>
      </p:sp>
      <p:sp>
        <p:nvSpPr>
          <p:cNvPr id="10243" name="Text Placeholder 2">
            <a:extLst>
              <a:ext uri="{FF2B5EF4-FFF2-40B4-BE49-F238E27FC236}">
                <a16:creationId xmlns:a16="http://schemas.microsoft.com/office/drawing/2014/main" id="{27150E6B-2A7D-224F-942A-A1FF868B5649}"/>
              </a:ext>
            </a:extLst>
          </p:cNvPr>
          <p:cNvSpPr>
            <a:spLocks noGrp="1" noChangeArrowheads="1"/>
          </p:cNvSpPr>
          <p:nvPr>
            <p:ph type="body" idx="1"/>
          </p:nvPr>
        </p:nvSpPr>
        <p:spPr>
          <a:xfrm>
            <a:off x="227409" y="1316849"/>
            <a:ext cx="4040188" cy="639762"/>
          </a:xfrm>
        </p:spPr>
        <p:txBody>
          <a:bodyPr/>
          <a:lstStyle/>
          <a:p>
            <a:r>
              <a:rPr lang="en-US" altLang="en-US" dirty="0"/>
              <a:t>Athens</a:t>
            </a:r>
          </a:p>
        </p:txBody>
      </p:sp>
      <p:sp>
        <p:nvSpPr>
          <p:cNvPr id="10244" name="Content Placeholder 3">
            <a:extLst>
              <a:ext uri="{FF2B5EF4-FFF2-40B4-BE49-F238E27FC236}">
                <a16:creationId xmlns:a16="http://schemas.microsoft.com/office/drawing/2014/main" id="{6DAA052C-6FA8-674D-AC6B-D056FB82A7E0}"/>
              </a:ext>
            </a:extLst>
          </p:cNvPr>
          <p:cNvSpPr>
            <a:spLocks noGrp="1" noChangeArrowheads="1"/>
          </p:cNvSpPr>
          <p:nvPr>
            <p:ph sz="half" idx="2"/>
          </p:nvPr>
        </p:nvSpPr>
        <p:spPr>
          <a:xfrm>
            <a:off x="0" y="1856512"/>
            <a:ext cx="4495007" cy="3951288"/>
          </a:xfrm>
        </p:spPr>
        <p:txBody>
          <a:bodyPr/>
          <a:lstStyle/>
          <a:p>
            <a:r>
              <a:rPr lang="en-US" altLang="en-US" sz="1900" dirty="0"/>
              <a:t>Had a strong focus on participatory government, education and philosophy. Male citizens could vote directly or for representatives.</a:t>
            </a:r>
          </a:p>
          <a:p>
            <a:r>
              <a:rPr lang="en-US" altLang="en-US" sz="1900" dirty="0"/>
              <a:t>Women had limited participation in life in the public sphere and only the wealthiest women were educated.</a:t>
            </a:r>
          </a:p>
          <a:p>
            <a:r>
              <a:rPr lang="en-US" altLang="en-US" sz="1900" dirty="0"/>
              <a:t>Had a very strong navy.</a:t>
            </a:r>
          </a:p>
          <a:p>
            <a:r>
              <a:rPr lang="en-US" altLang="en-US" sz="1900" dirty="0"/>
              <a:t>Home to world famous philosophers like Socrates, Plato and Aristotle and the historians </a:t>
            </a:r>
          </a:p>
          <a:p>
            <a:r>
              <a:rPr lang="en-US" altLang="en-US" sz="1900" dirty="0"/>
              <a:t>Boys were educated as early as seven years old.</a:t>
            </a:r>
          </a:p>
          <a:p>
            <a:r>
              <a:rPr lang="en-US" altLang="en-US" sz="1900" dirty="0"/>
              <a:t>Athens used foreigners (Non-Greeks) as slaves who were given small pay and some limited freedoms.</a:t>
            </a:r>
          </a:p>
          <a:p>
            <a:endParaRPr lang="en-US" altLang="en-US" dirty="0"/>
          </a:p>
        </p:txBody>
      </p:sp>
      <p:sp>
        <p:nvSpPr>
          <p:cNvPr id="10245" name="Text Placeholder 4">
            <a:extLst>
              <a:ext uri="{FF2B5EF4-FFF2-40B4-BE49-F238E27FC236}">
                <a16:creationId xmlns:a16="http://schemas.microsoft.com/office/drawing/2014/main" id="{3F7D8F04-667B-BD4C-9C4D-F07092AA638D}"/>
              </a:ext>
            </a:extLst>
          </p:cNvPr>
          <p:cNvSpPr>
            <a:spLocks noGrp="1" noChangeArrowheads="1"/>
          </p:cNvSpPr>
          <p:nvPr>
            <p:ph type="body" sz="quarter" idx="3"/>
          </p:nvPr>
        </p:nvSpPr>
        <p:spPr>
          <a:xfrm>
            <a:off x="4572000" y="1373603"/>
            <a:ext cx="4041775" cy="639762"/>
          </a:xfrm>
        </p:spPr>
        <p:txBody>
          <a:bodyPr/>
          <a:lstStyle/>
          <a:p>
            <a:r>
              <a:rPr lang="en-US" altLang="en-US" dirty="0"/>
              <a:t>Sparta</a:t>
            </a:r>
          </a:p>
        </p:txBody>
      </p:sp>
      <p:sp>
        <p:nvSpPr>
          <p:cNvPr id="10246" name="Content Placeholder 5">
            <a:extLst>
              <a:ext uri="{FF2B5EF4-FFF2-40B4-BE49-F238E27FC236}">
                <a16:creationId xmlns:a16="http://schemas.microsoft.com/office/drawing/2014/main" id="{F901357B-93D8-C145-82FA-7B6AA7700131}"/>
              </a:ext>
            </a:extLst>
          </p:cNvPr>
          <p:cNvSpPr>
            <a:spLocks noGrp="1" noChangeArrowheads="1"/>
          </p:cNvSpPr>
          <p:nvPr>
            <p:ph sz="quarter" idx="4"/>
          </p:nvPr>
        </p:nvSpPr>
        <p:spPr>
          <a:xfrm>
            <a:off x="4267597" y="2013365"/>
            <a:ext cx="4876403" cy="3951288"/>
          </a:xfrm>
        </p:spPr>
        <p:txBody>
          <a:bodyPr/>
          <a:lstStyle/>
          <a:p>
            <a:r>
              <a:rPr lang="en-US" altLang="en-US" sz="1750" dirty="0"/>
              <a:t>Government was focused on military organization. Most boys received military training as for at least 10 years.</a:t>
            </a:r>
          </a:p>
          <a:p>
            <a:r>
              <a:rPr lang="en-US" altLang="en-US" sz="1750" dirty="0"/>
              <a:t>Women were respected in this culture as they were responsible for creating strong soldiers for battle.</a:t>
            </a:r>
          </a:p>
          <a:p>
            <a:r>
              <a:rPr lang="en-US" altLang="en-US" sz="1750" dirty="0"/>
              <a:t>Women could own property and were trained in the military. Fit mothers= fit soldiers and more fit mothers.</a:t>
            </a:r>
          </a:p>
          <a:p>
            <a:r>
              <a:rPr lang="en-US" altLang="en-US" sz="1750" dirty="0"/>
              <a:t>Unhealthy babies were often abandoned in the wilderness as to not put unneeded strain on the City-State.</a:t>
            </a:r>
          </a:p>
          <a:p>
            <a:r>
              <a:rPr lang="en-US" altLang="en-US" sz="1750" dirty="0"/>
              <a:t>Sparta used indigenous Spartans called helots as slaves. Some historians consider Spartan slavery to be the harshest of the classical period.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3D6A-61DF-0792-1300-B88616D169AD}"/>
              </a:ext>
            </a:extLst>
          </p:cNvPr>
          <p:cNvSpPr>
            <a:spLocks noGrp="1"/>
          </p:cNvSpPr>
          <p:nvPr>
            <p:ph type="title"/>
          </p:nvPr>
        </p:nvSpPr>
        <p:spPr>
          <a:xfrm>
            <a:off x="-685800" y="57623"/>
            <a:ext cx="8229600" cy="1143000"/>
          </a:xfrm>
        </p:spPr>
        <p:txBody>
          <a:bodyPr/>
          <a:lstStyle/>
          <a:p>
            <a:r>
              <a:rPr lang="en-US" b="1" u="sng" dirty="0" err="1">
                <a:solidFill>
                  <a:srgbClr val="00B0F0"/>
                </a:solidFill>
                <a:latin typeface="Desdemona" pitchFamily="82" charset="77"/>
              </a:rPr>
              <a:t>Cynisca</a:t>
            </a:r>
            <a:endParaRPr lang="en-US" b="1" u="sng" dirty="0">
              <a:solidFill>
                <a:srgbClr val="00B0F0"/>
              </a:solidFill>
              <a:latin typeface="Desdemona" pitchFamily="82" charset="77"/>
            </a:endParaRPr>
          </a:p>
        </p:txBody>
      </p:sp>
      <p:sp>
        <p:nvSpPr>
          <p:cNvPr id="3" name="Text Placeholder 2">
            <a:extLst>
              <a:ext uri="{FF2B5EF4-FFF2-40B4-BE49-F238E27FC236}">
                <a16:creationId xmlns:a16="http://schemas.microsoft.com/office/drawing/2014/main" id="{FDB04442-70B8-6259-961A-1F33F9AD4D40}"/>
              </a:ext>
            </a:extLst>
          </p:cNvPr>
          <p:cNvSpPr>
            <a:spLocks noGrp="1"/>
          </p:cNvSpPr>
          <p:nvPr>
            <p:ph type="body" idx="1"/>
          </p:nvPr>
        </p:nvSpPr>
        <p:spPr>
          <a:xfrm>
            <a:off x="296586" y="1535113"/>
            <a:ext cx="4040188" cy="639762"/>
          </a:xfrm>
        </p:spPr>
        <p:txBody>
          <a:bodyPr/>
          <a:lstStyle/>
          <a:p>
            <a:r>
              <a:rPr lang="en-US" u="sng" dirty="0"/>
              <a:t>Born in Sparta in 440 BCE</a:t>
            </a:r>
          </a:p>
          <a:p>
            <a:endParaRPr lang="en-US" dirty="0"/>
          </a:p>
        </p:txBody>
      </p:sp>
      <p:pic>
        <p:nvPicPr>
          <p:cNvPr id="1026" name="Picture 2" descr="Greek woman in a chariot (illustration by William Hamilton, 1791)">
            <a:extLst>
              <a:ext uri="{FF2B5EF4-FFF2-40B4-BE49-F238E27FC236}">
                <a16:creationId xmlns:a16="http://schemas.microsoft.com/office/drawing/2014/main" id="{47EC8C68-3581-A733-3E7F-552A76DC2F71}"/>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102225" y="990600"/>
            <a:ext cx="4041775" cy="440517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DEEC2DD2-EFC5-10E9-4E8E-0A10236320F4}"/>
              </a:ext>
            </a:extLst>
          </p:cNvPr>
          <p:cNvSpPr>
            <a:spLocks noGrp="1"/>
          </p:cNvSpPr>
          <p:nvPr>
            <p:ph sz="half" idx="2"/>
          </p:nvPr>
        </p:nvSpPr>
        <p:spPr>
          <a:xfrm>
            <a:off x="39826" y="1981200"/>
            <a:ext cx="4336774" cy="3951288"/>
          </a:xfrm>
        </p:spPr>
        <p:txBody>
          <a:bodyPr/>
          <a:lstStyle/>
          <a:p>
            <a:pPr marL="0" indent="0">
              <a:buNone/>
            </a:pPr>
            <a:r>
              <a:rPr lang="en-US" dirty="0">
                <a:solidFill>
                  <a:srgbClr val="333333"/>
                </a:solidFill>
                <a:latin typeface="Calibri" panose="020F0502020204030204" pitchFamily="34" charset="0"/>
                <a:cs typeface="Calibri" panose="020F0502020204030204" pitchFamily="34" charset="0"/>
              </a:rPr>
              <a:t>-</a:t>
            </a:r>
            <a:r>
              <a:rPr lang="en-US" b="0" i="0" dirty="0">
                <a:solidFill>
                  <a:srgbClr val="333333"/>
                </a:solidFill>
                <a:effectLst/>
                <a:latin typeface="Calibri" panose="020F0502020204030204" pitchFamily="34" charset="0"/>
                <a:cs typeface="Calibri" panose="020F0502020204030204" pitchFamily="34" charset="0"/>
              </a:rPr>
              <a:t>Was a Spartan royal princess who became the first female Olympic champion. She won the event of chariot racing in 396 BCE and 392 BCE.</a:t>
            </a:r>
          </a:p>
          <a:p>
            <a:pPr marL="0" indent="0">
              <a:buNone/>
            </a:pPr>
            <a:r>
              <a:rPr lang="en-US" dirty="0">
                <a:solidFill>
                  <a:srgbClr val="333333"/>
                </a:solidFill>
                <a:latin typeface="Calibri" panose="020F0502020204030204" pitchFamily="34" charset="0"/>
                <a:cs typeface="Calibri" panose="020F0502020204030204" pitchFamily="34" charset="0"/>
              </a:rPr>
              <a:t>-She did not race in the event but bred and trained the horses for her charioteers.</a:t>
            </a:r>
            <a:endParaRPr lang="en-US" b="0" i="0" dirty="0">
              <a:solidFill>
                <a:srgbClr val="333333"/>
              </a:solidFill>
              <a:effectLst/>
              <a:latin typeface="Calibri" panose="020F0502020204030204" pitchFamily="34" charset="0"/>
              <a:cs typeface="Calibri" panose="020F0502020204030204" pitchFamily="34" charset="0"/>
            </a:endParaRPr>
          </a:p>
          <a:p>
            <a:pPr marL="0" indent="0">
              <a:buNone/>
            </a:pPr>
            <a:r>
              <a:rPr lang="en-US" dirty="0">
                <a:solidFill>
                  <a:srgbClr val="333333"/>
                </a:solidFill>
                <a:latin typeface="Calibri" panose="020F0502020204030204" pitchFamily="34" charset="0"/>
                <a:cs typeface="Calibri" panose="020F0502020204030204" pitchFamily="34" charset="0"/>
              </a:rPr>
              <a:t>-Various statues and monuments of her were erected at temples and were religiously venerated after her death.</a:t>
            </a:r>
            <a:endParaRPr lang="en-US" dirty="0">
              <a:latin typeface="Calibri" panose="020F0502020204030204" pitchFamily="34" charset="0"/>
              <a:cs typeface="Calibri" panose="020F0502020204030204" pitchFamily="34" charset="0"/>
            </a:endParaRPr>
          </a:p>
          <a:p>
            <a:endParaRPr lang="en-US" dirty="0"/>
          </a:p>
        </p:txBody>
      </p:sp>
      <p:pic>
        <p:nvPicPr>
          <p:cNvPr id="1030" name="Picture 6" descr="Cynisca: The Spartan Princess Who Was the First Female to Win an Olympic  Medal - An Equestrian Life">
            <a:extLst>
              <a:ext uri="{FF2B5EF4-FFF2-40B4-BE49-F238E27FC236}">
                <a16:creationId xmlns:a16="http://schemas.microsoft.com/office/drawing/2014/main" id="{B9527496-65A9-894E-E7AE-9013389B2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374" y="4352925"/>
            <a:ext cx="4591878" cy="253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38249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3426</TotalTime>
  <Words>923</Words>
  <Application>Microsoft Macintosh PowerPoint</Application>
  <PresentationFormat>On-screen Show (4:3)</PresentationFormat>
  <Paragraphs>66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ACADEMY ENGRAVED LET PLAIN:1.0</vt:lpstr>
      <vt:lpstr>Arial</vt:lpstr>
      <vt:lpstr>Calibri</vt:lpstr>
      <vt:lpstr>Cambria</vt:lpstr>
      <vt:lpstr>Desdemona</vt:lpstr>
      <vt:lpstr>GeographEditWeb</vt:lpstr>
      <vt:lpstr>Google Sans</vt:lpstr>
      <vt:lpstr>Times</vt:lpstr>
      <vt:lpstr>Blank Presentation</vt:lpstr>
      <vt:lpstr> Do Now: What are four external forces which have an impact on your life?   </vt:lpstr>
      <vt:lpstr>The Phoenicians</vt:lpstr>
      <vt:lpstr>PowerPoint Presentation</vt:lpstr>
      <vt:lpstr>PowerPoint Presentation</vt:lpstr>
      <vt:lpstr>PowerPoint Presentation</vt:lpstr>
      <vt:lpstr>The Greek City State</vt:lpstr>
      <vt:lpstr>PowerPoint Presentation</vt:lpstr>
      <vt:lpstr>Comparing the Two Most Powerful City States</vt:lpstr>
      <vt:lpstr>Cynisca</vt:lpstr>
      <vt:lpstr>PowerPoint Presentation</vt:lpstr>
      <vt:lpstr>Spartan Quotes</vt:lpstr>
    </vt:vector>
  </TitlesOfParts>
  <Company>tottenville 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Which Ancient Greek city-state offered the best quality of life?</dc:title>
  <dc:creator>Lauren Zerega</dc:creator>
  <cp:lastModifiedBy>Rerick Austen</cp:lastModifiedBy>
  <cp:revision>91</cp:revision>
  <dcterms:created xsi:type="dcterms:W3CDTF">2012-12-09T00:20:33Z</dcterms:created>
  <dcterms:modified xsi:type="dcterms:W3CDTF">2024-11-08T14:18:38Z</dcterms:modified>
</cp:coreProperties>
</file>