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79" r:id="rId2"/>
    <p:sldId id="281" r:id="rId3"/>
    <p:sldId id="282" r:id="rId4"/>
    <p:sldId id="276" r:id="rId5"/>
    <p:sldId id="278" r:id="rId6"/>
    <p:sldId id="284" r:id="rId7"/>
    <p:sldId id="266" r:id="rId8"/>
    <p:sldId id="268" r:id="rId9"/>
    <p:sldId id="259" r:id="rId10"/>
    <p:sldId id="270" r:id="rId11"/>
    <p:sldId id="262" r:id="rId12"/>
    <p:sldId id="285" r:id="rId13"/>
    <p:sldId id="271" r:id="rId14"/>
    <p:sldId id="263" r:id="rId15"/>
    <p:sldId id="272" r:id="rId16"/>
    <p:sldId id="264"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0"/>
  </p:normalViewPr>
  <p:slideViewPr>
    <p:cSldViewPr>
      <p:cViewPr varScale="1">
        <p:scale>
          <a:sx n="102" d="100"/>
          <a:sy n="102" d="100"/>
        </p:scale>
        <p:origin x="7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7477D-537C-4CBC-8483-7358F46B6C83}" type="datetimeFigureOut">
              <a:rPr lang="en-US" smtClean="0"/>
              <a:t>11/13/24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B2C90B-2743-443A-827D-0E5957AED871}" type="slidenum">
              <a:rPr lang="en-US" smtClean="0"/>
              <a:t>‹#›</a:t>
            </a:fld>
            <a:endParaRPr lang="en-US"/>
          </a:p>
        </p:txBody>
      </p:sp>
    </p:spTree>
    <p:extLst>
      <p:ext uri="{BB962C8B-B14F-4D97-AF65-F5344CB8AC3E}">
        <p14:creationId xmlns:p14="http://schemas.microsoft.com/office/powerpoint/2010/main" val="12204483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2D013-75B7-4AEF-8886-EDFA2C2F9906}" type="datetimeFigureOut">
              <a:rPr lang="en-US" smtClean="0"/>
              <a:t>11/13/24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51F7A-5483-4F64-8691-866E59CBDC05}" type="slidenum">
              <a:rPr lang="en-US" smtClean="0"/>
              <a:t>‹#›</a:t>
            </a:fld>
            <a:endParaRPr lang="en-US"/>
          </a:p>
        </p:txBody>
      </p:sp>
    </p:spTree>
    <p:extLst>
      <p:ext uri="{BB962C8B-B14F-4D97-AF65-F5344CB8AC3E}">
        <p14:creationId xmlns:p14="http://schemas.microsoft.com/office/powerpoint/2010/main" val="30356499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851F7A-5483-4F64-8691-866E59CBDC05}" type="slidenum">
              <a:rPr lang="en-US" smtClean="0"/>
              <a:t>4</a:t>
            </a:fld>
            <a:endParaRPr lang="en-US"/>
          </a:p>
        </p:txBody>
      </p:sp>
    </p:spTree>
    <p:extLst>
      <p:ext uri="{BB962C8B-B14F-4D97-AF65-F5344CB8AC3E}">
        <p14:creationId xmlns:p14="http://schemas.microsoft.com/office/powerpoint/2010/main" val="3400295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385536-C8CF-4C90-B01D-9EB3B7656DF5}"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4326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8B79B-64AC-4CD1-A6EB-ED3F68E3CA91}"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378031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546A4-40E2-477B-AB65-4352BA542096}"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153295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6CB250-8DD9-4DED-B7EB-5C77A1B53033}"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4055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9F755-D11C-46CC-982A-D8D128224C1F}" type="datetime1">
              <a:rPr lang="en-US" smtClean="0"/>
              <a:t>11/13/24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26274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870BA8-2B7C-4563-9BFB-8723707FB8F9}" type="datetime1">
              <a:rPr lang="en-US" smtClean="0"/>
              <a:t>11/13/24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398538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17C83-D627-4D8C-A249-750A02B518B8}" type="datetime1">
              <a:rPr lang="en-US" smtClean="0"/>
              <a:t>11/13/24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192488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4A3394-F414-4F72-AF81-F70A597EF7A0}" type="datetime1">
              <a:rPr lang="en-US" smtClean="0"/>
              <a:t>11/13/24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267632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D63A5-D3BF-4D81-B11D-AD5CC13E43C9}" type="datetime1">
              <a:rPr lang="en-US" smtClean="0"/>
              <a:t>11/13/24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397908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37A10-F86D-47CF-86CB-C3DBE57DC4D3}" type="datetime1">
              <a:rPr lang="en-US" smtClean="0"/>
              <a:t>11/13/24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252526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AAF9C-344C-4543-A85E-120E57CFB79E}" type="datetime1">
              <a:rPr lang="en-US" smtClean="0"/>
              <a:t>11/13/24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6DDFF-888C-4F7F-AA67-B620A810B993}" type="slidenum">
              <a:rPr lang="en-US" smtClean="0"/>
              <a:t>‹#›</a:t>
            </a:fld>
            <a:endParaRPr lang="en-US"/>
          </a:p>
        </p:txBody>
      </p:sp>
    </p:spTree>
    <p:extLst>
      <p:ext uri="{BB962C8B-B14F-4D97-AF65-F5344CB8AC3E}">
        <p14:creationId xmlns:p14="http://schemas.microsoft.com/office/powerpoint/2010/main" val="377445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6C729-A3CB-4B43-BEF8-625E22C42D38}" type="datetime1">
              <a:rPr lang="en-US" smtClean="0"/>
              <a:t>11/13/24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6DDFF-888C-4F7F-AA67-B620A810B993}" type="slidenum">
              <a:rPr lang="en-US" smtClean="0"/>
              <a:t>‹#›</a:t>
            </a:fld>
            <a:endParaRPr lang="en-US"/>
          </a:p>
        </p:txBody>
      </p:sp>
    </p:spTree>
    <p:extLst>
      <p:ext uri="{BB962C8B-B14F-4D97-AF65-F5344CB8AC3E}">
        <p14:creationId xmlns:p14="http://schemas.microsoft.com/office/powerpoint/2010/main" val="148232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A542ixwyBhc"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hyperlink" Target="https://en.wikipedia.org/wiki/Athens" TargetMode="External"/><Relationship Id="rId4" Type="http://schemas.openxmlformats.org/officeDocument/2006/relationships/hyperlink" Target="https://en.wikipedia.org/wiki/Erechthe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en.wikipedia.org/wiki/Antigo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524" y="154675"/>
            <a:ext cx="9026906"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Focus: How did the Greek Golden Age contain both great conflict and great cultural achievement </a:t>
            </a:r>
            <a:r>
              <a:rPr lang="en-US" sz="2800" b="1" i="1" dirty="0"/>
              <a:t>(500 BCE-300 BCE)</a:t>
            </a:r>
            <a:r>
              <a:rPr lang="en-US" sz="2800" b="1" dirty="0"/>
              <a:t>?</a:t>
            </a:r>
            <a:br>
              <a:rPr lang="en-US" sz="3600" dirty="0"/>
            </a:br>
            <a:endParaRPr lang="en-US" sz="3600" dirty="0"/>
          </a:p>
        </p:txBody>
      </p:sp>
      <p:sp>
        <p:nvSpPr>
          <p:cNvPr id="6" name="TextBox 5"/>
          <p:cNvSpPr txBox="1"/>
          <p:nvPr/>
        </p:nvSpPr>
        <p:spPr>
          <a:xfrm>
            <a:off x="145277" y="1217500"/>
            <a:ext cx="9026907" cy="2246769"/>
          </a:xfrm>
          <a:prstGeom prst="rect">
            <a:avLst/>
          </a:prstGeom>
          <a:noFill/>
        </p:spPr>
        <p:txBody>
          <a:bodyPr wrap="square" rtlCol="0">
            <a:spAutoFit/>
          </a:bodyPr>
          <a:lstStyle/>
          <a:p>
            <a:pPr algn="ctr"/>
            <a:r>
              <a:rPr lang="en-US" sz="2800" dirty="0">
                <a:solidFill>
                  <a:schemeClr val="tx1">
                    <a:lumMod val="95000"/>
                    <a:lumOff val="5000"/>
                  </a:schemeClr>
                </a:solidFill>
              </a:rPr>
              <a:t>Do now:  Who was Herodotus?</a:t>
            </a:r>
          </a:p>
          <a:p>
            <a:pPr algn="ctr"/>
            <a:r>
              <a:rPr lang="en-US" sz="2800" dirty="0">
                <a:hlinkClick r:id="rId2"/>
              </a:rPr>
              <a:t>https://www.youtube.com/watch?v=A542ixwyBhc</a:t>
            </a:r>
            <a:endParaRPr lang="en-US" sz="2800" dirty="0"/>
          </a:p>
          <a:p>
            <a:pPr algn="ctr"/>
            <a:r>
              <a:rPr lang="en-US" sz="2800" b="1" u="sng" dirty="0"/>
              <a:t>TED ED Video</a:t>
            </a:r>
          </a:p>
          <a:p>
            <a:endParaRPr lang="en-US" sz="2800" dirty="0"/>
          </a:p>
          <a:p>
            <a:endParaRPr lang="en-US" sz="2800" dirty="0">
              <a:solidFill>
                <a:schemeClr val="tx1">
                  <a:lumMod val="95000"/>
                  <a:lumOff val="5000"/>
                </a:schemeClr>
              </a:solidFill>
            </a:endParaRPr>
          </a:p>
        </p:txBody>
      </p:sp>
      <p:sp>
        <p:nvSpPr>
          <p:cNvPr id="7" name="TextBox 6"/>
          <p:cNvSpPr txBox="1"/>
          <p:nvPr/>
        </p:nvSpPr>
        <p:spPr>
          <a:xfrm>
            <a:off x="32359" y="4229711"/>
            <a:ext cx="2248893" cy="1754326"/>
          </a:xfrm>
          <a:prstGeom prst="rect">
            <a:avLst/>
          </a:prstGeom>
          <a:noFill/>
        </p:spPr>
        <p:txBody>
          <a:bodyPr wrap="square" rtlCol="0">
            <a:spAutoFit/>
          </a:bodyPr>
          <a:lstStyle/>
          <a:p>
            <a:r>
              <a:rPr lang="en-US" b="1" dirty="0">
                <a:solidFill>
                  <a:srgbClr val="FF0000"/>
                </a:solidFill>
              </a:rPr>
              <a:t>Reminders:</a:t>
            </a:r>
          </a:p>
          <a:p>
            <a:pPr marL="285750" indent="-285750">
              <a:buFont typeface="Arial" panose="020B0604020202020204" pitchFamily="34" charset="0"/>
              <a:buChar char="•"/>
            </a:pPr>
            <a:r>
              <a:rPr lang="en-US" b="1" dirty="0">
                <a:solidFill>
                  <a:srgbClr val="FF0000"/>
                </a:solidFill>
              </a:rPr>
              <a:t>Complete your SAQ questions in your notebook. Due-Friday 15</a:t>
            </a:r>
            <a:r>
              <a:rPr lang="en-US" b="1" baseline="30000" dirty="0">
                <a:solidFill>
                  <a:srgbClr val="FF0000"/>
                </a:solidFill>
              </a:rPr>
              <a:t>th</a:t>
            </a:r>
            <a:r>
              <a:rPr lang="en-US" b="1" dirty="0">
                <a:solidFill>
                  <a:srgbClr val="FF0000"/>
                </a:solidFill>
              </a:rPr>
              <a:t> 8:00 AM</a:t>
            </a:r>
          </a:p>
        </p:txBody>
      </p:sp>
      <p:pic>
        <p:nvPicPr>
          <p:cNvPr id="4" name="Picture 2" descr="Why Was Herodotus So Important to History?">
            <a:extLst>
              <a:ext uri="{FF2B5EF4-FFF2-40B4-BE49-F238E27FC236}">
                <a16:creationId xmlns:a16="http://schemas.microsoft.com/office/drawing/2014/main" id="{BAA314D2-01AF-CD3C-C605-9BAF187AD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053" y="2971800"/>
            <a:ext cx="6400147" cy="355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60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75" y="76200"/>
            <a:ext cx="8839200" cy="1143000"/>
          </a:xfrm>
        </p:spPr>
        <p:txBody>
          <a:bodyPr>
            <a:noAutofit/>
          </a:bodyPr>
          <a:lstStyle/>
          <a:p>
            <a:r>
              <a:rPr lang="en-US" sz="3200" b="1" dirty="0"/>
              <a:t>Focus: What were the various achievements of the Greek Golden Age?</a:t>
            </a:r>
            <a:endParaRPr lang="en-US" sz="3200" dirty="0"/>
          </a:p>
        </p:txBody>
      </p:sp>
      <p:sp>
        <p:nvSpPr>
          <p:cNvPr id="3" name="Rectangle 2"/>
          <p:cNvSpPr/>
          <p:nvPr/>
        </p:nvSpPr>
        <p:spPr>
          <a:xfrm>
            <a:off x="153537" y="1249580"/>
            <a:ext cx="8915400" cy="461665"/>
          </a:xfrm>
          <a:prstGeom prst="rect">
            <a:avLst/>
          </a:prstGeom>
        </p:spPr>
        <p:txBody>
          <a:bodyPr wrap="square">
            <a:spAutoFit/>
          </a:bodyPr>
          <a:lstStyle/>
          <a:p>
            <a:r>
              <a:rPr lang="en-US" sz="2400" b="1" dirty="0"/>
              <a:t>Document 3: </a:t>
            </a:r>
            <a:r>
              <a:rPr lang="en-US" sz="2400" i="1" dirty="0"/>
              <a:t>The Parthenon</a:t>
            </a:r>
            <a:endParaRPr lang="en-US" sz="2400" dirty="0"/>
          </a:p>
        </p:txBody>
      </p:sp>
      <p:sp>
        <p:nvSpPr>
          <p:cNvPr id="9" name="Rectangle 8"/>
          <p:cNvSpPr/>
          <p:nvPr/>
        </p:nvSpPr>
        <p:spPr>
          <a:xfrm>
            <a:off x="192775" y="5181600"/>
            <a:ext cx="8836925" cy="1815882"/>
          </a:xfrm>
          <a:prstGeom prst="rect">
            <a:avLst/>
          </a:prstGeom>
        </p:spPr>
        <p:txBody>
          <a:bodyPr wrap="square">
            <a:spAutoFit/>
          </a:bodyPr>
          <a:lstStyle/>
          <a:p>
            <a:r>
              <a:rPr lang="en-US" sz="2800" b="1" dirty="0"/>
              <a:t>Q: How have specific features of this building influenced Western civilization?</a:t>
            </a:r>
            <a:r>
              <a:rPr lang="en-US" sz="2800" dirty="0"/>
              <a:t> </a:t>
            </a:r>
          </a:p>
          <a:p>
            <a:r>
              <a:rPr lang="en-US" sz="2800" b="1" dirty="0"/>
              <a:t> </a:t>
            </a:r>
            <a:r>
              <a:rPr lang="en-US" sz="2800" b="1" dirty="0">
                <a:solidFill>
                  <a:schemeClr val="accent4"/>
                </a:solidFill>
              </a:rPr>
              <a:t>Answer:</a:t>
            </a:r>
            <a:endParaRPr lang="en-US" sz="2800" dirty="0">
              <a:solidFill>
                <a:schemeClr val="accent4"/>
              </a:solidFill>
            </a:endParaRPr>
          </a:p>
          <a:p>
            <a:r>
              <a:rPr lang="en-US" sz="2800" b="1" dirty="0"/>
              <a:t> </a:t>
            </a:r>
            <a:endParaRPr lang="en-US" sz="2800" dirty="0"/>
          </a:p>
        </p:txBody>
      </p:sp>
      <p:pic>
        <p:nvPicPr>
          <p:cNvPr id="1026" name="Picture 2" descr="10 Temple of artemis project ideas | artemis, temple, lego worlds">
            <a:extLst>
              <a:ext uri="{FF2B5EF4-FFF2-40B4-BE49-F238E27FC236}">
                <a16:creationId xmlns:a16="http://schemas.microsoft.com/office/drawing/2014/main" id="{DD754605-31F2-9A43-B59B-12B01032C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773" y="1895425"/>
            <a:ext cx="3911600" cy="28245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Parthenon in Athens: A Masterpiece of Ancient Greek Architecture">
            <a:extLst>
              <a:ext uri="{FF2B5EF4-FFF2-40B4-BE49-F238E27FC236}">
                <a16:creationId xmlns:a16="http://schemas.microsoft.com/office/drawing/2014/main" id="{5E17B347-90EA-A707-89AE-4C6948D5C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5045"/>
            <a:ext cx="3733800" cy="2824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18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9666"/>
            <a:ext cx="8229600" cy="1143000"/>
          </a:xfrm>
        </p:spPr>
        <p:txBody>
          <a:bodyPr>
            <a:normAutofit fontScale="90000"/>
          </a:bodyPr>
          <a:lstStyle/>
          <a:p>
            <a:r>
              <a:rPr lang="en-US" dirty="0"/>
              <a:t>Architecture- </a:t>
            </a:r>
            <a:r>
              <a:rPr lang="en-US" sz="3100" dirty="0"/>
              <a:t>Value of Symmetry and Balance </a:t>
            </a:r>
          </a:p>
        </p:txBody>
      </p:sp>
      <p:sp>
        <p:nvSpPr>
          <p:cNvPr id="5" name="Slide Number Placeholder 4"/>
          <p:cNvSpPr>
            <a:spLocks noGrp="1"/>
          </p:cNvSpPr>
          <p:nvPr>
            <p:ph type="sldNum" sz="quarter" idx="12"/>
          </p:nvPr>
        </p:nvSpPr>
        <p:spPr/>
        <p:txBody>
          <a:bodyPr/>
          <a:lstStyle/>
          <a:p>
            <a:fld id="{AF86DDFF-888C-4F7F-AA67-B620A810B993}" type="slidenum">
              <a:rPr lang="en-US" smtClean="0"/>
              <a:t>11</a:t>
            </a:fld>
            <a:endParaRPr lang="en-US"/>
          </a:p>
        </p:txBody>
      </p:sp>
      <p:sp>
        <p:nvSpPr>
          <p:cNvPr id="9" name="TextBox 8"/>
          <p:cNvSpPr txBox="1"/>
          <p:nvPr/>
        </p:nvSpPr>
        <p:spPr>
          <a:xfrm>
            <a:off x="457200" y="6138855"/>
            <a:ext cx="4876800" cy="400110"/>
          </a:xfrm>
          <a:prstGeom prst="rect">
            <a:avLst/>
          </a:prstGeom>
          <a:noFill/>
        </p:spPr>
        <p:txBody>
          <a:bodyPr wrap="square" rtlCol="0">
            <a:spAutoFit/>
          </a:bodyPr>
          <a:lstStyle/>
          <a:p>
            <a:r>
              <a:rPr lang="en-US" sz="2000" b="1" dirty="0"/>
              <a:t>Supplemental Source: DBQ Document #3 </a:t>
            </a:r>
          </a:p>
        </p:txBody>
      </p:sp>
      <p:pic>
        <p:nvPicPr>
          <p:cNvPr id="2052" name="Picture 4" descr="Smarthistory – The Parthenon, Athens">
            <a:extLst>
              <a:ext uri="{FF2B5EF4-FFF2-40B4-BE49-F238E27FC236}">
                <a16:creationId xmlns:a16="http://schemas.microsoft.com/office/drawing/2014/main" id="{49A61245-3BAF-97EA-FADF-B7407FCCD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1837"/>
            <a:ext cx="6427940" cy="377832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rechtheion Caryatids, Acropolis - Fine Art Photo by Andrew Prokos">
            <a:extLst>
              <a:ext uri="{FF2B5EF4-FFF2-40B4-BE49-F238E27FC236}">
                <a16:creationId xmlns:a16="http://schemas.microsoft.com/office/drawing/2014/main" id="{4473A129-CCBB-A871-C6F6-410EC8023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1257300"/>
            <a:ext cx="3257550" cy="4343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162E1A3-BC91-EB62-49CF-A8DBBC78FBE0}"/>
              </a:ext>
            </a:extLst>
          </p:cNvPr>
          <p:cNvSpPr txBox="1"/>
          <p:nvPr/>
        </p:nvSpPr>
        <p:spPr>
          <a:xfrm>
            <a:off x="6019800" y="5677190"/>
            <a:ext cx="3403213" cy="923330"/>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The caryatid porch of the </a:t>
            </a:r>
            <a:r>
              <a:rPr lang="en-US" b="0" i="0" u="none" strike="noStrike" dirty="0">
                <a:effectLst/>
                <a:latin typeface="Arial" panose="020B0604020202020204" pitchFamily="34" charset="0"/>
                <a:hlinkClick r:id="rId4" tooltip="Erechtheion"/>
              </a:rPr>
              <a:t>Erechtheion</a:t>
            </a:r>
            <a:r>
              <a:rPr lang="en-US" b="0" i="0" dirty="0">
                <a:solidFill>
                  <a:srgbClr val="202122"/>
                </a:solidFill>
                <a:effectLst/>
                <a:latin typeface="Arial" panose="020B0604020202020204" pitchFamily="34" charset="0"/>
              </a:rPr>
              <a:t> in </a:t>
            </a:r>
            <a:r>
              <a:rPr lang="en-US" b="0" i="0" u="none" strike="noStrike" dirty="0">
                <a:effectLst/>
                <a:latin typeface="Arial" panose="020B0604020202020204" pitchFamily="34" charset="0"/>
                <a:hlinkClick r:id="rId5" tooltip="Athens"/>
              </a:rPr>
              <a:t>Athens</a:t>
            </a:r>
            <a:r>
              <a:rPr lang="en-US" b="0" i="0" dirty="0">
                <a:solidFill>
                  <a:srgbClr val="202122"/>
                </a:solidFill>
                <a:effectLst/>
                <a:latin typeface="Arial" panose="020B0604020202020204" pitchFamily="34" charset="0"/>
              </a:rPr>
              <a:t>, Greece.</a:t>
            </a:r>
            <a:endParaRPr lang="en-US" dirty="0"/>
          </a:p>
        </p:txBody>
      </p:sp>
      <p:sp>
        <p:nvSpPr>
          <p:cNvPr id="14" name="TextBox 13">
            <a:extLst>
              <a:ext uri="{FF2B5EF4-FFF2-40B4-BE49-F238E27FC236}">
                <a16:creationId xmlns:a16="http://schemas.microsoft.com/office/drawing/2014/main" id="{74992FE0-F7D6-C677-A245-A383B7A842B9}"/>
              </a:ext>
            </a:extLst>
          </p:cNvPr>
          <p:cNvSpPr txBox="1"/>
          <p:nvPr/>
        </p:nvSpPr>
        <p:spPr>
          <a:xfrm>
            <a:off x="304800" y="4955178"/>
            <a:ext cx="4386201" cy="369332"/>
          </a:xfrm>
          <a:prstGeom prst="rect">
            <a:avLst/>
          </a:prstGeom>
          <a:noFill/>
        </p:spPr>
        <p:txBody>
          <a:bodyPr wrap="none" rtlCol="0">
            <a:spAutoFit/>
          </a:bodyPr>
          <a:lstStyle/>
          <a:p>
            <a:r>
              <a:rPr lang="en-US" dirty="0"/>
              <a:t>The ruins of the original Acropolis in Athens. </a:t>
            </a:r>
          </a:p>
        </p:txBody>
      </p:sp>
    </p:spTree>
    <p:extLst>
      <p:ext uri="{BB962C8B-B14F-4D97-AF65-F5344CB8AC3E}">
        <p14:creationId xmlns:p14="http://schemas.microsoft.com/office/powerpoint/2010/main" val="284488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7ECA5-0B2D-99C8-6D76-99656AE8C636}"/>
              </a:ext>
            </a:extLst>
          </p:cNvPr>
          <p:cNvSpPr>
            <a:spLocks noGrp="1"/>
          </p:cNvSpPr>
          <p:nvPr>
            <p:ph type="title"/>
          </p:nvPr>
        </p:nvSpPr>
        <p:spPr>
          <a:xfrm>
            <a:off x="341487" y="954885"/>
            <a:ext cx="2862072" cy="1938076"/>
          </a:xfrm>
        </p:spPr>
        <p:txBody>
          <a:bodyPr vert="horz" lIns="91440" tIns="45720" rIns="91440" bIns="45720" rtlCol="0" anchor="ctr">
            <a:normAutofit fontScale="90000"/>
          </a:bodyPr>
          <a:lstStyle/>
          <a:p>
            <a:pPr algn="l">
              <a:lnSpc>
                <a:spcPct val="90000"/>
              </a:lnSpc>
            </a:pPr>
            <a:r>
              <a:rPr lang="en-US" sz="3000" dirty="0"/>
              <a:t>The White House –United States Residence/Office of the President (Executive Branch)</a:t>
            </a:r>
            <a:endParaRPr lang="en-US" sz="30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97781721-B358-DAFF-F733-FC44114A126E}"/>
              </a:ext>
            </a:extLst>
          </p:cNvPr>
          <p:cNvSpPr>
            <a:spLocks noGrp="1"/>
          </p:cNvSpPr>
          <p:nvPr>
            <p:ph sz="half" idx="1"/>
          </p:nvPr>
        </p:nvSpPr>
        <p:spPr>
          <a:xfrm>
            <a:off x="341487" y="3837408"/>
            <a:ext cx="2862072" cy="3694373"/>
          </a:xfrm>
        </p:spPr>
        <p:txBody>
          <a:bodyPr vert="horz" lIns="91440" tIns="45720" rIns="91440" bIns="45720" rtlCol="0">
            <a:normAutofit/>
          </a:bodyPr>
          <a:lstStyle/>
          <a:p>
            <a:pPr indent="-228600">
              <a:lnSpc>
                <a:spcPct val="90000"/>
              </a:lnSpc>
            </a:pPr>
            <a:r>
              <a:rPr lang="en-US" sz="2700" dirty="0"/>
              <a:t>The German Parliament- Legislative Body</a:t>
            </a:r>
          </a:p>
        </p:txBody>
      </p:sp>
      <p:pic>
        <p:nvPicPr>
          <p:cNvPr id="1026" name="Picture 2" descr="White House (U.S. National Park Service)">
            <a:extLst>
              <a:ext uri="{FF2B5EF4-FFF2-40B4-BE49-F238E27FC236}">
                <a16:creationId xmlns:a16="http://schemas.microsoft.com/office/drawing/2014/main" id="{3344BE6B-61AB-C7A2-6408-B706A93820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6" r="15801" b="-3"/>
          <a:stretch/>
        </p:blipFill>
        <p:spPr bwMode="auto">
          <a:xfrm>
            <a:off x="3678237" y="-4"/>
            <a:ext cx="5465763"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AD Classics: New German Parliament, Reichstag / Foster + Partners |  ArchDaily">
            <a:extLst>
              <a:ext uri="{FF2B5EF4-FFF2-40B4-BE49-F238E27FC236}">
                <a16:creationId xmlns:a16="http://schemas.microsoft.com/office/drawing/2014/main" id="{EDC112D1-111D-FBCD-358D-BBEECE472E13}"/>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386" r="7981" b="-1"/>
          <a:stretch/>
        </p:blipFill>
        <p:spPr bwMode="auto">
          <a:xfrm>
            <a:off x="3545046" y="3802961"/>
            <a:ext cx="5604285"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3CE66DB0-768E-677E-6081-1420FBBD2E2F}"/>
              </a:ext>
            </a:extLst>
          </p:cNvPr>
          <p:cNvSpPr>
            <a:spLocks noGrp="1"/>
          </p:cNvSpPr>
          <p:nvPr>
            <p:ph type="sldNum" sz="quarter" idx="12"/>
          </p:nvPr>
        </p:nvSpPr>
        <p:spPr>
          <a:xfrm>
            <a:off x="7886700" y="6356350"/>
            <a:ext cx="628650" cy="365125"/>
          </a:xfrm>
        </p:spPr>
        <p:txBody>
          <a:bodyPr vert="horz" lIns="91440" tIns="45720" rIns="91440" bIns="45720" rtlCol="0" anchor="ctr">
            <a:normAutofit/>
          </a:bodyPr>
          <a:lstStyle/>
          <a:p>
            <a:pPr>
              <a:spcAft>
                <a:spcPts val="600"/>
              </a:spcAft>
            </a:pPr>
            <a:fld id="{AF86DDFF-888C-4F7F-AA67-B620A810B993}"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9041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1" y="152400"/>
            <a:ext cx="8839200" cy="1143000"/>
          </a:xfrm>
        </p:spPr>
        <p:txBody>
          <a:bodyPr>
            <a:noAutofit/>
          </a:bodyPr>
          <a:lstStyle/>
          <a:p>
            <a:r>
              <a:rPr lang="en-US" sz="2800" b="1" dirty="0"/>
              <a:t>Focus: What were the various achievements of the Greek Golden Age?</a:t>
            </a:r>
            <a:endParaRPr lang="en-US" sz="2800" dirty="0"/>
          </a:p>
        </p:txBody>
      </p:sp>
      <p:sp>
        <p:nvSpPr>
          <p:cNvPr id="3" name="Rectangle 2"/>
          <p:cNvSpPr/>
          <p:nvPr/>
        </p:nvSpPr>
        <p:spPr>
          <a:xfrm>
            <a:off x="123991" y="1935540"/>
            <a:ext cx="5484125" cy="1569660"/>
          </a:xfrm>
          <a:prstGeom prst="rect">
            <a:avLst/>
          </a:prstGeom>
        </p:spPr>
        <p:txBody>
          <a:bodyPr wrap="square">
            <a:spAutoFit/>
          </a:bodyPr>
          <a:lstStyle/>
          <a:p>
            <a:r>
              <a:rPr lang="en-US" sz="2400" b="1" dirty="0"/>
              <a:t>Document 4: </a:t>
            </a:r>
            <a:r>
              <a:rPr lang="en-US" sz="2400" i="1" dirty="0"/>
              <a:t>Myron’s famous marble sculpture of The Discus Thrower (</a:t>
            </a:r>
            <a:r>
              <a:rPr lang="en-US" sz="2400" i="1" dirty="0" err="1"/>
              <a:t>Diskobolus</a:t>
            </a:r>
            <a:r>
              <a:rPr lang="en-US" sz="2400" i="1" dirty="0"/>
              <a:t>) represents</a:t>
            </a:r>
            <a:endParaRPr lang="en-US" sz="2400" dirty="0"/>
          </a:p>
          <a:p>
            <a:r>
              <a:rPr lang="en-US" sz="2400" i="1" dirty="0"/>
              <a:t>an Olympic field event. (460-450 BCE)</a:t>
            </a:r>
            <a:endParaRPr lang="en-US" sz="2400" dirty="0"/>
          </a:p>
        </p:txBody>
      </p:sp>
      <p:sp>
        <p:nvSpPr>
          <p:cNvPr id="9" name="Rectangle 8"/>
          <p:cNvSpPr/>
          <p:nvPr/>
        </p:nvSpPr>
        <p:spPr>
          <a:xfrm>
            <a:off x="151131" y="5715000"/>
            <a:ext cx="8836925" cy="1384995"/>
          </a:xfrm>
          <a:prstGeom prst="rect">
            <a:avLst/>
          </a:prstGeom>
        </p:spPr>
        <p:txBody>
          <a:bodyPr wrap="square">
            <a:spAutoFit/>
          </a:bodyPr>
          <a:lstStyle/>
          <a:p>
            <a:r>
              <a:rPr lang="en-US" sz="2800" b="1" dirty="0"/>
              <a:t>Q: What does this statue reveal about Greek values? </a:t>
            </a:r>
            <a:endParaRPr lang="en-US" sz="2800" dirty="0"/>
          </a:p>
          <a:p>
            <a:r>
              <a:rPr lang="en-US" sz="2800" b="1" dirty="0">
                <a:solidFill>
                  <a:schemeClr val="accent4"/>
                </a:solidFill>
              </a:rPr>
              <a:t>Answer:</a:t>
            </a:r>
            <a:endParaRPr lang="en-US" sz="2800" dirty="0">
              <a:solidFill>
                <a:schemeClr val="accent4"/>
              </a:solidFill>
            </a:endParaRPr>
          </a:p>
          <a:p>
            <a:r>
              <a:rPr lang="en-US" sz="2800" b="1" dirty="0"/>
              <a:t> </a:t>
            </a:r>
            <a:endParaRPr lang="en-US" sz="2800" dirty="0"/>
          </a:p>
        </p:txBody>
      </p:sp>
      <p:pic>
        <p:nvPicPr>
          <p:cNvPr id="3076" name="Picture 4" descr="Discobolus – the best statue of all time perhaps? | Laurence Gellert's Blog">
            <a:extLst>
              <a:ext uri="{FF2B5EF4-FFF2-40B4-BE49-F238E27FC236}">
                <a16:creationId xmlns:a16="http://schemas.microsoft.com/office/drawing/2014/main" id="{A5EEC14D-C1D4-1663-4B1F-6CE4D9547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341154"/>
            <a:ext cx="332436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0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Olympic Event</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143000"/>
            <a:ext cx="2619375" cy="23622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57600" y="1371600"/>
            <a:ext cx="4114800" cy="1981200"/>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71" y="3733800"/>
            <a:ext cx="3810000" cy="2762250"/>
          </a:xfrm>
          <a:prstGeom prst="rect">
            <a:avLst/>
          </a:prstGeom>
        </p:spPr>
      </p:pic>
      <p:sp>
        <p:nvSpPr>
          <p:cNvPr id="10" name="Rectangle 9"/>
          <p:cNvSpPr/>
          <p:nvPr/>
        </p:nvSpPr>
        <p:spPr>
          <a:xfrm>
            <a:off x="4876800" y="3505200"/>
            <a:ext cx="4038600" cy="2308324"/>
          </a:xfrm>
          <a:prstGeom prst="rect">
            <a:avLst/>
          </a:prstGeom>
        </p:spPr>
        <p:txBody>
          <a:bodyPr wrap="square">
            <a:spAutoFit/>
          </a:bodyPr>
          <a:lstStyle/>
          <a:p>
            <a:pPr lvl="0"/>
            <a:r>
              <a:rPr lang="en-US" sz="2400" dirty="0">
                <a:solidFill>
                  <a:prstClr val="black"/>
                </a:solidFill>
              </a:rPr>
              <a:t>The Ancient Olympic Games were an athletic and religious celebration held in the Greek town of Olympia from (historically) as early as 776 BC to 393 AD.</a:t>
            </a:r>
          </a:p>
        </p:txBody>
      </p:sp>
      <p:sp>
        <p:nvSpPr>
          <p:cNvPr id="9" name="TextBox 8"/>
          <p:cNvSpPr txBox="1"/>
          <p:nvPr/>
        </p:nvSpPr>
        <p:spPr>
          <a:xfrm>
            <a:off x="4593771" y="5938800"/>
            <a:ext cx="4550229" cy="400110"/>
          </a:xfrm>
          <a:prstGeom prst="rect">
            <a:avLst/>
          </a:prstGeom>
          <a:noFill/>
        </p:spPr>
        <p:txBody>
          <a:bodyPr wrap="square" rtlCol="0">
            <a:spAutoFit/>
          </a:bodyPr>
          <a:lstStyle/>
          <a:p>
            <a:r>
              <a:rPr lang="en-US" sz="2000" b="1" dirty="0"/>
              <a:t>Supplemental Source: DBQ Document #4 </a:t>
            </a:r>
          </a:p>
        </p:txBody>
      </p:sp>
      <p:sp>
        <p:nvSpPr>
          <p:cNvPr id="11" name="Title 1"/>
          <p:cNvSpPr txBox="1">
            <a:spLocks/>
          </p:cNvSpPr>
          <p:nvPr/>
        </p:nvSpPr>
        <p:spPr>
          <a:xfrm>
            <a:off x="487326" y="0"/>
            <a:ext cx="8158716"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b="1" dirty="0"/>
              <a:t>Focus: What were the various achievements of the Greek Golden Age?</a:t>
            </a:r>
            <a:br>
              <a:rPr lang="en-US" sz="1800" dirty="0"/>
            </a:br>
            <a:endParaRPr lang="en-US" sz="1800" dirty="0"/>
          </a:p>
        </p:txBody>
      </p:sp>
    </p:spTree>
    <p:extLst>
      <p:ext uri="{BB962C8B-B14F-4D97-AF65-F5344CB8AC3E}">
        <p14:creationId xmlns:p14="http://schemas.microsoft.com/office/powerpoint/2010/main" val="375195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1143000"/>
          </a:xfrm>
        </p:spPr>
        <p:txBody>
          <a:bodyPr>
            <a:noAutofit/>
          </a:bodyPr>
          <a:lstStyle/>
          <a:p>
            <a:r>
              <a:rPr lang="en-US" sz="3200" b="1" dirty="0"/>
              <a:t>Focus: What were the various achievements of the Greek Golden Age?</a:t>
            </a:r>
            <a:endParaRPr lang="en-US" sz="3200" dirty="0"/>
          </a:p>
        </p:txBody>
      </p:sp>
      <p:sp>
        <p:nvSpPr>
          <p:cNvPr id="3" name="Rectangle 2"/>
          <p:cNvSpPr/>
          <p:nvPr/>
        </p:nvSpPr>
        <p:spPr>
          <a:xfrm>
            <a:off x="154675" y="1676400"/>
            <a:ext cx="8379725" cy="1200329"/>
          </a:xfrm>
          <a:prstGeom prst="rect">
            <a:avLst/>
          </a:prstGeom>
        </p:spPr>
        <p:txBody>
          <a:bodyPr wrap="square">
            <a:spAutoFit/>
          </a:bodyPr>
          <a:lstStyle/>
          <a:p>
            <a:r>
              <a:rPr lang="en-US" sz="2400" b="1" dirty="0"/>
              <a:t>Document 5: </a:t>
            </a:r>
            <a:r>
              <a:rPr lang="en-US" sz="2400" i="1" dirty="0"/>
              <a:t>This excerpt is from the Elements, written by Euclid in about 300 B.C.E</a:t>
            </a:r>
            <a:endParaRPr lang="en-US" sz="2400" dirty="0"/>
          </a:p>
          <a:p>
            <a:endParaRPr lang="en-US" sz="2400" dirty="0"/>
          </a:p>
        </p:txBody>
      </p:sp>
      <p:sp>
        <p:nvSpPr>
          <p:cNvPr id="9" name="Rectangle 8"/>
          <p:cNvSpPr/>
          <p:nvPr/>
        </p:nvSpPr>
        <p:spPr>
          <a:xfrm>
            <a:off x="163774" y="4267200"/>
            <a:ext cx="8836925" cy="2677656"/>
          </a:xfrm>
          <a:prstGeom prst="rect">
            <a:avLst/>
          </a:prstGeom>
        </p:spPr>
        <p:txBody>
          <a:bodyPr wrap="square">
            <a:spAutoFit/>
          </a:bodyPr>
          <a:lstStyle/>
          <a:p>
            <a:pPr marL="0" indent="0">
              <a:buNone/>
            </a:pPr>
            <a:r>
              <a:rPr lang="en-US" sz="2800" b="1" dirty="0"/>
              <a:t>Q: </a:t>
            </a:r>
            <a:r>
              <a:rPr lang="en-US" sz="2800" dirty="0"/>
              <a:t>Who was Euclid, and what has been the impact of his work?  </a:t>
            </a:r>
            <a:r>
              <a:rPr lang="en-US" sz="2800" b="1" dirty="0"/>
              <a:t>Think- </a:t>
            </a:r>
            <a:r>
              <a:rPr lang="en-US" sz="2800" dirty="0"/>
              <a:t>what modern day professions rely on geometry?</a:t>
            </a:r>
          </a:p>
          <a:p>
            <a:endParaRPr lang="en-US" sz="2800" dirty="0"/>
          </a:p>
          <a:p>
            <a:r>
              <a:rPr lang="en-US" sz="2800" b="1" dirty="0"/>
              <a:t> </a:t>
            </a:r>
            <a:endParaRPr lang="en-US" sz="2800" dirty="0"/>
          </a:p>
          <a:p>
            <a:r>
              <a:rPr lang="en-US" sz="2800" b="1" dirty="0">
                <a:solidFill>
                  <a:schemeClr val="accent4"/>
                </a:solidFill>
              </a:rPr>
              <a:t>Answer:</a:t>
            </a:r>
            <a:endParaRPr lang="en-US" sz="2800" dirty="0">
              <a:solidFill>
                <a:schemeClr val="accent4"/>
              </a:solidFill>
            </a:endParaRPr>
          </a:p>
        </p:txBody>
      </p:sp>
      <p:sp>
        <p:nvSpPr>
          <p:cNvPr id="5" name="Text Box 2"/>
          <p:cNvSpPr txBox="1">
            <a:spLocks noChangeArrowheads="1"/>
          </p:cNvSpPr>
          <p:nvPr/>
        </p:nvSpPr>
        <p:spPr bwMode="auto">
          <a:xfrm>
            <a:off x="810336" y="2590977"/>
            <a:ext cx="7543800" cy="152382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en-US" sz="2400" b="1" i="1" u="none" strike="noStrike" cap="none" normalizeH="0" baseline="0" dirty="0">
                <a:ln>
                  <a:noFill/>
                </a:ln>
                <a:solidFill>
                  <a:schemeClr val="tx1"/>
                </a:solidFill>
                <a:effectLst/>
                <a:latin typeface="Arial" pitchFamily="34" charset="0"/>
                <a:cs typeface="Arial" pitchFamily="34" charset="0"/>
              </a:rPr>
              <a:t>Proposition15, THEOREM: If two straight lines cut one another the vertical, or opposite, angles shall be equal.</a:t>
            </a:r>
            <a:endParaRPr kumimoji="0" lang="en-US" altLang="en-US" sz="4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7946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1143000"/>
          </a:xfrm>
        </p:spPr>
        <p:txBody>
          <a:bodyPr>
            <a:normAutofit fontScale="90000"/>
          </a:bodyPr>
          <a:lstStyle/>
          <a:p>
            <a:r>
              <a:rPr lang="en-US" b="1" u="sng" dirty="0"/>
              <a:t>Mathematic Achievements</a:t>
            </a:r>
          </a:p>
        </p:txBody>
      </p:sp>
      <p:sp>
        <p:nvSpPr>
          <p:cNvPr id="3" name="Content Placeholder 2"/>
          <p:cNvSpPr>
            <a:spLocks noGrp="1"/>
          </p:cNvSpPr>
          <p:nvPr>
            <p:ph sz="half" idx="1"/>
          </p:nvPr>
        </p:nvSpPr>
        <p:spPr>
          <a:xfrm>
            <a:off x="0" y="1495455"/>
            <a:ext cx="4321791" cy="5043510"/>
          </a:xfrm>
        </p:spPr>
        <p:txBody>
          <a:bodyPr>
            <a:noAutofit/>
          </a:bodyPr>
          <a:lstStyle/>
          <a:p>
            <a:pPr marL="0" indent="0">
              <a:buNone/>
            </a:pPr>
            <a:endParaRPr lang="en-US" sz="2400" b="1" dirty="0"/>
          </a:p>
          <a:p>
            <a:pPr marL="0" indent="0">
              <a:buNone/>
            </a:pPr>
            <a:r>
              <a:rPr lang="en-US" sz="2400" b="1" dirty="0"/>
              <a:t>Euclid-</a:t>
            </a:r>
            <a:r>
              <a:rPr lang="en-US" sz="2400" dirty="0"/>
              <a:t> an Ancient Greek mathematician and philosopher. In one of his most influential works, </a:t>
            </a:r>
            <a:r>
              <a:rPr lang="en-US" sz="2400" i="1" dirty="0"/>
              <a:t>Elements</a:t>
            </a:r>
            <a:r>
              <a:rPr lang="en-US" sz="2400" dirty="0"/>
              <a:t>, Euclid deduced the principles of what is now called Euclidean geometry. </a:t>
            </a:r>
          </a:p>
          <a:p>
            <a:pPr marL="0" indent="0">
              <a:buNone/>
            </a:pPr>
            <a:endParaRPr lang="en-US" sz="2400" dirty="0"/>
          </a:p>
        </p:txBody>
      </p:sp>
      <p:sp>
        <p:nvSpPr>
          <p:cNvPr id="7" name="TextBox 6"/>
          <p:cNvSpPr txBox="1"/>
          <p:nvPr/>
        </p:nvSpPr>
        <p:spPr>
          <a:xfrm>
            <a:off x="1524000" y="6338910"/>
            <a:ext cx="5839801" cy="400110"/>
          </a:xfrm>
          <a:prstGeom prst="rect">
            <a:avLst/>
          </a:prstGeom>
          <a:noFill/>
        </p:spPr>
        <p:txBody>
          <a:bodyPr wrap="square" rtlCol="0">
            <a:spAutoFit/>
          </a:bodyPr>
          <a:lstStyle/>
          <a:p>
            <a:r>
              <a:rPr lang="en-US" sz="2000" b="1" dirty="0"/>
              <a:t>Supplemental Source: DBQ Document #5 </a:t>
            </a:r>
          </a:p>
        </p:txBody>
      </p:sp>
      <p:pic>
        <p:nvPicPr>
          <p:cNvPr id="2050" name="Picture 2" descr="Euclid | Biography, Contributions, Geometry, &amp; Facts | Britannica">
            <a:extLst>
              <a:ext uri="{FF2B5EF4-FFF2-40B4-BE49-F238E27FC236}">
                <a16:creationId xmlns:a16="http://schemas.microsoft.com/office/drawing/2014/main" id="{545BAADC-FD94-639C-422E-0D8FA371A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926" y="293853"/>
            <a:ext cx="3089279" cy="3766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uclids Geometry - Definition, Axioms, Postulates, Examples, FAQs">
            <a:extLst>
              <a:ext uri="{FF2B5EF4-FFF2-40B4-BE49-F238E27FC236}">
                <a16:creationId xmlns:a16="http://schemas.microsoft.com/office/drawing/2014/main" id="{7C745727-96FD-B4B5-0902-F0F9A5FE6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597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91" y="100084"/>
            <a:ext cx="8839200" cy="1143000"/>
          </a:xfrm>
        </p:spPr>
        <p:txBody>
          <a:bodyPr>
            <a:noAutofit/>
          </a:bodyPr>
          <a:lstStyle/>
          <a:p>
            <a:r>
              <a:rPr lang="en-US" sz="2800" b="1" dirty="0"/>
              <a:t>Focus: What were the various achievements of the Greek Golden Age?</a:t>
            </a:r>
            <a:endParaRPr lang="en-US" sz="2800" dirty="0"/>
          </a:p>
        </p:txBody>
      </p:sp>
      <p:sp>
        <p:nvSpPr>
          <p:cNvPr id="3" name="Rectangle 2"/>
          <p:cNvSpPr/>
          <p:nvPr/>
        </p:nvSpPr>
        <p:spPr>
          <a:xfrm>
            <a:off x="163774" y="1466671"/>
            <a:ext cx="8846024" cy="1200329"/>
          </a:xfrm>
          <a:prstGeom prst="rect">
            <a:avLst/>
          </a:prstGeom>
        </p:spPr>
        <p:txBody>
          <a:bodyPr wrap="square">
            <a:spAutoFit/>
          </a:bodyPr>
          <a:lstStyle/>
          <a:p>
            <a:r>
              <a:rPr lang="en-US" sz="2400" b="1" dirty="0"/>
              <a:t>Document 6: </a:t>
            </a:r>
            <a:r>
              <a:rPr lang="en-US" sz="2400" i="1" dirty="0"/>
              <a:t>The following is an excerpt from the Hippocratic Oath. Hippocrates, creator of this oath and medical physician, lived from about 460 to about 377 B.C.</a:t>
            </a:r>
            <a:endParaRPr lang="en-US" sz="2400" dirty="0"/>
          </a:p>
        </p:txBody>
      </p:sp>
      <p:sp>
        <p:nvSpPr>
          <p:cNvPr id="9" name="Rectangle 8"/>
          <p:cNvSpPr/>
          <p:nvPr/>
        </p:nvSpPr>
        <p:spPr>
          <a:xfrm>
            <a:off x="163774" y="4724400"/>
            <a:ext cx="8836925" cy="2246769"/>
          </a:xfrm>
          <a:prstGeom prst="rect">
            <a:avLst/>
          </a:prstGeom>
        </p:spPr>
        <p:txBody>
          <a:bodyPr wrap="square">
            <a:spAutoFit/>
          </a:bodyPr>
          <a:lstStyle/>
          <a:p>
            <a:r>
              <a:rPr lang="en-US" sz="2800" b="1" dirty="0"/>
              <a:t>Q: What was Hippocrates promising to do and how does it connect to the Greek idea of </a:t>
            </a:r>
            <a:r>
              <a:rPr lang="en-US" sz="2800" u="sng" dirty="0"/>
              <a:t>civic values</a:t>
            </a:r>
            <a:r>
              <a:rPr lang="en-US" sz="2800" b="1" dirty="0"/>
              <a:t>?</a:t>
            </a:r>
            <a:endParaRPr lang="en-US" sz="2800" dirty="0"/>
          </a:p>
          <a:p>
            <a:r>
              <a:rPr lang="en-US" sz="2800" b="1" dirty="0"/>
              <a:t> </a:t>
            </a:r>
            <a:endParaRPr lang="en-US" sz="2800" dirty="0"/>
          </a:p>
          <a:p>
            <a:r>
              <a:rPr lang="en-US" sz="2800" b="1" dirty="0">
                <a:solidFill>
                  <a:schemeClr val="accent4"/>
                </a:solidFill>
              </a:rPr>
              <a:t>Answer:</a:t>
            </a:r>
            <a:endParaRPr lang="en-US" sz="2800" dirty="0">
              <a:solidFill>
                <a:schemeClr val="accent4"/>
              </a:solidFill>
            </a:endParaRPr>
          </a:p>
          <a:p>
            <a:r>
              <a:rPr lang="en-US" sz="2800" b="1" dirty="0"/>
              <a:t>    </a:t>
            </a:r>
            <a:endParaRPr lang="en-US" sz="2800" dirty="0"/>
          </a:p>
        </p:txBody>
      </p:sp>
      <p:sp>
        <p:nvSpPr>
          <p:cNvPr id="6" name="Text Box 2"/>
          <p:cNvSpPr txBox="1">
            <a:spLocks noChangeArrowheads="1"/>
          </p:cNvSpPr>
          <p:nvPr/>
        </p:nvSpPr>
        <p:spPr bwMode="auto">
          <a:xfrm>
            <a:off x="762000" y="2890587"/>
            <a:ext cx="7467600" cy="1600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2000" b="1" i="1" u="none" strike="noStrike" cap="none" normalizeH="0" baseline="0" dirty="0">
                <a:ln>
                  <a:noFill/>
                </a:ln>
                <a:solidFill>
                  <a:schemeClr val="tx1"/>
                </a:solidFill>
                <a:effectLst/>
                <a:latin typeface="Arial" pitchFamily="34" charset="0"/>
                <a:cs typeface="Arial" pitchFamily="34" charset="0"/>
              </a:rPr>
              <a:t>I will follow that [treatment] which, according to my ability and judgment, I will consider for the benefit of my patients, and abstain from whatever is [harmful]. I will give no deadly medicine to anyone if asked, nor suggest any such [advice]…</a:t>
            </a:r>
            <a:endParaRPr kumimoji="0" lang="en-US" altLang="en-US" sz="36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911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5CB0-3315-864B-AFE9-6C1F40C5FAE9}"/>
              </a:ext>
            </a:extLst>
          </p:cNvPr>
          <p:cNvSpPr>
            <a:spLocks noGrp="1"/>
          </p:cNvSpPr>
          <p:nvPr>
            <p:ph type="title"/>
          </p:nvPr>
        </p:nvSpPr>
        <p:spPr/>
        <p:txBody>
          <a:bodyPr/>
          <a:lstStyle/>
          <a:p>
            <a:r>
              <a:rPr lang="en-US" b="1" u="sng" dirty="0"/>
              <a:t>Herodotus SBMC</a:t>
            </a:r>
          </a:p>
        </p:txBody>
      </p:sp>
      <p:sp>
        <p:nvSpPr>
          <p:cNvPr id="3" name="Content Placeholder 2">
            <a:extLst>
              <a:ext uri="{FF2B5EF4-FFF2-40B4-BE49-F238E27FC236}">
                <a16:creationId xmlns:a16="http://schemas.microsoft.com/office/drawing/2014/main" id="{12B42622-82B7-F640-983A-F104F396A993}"/>
              </a:ext>
            </a:extLst>
          </p:cNvPr>
          <p:cNvSpPr>
            <a:spLocks noGrp="1"/>
          </p:cNvSpPr>
          <p:nvPr>
            <p:ph idx="1"/>
          </p:nvPr>
        </p:nvSpPr>
        <p:spPr>
          <a:xfrm>
            <a:off x="457200" y="1600200"/>
            <a:ext cx="8229600" cy="4983162"/>
          </a:xfrm>
        </p:spPr>
        <p:txBody>
          <a:bodyPr>
            <a:normAutofit fontScale="92500" lnSpcReduction="10000"/>
          </a:bodyPr>
          <a:lstStyle/>
          <a:p>
            <a:r>
              <a:rPr lang="en-US" sz="2000" dirty="0"/>
              <a:t>When describing the Scythians, a group that was considered barbaric by most Greeks, the historian Herodotus was posed with a challenge; should he neutrally describe their customs or should be strongly condemn them? Herodotus went on to describe them as such;</a:t>
            </a:r>
          </a:p>
          <a:p>
            <a:pPr marL="0" indent="0">
              <a:buNone/>
            </a:pPr>
            <a:r>
              <a:rPr lang="en-US" sz="2000" dirty="0"/>
              <a:t>“</a:t>
            </a:r>
            <a:r>
              <a:rPr lang="en-US" sz="2000" i="1" dirty="0"/>
              <a:t>As regards war, the Scythian custom is for every man to drink the blood of the first man he kills. The Scythian soldier strips the skin off the head by making a circular cut round the ears and shaking out the skull; he then scrapes the flesh off the skin with the rib of an ox, and when it is clean works it in his fingers until it is supple; and fit to be used as a sort of handkerchief.”</a:t>
            </a:r>
          </a:p>
          <a:p>
            <a:pPr marL="0" indent="0">
              <a:buNone/>
            </a:pPr>
            <a:r>
              <a:rPr lang="en-US" sz="2000" i="1" dirty="0"/>
              <a:t>					</a:t>
            </a:r>
            <a:r>
              <a:rPr lang="en-US" sz="2000" dirty="0"/>
              <a:t>Herodotus </a:t>
            </a:r>
            <a:r>
              <a:rPr lang="en-US" sz="2000" i="1" dirty="0"/>
              <a:t>The Histories </a:t>
            </a:r>
            <a:r>
              <a:rPr lang="en-US" sz="2000" dirty="0"/>
              <a:t>~425 BCE	</a:t>
            </a:r>
          </a:p>
          <a:p>
            <a:pPr marL="0" indent="0">
              <a:buNone/>
            </a:pPr>
            <a:r>
              <a:rPr lang="en-US" sz="2000" dirty="0"/>
              <a:t>1. The writings of Herodotus laid the foundation for what major development in later civilizations?</a:t>
            </a:r>
          </a:p>
          <a:p>
            <a:pPr marL="0" indent="0">
              <a:buNone/>
            </a:pPr>
            <a:r>
              <a:rPr lang="en-US" sz="2000" dirty="0"/>
              <a:t>A. The severe condemnation of non-Greek barbaric peoples.</a:t>
            </a:r>
          </a:p>
          <a:p>
            <a:pPr marL="0" indent="0">
              <a:buNone/>
            </a:pPr>
            <a:r>
              <a:rPr lang="en-US" sz="2000" dirty="0"/>
              <a:t>B. Attempts at the unbiased and objective recording of historical events.</a:t>
            </a:r>
          </a:p>
          <a:p>
            <a:pPr marL="0" indent="0">
              <a:buNone/>
            </a:pPr>
            <a:r>
              <a:rPr lang="en-US" sz="2000" dirty="0"/>
              <a:t>C. The use of propaganda to influence elections in Athens.</a:t>
            </a:r>
          </a:p>
          <a:p>
            <a:pPr marL="0" indent="0">
              <a:buNone/>
            </a:pPr>
            <a:r>
              <a:rPr lang="en-US" sz="2000" dirty="0"/>
              <a:t>D. The construction of universities used to educate Greek citizens. </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C563E6FC-C9EF-5D43-99CC-C4125FEA2422}"/>
              </a:ext>
            </a:extLst>
          </p:cNvPr>
          <p:cNvSpPr>
            <a:spLocks noGrp="1"/>
          </p:cNvSpPr>
          <p:nvPr>
            <p:ph type="sldNum" sz="quarter" idx="12"/>
          </p:nvPr>
        </p:nvSpPr>
        <p:spPr/>
        <p:txBody>
          <a:bodyPr/>
          <a:lstStyle/>
          <a:p>
            <a:fld id="{AF86DDFF-888C-4F7F-AA67-B620A810B993}" type="slidenum">
              <a:rPr lang="en-US" smtClean="0"/>
              <a:t>2</a:t>
            </a:fld>
            <a:endParaRPr lang="en-US"/>
          </a:p>
        </p:txBody>
      </p:sp>
    </p:spTree>
    <p:extLst>
      <p:ext uri="{BB962C8B-B14F-4D97-AF65-F5344CB8AC3E}">
        <p14:creationId xmlns:p14="http://schemas.microsoft.com/office/powerpoint/2010/main" val="174778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25A1-6EE7-8D4C-B249-D1DCD48DA5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1D0006-3AE4-D045-A9EB-8522E5893DC3}"/>
              </a:ext>
            </a:extLst>
          </p:cNvPr>
          <p:cNvSpPr>
            <a:spLocks noGrp="1"/>
          </p:cNvSpPr>
          <p:nvPr>
            <p:ph idx="1"/>
          </p:nvPr>
        </p:nvSpPr>
        <p:spPr/>
        <p:txBody>
          <a:bodyPr>
            <a:normAutofit fontScale="55000" lnSpcReduction="20000"/>
          </a:bodyPr>
          <a:lstStyle/>
          <a:p>
            <a:pPr marL="0" indent="0">
              <a:buNone/>
            </a:pPr>
            <a:r>
              <a:rPr lang="en-US" dirty="0"/>
              <a:t>2. Herodotus’ writing best supports which following historic development?</a:t>
            </a:r>
          </a:p>
          <a:p>
            <a:pPr marL="0" indent="0">
              <a:buNone/>
            </a:pPr>
            <a:r>
              <a:rPr lang="en-US" dirty="0"/>
              <a:t>A. A civilization attempting to understand the cultural differences between them and foreign peoples.</a:t>
            </a:r>
          </a:p>
          <a:p>
            <a:pPr marL="0" indent="0">
              <a:buNone/>
            </a:pPr>
            <a:r>
              <a:rPr lang="en-US" dirty="0"/>
              <a:t>B. The decline of organized civilization due to the onslaught of barbaric peoples.</a:t>
            </a:r>
          </a:p>
          <a:p>
            <a:pPr marL="0" indent="0">
              <a:buNone/>
            </a:pPr>
            <a:r>
              <a:rPr lang="en-US" dirty="0"/>
              <a:t>C. The influence of theocratic governments on local customs.</a:t>
            </a:r>
          </a:p>
          <a:p>
            <a:pPr marL="0" indent="0">
              <a:buNone/>
            </a:pPr>
            <a:r>
              <a:rPr lang="en-US" dirty="0"/>
              <a:t>D. The use of religion to promote political legitimacy. </a:t>
            </a:r>
          </a:p>
          <a:p>
            <a:pPr marL="0" indent="0">
              <a:buNone/>
            </a:pPr>
            <a:endParaRPr lang="en-US" dirty="0"/>
          </a:p>
          <a:p>
            <a:pPr marL="0" indent="0">
              <a:buNone/>
            </a:pPr>
            <a:endParaRPr lang="en-US" dirty="0"/>
          </a:p>
          <a:p>
            <a:pPr marL="0" indent="0">
              <a:buNone/>
            </a:pPr>
            <a:r>
              <a:rPr lang="en-US" dirty="0"/>
              <a:t>3. The above passage demonstrates what about Classical Civilizations?</a:t>
            </a:r>
          </a:p>
          <a:p>
            <a:pPr marL="0" indent="0">
              <a:buNone/>
            </a:pPr>
            <a:r>
              <a:rPr lang="en-US" dirty="0"/>
              <a:t>A. Classical Civilizations encouraged the growth of trade routes and cultural diffusion.</a:t>
            </a:r>
          </a:p>
          <a:p>
            <a:pPr marL="0" indent="0">
              <a:buNone/>
            </a:pPr>
            <a:r>
              <a:rPr lang="en-US" dirty="0"/>
              <a:t>B. Monotheistic religions persecuted people who were perceived as barbarians such as the Scythians.</a:t>
            </a:r>
          </a:p>
          <a:p>
            <a:pPr marL="0" indent="0">
              <a:buNone/>
            </a:pPr>
            <a:r>
              <a:rPr lang="en-US" dirty="0"/>
              <a:t>C. Education and diplomacy allowed for the growth of a massive Greek Empire under Alexander the Great.</a:t>
            </a:r>
          </a:p>
          <a:p>
            <a:pPr marL="0" indent="0">
              <a:buNone/>
            </a:pPr>
            <a:r>
              <a:rPr lang="en-US" dirty="0"/>
              <a:t>D. Political power was often achieved through violent conquests of neighboring regions.</a:t>
            </a:r>
          </a:p>
          <a:p>
            <a:pPr marL="0" indent="0">
              <a:buNone/>
            </a:pPr>
            <a:endParaRPr lang="en-US" dirty="0"/>
          </a:p>
        </p:txBody>
      </p:sp>
      <p:sp>
        <p:nvSpPr>
          <p:cNvPr id="4" name="Slide Number Placeholder 3">
            <a:extLst>
              <a:ext uri="{FF2B5EF4-FFF2-40B4-BE49-F238E27FC236}">
                <a16:creationId xmlns:a16="http://schemas.microsoft.com/office/drawing/2014/main" id="{AA01C5A9-D862-214E-AF8D-E73202ED05B8}"/>
              </a:ext>
            </a:extLst>
          </p:cNvPr>
          <p:cNvSpPr>
            <a:spLocks noGrp="1"/>
          </p:cNvSpPr>
          <p:nvPr>
            <p:ph type="sldNum" sz="quarter" idx="12"/>
          </p:nvPr>
        </p:nvSpPr>
        <p:spPr/>
        <p:txBody>
          <a:bodyPr/>
          <a:lstStyle/>
          <a:p>
            <a:fld id="{AF86DDFF-888C-4F7F-AA67-B620A810B993}" type="slidenum">
              <a:rPr lang="en-US" smtClean="0"/>
              <a:t>3</a:t>
            </a:fld>
            <a:endParaRPr lang="en-US"/>
          </a:p>
        </p:txBody>
      </p:sp>
    </p:spTree>
    <p:extLst>
      <p:ext uri="{BB962C8B-B14F-4D97-AF65-F5344CB8AC3E}">
        <p14:creationId xmlns:p14="http://schemas.microsoft.com/office/powerpoint/2010/main" val="278374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22224" y="990600"/>
            <a:ext cx="9121775" cy="838200"/>
          </a:xfrm>
        </p:spPr>
        <p:txBody>
          <a:bodyPr>
            <a:noAutofit/>
          </a:bodyPr>
          <a:lstStyle/>
          <a:p>
            <a:pPr marL="0" indent="0">
              <a:buNone/>
              <a:defRPr/>
            </a:pPr>
            <a:r>
              <a:rPr lang="en-US" altLang="en-US" sz="2200" i="1" dirty="0"/>
              <a:t>Context: Waves of invasions from 499 B.C.E – 449 B.C.E by Persian Emperor’s Darius I and his son Xerxes resulted in shocking Greek victories in both the battles of Marathon (490 BCE) and Salamis (480 BCE). </a:t>
            </a:r>
          </a:p>
          <a:p>
            <a:pPr marL="0" indent="0" eaLnBrk="1" hangingPunct="1">
              <a:buNone/>
              <a:defRPr/>
            </a:pPr>
            <a:endParaRPr lang="en-US" altLang="en-US" sz="2200" i="1" dirty="0"/>
          </a:p>
        </p:txBody>
      </p:sp>
      <p:sp>
        <p:nvSpPr>
          <p:cNvPr id="7171" name="Title 3"/>
          <p:cNvSpPr>
            <a:spLocks noGrp="1"/>
          </p:cNvSpPr>
          <p:nvPr>
            <p:ph type="title"/>
          </p:nvPr>
        </p:nvSpPr>
        <p:spPr>
          <a:xfrm>
            <a:off x="762000" y="414168"/>
            <a:ext cx="8886825" cy="411163"/>
          </a:xfrm>
        </p:spPr>
        <p:txBody>
          <a:bodyPr>
            <a:normAutofit fontScale="90000"/>
          </a:bodyPr>
          <a:lstStyle/>
          <a:p>
            <a:pPr algn="l" eaLnBrk="1" hangingPunct="1"/>
            <a:r>
              <a:rPr lang="en-US" altLang="en-US" sz="3200" b="1" u="sng" dirty="0">
                <a:solidFill>
                  <a:srgbClr val="00B0F0"/>
                </a:solidFill>
              </a:rPr>
              <a:t>The Age of Pericles- An Experiment in Democracy</a:t>
            </a:r>
          </a:p>
        </p:txBody>
      </p:sp>
      <p:pic>
        <p:nvPicPr>
          <p:cNvPr id="3" name="Picture 5" descr="https://upload.wikimedia.org/wikipedia/commons/4/4b/Pericles_Pio-Clementino_Inv269_n2.jpg">
            <a:extLst>
              <a:ext uri="{FF2B5EF4-FFF2-40B4-BE49-F238E27FC236}">
                <a16:creationId xmlns:a16="http://schemas.microsoft.com/office/drawing/2014/main" id="{DB0D788A-EB69-78F6-3B9D-09F4DCF43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005" y="3200400"/>
            <a:ext cx="1622425" cy="222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27A249A-E89E-F0D4-75B1-C7DF7B35F85D}"/>
              </a:ext>
            </a:extLst>
          </p:cNvPr>
          <p:cNvSpPr txBox="1"/>
          <p:nvPr/>
        </p:nvSpPr>
        <p:spPr>
          <a:xfrm>
            <a:off x="22224" y="2091638"/>
            <a:ext cx="7772400" cy="5109091"/>
          </a:xfrm>
          <a:prstGeom prst="rect">
            <a:avLst/>
          </a:prstGeom>
          <a:noFill/>
        </p:spPr>
        <p:txBody>
          <a:bodyPr wrap="square" rtlCol="0">
            <a:spAutoFit/>
          </a:bodyPr>
          <a:lstStyle/>
          <a:p>
            <a:pPr marL="0" indent="0" eaLnBrk="1" hangingPunct="1">
              <a:buNone/>
              <a:defRPr/>
            </a:pPr>
            <a:r>
              <a:rPr lang="en-US" altLang="en-US" sz="2200" b="1" u="sng" dirty="0"/>
              <a:t>The Athenians, under Pericles (</a:t>
            </a:r>
            <a:r>
              <a:rPr lang="en-US" sz="2200" b="1" u="sng" dirty="0"/>
              <a:t>449 to 431 B.C.E):</a:t>
            </a:r>
          </a:p>
          <a:p>
            <a:pPr marL="0" indent="0" eaLnBrk="1" hangingPunct="1">
              <a:buNone/>
              <a:defRPr/>
            </a:pPr>
            <a:endParaRPr lang="en-US" sz="2200" b="1" u="sng" dirty="0"/>
          </a:p>
          <a:p>
            <a:pPr eaLnBrk="1" hangingPunct="1">
              <a:defRPr/>
            </a:pPr>
            <a:r>
              <a:rPr lang="en-US" altLang="en-US" sz="2200" b="1" u="sng" dirty="0"/>
              <a:t>1. Strengthen Athenian Democracy and Civic Values</a:t>
            </a:r>
          </a:p>
          <a:p>
            <a:pPr marL="457200" indent="-457200" eaLnBrk="1" hangingPunct="1">
              <a:buAutoNum type="alphaUcParenR"/>
              <a:defRPr/>
            </a:pPr>
            <a:r>
              <a:rPr lang="en-US" altLang="en-US" sz="2200" dirty="0"/>
              <a:t>Citizens – born in Athens, must be 18 year’s old/male to vote</a:t>
            </a:r>
          </a:p>
          <a:p>
            <a:pPr eaLnBrk="1" hangingPunct="1">
              <a:defRPr/>
            </a:pPr>
            <a:r>
              <a:rPr lang="en-US" altLang="en-US" sz="2200" b="1" dirty="0"/>
              <a:t>B) </a:t>
            </a:r>
            <a:r>
              <a:rPr lang="en-US" altLang="en-US" sz="2200" dirty="0"/>
              <a:t>Leaders chosen by election and lottery.</a:t>
            </a:r>
          </a:p>
          <a:p>
            <a:pPr>
              <a:defRPr/>
            </a:pPr>
            <a:r>
              <a:rPr lang="en-US" altLang="en-US" sz="2200" b="1" dirty="0"/>
              <a:t>D) </a:t>
            </a:r>
            <a:r>
              <a:rPr lang="en-US" altLang="en-US" sz="2200" dirty="0"/>
              <a:t>Set up a system of trials where “criminals” were allowed to appear in court to defend themselves.  </a:t>
            </a:r>
          </a:p>
          <a:p>
            <a:pPr eaLnBrk="1" hangingPunct="1">
              <a:defRPr/>
            </a:pPr>
            <a:r>
              <a:rPr lang="en-US" altLang="en-US" sz="2200" b="1" dirty="0"/>
              <a:t>C) </a:t>
            </a:r>
            <a:r>
              <a:rPr lang="en-US" altLang="en-US" sz="2200" dirty="0"/>
              <a:t>Paid jury system </a:t>
            </a:r>
          </a:p>
          <a:p>
            <a:pPr eaLnBrk="1" hangingPunct="1">
              <a:defRPr/>
            </a:pPr>
            <a:endParaRPr lang="en-US" altLang="en-US" sz="2200" dirty="0"/>
          </a:p>
          <a:p>
            <a:pPr eaLnBrk="1" hangingPunct="1">
              <a:defRPr/>
            </a:pPr>
            <a:r>
              <a:rPr lang="en-US" altLang="en-US" sz="2200" b="1" u="sng" dirty="0"/>
              <a:t>2.Strengthen the existing Delian League</a:t>
            </a:r>
          </a:p>
          <a:p>
            <a:pPr eaLnBrk="1" hangingPunct="1">
              <a:defRPr/>
            </a:pPr>
            <a:r>
              <a:rPr lang="en-US" altLang="en-US" sz="2200" b="1" dirty="0"/>
              <a:t>A) </a:t>
            </a:r>
            <a:r>
              <a:rPr lang="en-US" altLang="en-US" sz="2200" dirty="0"/>
              <a:t>The Delian league was originally a defensive alliance of Greek City-States against the Persian empire. However, Pericles saw it as an opportunity to position Athens as the </a:t>
            </a:r>
            <a:r>
              <a:rPr lang="en-US" altLang="en-US" sz="2200" b="1" u="sng" dirty="0"/>
              <a:t>head city-state </a:t>
            </a:r>
            <a:r>
              <a:rPr lang="en-US" altLang="en-US" sz="2200" dirty="0"/>
              <a:t>of the Greek peninsula.</a:t>
            </a:r>
          </a:p>
          <a:p>
            <a:endParaRPr lang="en-US" dirty="0"/>
          </a:p>
        </p:txBody>
      </p:sp>
    </p:spTree>
    <p:extLst>
      <p:ext uri="{BB962C8B-B14F-4D97-AF65-F5344CB8AC3E}">
        <p14:creationId xmlns:p14="http://schemas.microsoft.com/office/powerpoint/2010/main" val="73036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98425" y="274638"/>
            <a:ext cx="8588375" cy="792162"/>
          </a:xfrm>
        </p:spPr>
        <p:txBody>
          <a:bodyPr/>
          <a:lstStyle/>
          <a:p>
            <a:r>
              <a:rPr lang="en-US" altLang="en-US" sz="3200" b="1" i="1" u="sng" dirty="0"/>
              <a:t>The Peloponnesian War: (</a:t>
            </a:r>
            <a:r>
              <a:rPr lang="en-US" altLang="en-US" sz="3200" dirty="0">
                <a:solidFill>
                  <a:srgbClr val="FF0000"/>
                </a:solidFill>
              </a:rPr>
              <a:t>431 BCE – 404 BCE)</a:t>
            </a:r>
          </a:p>
        </p:txBody>
      </p:sp>
      <p:sp>
        <p:nvSpPr>
          <p:cNvPr id="9219" name="Content Placeholder 2"/>
          <p:cNvSpPr>
            <a:spLocks noGrp="1"/>
          </p:cNvSpPr>
          <p:nvPr>
            <p:ph idx="1"/>
          </p:nvPr>
        </p:nvSpPr>
        <p:spPr>
          <a:xfrm>
            <a:off x="36514" y="990600"/>
            <a:ext cx="4640262" cy="3189288"/>
          </a:xfrm>
        </p:spPr>
        <p:txBody>
          <a:bodyPr>
            <a:normAutofit lnSpcReduction="10000"/>
          </a:bodyPr>
          <a:lstStyle/>
          <a:p>
            <a:pPr marL="0" indent="0" eaLnBrk="1" hangingPunct="1">
              <a:spcBef>
                <a:spcPct val="0"/>
              </a:spcBef>
              <a:buNone/>
            </a:pPr>
            <a:endParaRPr lang="en-US" altLang="en-US" sz="2600" dirty="0"/>
          </a:p>
          <a:p>
            <a:pPr marL="0" indent="0" eaLnBrk="1" hangingPunct="1">
              <a:spcBef>
                <a:spcPct val="0"/>
              </a:spcBef>
              <a:buNone/>
            </a:pPr>
            <a:r>
              <a:rPr lang="en-US" altLang="en-US" sz="2600" dirty="0"/>
              <a:t>A) After the defeat of the Persians, Greece became divided into two separate areas.</a:t>
            </a:r>
          </a:p>
          <a:p>
            <a:pPr marL="0" indent="0" eaLnBrk="1" hangingPunct="1">
              <a:spcBef>
                <a:spcPct val="0"/>
              </a:spcBef>
              <a:buNone/>
            </a:pPr>
            <a:r>
              <a:rPr lang="en-US" altLang="en-US" sz="2600" dirty="0"/>
              <a:t>B) Sparta and its allies feared the growing power of the Athenian city state alliance and went to war.</a:t>
            </a:r>
          </a:p>
          <a:p>
            <a:pPr marL="514350" indent="-514350" eaLnBrk="1" hangingPunct="1">
              <a:buFont typeface="Calibri" pitchFamily="34" charset="0"/>
              <a:buAutoNum type="arabicPeriod"/>
            </a:pPr>
            <a:endParaRPr lang="en-US" altLang="en-US" dirty="0"/>
          </a:p>
        </p:txBody>
      </p:sp>
      <p:sp>
        <p:nvSpPr>
          <p:cNvPr id="2" name="TextBox 1"/>
          <p:cNvSpPr txBox="1"/>
          <p:nvPr/>
        </p:nvSpPr>
        <p:spPr>
          <a:xfrm>
            <a:off x="0" y="4431149"/>
            <a:ext cx="9056687" cy="2308324"/>
          </a:xfrm>
          <a:prstGeom prst="rect">
            <a:avLst/>
          </a:prstGeom>
          <a:noFill/>
        </p:spPr>
        <p:txBody>
          <a:bodyPr wrap="square">
            <a:spAutoFit/>
          </a:bodyPr>
          <a:lstStyle/>
          <a:p>
            <a:pPr>
              <a:defRPr/>
            </a:pPr>
            <a:r>
              <a:rPr lang="en-US" sz="2400" dirty="0">
                <a:solidFill>
                  <a:srgbClr val="FF0000"/>
                </a:solidFill>
                <a:latin typeface="+mj-lt"/>
              </a:rPr>
              <a:t>Results</a:t>
            </a:r>
            <a:r>
              <a:rPr lang="en-US" sz="2400" dirty="0">
                <a:latin typeface="+mj-lt"/>
              </a:rPr>
              <a:t>:</a:t>
            </a:r>
          </a:p>
          <a:p>
            <a:pPr marL="514350" indent="-514350" fontAlgn="auto">
              <a:spcAft>
                <a:spcPts val="0"/>
              </a:spcAft>
              <a:buFont typeface="+mj-lt"/>
              <a:buAutoNum type="arabicPeriod"/>
              <a:defRPr/>
            </a:pPr>
            <a:r>
              <a:rPr lang="en-US" sz="2400" dirty="0">
                <a:latin typeface="+mj-lt"/>
              </a:rPr>
              <a:t>The Peloponnesian Wars weakened Greece and destroyed any possibility of cooperation .</a:t>
            </a:r>
          </a:p>
          <a:p>
            <a:pPr marL="514350" indent="-514350" fontAlgn="auto">
              <a:spcAft>
                <a:spcPts val="0"/>
              </a:spcAft>
              <a:buFont typeface="+mj-lt"/>
              <a:buAutoNum type="arabicPeriod"/>
              <a:defRPr/>
            </a:pPr>
            <a:r>
              <a:rPr lang="en-US" sz="2400" dirty="0">
                <a:latin typeface="+mj-lt"/>
              </a:rPr>
              <a:t>Due to the pre-occupation with civil war, they failed to notice the growing power of Macedonia to the North.</a:t>
            </a:r>
          </a:p>
          <a:p>
            <a:pPr marL="514350" indent="-514350" fontAlgn="auto">
              <a:spcAft>
                <a:spcPts val="0"/>
              </a:spcAft>
              <a:buFont typeface="+mj-lt"/>
              <a:buAutoNum type="arabicPeriod"/>
              <a:defRPr/>
            </a:pPr>
            <a:endParaRPr lang="en-US" sz="2400" dirty="0">
              <a:latin typeface="+mj-lt"/>
            </a:endParaRPr>
          </a:p>
        </p:txBody>
      </p:sp>
      <p:pic>
        <p:nvPicPr>
          <p:cNvPr id="7" name="Picture 6" descr="http://images.classwell.com/mcd_xhtml_ebooks/2005_world_history/images/mcd_awh2005_0618376798_P137_f1.jpg">
            <a:extLst>
              <a:ext uri="{FF2B5EF4-FFF2-40B4-BE49-F238E27FC236}">
                <a16:creationId xmlns:a16="http://schemas.microsoft.com/office/drawing/2014/main" id="{D0EB1173-B3D9-754A-A797-ED6A37A37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031" y="1346917"/>
            <a:ext cx="4354513" cy="308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06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3" name="Group 206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7" y="2732147"/>
            <a:ext cx="5860051" cy="395784"/>
            <a:chOff x="6081624" y="1998368"/>
            <a:chExt cx="5613457" cy="782175"/>
          </a:xfrm>
          <a:solidFill>
            <a:schemeClr val="accent4"/>
          </a:solidFill>
        </p:grpSpPr>
        <p:sp>
          <p:nvSpPr>
            <p:cNvPr id="2064" name="Rectangle 206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7" name="Rectangle 206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517897"/>
            <a:ext cx="8333796"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D5E76-324D-7F48-8B58-349D85219B61}"/>
              </a:ext>
            </a:extLst>
          </p:cNvPr>
          <p:cNvSpPr>
            <a:spLocks noGrp="1"/>
          </p:cNvSpPr>
          <p:nvPr>
            <p:ph type="title"/>
          </p:nvPr>
        </p:nvSpPr>
        <p:spPr>
          <a:xfrm>
            <a:off x="792768" y="922644"/>
            <a:ext cx="3780214" cy="1169585"/>
          </a:xfrm>
        </p:spPr>
        <p:txBody>
          <a:bodyPr anchor="b">
            <a:normAutofit/>
          </a:bodyPr>
          <a:lstStyle/>
          <a:p>
            <a:r>
              <a:rPr lang="en-US" sz="3200" b="1" u="sng" dirty="0"/>
              <a:t>SAQ Independent Practice</a:t>
            </a:r>
          </a:p>
        </p:txBody>
      </p:sp>
      <p:sp>
        <p:nvSpPr>
          <p:cNvPr id="2069" name="Rectangle 206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1785" y="2263365"/>
            <a:ext cx="37033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0CB035-9424-1644-97F8-9A0D396F2139}"/>
              </a:ext>
            </a:extLst>
          </p:cNvPr>
          <p:cNvSpPr>
            <a:spLocks noGrp="1"/>
          </p:cNvSpPr>
          <p:nvPr>
            <p:ph idx="1"/>
          </p:nvPr>
        </p:nvSpPr>
        <p:spPr>
          <a:xfrm>
            <a:off x="791786" y="2508105"/>
            <a:ext cx="3780214" cy="3632493"/>
          </a:xfrm>
        </p:spPr>
        <p:txBody>
          <a:bodyPr anchor="ctr">
            <a:normAutofit/>
          </a:bodyPr>
          <a:lstStyle/>
          <a:p>
            <a:pPr>
              <a:lnSpc>
                <a:spcPct val="90000"/>
              </a:lnSpc>
            </a:pPr>
            <a:r>
              <a:rPr lang="en-US" sz="1700" dirty="0"/>
              <a:t>The Classical Period or </a:t>
            </a:r>
            <a:r>
              <a:rPr lang="en-US" sz="1700" b="1" dirty="0"/>
              <a:t>Golden Age</a:t>
            </a:r>
            <a:r>
              <a:rPr lang="en-US" sz="1700" dirty="0"/>
              <a:t> of </a:t>
            </a:r>
            <a:r>
              <a:rPr lang="en-US" sz="1700" b="1" dirty="0"/>
              <a:t>Greece</a:t>
            </a:r>
            <a:r>
              <a:rPr lang="en-US" sz="1700" dirty="0"/>
              <a:t>, from around 500 to 300 BCE, has given us the great monuments, art, philosophy, architecture and literature which are the building blocks of other future civilizations. </a:t>
            </a:r>
          </a:p>
          <a:p>
            <a:pPr>
              <a:lnSpc>
                <a:spcPct val="90000"/>
              </a:lnSpc>
            </a:pPr>
            <a:endParaRPr lang="en-US" sz="1700" dirty="0"/>
          </a:p>
          <a:p>
            <a:pPr>
              <a:lnSpc>
                <a:spcPct val="90000"/>
              </a:lnSpc>
            </a:pPr>
            <a:r>
              <a:rPr lang="en-US" sz="1700" dirty="0"/>
              <a:t>Read the following slides and answer each question with 2-3 sentence responses in your notebook.</a:t>
            </a:r>
          </a:p>
        </p:txBody>
      </p:sp>
      <p:pic>
        <p:nvPicPr>
          <p:cNvPr id="2056" name="Picture 8" descr="Brain Working Hard Stock Illustrations – 52 Brain Working Hard Stock  Illustrations, Vectors &amp;amp; Clipart - Dreamstime">
            <a:extLst>
              <a:ext uri="{FF2B5EF4-FFF2-40B4-BE49-F238E27FC236}">
                <a16:creationId xmlns:a16="http://schemas.microsoft.com/office/drawing/2014/main" id="{383FE114-FCFA-024C-93A8-22E3119F99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0000" y="867465"/>
            <a:ext cx="3291840" cy="23948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re You a Hard Worker or a Smart Worker? - Commit Global">
            <a:extLst>
              <a:ext uri="{FF2B5EF4-FFF2-40B4-BE49-F238E27FC236}">
                <a16:creationId xmlns:a16="http://schemas.microsoft.com/office/drawing/2014/main" id="{0F2B625B-2665-0C49-A5F7-89C5A4C273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10000" y="3747728"/>
            <a:ext cx="3291840" cy="22358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157573D-E47A-D742-B041-93CB847A3AD7}"/>
              </a:ext>
            </a:extLst>
          </p:cNvPr>
          <p:cNvSpPr>
            <a:spLocks noGrp="1"/>
          </p:cNvSpPr>
          <p:nvPr>
            <p:ph type="sldNum" sz="quarter" idx="12"/>
          </p:nvPr>
        </p:nvSpPr>
        <p:spPr>
          <a:xfrm>
            <a:off x="6457950" y="6492240"/>
            <a:ext cx="2057400" cy="365125"/>
          </a:xfrm>
        </p:spPr>
        <p:txBody>
          <a:bodyPr>
            <a:normAutofit/>
          </a:bodyPr>
          <a:lstStyle/>
          <a:p>
            <a:pPr>
              <a:spcAft>
                <a:spcPts val="600"/>
              </a:spcAft>
            </a:pPr>
            <a:fld id="{AF86DDFF-888C-4F7F-AA67-B620A810B993}" type="slidenum">
              <a:rPr lang="en-US" smtClean="0"/>
              <a:pPr>
                <a:spcAft>
                  <a:spcPts val="600"/>
                </a:spcAft>
              </a:pPr>
              <a:t>6</a:t>
            </a:fld>
            <a:endParaRPr lang="en-US"/>
          </a:p>
        </p:txBody>
      </p:sp>
    </p:spTree>
    <p:extLst>
      <p:ext uri="{BB962C8B-B14F-4D97-AF65-F5344CB8AC3E}">
        <p14:creationId xmlns:p14="http://schemas.microsoft.com/office/powerpoint/2010/main" val="187310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Autofit/>
          </a:bodyPr>
          <a:lstStyle/>
          <a:p>
            <a:r>
              <a:rPr lang="en-US" sz="3200" b="1" dirty="0"/>
              <a:t>Focus: What were the various achievements of the Greek Golden Age?</a:t>
            </a:r>
            <a:endParaRPr lang="en-US" sz="3200" dirty="0"/>
          </a:p>
        </p:txBody>
      </p:sp>
      <p:sp>
        <p:nvSpPr>
          <p:cNvPr id="4" name="Slide Number Placeholder 3"/>
          <p:cNvSpPr>
            <a:spLocks noGrp="1"/>
          </p:cNvSpPr>
          <p:nvPr>
            <p:ph type="sldNum" sz="quarter" idx="12"/>
          </p:nvPr>
        </p:nvSpPr>
        <p:spPr/>
        <p:txBody>
          <a:bodyPr/>
          <a:lstStyle/>
          <a:p>
            <a:fld id="{AF86DDFF-888C-4F7F-AA67-B620A810B993}" type="slidenum">
              <a:rPr lang="en-US" smtClean="0"/>
              <a:t>7</a:t>
            </a:fld>
            <a:endParaRPr lang="en-US"/>
          </a:p>
        </p:txBody>
      </p:sp>
      <p:sp>
        <p:nvSpPr>
          <p:cNvPr id="6" name="Rectangle 5"/>
          <p:cNvSpPr/>
          <p:nvPr/>
        </p:nvSpPr>
        <p:spPr>
          <a:xfrm>
            <a:off x="304800" y="1316304"/>
            <a:ext cx="8153400" cy="954107"/>
          </a:xfrm>
          <a:prstGeom prst="rect">
            <a:avLst/>
          </a:prstGeom>
        </p:spPr>
        <p:txBody>
          <a:bodyPr wrap="square">
            <a:spAutoFit/>
          </a:bodyPr>
          <a:lstStyle/>
          <a:p>
            <a:r>
              <a:rPr lang="en-US" sz="2800" b="1" dirty="0"/>
              <a:t>Document 1: </a:t>
            </a:r>
            <a:r>
              <a:rPr lang="en-US" sz="2800" i="1" dirty="0"/>
              <a:t>This excerpt is from Pericles’ Funeral Oration, given to Athenians in about 430 B.C.E</a:t>
            </a:r>
            <a:endParaRPr lang="en-US" sz="2800" dirty="0"/>
          </a:p>
        </p:txBody>
      </p:sp>
      <p:sp>
        <p:nvSpPr>
          <p:cNvPr id="7" name="Text Box 2"/>
          <p:cNvSpPr txBox="1">
            <a:spLocks noChangeArrowheads="1"/>
          </p:cNvSpPr>
          <p:nvPr/>
        </p:nvSpPr>
        <p:spPr bwMode="auto">
          <a:xfrm>
            <a:off x="914400" y="2270411"/>
            <a:ext cx="7239000" cy="2514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a:ln>
                  <a:noFill/>
                </a:ln>
                <a:solidFill>
                  <a:schemeClr val="tx1"/>
                </a:solidFill>
                <a:effectLst/>
                <a:latin typeface="Arial" pitchFamily="34" charset="0"/>
                <a:cs typeface="Arial" pitchFamily="34" charset="0"/>
              </a:rPr>
              <a:t>“Our plan of government favors the many instead of the few: that is why it is called a</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a:ln>
                  <a:noFill/>
                </a:ln>
                <a:solidFill>
                  <a:schemeClr val="tx1"/>
                </a:solidFill>
                <a:effectLst/>
                <a:latin typeface="Arial" pitchFamily="34" charset="0"/>
                <a:cs typeface="Arial" pitchFamily="34" charset="0"/>
              </a:rPr>
              <a:t>Democracy…</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a:ln>
                  <a:noFill/>
                </a:ln>
                <a:solidFill>
                  <a:schemeClr val="tx1"/>
                </a:solidFill>
                <a:effectLst/>
                <a:latin typeface="Arial" pitchFamily="34" charset="0"/>
                <a:cs typeface="Arial" pitchFamily="34" charset="0"/>
              </a:rPr>
              <a:t>As for social standing, advancement is open to everyone, according to ability. While every citizen has equal opportunity to serve the public, we reward our most distinguished citizens by asking them to make our political decisions. Nor do we discriminate against the poor. A man may serve his country no matter how low his position on the social scale.</a:t>
            </a:r>
            <a:endParaRPr kumimoji="0" lang="en-US" alt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p:nvSpPr>
        <p:spPr>
          <a:xfrm>
            <a:off x="152400" y="4605945"/>
            <a:ext cx="8763000" cy="1569660"/>
          </a:xfrm>
          <a:prstGeom prst="rect">
            <a:avLst/>
          </a:prstGeom>
        </p:spPr>
        <p:txBody>
          <a:bodyPr wrap="square">
            <a:spAutoFit/>
          </a:bodyPr>
          <a:lstStyle/>
          <a:p>
            <a:r>
              <a:rPr lang="en-US" sz="2400" b="1" dirty="0"/>
              <a:t> </a:t>
            </a:r>
            <a:endParaRPr lang="en-US" sz="2400" dirty="0"/>
          </a:p>
          <a:p>
            <a:r>
              <a:rPr lang="en-US" sz="2400" b="1" dirty="0"/>
              <a:t>Q: What type of government was Pericles describing? What were his expectations for citizens in this type of government?</a:t>
            </a:r>
            <a:endParaRPr lang="en-US" sz="2400" dirty="0"/>
          </a:p>
          <a:p>
            <a:r>
              <a:rPr lang="en-US" sz="2400" b="1" dirty="0"/>
              <a:t> </a:t>
            </a:r>
            <a:r>
              <a:rPr lang="en-US" sz="2400" b="1" dirty="0">
                <a:solidFill>
                  <a:schemeClr val="accent4"/>
                </a:solidFill>
              </a:rPr>
              <a:t>Answer:</a:t>
            </a:r>
            <a:endParaRPr lang="en-US" sz="2400" dirty="0">
              <a:solidFill>
                <a:schemeClr val="accent4"/>
              </a:solidFill>
            </a:endParaRPr>
          </a:p>
        </p:txBody>
      </p:sp>
      <p:sp>
        <p:nvSpPr>
          <p:cNvPr id="3" name="TextBox 2"/>
          <p:cNvSpPr txBox="1"/>
          <p:nvPr/>
        </p:nvSpPr>
        <p:spPr>
          <a:xfrm>
            <a:off x="7620000" y="4234934"/>
            <a:ext cx="28084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0050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12" y="76200"/>
            <a:ext cx="8839200" cy="1143000"/>
          </a:xfrm>
        </p:spPr>
        <p:txBody>
          <a:bodyPr>
            <a:noAutofit/>
          </a:bodyPr>
          <a:lstStyle/>
          <a:p>
            <a:r>
              <a:rPr lang="en-US" sz="3200" b="1" dirty="0"/>
              <a:t>AIM: What were the various achievements of the Greek Golden Age?</a:t>
            </a:r>
            <a:endParaRPr lang="en-US" sz="3200" dirty="0"/>
          </a:p>
        </p:txBody>
      </p:sp>
      <p:sp>
        <p:nvSpPr>
          <p:cNvPr id="4" name="Slide Number Placeholder 3"/>
          <p:cNvSpPr>
            <a:spLocks noGrp="1"/>
          </p:cNvSpPr>
          <p:nvPr>
            <p:ph type="sldNum" sz="quarter" idx="12"/>
          </p:nvPr>
        </p:nvSpPr>
        <p:spPr/>
        <p:txBody>
          <a:bodyPr/>
          <a:lstStyle/>
          <a:p>
            <a:fld id="{AF86DDFF-888C-4F7F-AA67-B620A810B993}" type="slidenum">
              <a:rPr lang="en-US" smtClean="0"/>
              <a:t>8</a:t>
            </a:fld>
            <a:endParaRPr lang="en-US" dirty="0"/>
          </a:p>
        </p:txBody>
      </p:sp>
      <p:sp>
        <p:nvSpPr>
          <p:cNvPr id="3" name="Rectangle 2"/>
          <p:cNvSpPr/>
          <p:nvPr/>
        </p:nvSpPr>
        <p:spPr>
          <a:xfrm>
            <a:off x="154675" y="1371600"/>
            <a:ext cx="8915400" cy="1200329"/>
          </a:xfrm>
          <a:prstGeom prst="rect">
            <a:avLst/>
          </a:prstGeom>
        </p:spPr>
        <p:txBody>
          <a:bodyPr wrap="square">
            <a:spAutoFit/>
          </a:bodyPr>
          <a:lstStyle/>
          <a:p>
            <a:r>
              <a:rPr lang="en-US" sz="2400" b="1" dirty="0"/>
              <a:t>Document 2: </a:t>
            </a:r>
            <a:r>
              <a:rPr lang="en-US" sz="2400" i="1" dirty="0"/>
              <a:t>This is an excerpt from the play Antigone written by Sophocles, in about 441 B.C. In this play, Antigone defies the king’s order and buries her brother, who was killed leading a rebellion.</a:t>
            </a:r>
            <a:endParaRPr lang="en-US" sz="2400" dirty="0"/>
          </a:p>
        </p:txBody>
      </p:sp>
      <p:sp>
        <p:nvSpPr>
          <p:cNvPr id="5" name="Text Box 2"/>
          <p:cNvSpPr txBox="1">
            <a:spLocks noChangeArrowheads="1"/>
          </p:cNvSpPr>
          <p:nvPr/>
        </p:nvSpPr>
        <p:spPr bwMode="auto">
          <a:xfrm>
            <a:off x="984649" y="2913433"/>
            <a:ext cx="7160525" cy="15262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a:ln>
                  <a:noFill/>
                </a:ln>
                <a:solidFill>
                  <a:schemeClr val="tx1"/>
                </a:solidFill>
                <a:effectLst/>
                <a:latin typeface="Arial" pitchFamily="34" charset="0"/>
                <a:cs typeface="Arial" pitchFamily="34" charset="0"/>
              </a:rPr>
              <a:t>Creon: And still you dared to overstep these laws?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1" i="1" u="none" strike="noStrike" cap="none" normalizeH="0" baseline="0" dirty="0">
                <a:ln>
                  <a:noFill/>
                </a:ln>
                <a:solidFill>
                  <a:schemeClr val="tx1"/>
                </a:solidFill>
                <a:effectLst/>
                <a:latin typeface="Arial" pitchFamily="34" charset="0"/>
                <a:cs typeface="Arial" pitchFamily="34" charset="0"/>
              </a:rPr>
              <a:t>Antigone: For me, it was not Zeus who made that order. Nor do I think your orders were so strong that you, a mortal man, could overrun the gods’ unwritten and unfailing laws…I know I must die…but if I left my brother dead and unburied, I’d have cause to grieve as now I grieve not</a:t>
            </a:r>
            <a:r>
              <a:rPr kumimoji="0" lang="en-US" altLang="en-US" sz="1400" b="1" i="1" u="none" strike="noStrike" cap="none" normalizeH="0" baseline="0" dirty="0">
                <a:ln>
                  <a:noFill/>
                </a:ln>
                <a:solidFill>
                  <a:schemeClr val="tx1"/>
                </a:solidFill>
                <a:effectLst/>
                <a:latin typeface="Arial" pitchFamily="34" charset="0"/>
                <a:cs typeface="Arial" pitchFamily="34" charset="0"/>
              </a:rPr>
              <a:t>.</a:t>
            </a:r>
            <a:endParaRPr kumimoji="0" lang="en-US" alt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169508" y="4793902"/>
            <a:ext cx="8836925" cy="1815882"/>
          </a:xfrm>
          <a:prstGeom prst="rect">
            <a:avLst/>
          </a:prstGeom>
        </p:spPr>
        <p:txBody>
          <a:bodyPr wrap="square">
            <a:spAutoFit/>
          </a:bodyPr>
          <a:lstStyle/>
          <a:p>
            <a:r>
              <a:rPr lang="en-US" sz="2800" b="1" dirty="0"/>
              <a:t>Q: According to the play, where does ultimate authority lie in Greek society? </a:t>
            </a:r>
            <a:endParaRPr lang="en-US" sz="2800" dirty="0"/>
          </a:p>
          <a:p>
            <a:r>
              <a:rPr lang="en-US" sz="2800" dirty="0"/>
              <a:t> </a:t>
            </a:r>
            <a:r>
              <a:rPr lang="en-US" sz="2800" b="1" dirty="0">
                <a:solidFill>
                  <a:schemeClr val="accent4"/>
                </a:solidFill>
              </a:rPr>
              <a:t>Answer:  </a:t>
            </a:r>
          </a:p>
          <a:p>
            <a:r>
              <a:rPr lang="en-US" sz="2800" b="1" dirty="0"/>
              <a:t>    </a:t>
            </a:r>
            <a:endParaRPr lang="en-US" sz="2800" dirty="0"/>
          </a:p>
        </p:txBody>
      </p:sp>
    </p:spTree>
    <p:extLst>
      <p:ext uri="{BB962C8B-B14F-4D97-AF65-F5344CB8AC3E}">
        <p14:creationId xmlns:p14="http://schemas.microsoft.com/office/powerpoint/2010/main" val="45172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5562600" cy="1554162"/>
          </a:xfrm>
        </p:spPr>
        <p:txBody>
          <a:bodyPr>
            <a:normAutofit fontScale="90000"/>
          </a:bodyPr>
          <a:lstStyle/>
          <a:p>
            <a:pPr algn="l"/>
            <a:r>
              <a:rPr lang="en-US" sz="2700" dirty="0"/>
              <a:t>Sophocles- The author of </a:t>
            </a:r>
            <a:r>
              <a:rPr lang="en-US" sz="2700" b="1" i="1" dirty="0"/>
              <a:t>Antigone, </a:t>
            </a:r>
            <a:r>
              <a:rPr lang="en-US" sz="2700" dirty="0"/>
              <a:t>a  tragedy, written in or before 441 BCE.</a:t>
            </a:r>
            <a:r>
              <a:rPr lang="en-US" dirty="0"/>
              <a:t> </a:t>
            </a:r>
          </a:p>
        </p:txBody>
      </p:sp>
      <p:sp>
        <p:nvSpPr>
          <p:cNvPr id="3" name="Content Placeholder 2"/>
          <p:cNvSpPr>
            <a:spLocks noGrp="1"/>
          </p:cNvSpPr>
          <p:nvPr>
            <p:ph idx="1"/>
          </p:nvPr>
        </p:nvSpPr>
        <p:spPr>
          <a:xfrm>
            <a:off x="457200" y="1752600"/>
            <a:ext cx="8229600" cy="4373563"/>
          </a:xfrm>
        </p:spPr>
        <p:txBody>
          <a:bodyPr>
            <a:normAutofit fontScale="92500" lnSpcReduction="20000"/>
          </a:bodyPr>
          <a:lstStyle/>
          <a:p>
            <a:r>
              <a:rPr lang="en-US" sz="2800" u="sng" dirty="0">
                <a:solidFill>
                  <a:srgbClr val="0070C0"/>
                </a:solidFill>
              </a:rPr>
              <a:t>TRAGEDY</a:t>
            </a:r>
            <a:r>
              <a:rPr lang="en-US" sz="2800" dirty="0"/>
              <a:t>- A drama or literary work in which the main character is brought to ruin or suffers extreme sorrow, especially as a consequence of a tragic flaw, moral weakness, or inability to cope with unfavorable circumstances.</a:t>
            </a:r>
            <a:endParaRPr lang="en-US" sz="2800" dirty="0">
              <a:hlinkClick r:id="rId2" tooltip="Antigone"/>
            </a:endParaRPr>
          </a:p>
          <a:p>
            <a:pPr marL="0" indent="0">
              <a:buNone/>
            </a:pPr>
            <a:endParaRPr lang="en-US" sz="2800" dirty="0">
              <a:hlinkClick r:id="rId2" tooltip="Antigone"/>
            </a:endParaRPr>
          </a:p>
          <a:p>
            <a:r>
              <a:rPr lang="en-US" sz="2800" dirty="0">
                <a:hlinkClick r:id="rId2" tooltip="Antigone"/>
              </a:rPr>
              <a:t>Antigone</a:t>
            </a:r>
            <a:r>
              <a:rPr lang="en-US" sz="2800" dirty="0"/>
              <a:t>, compared to her very beautiful and docile sister, is portrayed as the </a:t>
            </a:r>
            <a:r>
              <a:rPr lang="en-US" sz="2800" b="1" dirty="0">
                <a:solidFill>
                  <a:srgbClr val="FF0000"/>
                </a:solidFill>
              </a:rPr>
              <a:t>rebel</a:t>
            </a:r>
            <a:r>
              <a:rPr lang="en-US" sz="2800" b="1" dirty="0"/>
              <a:t> </a:t>
            </a:r>
            <a:r>
              <a:rPr lang="en-US" sz="2800" dirty="0"/>
              <a:t>of her family who seems withdrawn and refuses to play by the rules. Antigone rebels against the </a:t>
            </a:r>
            <a:r>
              <a:rPr lang="en-US" sz="2800" b="1" dirty="0"/>
              <a:t>fundamental rules</a:t>
            </a:r>
            <a:r>
              <a:rPr lang="en-US" sz="2800" dirty="0"/>
              <a:t> of her society that states that women must be afraid of the men, who are considered dominant.</a:t>
            </a:r>
          </a:p>
          <a:p>
            <a:endParaRPr lang="en-US"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8157" y="152400"/>
            <a:ext cx="2819400" cy="1600200"/>
          </a:xfrm>
          <a:prstGeom prst="rect">
            <a:avLst/>
          </a:prstGeom>
        </p:spPr>
      </p:pic>
      <p:sp>
        <p:nvSpPr>
          <p:cNvPr id="5" name="Slide Number Placeholder 4"/>
          <p:cNvSpPr>
            <a:spLocks noGrp="1"/>
          </p:cNvSpPr>
          <p:nvPr>
            <p:ph type="sldNum" sz="quarter" idx="12"/>
          </p:nvPr>
        </p:nvSpPr>
        <p:spPr/>
        <p:txBody>
          <a:bodyPr/>
          <a:lstStyle/>
          <a:p>
            <a:fld id="{AF86DDFF-888C-4F7F-AA67-B620A810B993}" type="slidenum">
              <a:rPr lang="en-US" smtClean="0"/>
              <a:t>9</a:t>
            </a:fld>
            <a:endParaRPr lang="en-US"/>
          </a:p>
        </p:txBody>
      </p:sp>
      <p:sp>
        <p:nvSpPr>
          <p:cNvPr id="6" name="TextBox 5"/>
          <p:cNvSpPr txBox="1"/>
          <p:nvPr/>
        </p:nvSpPr>
        <p:spPr>
          <a:xfrm>
            <a:off x="1752600" y="6304473"/>
            <a:ext cx="5486400" cy="400110"/>
          </a:xfrm>
          <a:prstGeom prst="rect">
            <a:avLst/>
          </a:prstGeom>
          <a:noFill/>
        </p:spPr>
        <p:txBody>
          <a:bodyPr wrap="square" rtlCol="0">
            <a:spAutoFit/>
          </a:bodyPr>
          <a:lstStyle/>
          <a:p>
            <a:r>
              <a:rPr lang="en-US" sz="2000" b="1" dirty="0"/>
              <a:t>Supplemental Source: DBQ Document #2 </a:t>
            </a:r>
          </a:p>
        </p:txBody>
      </p:sp>
    </p:spTree>
    <p:extLst>
      <p:ext uri="{BB962C8B-B14F-4D97-AF65-F5344CB8AC3E}">
        <p14:creationId xmlns:p14="http://schemas.microsoft.com/office/powerpoint/2010/main" val="80729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1600</Words>
  <Application>Microsoft Macintosh PowerPoint</Application>
  <PresentationFormat>On-screen Show (4:3)</PresentationFormat>
  <Paragraphs>119</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PowerPoint Presentation</vt:lpstr>
      <vt:lpstr>Herodotus SBMC</vt:lpstr>
      <vt:lpstr>PowerPoint Presentation</vt:lpstr>
      <vt:lpstr>The Age of Pericles- An Experiment in Democracy</vt:lpstr>
      <vt:lpstr>The Peloponnesian War: (431 BCE – 404 BCE)</vt:lpstr>
      <vt:lpstr>SAQ Independent Practice</vt:lpstr>
      <vt:lpstr>Focus: What were the various achievements of the Greek Golden Age?</vt:lpstr>
      <vt:lpstr>AIM: What were the various achievements of the Greek Golden Age?</vt:lpstr>
      <vt:lpstr>Sophocles- The author of Antigone, a  tragedy, written in or before 441 BCE. </vt:lpstr>
      <vt:lpstr>Focus: What were the various achievements of the Greek Golden Age?</vt:lpstr>
      <vt:lpstr>Architecture- Value of Symmetry and Balance </vt:lpstr>
      <vt:lpstr>The White House –United States Residence/Office of the President (Executive Branch)</vt:lpstr>
      <vt:lpstr>Focus: What were the various achievements of the Greek Golden Age?</vt:lpstr>
      <vt:lpstr>Olympic Event</vt:lpstr>
      <vt:lpstr>Focus: What were the various achievements of the Greek Golden Age?</vt:lpstr>
      <vt:lpstr>Mathematic Achievements</vt:lpstr>
      <vt:lpstr>Focus: What were the various achievements of the Greek Golden 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What were the various achievements of the Greek Golden Age?</dc:title>
  <dc:creator>Lauren Zerega</dc:creator>
  <cp:lastModifiedBy>Rerick Austen</cp:lastModifiedBy>
  <cp:revision>80</cp:revision>
  <dcterms:created xsi:type="dcterms:W3CDTF">2014-11-19T18:18:55Z</dcterms:created>
  <dcterms:modified xsi:type="dcterms:W3CDTF">2024-11-13T13:57:20Z</dcterms:modified>
</cp:coreProperties>
</file>