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98" r:id="rId4"/>
    <p:sldId id="303" r:id="rId5"/>
    <p:sldId id="295" r:id="rId6"/>
    <p:sldId id="304" r:id="rId7"/>
    <p:sldId id="296" r:id="rId8"/>
    <p:sldId id="278" r:id="rId9"/>
    <p:sldId id="297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DF00-8DA5-994B-8A4A-7D18D7E5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E0CF8-AA5E-B34C-A3EE-FB590810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F635-1CAA-0847-8B05-79B55802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EF40-9E2A-0B43-B2B8-4646DD63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8BE9-6321-6E45-BD95-7C80E486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CF45-AC0E-364E-ACCF-91A1E8CA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47518-EFBA-5542-A9AC-E652C20E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B2A0-7583-BE48-81F4-6DC812FD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218E-7A50-5747-A33B-7D7E81A1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8976-5972-9944-9B56-3C5BBCF0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F6E8A-7D4A-724F-8AD9-B1BD2B9A4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F23D-1BC8-B041-B772-0FF32D5E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09CD-5A72-F642-A89C-8AB98442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EB5D-F213-2248-A652-2B3716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A683-42A2-D149-AE16-B634793A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144C-43C5-2545-9593-0036EFBE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1FE9-2C0B-E042-A500-7CBE2A41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7B08-06CE-1048-8C4C-98C6919E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13DF-FCB0-AD48-995A-B194906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BF04-6749-E845-A3FC-5BAAD537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3DF9-D2DC-9242-A673-D9A3F35C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CF4A-27DE-9C4E-843A-544EE88D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71F0-4C6E-854E-9EC3-E8313FF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9060-0A25-CE4D-A81B-C2E7666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61F9-0ED9-5F40-A9E3-9728BDB2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F8DF-7F06-0D4B-B9D7-0E18C486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8567-FE5F-D542-A712-30E8226C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4630-4DE8-B44F-81E5-491C77B9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4304-0597-3141-B5E8-84310CC8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446F-783C-8E43-93EC-ECE951E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DE043-154C-FB41-9983-98E9FBF7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290-46B0-6246-9968-2D1BE609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A993E-C7B8-694B-BD4C-AE721DA9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11E0E-429D-D444-84CC-4F4B3CBE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9B42F-45AE-3646-A349-7B7B9729B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A9FD8-852A-6244-AE18-EAA212FD6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49E8-A6F3-BE4F-A764-0F041FA1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C5CAD-780D-6646-90EA-0DA44C7C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14AA5-A11A-D44C-8AC5-2632E35A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A807-4C7D-5A42-BE83-5F0599B1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A4137-E340-1841-9396-34D97B47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1A1C9-9678-6543-AA7C-B2A1F805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ED650-3BC5-A346-B11E-A80FD446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F2FCC-1DC3-AF49-9DF0-291E9E5B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7783B-109D-D646-A805-ED1DF774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3BE0-9995-3E48-B829-486E38E0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EC34-1580-A14D-939D-82B61E98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C429-C0F3-174D-AEBA-EB2F9DEC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74275-F601-9444-B0FF-1C9ABC55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76AA3-CA8B-064B-9D2A-0A035E01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4C670-8F0E-DF47-B101-D464517F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71268-3B42-8344-97A2-C9F6DD6D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3351-7B93-AC45-81CA-C8B6E399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9464B-8B02-9D45-A8E2-58C167106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2271F-0CA4-6149-A0A4-4E80ACDB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F0ED7-19F2-CC4F-A106-9D9F75E3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B0543-EDD2-0242-9681-A62AC429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2111E-F8EE-834D-AF77-4E2D7FCC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20EA-8553-6E4B-92D6-FD8B6456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EBA50-B7A5-D34A-9277-9609F201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5FD1-D036-7647-9E0B-A0E379963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702B-8934-6141-879F-9971C19D703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82F3-BA9E-5844-9635-B293EBE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C7E3-7557-CC47-894A-0453A7A4A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81AA-EFEE-AD40-B934-629A3A73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84F7-3FDA-304D-98EA-1A04E9B1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47" y="2426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Focus: How can we effectively use documents to support our thesis?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AF26-EB6B-E54D-A875-526A33787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59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Now: Review with a partner, define Hellenism and list the different regions Alexander the Great conquered.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161A8-0F22-E845-9AF1-1253C365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24" y="4545206"/>
            <a:ext cx="3937000" cy="207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70EAB-8FBE-9747-A933-9FD9823A8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378" y="4481706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9D04CD7E-993E-6949-8277-21078DE754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1828800"/>
            <a:ext cx="8839200" cy="4114800"/>
          </a:xfrm>
        </p:spPr>
        <p:txBody>
          <a:bodyPr rtlCol="0">
            <a:normAutofit/>
          </a:bodyPr>
          <a:lstStyle/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altLang="en-US" sz="2000" b="1" i="1" u="sng" dirty="0"/>
              <a:t>Characteristics of Hellenistic Culture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altLang="en-US" sz="2000" dirty="0"/>
              <a:t> Two qualities of Hellenistic Culture: </a:t>
            </a:r>
            <a:r>
              <a:rPr lang="en-US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universalism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individualism.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altLang="en-US" sz="2000" dirty="0"/>
              <a:t>The Greek outlook became universal or cosmopolitan (multinational).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altLang="en-US" sz="2000" dirty="0"/>
              <a:t> Before it had been based on the polis and shared by all the citizens of the polis.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altLang="en-US" sz="2000" dirty="0"/>
              <a:t> Individualism developed because the group ties of the polis had been dissolved.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AADD5-F81C-DE46-98B7-AAE4AA26FEC9}"/>
              </a:ext>
            </a:extLst>
          </p:cNvPr>
          <p:cNvSpPr txBox="1"/>
          <p:nvPr/>
        </p:nvSpPr>
        <p:spPr>
          <a:xfrm>
            <a:off x="1676400" y="609601"/>
            <a:ext cx="8610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“Art reflects the values of society”  - in what ways did Alexander the Greats’ expansion influence a change in politics and philosophy?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646A34-90AB-764D-BC72-65660AC5EBD3}"/>
              </a:ext>
            </a:extLst>
          </p:cNvPr>
          <p:cNvSpPr txBox="1">
            <a:spLocks/>
          </p:cNvSpPr>
          <p:nvPr/>
        </p:nvSpPr>
        <p:spPr>
          <a:xfrm>
            <a:off x="1752600" y="3810000"/>
            <a:ext cx="8686800" cy="2819400"/>
          </a:xfrm>
          <a:prstGeom prst="rect">
            <a:avLst/>
          </a:prstGeom>
        </p:spPr>
        <p:txBody>
          <a:bodyPr/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altLang="en-US" sz="2400" b="1" dirty="0"/>
              <a:t>Epicureanism</a:t>
            </a:r>
            <a:r>
              <a:rPr lang="en-US" altLang="en-US" sz="2400" dirty="0"/>
              <a:t>: free yourself from the fear of death and live for pleasure.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altLang="en-US" sz="2400" dirty="0"/>
              <a:t> </a:t>
            </a:r>
            <a:r>
              <a:rPr lang="en-US" altLang="en-US" sz="2400" b="1" dirty="0"/>
              <a:t>Stoicism</a:t>
            </a:r>
            <a:r>
              <a:rPr lang="en-US" altLang="en-US" sz="2400" dirty="0"/>
              <a:t>: know the order of the universe and submit to it. Then follow your public duty.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endParaRPr lang="en-US" altLang="en-US" sz="2400" b="1" u="sng" dirty="0"/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altLang="en-US" sz="2400" b="1" dirty="0"/>
              <a:t>What connections can be made between Greek Philosophy and other world philosophies?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B8417D-0A74-D74D-A3E5-608C78E9D328}"/>
              </a:ext>
            </a:extLst>
          </p:cNvPr>
          <p:cNvSpPr txBox="1">
            <a:spLocks/>
          </p:cNvSpPr>
          <p:nvPr/>
        </p:nvSpPr>
        <p:spPr>
          <a:xfrm>
            <a:off x="2438400" y="1295400"/>
            <a:ext cx="73914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z="36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New Perspectives on Life Develop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E5E882C-0C1A-D14D-A2BA-FF944D6BA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0" y="2294815"/>
            <a:ext cx="3058623" cy="3272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The artwork and cultural influence after Alexander's death was spread all over the regions that he had conquered.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After his death, his empire was split into three major polities by his generals. The Antigonids, the Seleucids and the Ptolemies.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en-US" sz="2000" dirty="0"/>
          </a:p>
        </p:txBody>
      </p:sp>
      <p:pic>
        <p:nvPicPr>
          <p:cNvPr id="1026" name="Picture 2" descr="The Hellenistic World: The World of Alexander the Great - World History  Encyclopedia">
            <a:extLst>
              <a:ext uri="{FF2B5EF4-FFF2-40B4-BE49-F238E27FC236}">
                <a16:creationId xmlns:a16="http://schemas.microsoft.com/office/drawing/2014/main" id="{3D2FEF7F-7C6A-6D49-A421-8EB5DA8D7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"/>
          <a:stretch/>
        </p:blipFill>
        <p:spPr bwMode="auto">
          <a:xfrm>
            <a:off x="3586163" y="3383280"/>
            <a:ext cx="86058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3" name="Picture 2" descr="http://gibaulthistory.files.wordpress.com/2010/08/alexander-the-great-conquest-map.jpg">
            <a:extLst>
              <a:ext uri="{FF2B5EF4-FFF2-40B4-BE49-F238E27FC236}">
                <a16:creationId xmlns:a16="http://schemas.microsoft.com/office/drawing/2014/main" id="{5955441B-624B-EA49-9026-5BA7DB884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4" r="-2" b="10454"/>
          <a:stretch/>
        </p:blipFill>
        <p:spPr bwMode="auto">
          <a:xfrm>
            <a:off x="3586163" y="0"/>
            <a:ext cx="8605837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93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873E-E021-4442-A746-F82B7C51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0"/>
            <a:ext cx="8991600" cy="125272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Alexander’s policies lead to </a:t>
            </a:r>
            <a:r>
              <a:rPr lang="en-US" sz="2800" i="1" dirty="0">
                <a:solidFill>
                  <a:schemeClr val="accent1">
                    <a:satMod val="150000"/>
                  </a:schemeClr>
                </a:solidFill>
              </a:rPr>
              <a:t>cultural diffusion/syncretism  </a:t>
            </a:r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among the areas he conquered: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525B-F647-824C-A509-BEE9984A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52600"/>
            <a:ext cx="8610600" cy="4572000"/>
          </a:xfrm>
        </p:spPr>
        <p:txBody>
          <a:bodyPr rtlCol="0">
            <a:noAutofit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sz="2400" dirty="0"/>
              <a:t>Throughout the Middle East, people adopted Greek customs (laws, calendar, money), traditions, and language. 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sz="2400" dirty="0"/>
              <a:t>As Greek culture spread eastward, it blended with other cultures.  This blend of eastern and western cultures is called </a:t>
            </a:r>
            <a:r>
              <a:rPr lang="en-US" sz="2400" b="1" dirty="0"/>
              <a:t>Hellenism</a:t>
            </a:r>
            <a:r>
              <a:rPr lang="en-US" sz="2400" dirty="0"/>
              <a:t>.  The word comes from the Greek word “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Hellas</a:t>
            </a:r>
            <a:r>
              <a:rPr lang="en-US" sz="2400" dirty="0"/>
              <a:t>”, which means “their own land” or “Greece.” An important new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Hellenistic Culture </a:t>
            </a:r>
            <a:r>
              <a:rPr lang="en-US" sz="2400" dirty="0"/>
              <a:t>emerged - blending of Greek, Persian, Egyptian, and Indian influences.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sz="2400" dirty="0"/>
              <a:t>This Hellenistic culture would 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400" dirty="0"/>
              <a:t>flourish and thrive for several 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400" dirty="0"/>
              <a:t>centuries. </a:t>
            </a:r>
          </a:p>
        </p:txBody>
      </p:sp>
      <p:pic>
        <p:nvPicPr>
          <p:cNvPr id="25604" name="Picture 6" descr="Image result for hellenistic puzzle">
            <a:extLst>
              <a:ext uri="{FF2B5EF4-FFF2-40B4-BE49-F238E27FC236}">
                <a16:creationId xmlns:a16="http://schemas.microsoft.com/office/drawing/2014/main" id="{9E500CAD-0880-D347-94F4-F1161036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12451" r="16730" b="9727"/>
          <a:stretch>
            <a:fillRect/>
          </a:stretch>
        </p:blipFill>
        <p:spPr bwMode="auto">
          <a:xfrm>
            <a:off x="6142038" y="4648200"/>
            <a:ext cx="452596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57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C:\Users\Faculty1\Desktop\Greek_Culture.jpg">
            <a:extLst>
              <a:ext uri="{FF2B5EF4-FFF2-40B4-BE49-F238E27FC236}">
                <a16:creationId xmlns:a16="http://schemas.microsoft.com/office/drawing/2014/main" id="{78ED79D4-4C12-FF4C-B3D5-64B0A7AB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Box 2">
            <a:extLst>
              <a:ext uri="{FF2B5EF4-FFF2-40B4-BE49-F238E27FC236}">
                <a16:creationId xmlns:a16="http://schemas.microsoft.com/office/drawing/2014/main" id="{48A2C3EB-168E-2940-B8FE-FD5687E2A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38601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B641B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9639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74B78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B78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B78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B78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B78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100" i="1" dirty="0">
                <a:latin typeface="Arial" panose="020B0604020202020204" pitchFamily="34" charset="0"/>
              </a:rPr>
              <a:t>a paid teacher of philosophy and rhetoric in ancient Greece, associated in popular thought with moral skepticism and specious reasoning.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36A7-DBD9-D14A-A96D-B188603B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229600" cy="7589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Document A:</a:t>
            </a:r>
          </a:p>
        </p:txBody>
      </p:sp>
      <p:pic>
        <p:nvPicPr>
          <p:cNvPr id="17411" name="Picture 2" descr="http://www.kusadasi.tv/wp-content/uploads/Athena-athena_goddesses-greek_god-greek_goddesses-greek_mythology.jpg">
            <a:extLst>
              <a:ext uri="{FF2B5EF4-FFF2-40B4-BE49-F238E27FC236}">
                <a16:creationId xmlns:a16="http://schemas.microsoft.com/office/drawing/2014/main" id="{0A10DC03-7118-3940-9DC3-F1639B10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911352"/>
            <a:ext cx="24495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http://www.bu.edu/today/files/2012/01/v_AphroditeHead.jpg">
            <a:extLst>
              <a:ext uri="{FF2B5EF4-FFF2-40B4-BE49-F238E27FC236}">
                <a16:creationId xmlns:a16="http://schemas.microsoft.com/office/drawing/2014/main" id="{CEC6BCC9-2C37-4C46-88B3-CC4F08FE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68" y="3962400"/>
            <a:ext cx="21732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https://www.oneonta.edu/faculty/farberas/arth/images/109images/4thc_hellenistic/laocoon.jpg">
            <a:extLst>
              <a:ext uri="{FF2B5EF4-FFF2-40B4-BE49-F238E27FC236}">
                <a16:creationId xmlns:a16="http://schemas.microsoft.com/office/drawing/2014/main" id="{1866D8FF-C7DA-2E46-A688-B28ADCD6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6" b="13033"/>
          <a:stretch>
            <a:fillRect/>
          </a:stretch>
        </p:blipFill>
        <p:spPr bwMode="auto">
          <a:xfrm>
            <a:off x="6654800" y="2819400"/>
            <a:ext cx="401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 descr="http://static1.squarespace.com/static/5053ab9fc4aa9308485dacd1/t/50727715e4b03adec6674edd/1424951217532/laocoon_sculpture_detail.jpg">
            <a:extLst>
              <a:ext uri="{FF2B5EF4-FFF2-40B4-BE49-F238E27FC236}">
                <a16:creationId xmlns:a16="http://schemas.microsoft.com/office/drawing/2014/main" id="{BB30B2C9-4642-6340-A2EA-56906B495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304800"/>
            <a:ext cx="3167062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3638E3-09AD-D448-98BB-4FD08921E652}"/>
              </a:ext>
            </a:extLst>
          </p:cNvPr>
          <p:cNvSpPr txBox="1"/>
          <p:nvPr/>
        </p:nvSpPr>
        <p:spPr>
          <a:xfrm>
            <a:off x="2062955" y="4995068"/>
            <a:ext cx="1828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j-lt"/>
              </a:rPr>
              <a:t>Hellenic – Athena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012DA-F3E6-014D-8C24-EB329A3D836A}"/>
              </a:ext>
            </a:extLst>
          </p:cNvPr>
          <p:cNvSpPr txBox="1"/>
          <p:nvPr/>
        </p:nvSpPr>
        <p:spPr>
          <a:xfrm>
            <a:off x="5486400" y="1981201"/>
            <a:ext cx="1828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j-lt"/>
              </a:rPr>
              <a:t>Hellenistic – Laocoon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F07DE-9C3A-08B6-CAB9-1E8C952028B9}"/>
              </a:ext>
            </a:extLst>
          </p:cNvPr>
          <p:cNvSpPr txBox="1"/>
          <p:nvPr/>
        </p:nvSpPr>
        <p:spPr>
          <a:xfrm>
            <a:off x="282573" y="2689603"/>
            <a:ext cx="2077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Hellenistic sculptors looked to Greek models and adopted their focus on realism and human anatomy. </a:t>
            </a:r>
          </a:p>
        </p:txBody>
      </p:sp>
    </p:spTree>
    <p:extLst>
      <p:ext uri="{BB962C8B-B14F-4D97-AF65-F5344CB8AC3E}">
        <p14:creationId xmlns:p14="http://schemas.microsoft.com/office/powerpoint/2010/main" val="40395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BC10-EEBB-5E43-2870-945C7553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Document B: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3548880-D0D8-7097-308A-13F62609C3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079" y="511174"/>
            <a:ext cx="3092065" cy="46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C7CEAC-1A45-071B-6C0C-A1FA1636A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1027906"/>
            <a:ext cx="2159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A451F3-8B36-C88E-F3B2-B9F4CF1D16BD}"/>
              </a:ext>
            </a:extLst>
          </p:cNvPr>
          <p:cNvSpPr txBox="1"/>
          <p:nvPr/>
        </p:nvSpPr>
        <p:spPr>
          <a:xfrm>
            <a:off x="8643938" y="5172075"/>
            <a:ext cx="3176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Administrative buildings in the </a:t>
            </a:r>
          </a:p>
          <a:p>
            <a:r>
              <a:rPr lang="en-US" dirty="0"/>
              <a:t>Capital city of Maurya heavily </a:t>
            </a:r>
          </a:p>
          <a:p>
            <a:r>
              <a:rPr lang="en-US" dirty="0"/>
              <a:t>featured Greek influence in its </a:t>
            </a:r>
          </a:p>
          <a:p>
            <a:r>
              <a:rPr lang="en-US" dirty="0"/>
              <a:t>architectural style. ~3</a:t>
            </a:r>
            <a:r>
              <a:rPr lang="en-US" baseline="30000" dirty="0"/>
              <a:t>RD</a:t>
            </a:r>
            <a:r>
              <a:rPr lang="en-US" dirty="0"/>
              <a:t> Century</a:t>
            </a:r>
          </a:p>
          <a:p>
            <a:r>
              <a:rPr lang="en-US" dirty="0"/>
              <a:t>BCE.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F359C4-919A-65D6-14AA-5EBBB2B9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55" y="1690688"/>
            <a:ext cx="2540000" cy="307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794EF0-B144-E2D1-814A-62FCA7EB8581}"/>
              </a:ext>
            </a:extLst>
          </p:cNvPr>
          <p:cNvSpPr txBox="1"/>
          <p:nvPr/>
        </p:nvSpPr>
        <p:spPr>
          <a:xfrm>
            <a:off x="4075166" y="5376859"/>
            <a:ext cx="4356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Buddha, sculpted in the Greco-Indian </a:t>
            </a:r>
          </a:p>
          <a:p>
            <a:r>
              <a:rPr lang="en-US" dirty="0"/>
              <a:t>style. Before Greek influence it was seen </a:t>
            </a:r>
          </a:p>
          <a:p>
            <a:r>
              <a:rPr lang="en-US" dirty="0"/>
              <a:t>as inappropriate to depict the Buddha in art.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9B0FE-1D63-9834-F400-1C810CB748C4}"/>
              </a:ext>
            </a:extLst>
          </p:cNvPr>
          <p:cNvSpPr txBox="1"/>
          <p:nvPr/>
        </p:nvSpPr>
        <p:spPr>
          <a:xfrm>
            <a:off x="100013" y="4958576"/>
            <a:ext cx="3762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Buddha, accompanied by a Bodhisattva or enlightened protector. In this depiction, the Bodhisattva is heavily modeled after the Greek figure of Heracles (Hercules), son of Zeus.</a:t>
            </a:r>
          </a:p>
        </p:txBody>
      </p:sp>
    </p:spTree>
    <p:extLst>
      <p:ext uri="{BB962C8B-B14F-4D97-AF65-F5344CB8AC3E}">
        <p14:creationId xmlns:p14="http://schemas.microsoft.com/office/powerpoint/2010/main" val="4260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69851C-2165-0B4A-8A3B-AD31A79D470F}"/>
              </a:ext>
            </a:extLst>
          </p:cNvPr>
          <p:cNvSpPr txBox="1">
            <a:spLocks/>
          </p:cNvSpPr>
          <p:nvPr/>
        </p:nvSpPr>
        <p:spPr>
          <a:xfrm>
            <a:off x="1752600" y="152400"/>
            <a:ext cx="8229600" cy="758952"/>
          </a:xfrm>
          <a:prstGeom prst="rect">
            <a:avLst/>
          </a:prstGeom>
        </p:spPr>
        <p:txBody>
          <a:bodyPr rIns="45720" anchor="ctr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Document 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859CA-9E1E-8E4E-9FE0-C4D7102CED4D}"/>
              </a:ext>
            </a:extLst>
          </p:cNvPr>
          <p:cNvSpPr txBox="1"/>
          <p:nvPr/>
        </p:nvSpPr>
        <p:spPr>
          <a:xfrm>
            <a:off x="7010400" y="0"/>
            <a:ext cx="2971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Hellenistic – Aphrodite of Melos (Venus de Milo) </a:t>
            </a:r>
            <a:r>
              <a:rPr lang="en-US" sz="2400" dirty="0">
                <a:solidFill>
                  <a:schemeClr val="bg1"/>
                </a:solidFill>
              </a:rPr>
              <a:t>  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Eratosthenes Flat Earth Online Sale, UP TO 61% OFF">
            <a:extLst>
              <a:ext uri="{FF2B5EF4-FFF2-40B4-BE49-F238E27FC236}">
                <a16:creationId xmlns:a16="http://schemas.microsoft.com/office/drawing/2014/main" id="{8123C6ED-F6B3-1540-83C9-2FABFF2B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3" y="760763"/>
            <a:ext cx="3992653" cy="462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A7C384-E381-8B4D-AAA9-D35ECE9E61F5}"/>
              </a:ext>
            </a:extLst>
          </p:cNvPr>
          <p:cNvSpPr txBox="1"/>
          <p:nvPr/>
        </p:nvSpPr>
        <p:spPr>
          <a:xfrm>
            <a:off x="213473" y="5460399"/>
            <a:ext cx="453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Eratosthenes (276-194 BCE) accurately assesses  the Earth’s circumference using the distance between two Egyptian cities and simple geometry and algebra. </a:t>
            </a:r>
          </a:p>
        </p:txBody>
      </p:sp>
      <p:pic>
        <p:nvPicPr>
          <p:cNvPr id="2052" name="Picture 4" descr="Ancient Scientists – Chapter 1: Eratosthenes – The Procrastinating Scientist">
            <a:extLst>
              <a:ext uri="{FF2B5EF4-FFF2-40B4-BE49-F238E27FC236}">
                <a16:creationId xmlns:a16="http://schemas.microsoft.com/office/drawing/2014/main" id="{9E6AB5DD-50C9-3643-911F-B86F2F5B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98" y="4136531"/>
            <a:ext cx="3199959" cy="26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starchus of Samos - World History Encyclopedia">
            <a:extLst>
              <a:ext uri="{FF2B5EF4-FFF2-40B4-BE49-F238E27FC236}">
                <a16:creationId xmlns:a16="http://schemas.microsoft.com/office/drawing/2014/main" id="{F3A5CD2F-7F39-BB49-A65A-424F2441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98" y="1021724"/>
            <a:ext cx="4644730" cy="24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istarchus of Samos (310 B.C. — 230 B.C.), Greek Astronomer,  mathematician, scientist | World Biographical Encyclopedia">
            <a:extLst>
              <a:ext uri="{FF2B5EF4-FFF2-40B4-BE49-F238E27FC236}">
                <a16:creationId xmlns:a16="http://schemas.microsoft.com/office/drawing/2014/main" id="{C49176C6-A568-3041-B4A9-DEB982B7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601786"/>
            <a:ext cx="2384135" cy="310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78BE4-DA7C-3549-A05E-2AABF4F720F4}"/>
              </a:ext>
            </a:extLst>
          </p:cNvPr>
          <p:cNvSpPr txBox="1"/>
          <p:nvPr/>
        </p:nvSpPr>
        <p:spPr>
          <a:xfrm>
            <a:off x="9325460" y="1021724"/>
            <a:ext cx="2764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Aristarchus of Samos</a:t>
            </a:r>
          </a:p>
          <a:p>
            <a:r>
              <a:rPr lang="en-US" dirty="0"/>
              <a:t>hypothesized that the sun </a:t>
            </a:r>
          </a:p>
          <a:p>
            <a:r>
              <a:rPr lang="en-US" dirty="0"/>
              <a:t>was much larger than the </a:t>
            </a:r>
          </a:p>
          <a:p>
            <a:r>
              <a:rPr lang="en-US" dirty="0"/>
              <a:t>Earth and that the Sun was </a:t>
            </a:r>
          </a:p>
          <a:p>
            <a:r>
              <a:rPr lang="en-US" dirty="0"/>
              <a:t>the center of the universe.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F4F58-B102-D34B-9C3B-FCE685F0F98D}"/>
              </a:ext>
            </a:extLst>
          </p:cNvPr>
          <p:cNvSpPr txBox="1"/>
          <p:nvPr/>
        </p:nvSpPr>
        <p:spPr>
          <a:xfrm>
            <a:off x="9196308" y="2636801"/>
            <a:ext cx="304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310-230 BCE Alexandria, Egypt</a:t>
            </a:r>
          </a:p>
        </p:txBody>
      </p:sp>
    </p:spTree>
    <p:extLst>
      <p:ext uri="{BB962C8B-B14F-4D97-AF65-F5344CB8AC3E}">
        <p14:creationId xmlns:p14="http://schemas.microsoft.com/office/powerpoint/2010/main" val="152996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3C3CDF-4D63-D144-A4D1-E7B6ACF48814}"/>
              </a:ext>
            </a:extLst>
          </p:cNvPr>
          <p:cNvSpPr txBox="1">
            <a:spLocks/>
          </p:cNvSpPr>
          <p:nvPr/>
        </p:nvSpPr>
        <p:spPr>
          <a:xfrm>
            <a:off x="1752600" y="152400"/>
            <a:ext cx="8229600" cy="758952"/>
          </a:xfrm>
          <a:prstGeom prst="rect">
            <a:avLst/>
          </a:prstGeom>
        </p:spPr>
        <p:txBody>
          <a:bodyPr rIns="45720" anchor="ctr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Document D:</a:t>
            </a:r>
          </a:p>
        </p:txBody>
      </p:sp>
      <p:pic>
        <p:nvPicPr>
          <p:cNvPr id="4098" name="Picture 2" descr="Amastris - The first Hellenistic queen - Ancient World Magazine">
            <a:extLst>
              <a:ext uri="{FF2B5EF4-FFF2-40B4-BE49-F238E27FC236}">
                <a16:creationId xmlns:a16="http://schemas.microsoft.com/office/drawing/2014/main" id="{28E795F5-48AB-134E-8D64-B3BD0396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56" y="801116"/>
            <a:ext cx="9386887" cy="473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67A1F-32F6-8A4F-96AC-EC9C45AF482B}"/>
              </a:ext>
            </a:extLst>
          </p:cNvPr>
          <p:cNvSpPr txBox="1"/>
          <p:nvPr/>
        </p:nvSpPr>
        <p:spPr>
          <a:xfrm>
            <a:off x="656444" y="5769344"/>
            <a:ext cx="10882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Queen </a:t>
            </a:r>
            <a:r>
              <a:rPr lang="en-US" dirty="0" err="1"/>
              <a:t>Amastris</a:t>
            </a:r>
            <a:r>
              <a:rPr lang="en-US" dirty="0"/>
              <a:t> (339-285BCE), the niece of Darius III was the </a:t>
            </a:r>
          </a:p>
          <a:p>
            <a:pPr algn="ctr"/>
            <a:r>
              <a:rPr lang="en-US" dirty="0"/>
              <a:t>last surviving Achaemenid Princess. She oversaw the city Heraclea which was a mixture of Greek, Macedonian and</a:t>
            </a:r>
          </a:p>
          <a:p>
            <a:pPr algn="ctr"/>
            <a:r>
              <a:rPr lang="en-US" dirty="0"/>
              <a:t> Persian culture. She minted coins with Greek letter which said “</a:t>
            </a:r>
            <a:r>
              <a:rPr lang="en-US" i="1" dirty="0" err="1"/>
              <a:t>Basilissês</a:t>
            </a:r>
            <a:r>
              <a:rPr lang="en-US" i="1" dirty="0"/>
              <a:t> </a:t>
            </a:r>
            <a:r>
              <a:rPr lang="en-US" i="1" dirty="0" err="1"/>
              <a:t>Amastrios</a:t>
            </a:r>
            <a:r>
              <a:rPr lang="en-US" i="1" dirty="0"/>
              <a:t>,” </a:t>
            </a:r>
            <a:r>
              <a:rPr lang="en-US" dirty="0"/>
              <a:t>Royal Queen </a:t>
            </a:r>
            <a:r>
              <a:rPr lang="en-US" dirty="0" err="1"/>
              <a:t>Amastris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A7288-FD58-444D-AC27-8AC7D3689A62}"/>
              </a:ext>
            </a:extLst>
          </p:cNvPr>
          <p:cNvSpPr txBox="1"/>
          <p:nvPr/>
        </p:nvSpPr>
        <p:spPr>
          <a:xfrm>
            <a:off x="108920" y="1496291"/>
            <a:ext cx="1135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Anatolian </a:t>
            </a:r>
          </a:p>
          <a:p>
            <a:r>
              <a:rPr lang="en-US" dirty="0"/>
              <a:t>Luna God </a:t>
            </a:r>
          </a:p>
          <a:p>
            <a:r>
              <a:rPr lang="en-US" b="1" i="1" dirty="0" err="1"/>
              <a:t>Mēn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1C3E9-532D-6345-B17A-F56B0E7EB81D}"/>
              </a:ext>
            </a:extLst>
          </p:cNvPr>
          <p:cNvSpPr txBox="1"/>
          <p:nvPr/>
        </p:nvSpPr>
        <p:spPr>
          <a:xfrm>
            <a:off x="10560843" y="1781299"/>
            <a:ext cx="163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Aphrodite</a:t>
            </a:r>
            <a:r>
              <a:rPr lang="en-US" dirty="0"/>
              <a:t> </a:t>
            </a:r>
          </a:p>
          <a:p>
            <a:r>
              <a:rPr lang="en-US" dirty="0"/>
              <a:t>Greek Goddess</a:t>
            </a:r>
          </a:p>
          <a:p>
            <a:r>
              <a:rPr lang="en-US" dirty="0"/>
              <a:t>of love, beauty</a:t>
            </a:r>
          </a:p>
          <a:p>
            <a:r>
              <a:rPr lang="en-US" dirty="0"/>
              <a:t> and femininity.</a:t>
            </a:r>
          </a:p>
        </p:txBody>
      </p:sp>
    </p:spTree>
    <p:extLst>
      <p:ext uri="{BB962C8B-B14F-4D97-AF65-F5344CB8AC3E}">
        <p14:creationId xmlns:p14="http://schemas.microsoft.com/office/powerpoint/2010/main" val="20479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8D2FDD-4923-0B47-8A05-2938CD3583F8}"/>
              </a:ext>
            </a:extLst>
          </p:cNvPr>
          <p:cNvSpPr txBox="1">
            <a:spLocks/>
          </p:cNvSpPr>
          <p:nvPr/>
        </p:nvSpPr>
        <p:spPr>
          <a:xfrm>
            <a:off x="1752600" y="152400"/>
            <a:ext cx="8229600" cy="758952"/>
          </a:xfrm>
          <a:prstGeom prst="rect">
            <a:avLst/>
          </a:prstGeom>
        </p:spPr>
        <p:txBody>
          <a:bodyPr rIns="45720" anchor="ctr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Document 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9F55E-EEAA-1C4E-97B8-AAA935C4F678}"/>
              </a:ext>
            </a:extLst>
          </p:cNvPr>
          <p:cNvSpPr txBox="1"/>
          <p:nvPr/>
        </p:nvSpPr>
        <p:spPr>
          <a:xfrm>
            <a:off x="7239000" y="152401"/>
            <a:ext cx="2971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Hellenistic – Statue of Eros sleeping</a:t>
            </a:r>
          </a:p>
        </p:txBody>
      </p:sp>
      <p:pic>
        <p:nvPicPr>
          <p:cNvPr id="3074" name="Picture 2" descr="Why Have There Been Plans to Build a New Colossus of Rhodes? | Britannica">
            <a:extLst>
              <a:ext uri="{FF2B5EF4-FFF2-40B4-BE49-F238E27FC236}">
                <a16:creationId xmlns:a16="http://schemas.microsoft.com/office/drawing/2014/main" id="{7B7ABAF5-469C-D243-90CC-9BDF17E77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94" y="723473"/>
            <a:ext cx="10295906" cy="523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886EA-E21A-294C-A041-6240DFD1A504}"/>
              </a:ext>
            </a:extLst>
          </p:cNvPr>
          <p:cNvSpPr txBox="1"/>
          <p:nvPr/>
        </p:nvSpPr>
        <p:spPr>
          <a:xfrm>
            <a:off x="88544" y="6059268"/>
            <a:ext cx="1223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Colossus of Rhoades; c</a:t>
            </a:r>
            <a:r>
              <a:rPr lang="en-US" dirty="0"/>
              <a:t>onstructed in Rhoades in 280 BCE, an island in Greece’s archipelago close to Anatolia. This statue of the</a:t>
            </a:r>
          </a:p>
          <a:p>
            <a:pPr algn="ctr"/>
            <a:r>
              <a:rPr lang="en-US" dirty="0"/>
              <a:t> Greek Sun God Helios was said to be roughly the size of the statue of liberty; about 100 feet.</a:t>
            </a:r>
          </a:p>
        </p:txBody>
      </p:sp>
    </p:spTree>
    <p:extLst>
      <p:ext uri="{BB962C8B-B14F-4D97-AF65-F5344CB8AC3E}">
        <p14:creationId xmlns:p14="http://schemas.microsoft.com/office/powerpoint/2010/main" val="417767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641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Office Theme</vt:lpstr>
      <vt:lpstr>Focus: How can we effectively use documents to support our thesis?</vt:lpstr>
      <vt:lpstr>PowerPoint Presentation</vt:lpstr>
      <vt:lpstr>Alexander’s policies lead to cultural diffusion/syncretism  among the areas he conquered:  </vt:lpstr>
      <vt:lpstr>PowerPoint Presentation</vt:lpstr>
      <vt:lpstr>Document A:</vt:lpstr>
      <vt:lpstr>Document B: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Austen Rerick</dc:creator>
  <cp:lastModifiedBy>Rerick Austen</cp:lastModifiedBy>
  <cp:revision>21</cp:revision>
  <cp:lastPrinted>2024-11-14T23:43:09Z</cp:lastPrinted>
  <dcterms:created xsi:type="dcterms:W3CDTF">2019-11-26T14:19:42Z</dcterms:created>
  <dcterms:modified xsi:type="dcterms:W3CDTF">2024-11-14T23:45:34Z</dcterms:modified>
</cp:coreProperties>
</file>