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5" r:id="rId2"/>
    <p:sldId id="316" r:id="rId3"/>
    <p:sldId id="329" r:id="rId4"/>
    <p:sldId id="340" r:id="rId5"/>
    <p:sldId id="342" r:id="rId6"/>
    <p:sldId id="343" r:id="rId7"/>
    <p:sldId id="344" r:id="rId8"/>
  </p:sldIdLst>
  <p:sldSz cx="9144000" cy="6858000" type="screen4x3"/>
  <p:notesSz cx="6980238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4754"/>
  </p:normalViewPr>
  <p:slideViewPr>
    <p:cSldViewPr>
      <p:cViewPr varScale="1">
        <p:scale>
          <a:sx n="102" d="100"/>
          <a:sy n="102" d="100"/>
        </p:scale>
        <p:origin x="18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tionary.org/wiki/%CF%80%CE%BF%CF%84%CE%B1%CE%BC%CF%8C%CF%82" TargetMode="External"/><Relationship Id="rId1" Type="http://schemas.openxmlformats.org/officeDocument/2006/relationships/hyperlink" Target="https://en.wiktionary.org/wiki/%CE%BC%CE%AD%CF%83%CE%BF%CF%82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tionary.org/wiki/%CF%80%CE%BF%CF%84%CE%B1%CE%BC%CF%8C%CF%82" TargetMode="External"/><Relationship Id="rId1" Type="http://schemas.openxmlformats.org/officeDocument/2006/relationships/hyperlink" Target="https://en.wiktionary.org/wiki/%CE%BC%CE%AD%CF%83%CE%BF%CF%8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F90281-0ABB-4FA7-BF18-AD5055032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3177C8-0183-4D0F-92C7-602865BADF7D}">
      <dgm:prSet/>
      <dgm:spPr/>
      <dgm:t>
        <a:bodyPr/>
        <a:lstStyle/>
        <a:p>
          <a:r>
            <a:rPr lang="en-US"/>
            <a:t>Mesopotamia is located between the Tigris and Euphrates River.</a:t>
          </a:r>
        </a:p>
      </dgm:t>
    </dgm:pt>
    <dgm:pt modelId="{B2ED0DAD-E30F-4881-AFF6-670A4C3406BA}" type="parTrans" cxnId="{F34911D1-2F7C-4228-A31F-A8AA2C143A30}">
      <dgm:prSet/>
      <dgm:spPr/>
      <dgm:t>
        <a:bodyPr/>
        <a:lstStyle/>
        <a:p>
          <a:endParaRPr lang="en-US"/>
        </a:p>
      </dgm:t>
    </dgm:pt>
    <dgm:pt modelId="{5D6250FF-79DE-4233-90BC-EF8DF98E3DF6}" type="sibTrans" cxnId="{F34911D1-2F7C-4228-A31F-A8AA2C143A30}">
      <dgm:prSet/>
      <dgm:spPr/>
      <dgm:t>
        <a:bodyPr/>
        <a:lstStyle/>
        <a:p>
          <a:endParaRPr lang="en-US"/>
        </a:p>
      </dgm:t>
    </dgm:pt>
    <dgm:pt modelId="{49D04836-1D8B-4C1D-A744-5F50DEDABEAA}">
      <dgm:prSet/>
      <dgm:spPr/>
      <dgm:t>
        <a:bodyPr/>
        <a:lstStyle/>
        <a:p>
          <a:r>
            <a:rPr lang="en-US"/>
            <a:t>Mesopotamia is a direct translation of ancient Greek meaning between two rivers! </a:t>
          </a:r>
          <a:r>
            <a:rPr lang="el-GR">
              <a:hlinkClick xmlns:r="http://schemas.openxmlformats.org/officeDocument/2006/relationships" r:id="rId1"/>
            </a:rPr>
            <a:t>Μ</a:t>
          </a:r>
          <a:r>
            <a:rPr lang="en-US">
              <a:hlinkClick xmlns:r="http://schemas.openxmlformats.org/officeDocument/2006/relationships" r:id="rId1"/>
            </a:rPr>
            <a:t>έσος</a:t>
          </a:r>
          <a:r>
            <a:rPr lang="en-US"/>
            <a:t> </a:t>
          </a:r>
          <a:r>
            <a:rPr lang="en-US">
              <a:hlinkClick xmlns:r="http://schemas.openxmlformats.org/officeDocument/2006/relationships" r:id="rId2"/>
            </a:rPr>
            <a:t>ποτᾰμός</a:t>
          </a:r>
          <a:endParaRPr lang="en-US"/>
        </a:p>
      </dgm:t>
    </dgm:pt>
    <dgm:pt modelId="{C99EDF35-4E41-4954-8E33-DCAA2555D758}" type="parTrans" cxnId="{3382CF0E-CAEB-478C-A780-87C8B34C2DDB}">
      <dgm:prSet/>
      <dgm:spPr/>
      <dgm:t>
        <a:bodyPr/>
        <a:lstStyle/>
        <a:p>
          <a:endParaRPr lang="en-US"/>
        </a:p>
      </dgm:t>
    </dgm:pt>
    <dgm:pt modelId="{68A93310-7975-4CB7-B99D-179750E5D70C}" type="sibTrans" cxnId="{3382CF0E-CAEB-478C-A780-87C8B34C2DDB}">
      <dgm:prSet/>
      <dgm:spPr/>
      <dgm:t>
        <a:bodyPr/>
        <a:lstStyle/>
        <a:p>
          <a:endParaRPr lang="en-US"/>
        </a:p>
      </dgm:t>
    </dgm:pt>
    <dgm:pt modelId="{E51E7D3D-1D4A-414D-8ABD-A09CC481D9E2}">
      <dgm:prSet/>
      <dgm:spPr/>
      <dgm:t>
        <a:bodyPr/>
        <a:lstStyle/>
        <a:p>
          <a:r>
            <a:rPr lang="en-US"/>
            <a:t>The heart of Mesopotamia today is Baghdad which is the capital of Iraq.</a:t>
          </a:r>
        </a:p>
      </dgm:t>
    </dgm:pt>
    <dgm:pt modelId="{2D400B76-D0E3-4024-A892-C3CB38F929B1}" type="parTrans" cxnId="{A54D934C-135A-430F-85A5-F3F676BAC4DB}">
      <dgm:prSet/>
      <dgm:spPr/>
      <dgm:t>
        <a:bodyPr/>
        <a:lstStyle/>
        <a:p>
          <a:endParaRPr lang="en-US"/>
        </a:p>
      </dgm:t>
    </dgm:pt>
    <dgm:pt modelId="{D3DC378A-0FD7-40E9-8E52-96A97192E6D2}" type="sibTrans" cxnId="{A54D934C-135A-430F-85A5-F3F676BAC4DB}">
      <dgm:prSet/>
      <dgm:spPr/>
      <dgm:t>
        <a:bodyPr/>
        <a:lstStyle/>
        <a:p>
          <a:endParaRPr lang="en-US"/>
        </a:p>
      </dgm:t>
    </dgm:pt>
    <dgm:pt modelId="{AE3A4AD8-14BE-D948-86C2-56CCB84EC931}" type="pres">
      <dgm:prSet presAssocID="{50F90281-0ABB-4FA7-BF18-AD5055032AC5}" presName="linear" presStyleCnt="0">
        <dgm:presLayoutVars>
          <dgm:animLvl val="lvl"/>
          <dgm:resizeHandles val="exact"/>
        </dgm:presLayoutVars>
      </dgm:prSet>
      <dgm:spPr/>
    </dgm:pt>
    <dgm:pt modelId="{51F31800-7455-DE49-9F09-CFB1CA369F86}" type="pres">
      <dgm:prSet presAssocID="{843177C8-0183-4D0F-92C7-602865BADF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7EFB2D-24B7-6E4B-A243-9693A1772ADD}" type="pres">
      <dgm:prSet presAssocID="{5D6250FF-79DE-4233-90BC-EF8DF98E3DF6}" presName="spacer" presStyleCnt="0"/>
      <dgm:spPr/>
    </dgm:pt>
    <dgm:pt modelId="{F243717D-FDD8-C446-9C9A-9763440E7F44}" type="pres">
      <dgm:prSet presAssocID="{49D04836-1D8B-4C1D-A744-5F50DEDABE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FBED6D-6BBE-BA45-B291-FA963269C358}" type="pres">
      <dgm:prSet presAssocID="{68A93310-7975-4CB7-B99D-179750E5D70C}" presName="spacer" presStyleCnt="0"/>
      <dgm:spPr/>
    </dgm:pt>
    <dgm:pt modelId="{4A4517C6-4E48-AB45-B5FE-EA717928A895}" type="pres">
      <dgm:prSet presAssocID="{E51E7D3D-1D4A-414D-8ABD-A09CC481D9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382CF0E-CAEB-478C-A780-87C8B34C2DDB}" srcId="{50F90281-0ABB-4FA7-BF18-AD5055032AC5}" destId="{49D04836-1D8B-4C1D-A744-5F50DEDABEAA}" srcOrd="1" destOrd="0" parTransId="{C99EDF35-4E41-4954-8E33-DCAA2555D758}" sibTransId="{68A93310-7975-4CB7-B99D-179750E5D70C}"/>
    <dgm:cxn modelId="{A54D934C-135A-430F-85A5-F3F676BAC4DB}" srcId="{50F90281-0ABB-4FA7-BF18-AD5055032AC5}" destId="{E51E7D3D-1D4A-414D-8ABD-A09CC481D9E2}" srcOrd="2" destOrd="0" parTransId="{2D400B76-D0E3-4024-A892-C3CB38F929B1}" sibTransId="{D3DC378A-0FD7-40E9-8E52-96A97192E6D2}"/>
    <dgm:cxn modelId="{86B378BA-B52F-B94A-9192-4608B24B3D34}" type="presOf" srcId="{49D04836-1D8B-4C1D-A744-5F50DEDABEAA}" destId="{F243717D-FDD8-C446-9C9A-9763440E7F44}" srcOrd="0" destOrd="0" presId="urn:microsoft.com/office/officeart/2005/8/layout/vList2"/>
    <dgm:cxn modelId="{5D5F75CA-C3FA-9D49-87ED-B409AD947ADD}" type="presOf" srcId="{843177C8-0183-4D0F-92C7-602865BADF7D}" destId="{51F31800-7455-DE49-9F09-CFB1CA369F86}" srcOrd="0" destOrd="0" presId="urn:microsoft.com/office/officeart/2005/8/layout/vList2"/>
    <dgm:cxn modelId="{540354CC-0B87-574B-B7EA-F60C8DFFFA45}" type="presOf" srcId="{E51E7D3D-1D4A-414D-8ABD-A09CC481D9E2}" destId="{4A4517C6-4E48-AB45-B5FE-EA717928A895}" srcOrd="0" destOrd="0" presId="urn:microsoft.com/office/officeart/2005/8/layout/vList2"/>
    <dgm:cxn modelId="{AC54B1D0-D848-964B-9EA6-DCFAE67E2E70}" type="presOf" srcId="{50F90281-0ABB-4FA7-BF18-AD5055032AC5}" destId="{AE3A4AD8-14BE-D948-86C2-56CCB84EC931}" srcOrd="0" destOrd="0" presId="urn:microsoft.com/office/officeart/2005/8/layout/vList2"/>
    <dgm:cxn modelId="{F34911D1-2F7C-4228-A31F-A8AA2C143A30}" srcId="{50F90281-0ABB-4FA7-BF18-AD5055032AC5}" destId="{843177C8-0183-4D0F-92C7-602865BADF7D}" srcOrd="0" destOrd="0" parTransId="{B2ED0DAD-E30F-4881-AFF6-670A4C3406BA}" sibTransId="{5D6250FF-79DE-4233-90BC-EF8DF98E3DF6}"/>
    <dgm:cxn modelId="{15A86750-64FE-8F4A-8619-56FCD982E2F2}" type="presParOf" srcId="{AE3A4AD8-14BE-D948-86C2-56CCB84EC931}" destId="{51F31800-7455-DE49-9F09-CFB1CA369F86}" srcOrd="0" destOrd="0" presId="urn:microsoft.com/office/officeart/2005/8/layout/vList2"/>
    <dgm:cxn modelId="{D00AFBD0-5D5B-FE43-B6B7-CF3E0EDE2949}" type="presParOf" srcId="{AE3A4AD8-14BE-D948-86C2-56CCB84EC931}" destId="{3B7EFB2D-24B7-6E4B-A243-9693A1772ADD}" srcOrd="1" destOrd="0" presId="urn:microsoft.com/office/officeart/2005/8/layout/vList2"/>
    <dgm:cxn modelId="{C0957BEB-1B3C-2B4B-8C04-986F33D436D7}" type="presParOf" srcId="{AE3A4AD8-14BE-D948-86C2-56CCB84EC931}" destId="{F243717D-FDD8-C446-9C9A-9763440E7F44}" srcOrd="2" destOrd="0" presId="urn:microsoft.com/office/officeart/2005/8/layout/vList2"/>
    <dgm:cxn modelId="{61C43F25-A3ED-3A4F-8241-C900E20BB164}" type="presParOf" srcId="{AE3A4AD8-14BE-D948-86C2-56CCB84EC931}" destId="{C0FBED6D-6BBE-BA45-B291-FA963269C358}" srcOrd="3" destOrd="0" presId="urn:microsoft.com/office/officeart/2005/8/layout/vList2"/>
    <dgm:cxn modelId="{737A5FD3-5E84-5945-A9C2-B45484167B02}" type="presParOf" srcId="{AE3A4AD8-14BE-D948-86C2-56CCB84EC931}" destId="{4A4517C6-4E48-AB45-B5FE-EA717928A8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31800-7455-DE49-9F09-CFB1CA369F86}">
      <dsp:nvSpPr>
        <dsp:cNvPr id="0" name=""/>
        <dsp:cNvSpPr/>
      </dsp:nvSpPr>
      <dsp:spPr>
        <a:xfrm>
          <a:off x="0" y="527162"/>
          <a:ext cx="4038600" cy="1118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Mesopotamia is located between the Tigris and Euphrates River.</a:t>
          </a:r>
        </a:p>
      </dsp:txBody>
      <dsp:txXfrm>
        <a:off x="54616" y="581778"/>
        <a:ext cx="3929368" cy="1009580"/>
      </dsp:txXfrm>
    </dsp:sp>
    <dsp:sp modelId="{F243717D-FDD8-C446-9C9A-9763440E7F44}">
      <dsp:nvSpPr>
        <dsp:cNvPr id="0" name=""/>
        <dsp:cNvSpPr/>
      </dsp:nvSpPr>
      <dsp:spPr>
        <a:xfrm>
          <a:off x="0" y="1703575"/>
          <a:ext cx="4038600" cy="1118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Mesopotamia is a direct translation of ancient Greek meaning between two rivers! </a:t>
          </a:r>
          <a:r>
            <a:rPr lang="el-GR" sz="2000" kern="1200">
              <a:hlinkClick xmlns:r="http://schemas.openxmlformats.org/officeDocument/2006/relationships" r:id="rId1"/>
            </a:rPr>
            <a:t>Μ</a:t>
          </a:r>
          <a:r>
            <a:rPr lang="en-US" sz="2000" kern="1200">
              <a:hlinkClick xmlns:r="http://schemas.openxmlformats.org/officeDocument/2006/relationships" r:id="rId1"/>
            </a:rPr>
            <a:t>έσος</a:t>
          </a:r>
          <a:r>
            <a:rPr lang="en-US" sz="2000" kern="1200"/>
            <a:t> </a:t>
          </a:r>
          <a:r>
            <a:rPr lang="en-US" sz="2000" kern="1200">
              <a:hlinkClick xmlns:r="http://schemas.openxmlformats.org/officeDocument/2006/relationships" r:id="rId2"/>
            </a:rPr>
            <a:t>ποτᾰμός</a:t>
          </a:r>
          <a:endParaRPr lang="en-US" sz="2000" kern="1200"/>
        </a:p>
      </dsp:txBody>
      <dsp:txXfrm>
        <a:off x="54616" y="1758191"/>
        <a:ext cx="3929368" cy="1009580"/>
      </dsp:txXfrm>
    </dsp:sp>
    <dsp:sp modelId="{4A4517C6-4E48-AB45-B5FE-EA717928A895}">
      <dsp:nvSpPr>
        <dsp:cNvPr id="0" name=""/>
        <dsp:cNvSpPr/>
      </dsp:nvSpPr>
      <dsp:spPr>
        <a:xfrm>
          <a:off x="0" y="2879987"/>
          <a:ext cx="4038600" cy="1118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heart of Mesopotamia today is Baghdad which is the capital of Iraq.</a:t>
          </a:r>
        </a:p>
      </dsp:txBody>
      <dsp:txXfrm>
        <a:off x="54616" y="2934603"/>
        <a:ext cx="3929368" cy="100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AB3A8B6-0884-2B44-A0CF-99A1528EDE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014B6E2-B84B-6E43-8A15-0022F6FF0E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4463" y="0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329259D-ED5D-D34A-9237-AF351F550A9A}" type="datetimeFigureOut">
              <a:rPr lang="en-US"/>
              <a:pPr>
                <a:defRPr/>
              </a:pPr>
              <a:t>9/24/24</a:t>
            </a:fld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28B6A9C6-AA99-D040-960C-DA509F8A95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D8D743CB-4778-2142-99F0-90606DCBD08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4463" y="8685213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041CB2-4B10-984A-A200-B0C8736BA7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DF85495-8963-9545-8FA5-5C7B9FAAE8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2541CD9-0559-9945-A998-96FC902387B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54463" y="0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1F399AB-A7F1-C84C-A822-B295F8E885B0}" type="datetimeFigureOut">
              <a:rPr lang="en-US"/>
              <a:pPr>
                <a:defRPr/>
              </a:pPr>
              <a:t>9/24/24</a:t>
            </a:fld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8B96750-6B75-B143-81EA-7F4366F167C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685800"/>
            <a:ext cx="4573588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5E3E4EC5-E10B-9B40-A616-3955DA62E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343400"/>
            <a:ext cx="55832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9BD203CF-0538-5F49-B4A5-EE575FDE30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F76CD7C1-90B6-8A40-8CDA-6176FD4D0E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4463" y="8685213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AA9A9A6-0C73-6845-A76F-A130F2F3C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5AA3C2E2-2CD5-D440-BF4E-B9A96E0769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D0C8CA87-26B5-184E-83C2-207CF3A7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A13F01B0-80CB-3C4D-9B51-8B0C1E325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202C42-DB90-FA4C-AE3F-2D33761F7E3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55C98-B566-7441-9A9E-02DD16D1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642BF-3976-314A-B004-3AFB06C87533}" type="datetimeFigureOut">
              <a:rPr lang="en-US"/>
              <a:pPr>
                <a:defRPr/>
              </a:pPr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E64B5-4F50-1B4F-AD90-053CFE8B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EFC9-CBDF-E64A-898E-2EA6CCF0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B9233-9281-7647-BA8E-D0AF058398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73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96BB-9D21-D24B-A4A2-A28A4220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89A08-8592-2340-8B17-1AAA08BE34EC}" type="datetimeFigureOut">
              <a:rPr lang="en-US"/>
              <a:pPr>
                <a:defRPr/>
              </a:pPr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CBCB-6EBA-A842-9E92-DAADF9BF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8CB4C-C31E-0D45-8E7A-9CEB61AC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A7176-8642-8D43-807E-43108BAD6B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37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8231B-6203-1D4E-837D-2E4B4B8F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2226F-569F-4C42-B93E-44D8E52A7FE3}" type="datetimeFigureOut">
              <a:rPr lang="en-US"/>
              <a:pPr>
                <a:defRPr/>
              </a:pPr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94B47-489A-394F-B32D-530A9EFE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5776-852E-0841-A130-BE495976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87296-574C-514E-B1A7-26852DA33A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67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A5190-0DDE-814D-8DD6-D6CFA230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7EF09-3E27-1344-8C35-615397438BEC}" type="datetimeFigureOut">
              <a:rPr lang="en-US"/>
              <a:pPr>
                <a:defRPr/>
              </a:pPr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899B1-6D4B-8341-ADEA-2E14A7C4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38459-4BF4-9E45-9345-09E3C15E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D75A6-EBAF-454A-AE21-8C1EFD395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3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EE5AD-2B84-3A45-9A78-BBA0A01A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1F968-A9F2-704B-ABF9-CF3DB5BAE276}" type="datetimeFigureOut">
              <a:rPr lang="en-US"/>
              <a:pPr>
                <a:defRPr/>
              </a:pPr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94D3-EECB-AF45-B54F-9BA19DE8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28D2-D34A-5641-9727-41CDE9B2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A2968-F2B6-2146-9E6E-0F07C76742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45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CA5954-6C74-DF44-9BFD-DC1DEB3F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C76F3-302D-7141-AB50-E8E87DFB8F88}" type="datetimeFigureOut">
              <a:rPr lang="en-US"/>
              <a:pPr>
                <a:defRPr/>
              </a:pPr>
              <a:t>9/24/24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A8202A4-9837-BD43-880A-90CCAE7A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A6E1CD-A72D-BD48-83BA-70BE813E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3B89C-6AB7-0846-AB29-DABDF656C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59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58C4DD2-2306-EB43-92E4-D1D6B6E6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B83A1-AA51-B64A-8E21-4FF64D434443}" type="datetimeFigureOut">
              <a:rPr lang="en-US"/>
              <a:pPr>
                <a:defRPr/>
              </a:pPr>
              <a:t>9/24/24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67BFA61-EFEB-3A45-B149-378CFAD6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4171630-9EB9-2241-BC03-A06CE062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48DBA-ECF8-0646-98C2-4BF022C4C6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1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04342E9-8FB2-B042-B2D0-8154920A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9FEF1-2C2D-524E-9B1A-78055A46E3B2}" type="datetimeFigureOut">
              <a:rPr lang="en-US"/>
              <a:pPr>
                <a:defRPr/>
              </a:pPr>
              <a:t>9/24/24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ECE8C11-C850-8F4F-9833-2AD77644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D6D65A-F777-224B-8C1E-03B4A665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382B4-596B-8E43-83C1-E60AE2B73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96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01C7E6C-1785-FE48-BA5F-60BFADA7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CAD05-9AD8-BB4A-A622-9BA4B6727059}" type="datetimeFigureOut">
              <a:rPr lang="en-US"/>
              <a:pPr>
                <a:defRPr/>
              </a:pPr>
              <a:t>9/24/24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4E98F04-CB64-184D-BD4B-331BA9A6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149511-3623-A34E-9320-86C1E1B6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E314E-E156-1D49-83D1-577F16F588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47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0F2A64B-8131-1D4D-80FA-1AF27166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FEF8-D976-404B-943E-374B00FB3029}" type="datetimeFigureOut">
              <a:rPr lang="en-US"/>
              <a:pPr>
                <a:defRPr/>
              </a:pPr>
              <a:t>9/24/24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C99187-BAF2-C147-B52D-64B91238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D555A3-CF72-8243-84F1-BA164343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764BD-0BC0-C54E-9EFB-D5D182571E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5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DDBDEE-F886-064A-9503-168F7D7A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49E5B-3D48-A34B-8650-4FD6A8352363}" type="datetimeFigureOut">
              <a:rPr lang="en-US"/>
              <a:pPr>
                <a:defRPr/>
              </a:pPr>
              <a:t>9/24/24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0DD9B1C-410D-2F40-862E-3CA4E959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1A6CB8-9844-E54B-A0B1-D6C7420A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B846-F45C-3A4A-A3EA-EFF63F895B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68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AD23E63-EE6D-334D-A7AE-4D8DA1A6825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834F2C-6867-3C4D-AF32-C9A3451DF0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96B8E-362D-2447-B4BB-AF582AA55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1530C32-864A-E44B-95A6-C82F52D2A51D}" type="datetimeFigureOut">
              <a:rPr lang="en-US"/>
              <a:pPr>
                <a:defRPr/>
              </a:pPr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08C6B-F52F-104B-A73C-32C560C67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71401-F8B1-DB4F-B4BE-FD0EF5AEE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1C7EAC-5F0C-034F-B46E-B75C6E70C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iEO6mD2xpA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77DB-3DAD-2949-4BEC-E81F1A7B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World, I Guess?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9935-9118-0C2C-59E1-A9214683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219200"/>
            <a:ext cx="7543800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ctr"/>
            <a:r>
              <a:rPr lang="en-US" dirty="0">
                <a:hlinkClick r:id="rId2"/>
              </a:rPr>
              <a:t>https://www.youtube.com/watch?v=iEO6mD2xpAY</a:t>
            </a:r>
            <a:endParaRPr lang="en-US" dirty="0"/>
          </a:p>
          <a:p>
            <a:pPr algn="ctr"/>
            <a:r>
              <a:rPr lang="en-US" dirty="0"/>
              <a:t>(3:34- 4:13)</a:t>
            </a:r>
          </a:p>
          <a:p>
            <a:endParaRPr lang="en-US" dirty="0"/>
          </a:p>
        </p:txBody>
      </p:sp>
      <p:pic>
        <p:nvPicPr>
          <p:cNvPr id="4100" name="Picture 4" descr="History of the Entire World, I Guess could have been the best online video  of 2005 - The Verge">
            <a:extLst>
              <a:ext uri="{FF2B5EF4-FFF2-40B4-BE49-F238E27FC236}">
                <a16:creationId xmlns:a16="http://schemas.microsoft.com/office/drawing/2014/main" id="{BF71F17E-778C-C1A9-0124-2EE3A2003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41150"/>
            <a:ext cx="5181600" cy="27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64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ubtitle 4">
            <a:extLst>
              <a:ext uri="{FF2B5EF4-FFF2-40B4-BE49-F238E27FC236}">
                <a16:creationId xmlns:a16="http://schemas.microsoft.com/office/drawing/2014/main" id="{419ECA93-D1E6-B14C-AEF0-3333A09DA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85241"/>
            <a:ext cx="7620000" cy="2595562"/>
          </a:xfrm>
        </p:spPr>
        <p:txBody>
          <a:bodyPr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US" sz="2000" dirty="0">
                <a:solidFill>
                  <a:srgbClr val="FF0000"/>
                </a:solidFill>
              </a:rPr>
              <a:t>What geographic feature did early civilizations develop around? Why?</a:t>
            </a:r>
            <a:endParaRPr lang="en-US" sz="2000" b="1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2. Where were the </a:t>
            </a:r>
            <a:r>
              <a:rPr lang="en-US" sz="2000" b="1" u="sng" dirty="0">
                <a:solidFill>
                  <a:srgbClr val="FF0000"/>
                </a:solidFill>
              </a:rPr>
              <a:t>early</a:t>
            </a:r>
            <a:r>
              <a:rPr lang="en-US" sz="2000" dirty="0">
                <a:solidFill>
                  <a:srgbClr val="FF0000"/>
                </a:solidFill>
              </a:rPr>
              <a:t> civilizations located?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6386" name="Title 4">
            <a:extLst>
              <a:ext uri="{FF2B5EF4-FFF2-40B4-BE49-F238E27FC236}">
                <a16:creationId xmlns:a16="http://schemas.microsoft.com/office/drawing/2014/main" id="{BEBAC361-291A-B24E-BAA1-3BB0CFB997C1}"/>
              </a:ext>
            </a:extLst>
          </p:cNvPr>
          <p:cNvSpPr txBox="1">
            <a:spLocks/>
          </p:cNvSpPr>
          <p:nvPr/>
        </p:nvSpPr>
        <p:spPr bwMode="auto">
          <a:xfrm>
            <a:off x="76200" y="144463"/>
            <a:ext cx="89154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b="1"/>
              <a:t>Focus:  </a:t>
            </a:r>
            <a:r>
              <a:rPr lang="en-US" altLang="en-US"/>
              <a:t>How did geographical features affect the development of early civilizations?</a:t>
            </a:r>
          </a:p>
        </p:txBody>
      </p:sp>
      <p:pic>
        <p:nvPicPr>
          <p:cNvPr id="6" name="Picture 2" descr="Amazon.com: Knowledge Unlimited Inc. Ancient Civilizations Map and  Timeline- Poster: Prints: Posters &amp; Prints">
            <a:extLst>
              <a:ext uri="{FF2B5EF4-FFF2-40B4-BE49-F238E27FC236}">
                <a16:creationId xmlns:a16="http://schemas.microsoft.com/office/drawing/2014/main" id="{3599E484-B963-7047-B485-FBA9E1B4F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84" y="1109380"/>
            <a:ext cx="7515616" cy="4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F1EB1E93-5D9F-4245-B607-21DDA312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49263"/>
            <a:ext cx="8229600" cy="1143000"/>
          </a:xfrm>
        </p:spPr>
        <p:txBody>
          <a:bodyPr/>
          <a:lstStyle/>
          <a:p>
            <a:r>
              <a:rPr lang="en-US" altLang="en-US" sz="3200" i="1"/>
              <a:t>What is “civilization”?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A3A25-294F-EA47-BC56-C21D2432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768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Early Neolithic villages eventually become more complex societies which practiced an urban rather than village lifestyle.  As such, they are characterized by:</a:t>
            </a: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sz="1800" dirty="0">
                <a:solidFill>
                  <a:srgbClr val="C00000"/>
                </a:solidFill>
              </a:rPr>
              <a:t>A strong centralized leadership (king or emperor) </a:t>
            </a:r>
            <a:r>
              <a:rPr lang="en-US" sz="1800" dirty="0"/>
              <a:t>that coordinates the production storage and distribution of food and generates laws to protect property.</a:t>
            </a: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sz="1800" dirty="0">
                <a:solidFill>
                  <a:srgbClr val="7030A0"/>
                </a:solidFill>
              </a:rPr>
              <a:t>Job Specialization </a:t>
            </a:r>
            <a:r>
              <a:rPr lang="en-US" sz="1800" dirty="0"/>
              <a:t>(weavers, metal workers, scribes, etc…) who rely upon the food producers to survive.-</a:t>
            </a:r>
            <a:r>
              <a:rPr lang="en-US" sz="1800" dirty="0">
                <a:sym typeface="Wingdings" panose="05000000000000000000" pitchFamily="2" charset="2"/>
              </a:rPr>
              <a:t>More products=more trade</a:t>
            </a: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Social Hierarchies</a:t>
            </a:r>
            <a:r>
              <a:rPr lang="en-US" sz="1800" dirty="0">
                <a:sym typeface="Wingdings" panose="05000000000000000000" pitchFamily="2" charset="2"/>
              </a:rPr>
              <a:t>-Some individuals acquire more power, strength land (wealth) than others.  The “others” often do the manual labor (farming, building, etc…)</a:t>
            </a:r>
            <a:endParaRPr lang="en-US" sz="1800" dirty="0"/>
          </a:p>
          <a:p>
            <a:pPr marL="514350" indent="-514350">
              <a:buFont typeface="Arial" charset="0"/>
              <a:buAutoNum type="arabicPeriod"/>
              <a:defRPr/>
            </a:pPr>
            <a:endParaRPr lang="en-US" sz="1800" dirty="0"/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31534015-4DC3-CF41-BFBD-4CC971151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1371600"/>
            <a:ext cx="63785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itle 4">
            <a:extLst>
              <a:ext uri="{FF2B5EF4-FFF2-40B4-BE49-F238E27FC236}">
                <a16:creationId xmlns:a16="http://schemas.microsoft.com/office/drawing/2014/main" id="{49F6F9C4-1E33-984C-A88A-837151FD81CA}"/>
              </a:ext>
            </a:extLst>
          </p:cNvPr>
          <p:cNvSpPr txBox="1">
            <a:spLocks/>
          </p:cNvSpPr>
          <p:nvPr/>
        </p:nvSpPr>
        <p:spPr bwMode="auto">
          <a:xfrm>
            <a:off x="76200" y="144463"/>
            <a:ext cx="891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Focus:  </a:t>
            </a:r>
            <a:r>
              <a:rPr lang="en-US" altLang="en-US" sz="1800" i="1">
                <a:solidFill>
                  <a:srgbClr val="7030A0"/>
                </a:solidFill>
              </a:rPr>
              <a:t>Why do historians consider Mesopotamia be considered the “Cradle of Civilization”?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1427DE3E-33E4-5E4B-A386-67DF2C9B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00" y="160338"/>
            <a:ext cx="9372600" cy="1143000"/>
          </a:xfrm>
        </p:spPr>
        <p:txBody>
          <a:bodyPr/>
          <a:lstStyle/>
          <a:p>
            <a:r>
              <a:rPr lang="en-US" altLang="en-US" sz="3200" b="1" u="sng"/>
              <a:t>Mesopotamia and the World’s First Civilizations</a:t>
            </a:r>
          </a:p>
        </p:txBody>
      </p:sp>
      <p:graphicFrame>
        <p:nvGraphicFramePr>
          <p:cNvPr id="22533" name="Content Placeholder 2">
            <a:extLst>
              <a:ext uri="{FF2B5EF4-FFF2-40B4-BE49-F238E27FC236}">
                <a16:creationId xmlns:a16="http://schemas.microsoft.com/office/drawing/2014/main" id="{96BDC94F-BB55-35CF-92FB-49995AA1029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33294365-1BFB-B04A-B960-80DB7DD8B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5549" y="1166018"/>
            <a:ext cx="4038600" cy="4525963"/>
          </a:xfrm>
        </p:spPr>
        <p:txBody>
          <a:bodyPr/>
          <a:lstStyle/>
          <a:p>
            <a:r>
              <a:rPr lang="en-US" altLang="en-US" sz="2400" dirty="0"/>
              <a:t>Mesopotamia is the </a:t>
            </a:r>
            <a:r>
              <a:rPr lang="en-US" altLang="en-US" sz="2400" b="1" dirty="0"/>
              <a:t>physical</a:t>
            </a:r>
            <a:r>
              <a:rPr lang="en-US" altLang="en-US" sz="2400" dirty="0"/>
              <a:t> </a:t>
            </a:r>
            <a:r>
              <a:rPr lang="en-US" altLang="en-US" sz="2400" b="1" dirty="0"/>
              <a:t>region-</a:t>
            </a:r>
            <a:r>
              <a:rPr lang="en-US" altLang="en-US" sz="2400" dirty="0"/>
              <a:t> these are the civilizations: Sumerians, Akkadians, Babylonians and Assyrians.</a:t>
            </a:r>
          </a:p>
          <a:p>
            <a:endParaRPr lang="en-US" altLang="en-US" dirty="0"/>
          </a:p>
        </p:txBody>
      </p:sp>
      <p:pic>
        <p:nvPicPr>
          <p:cNvPr id="2050" name="Picture 2" descr="Ancient Mesopotamia: Civilization and History | TimeMaps">
            <a:extLst>
              <a:ext uri="{FF2B5EF4-FFF2-40B4-BE49-F238E27FC236}">
                <a16:creationId xmlns:a16="http://schemas.microsoft.com/office/drawing/2014/main" id="{B6A3C2EC-2087-FC43-AAF5-14996A5C9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2" y="3048000"/>
            <a:ext cx="4267198" cy="36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6F8B-DF67-3549-9180-10486ED6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8915400" cy="48006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800" dirty="0"/>
              <a:t>Mesopotamian culture developed a system of writing called </a:t>
            </a:r>
            <a:r>
              <a:rPr lang="en-US" sz="2800" b="1" i="1" u="sng" dirty="0">
                <a:solidFill>
                  <a:srgbClr val="FF0000"/>
                </a:solidFill>
              </a:rPr>
              <a:t>cuneiform</a:t>
            </a:r>
            <a:r>
              <a:rPr lang="en-US" sz="2800" dirty="0"/>
              <a:t>. ~3200 BCE</a:t>
            </a:r>
          </a:p>
          <a:p>
            <a:pPr marL="0" indent="0">
              <a:buFont typeface="Arial" charset="0"/>
              <a:buNone/>
              <a:defRPr/>
            </a:pPr>
            <a:endParaRPr lang="en-US" sz="2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00B0F0"/>
                </a:solidFill>
              </a:rPr>
              <a:t>Guiding Question: What benefits come from being able to write? What will this writing be used for?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     </a:t>
            </a:r>
            <a:r>
              <a:rPr lang="en-US" sz="2800" dirty="0">
                <a:solidFill>
                  <a:srgbClr val="0070C0"/>
                </a:solidFill>
              </a:rPr>
              <a:t>The Fertile Crescent </a:t>
            </a:r>
            <a:r>
              <a:rPr lang="en-US" sz="2800" dirty="0">
                <a:solidFill>
                  <a:srgbClr val="FF0000"/>
                </a:solidFill>
              </a:rPr>
              <a:t>	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				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B729E046-8763-AE45-80FC-3D3B147A3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3429001"/>
            <a:ext cx="22637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83C5EABF-0BBC-BB42-9607-8B6F4D02043C}"/>
              </a:ext>
            </a:extLst>
          </p:cNvPr>
          <p:cNvSpPr txBox="1">
            <a:spLocks/>
          </p:cNvSpPr>
          <p:nvPr/>
        </p:nvSpPr>
        <p:spPr bwMode="auto">
          <a:xfrm>
            <a:off x="455613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/>
              <a:t>Mini-Lesson</a:t>
            </a:r>
            <a:r>
              <a:rPr lang="en-US" altLang="en-US" sz="2800" dirty="0"/>
              <a:t> </a:t>
            </a:r>
            <a:r>
              <a:rPr lang="en-US" altLang="en-US" sz="2800" i="1" dirty="0">
                <a:solidFill>
                  <a:schemeClr val="accent4"/>
                </a:solidFill>
              </a:rPr>
              <a:t>Focus</a:t>
            </a:r>
            <a:r>
              <a:rPr lang="en-US" altLang="en-US" sz="2800" dirty="0"/>
              <a:t>:  </a:t>
            </a:r>
            <a:r>
              <a:rPr lang="en-US" altLang="en-US" sz="2800" i="1" dirty="0">
                <a:solidFill>
                  <a:srgbClr val="7030A0"/>
                </a:solidFill>
              </a:rPr>
              <a:t>Why do historians consider Mesopotamia be considered the “Cradle of Civilization”?</a:t>
            </a:r>
          </a:p>
        </p:txBody>
      </p:sp>
      <p:sp>
        <p:nvSpPr>
          <p:cNvPr id="25605" name="TextBox 1">
            <a:extLst>
              <a:ext uri="{FF2B5EF4-FFF2-40B4-BE49-F238E27FC236}">
                <a16:creationId xmlns:a16="http://schemas.microsoft.com/office/drawing/2014/main" id="{F6296A3A-11F1-2846-926D-8A5ED9863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63" y="4549775"/>
            <a:ext cx="2776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Ancient Cuneiform on </a:t>
            </a:r>
          </a:p>
          <a:p>
            <a:r>
              <a:rPr lang="en-US" altLang="en-US"/>
              <a:t>Stone Tablet ~2000 BCE </a:t>
            </a:r>
          </a:p>
        </p:txBody>
      </p:sp>
      <p:pic>
        <p:nvPicPr>
          <p:cNvPr id="1026" name="Picture 2" descr="Cuneiform (article) | Ancient Near East | Khan Academy">
            <a:extLst>
              <a:ext uri="{FF2B5EF4-FFF2-40B4-BE49-F238E27FC236}">
                <a16:creationId xmlns:a16="http://schemas.microsoft.com/office/drawing/2014/main" id="{E784BE83-5B7B-FD42-AF18-F1DA8C805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2113"/>
            <a:ext cx="4105752" cy="228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16CC90C-2B08-F041-B001-F2B6F1C1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b="1" i="1" u="sng"/>
              <a:t>Mesopotamian GOVERNMENT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F82C229-D570-D944-9553-D7693B853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382000" cy="4495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b="1" u="sng" dirty="0"/>
              <a:t>City-states</a:t>
            </a:r>
            <a:r>
              <a:rPr lang="en-US" altLang="en-US" dirty="0"/>
              <a:t>: </a:t>
            </a:r>
            <a:r>
              <a:rPr lang="en-US" altLang="en-US" sz="2900" dirty="0"/>
              <a:t>Were eventually united under 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en-US" sz="2900" dirty="0"/>
              <a:t>   single rulers.</a:t>
            </a:r>
          </a:p>
          <a:p>
            <a:pPr marL="0" indent="0" eaLnBrk="1" hangingPunct="1"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en-US" dirty="0"/>
              <a:t>*</a:t>
            </a:r>
            <a:r>
              <a:rPr lang="en-US" altLang="en-US" dirty="0">
                <a:solidFill>
                  <a:srgbClr val="0070C0"/>
                </a:solidFill>
              </a:rPr>
              <a:t>Mesopotamia is often referred to as </a:t>
            </a:r>
            <a:r>
              <a:rPr lang="en-US" altLang="en-US" b="1" i="1" u="sng" dirty="0">
                <a:solidFill>
                  <a:srgbClr val="FF0000"/>
                </a:solidFill>
              </a:rPr>
              <a:t>Sumer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>
                <a:solidFill>
                  <a:srgbClr val="0070C0"/>
                </a:solidFill>
              </a:rPr>
              <a:t>the name of the first Kingdom in the region!</a:t>
            </a:r>
          </a:p>
          <a:p>
            <a:pPr eaLnBrk="1" hangingPunct="1"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dirty="0"/>
              <a:t>Ruled under a </a:t>
            </a:r>
            <a:r>
              <a:rPr lang="en-US" altLang="en-US" b="1" i="1" u="sng" dirty="0">
                <a:solidFill>
                  <a:srgbClr val="FF0000"/>
                </a:solidFill>
              </a:rPr>
              <a:t>theocracy</a:t>
            </a:r>
            <a:r>
              <a:rPr lang="en-US" altLang="en-US" dirty="0">
                <a:solidFill>
                  <a:srgbClr val="FF0000"/>
                </a:solidFill>
              </a:rPr>
              <a:t>. </a:t>
            </a:r>
            <a:r>
              <a:rPr lang="en-US" altLang="en-US" dirty="0"/>
              <a:t>The rulers were also  the head of religion. </a:t>
            </a:r>
          </a:p>
          <a:p>
            <a:pPr eaLnBrk="1" hangingPunct="1"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dirty="0"/>
              <a:t>King Hammurabi </a:t>
            </a:r>
            <a:r>
              <a:rPr lang="en-US" altLang="en-US" b="1" u="sng" dirty="0">
                <a:solidFill>
                  <a:srgbClr val="FF0000"/>
                </a:solidFill>
              </a:rPr>
              <a:t>(</a:t>
            </a:r>
            <a:r>
              <a:rPr lang="en-US" altLang="en-US" b="1" i="1" u="sng" dirty="0">
                <a:solidFill>
                  <a:srgbClr val="FF0000"/>
                </a:solidFill>
              </a:rPr>
              <a:t>A Babylonian) </a:t>
            </a:r>
            <a:r>
              <a:rPr lang="en-US" altLang="en-US" dirty="0"/>
              <a:t>created one of the earliest written law codes we have today. </a:t>
            </a:r>
            <a:r>
              <a:rPr lang="en-US" altLang="en-US" b="1" i="1" u="sng" dirty="0">
                <a:solidFill>
                  <a:srgbClr val="FF0000"/>
                </a:solidFill>
              </a:rPr>
              <a:t>The Code of Hammurabi ~1750 BCE</a:t>
            </a:r>
          </a:p>
          <a:p>
            <a:pPr lvl="1" indent="-342900" eaLnBrk="1" hangingPunct="1">
              <a:buClr>
                <a:schemeClr val="tx1"/>
              </a:buClr>
              <a:buFont typeface="Arial" charset="0"/>
              <a:buChar char="–"/>
              <a:defRPr/>
            </a:pPr>
            <a:r>
              <a:rPr lang="en-US" altLang="en-US" dirty="0"/>
              <a:t>Pertained to all aspects of life.</a:t>
            </a:r>
          </a:p>
          <a:p>
            <a:pPr lvl="1" indent="-342900" eaLnBrk="1" hangingPunct="1">
              <a:buClr>
                <a:schemeClr val="tx1"/>
              </a:buClr>
              <a:buFont typeface="Arial" charset="0"/>
              <a:buChar char="–"/>
              <a:defRPr/>
            </a:pPr>
            <a:r>
              <a:rPr lang="en-US" altLang="en-US" dirty="0"/>
              <a:t>Reinforced social classes.</a:t>
            </a:r>
          </a:p>
        </p:txBody>
      </p:sp>
      <p:pic>
        <p:nvPicPr>
          <p:cNvPr id="26627" name="Picture 2" descr="Image result for mesopotamia government">
            <a:extLst>
              <a:ext uri="{FF2B5EF4-FFF2-40B4-BE49-F238E27FC236}">
                <a16:creationId xmlns:a16="http://schemas.microsoft.com/office/drawing/2014/main" id="{E12E7245-E6BD-E944-85D1-37C641068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378450"/>
            <a:ext cx="24384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28BE5C-F1CA-9147-A314-5B5F521D78B3}"/>
              </a:ext>
            </a:extLst>
          </p:cNvPr>
          <p:cNvSpPr txBox="1"/>
          <p:nvPr/>
        </p:nvSpPr>
        <p:spPr>
          <a:xfrm>
            <a:off x="6248400" y="0"/>
            <a:ext cx="2895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i="1" dirty="0">
                <a:solidFill>
                  <a:schemeClr val="accent3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BF7FA70E-96F3-6441-BC32-8B0C21DB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u="sng"/>
              <a:t>The Code of Hammurabi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7D12818D-1957-164A-A595-781B089E1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Open the Document on Google Classroom!!!!</a:t>
            </a:r>
          </a:p>
        </p:txBody>
      </p:sp>
      <p:sp>
        <p:nvSpPr>
          <p:cNvPr id="27651" name="AutoShape 2" descr="The Code of Hammurabi: 10 Things You Should Know">
            <a:extLst>
              <a:ext uri="{FF2B5EF4-FFF2-40B4-BE49-F238E27FC236}">
                <a16:creationId xmlns:a16="http://schemas.microsoft.com/office/drawing/2014/main" id="{4992CF44-2D1F-2449-9E84-A93729916A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7652" name="Picture 8" descr="The Reign of Hammurabi timeline | Timetoast timelines">
            <a:extLst>
              <a:ext uri="{FF2B5EF4-FFF2-40B4-BE49-F238E27FC236}">
                <a16:creationId xmlns:a16="http://schemas.microsoft.com/office/drawing/2014/main" id="{2D126AAA-DEBE-B64A-8224-C6CC52599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2225675"/>
            <a:ext cx="34925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411</Words>
  <Application>Microsoft Macintosh PowerPoint</Application>
  <PresentationFormat>On-screen Show (4:3)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Wingdings 2</vt:lpstr>
      <vt:lpstr>Office Theme</vt:lpstr>
      <vt:lpstr>History of the World, I Guess?</vt:lpstr>
      <vt:lpstr>PowerPoint Presentation</vt:lpstr>
      <vt:lpstr>What is “civilization”?</vt:lpstr>
      <vt:lpstr>Mesopotamia and the World’s First Civilizations</vt:lpstr>
      <vt:lpstr>PowerPoint Presentation</vt:lpstr>
      <vt:lpstr>Mesopotamian GOVERNMENT</vt:lpstr>
      <vt:lpstr>The Code of Hammurabi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Themes</dc:title>
  <dc:creator>Lauren Zerega</dc:creator>
  <cp:lastModifiedBy>Rerick Austen</cp:lastModifiedBy>
  <cp:revision>123</cp:revision>
  <cp:lastPrinted>2016-10-17T11:29:25Z</cp:lastPrinted>
  <dcterms:created xsi:type="dcterms:W3CDTF">2007-12-04T09:54:13Z</dcterms:created>
  <dcterms:modified xsi:type="dcterms:W3CDTF">2024-09-24T12:11:37Z</dcterms:modified>
</cp:coreProperties>
</file>