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6" r:id="rId3"/>
    <p:sldId id="257" r:id="rId4"/>
    <p:sldId id="328" r:id="rId5"/>
    <p:sldId id="327" r:id="rId6"/>
    <p:sldId id="265" r:id="rId7"/>
    <p:sldId id="273" r:id="rId8"/>
    <p:sldId id="322" r:id="rId9"/>
    <p:sldId id="326" r:id="rId10"/>
    <p:sldId id="329" r:id="rId11"/>
    <p:sldId id="271" r:id="rId12"/>
    <p:sldId id="27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1" autoAdjust="0"/>
    <p:restoredTop sz="94729"/>
  </p:normalViewPr>
  <p:slideViewPr>
    <p:cSldViewPr>
      <p:cViewPr varScale="1">
        <p:scale>
          <a:sx n="109" d="100"/>
          <a:sy n="109" d="100"/>
        </p:scale>
        <p:origin x="172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C3C413F-45C2-41E0-B50C-2DFA36946055}" type="datetimeFigureOut">
              <a:rPr lang="en-US"/>
              <a:pPr>
                <a:defRPr/>
              </a:pPr>
              <a:t>9/26/24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C617C69-EF22-4446-97DA-31530D4C495E}" type="slidenum">
              <a:rPr lang="en-US"/>
              <a:pPr>
                <a:defRPr/>
              </a:pPr>
              <a:t>‹#›</a:t>
            </a:fld>
            <a:endParaRPr lang="en-US"/>
          </a:p>
        </p:txBody>
      </p:sp>
    </p:spTree>
    <p:extLst>
      <p:ext uri="{BB962C8B-B14F-4D97-AF65-F5344CB8AC3E}">
        <p14:creationId xmlns:p14="http://schemas.microsoft.com/office/powerpoint/2010/main" val="723156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10758D-06E9-4A49-9A45-01E3EB440292}" type="slidenum">
              <a:rPr lang="en-US" smtClean="0"/>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047768-8B15-4EAB-AE77-2D8D7DF67C49}" type="slidenum">
              <a:rPr lang="en-US" smtClean="0"/>
              <a:pPr fontAlgn="base">
                <a:spcBef>
                  <a:spcPct val="0"/>
                </a:spcBef>
                <a:spcAft>
                  <a:spcPct val="0"/>
                </a:spcAft>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ED52C6-CE44-43E0-99AC-88A7C049835E}" type="slidenum">
              <a:rPr lang="en-US" smtClean="0"/>
              <a:pPr fontAlgn="base">
                <a:spcBef>
                  <a:spcPct val="0"/>
                </a:spcBef>
                <a:spcAft>
                  <a:spcPct val="0"/>
                </a:spcAft>
                <a:defRPr/>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C1957F5-C014-4F0A-86CA-3BF2857E4EE2}" type="datetimeFigureOut">
              <a:rPr lang="en-US"/>
              <a:pPr>
                <a:defRPr/>
              </a:pPr>
              <a:t>9/26/24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E06389-E37A-4490-A0BB-9E06AEEA6D7E}" type="slidenum">
              <a:rPr lang="en-US"/>
              <a:pPr>
                <a:defRPr/>
              </a:pPr>
              <a:t>‹#›</a:t>
            </a:fld>
            <a:endParaRPr lang="en-US"/>
          </a:p>
        </p:txBody>
      </p:sp>
    </p:spTree>
    <p:extLst>
      <p:ext uri="{BB962C8B-B14F-4D97-AF65-F5344CB8AC3E}">
        <p14:creationId xmlns:p14="http://schemas.microsoft.com/office/powerpoint/2010/main" val="199878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7D5926-5376-4D8C-B446-1F84C773356E}" type="datetimeFigureOut">
              <a:rPr lang="en-US"/>
              <a:pPr>
                <a:defRPr/>
              </a:pPr>
              <a:t>9/26/24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B15257-97BA-4F6D-B32B-184935FA980D}" type="slidenum">
              <a:rPr lang="en-US"/>
              <a:pPr>
                <a:defRPr/>
              </a:pPr>
              <a:t>‹#›</a:t>
            </a:fld>
            <a:endParaRPr lang="en-US"/>
          </a:p>
        </p:txBody>
      </p:sp>
    </p:spTree>
    <p:extLst>
      <p:ext uri="{BB962C8B-B14F-4D97-AF65-F5344CB8AC3E}">
        <p14:creationId xmlns:p14="http://schemas.microsoft.com/office/powerpoint/2010/main" val="2297832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2D90C3-B7DF-41BB-BCD4-6DB54B473B33}" type="datetimeFigureOut">
              <a:rPr lang="en-US"/>
              <a:pPr>
                <a:defRPr/>
              </a:pPr>
              <a:t>9/26/24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D7ABC3-9F5A-4B99-9BEF-E095599031D7}" type="slidenum">
              <a:rPr lang="en-US"/>
              <a:pPr>
                <a:defRPr/>
              </a:pPr>
              <a:t>‹#›</a:t>
            </a:fld>
            <a:endParaRPr lang="en-US"/>
          </a:p>
        </p:txBody>
      </p:sp>
    </p:spTree>
    <p:extLst>
      <p:ext uri="{BB962C8B-B14F-4D97-AF65-F5344CB8AC3E}">
        <p14:creationId xmlns:p14="http://schemas.microsoft.com/office/powerpoint/2010/main" val="38158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78267C8-F69E-4CCB-ADFD-2C0402EE802C}" type="datetimeFigureOut">
              <a:rPr lang="en-US"/>
              <a:pPr>
                <a:defRPr/>
              </a:pPr>
              <a:t>9/26/24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47956E-531B-4052-9E73-BF37119FA590}" type="slidenum">
              <a:rPr lang="en-US"/>
              <a:pPr>
                <a:defRPr/>
              </a:pPr>
              <a:t>‹#›</a:t>
            </a:fld>
            <a:endParaRPr lang="en-US"/>
          </a:p>
        </p:txBody>
      </p:sp>
    </p:spTree>
    <p:extLst>
      <p:ext uri="{BB962C8B-B14F-4D97-AF65-F5344CB8AC3E}">
        <p14:creationId xmlns:p14="http://schemas.microsoft.com/office/powerpoint/2010/main" val="357681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E36013-DA31-485D-98F7-60191AC76292}" type="datetimeFigureOut">
              <a:rPr lang="en-US"/>
              <a:pPr>
                <a:defRPr/>
              </a:pPr>
              <a:t>9/26/24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F673C-92D3-4657-9024-82FEBCE3DAB8}" type="slidenum">
              <a:rPr lang="en-US"/>
              <a:pPr>
                <a:defRPr/>
              </a:pPr>
              <a:t>‹#›</a:t>
            </a:fld>
            <a:endParaRPr lang="en-US"/>
          </a:p>
        </p:txBody>
      </p:sp>
    </p:spTree>
    <p:extLst>
      <p:ext uri="{BB962C8B-B14F-4D97-AF65-F5344CB8AC3E}">
        <p14:creationId xmlns:p14="http://schemas.microsoft.com/office/powerpoint/2010/main" val="189490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6802AD-07BF-48C8-9637-7976C17E1F63}" type="datetimeFigureOut">
              <a:rPr lang="en-US"/>
              <a:pPr>
                <a:defRPr/>
              </a:pPr>
              <a:t>9/26/24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3E551D-33B5-41AA-9E53-B17FCEE24A2F}" type="slidenum">
              <a:rPr lang="en-US"/>
              <a:pPr>
                <a:defRPr/>
              </a:pPr>
              <a:t>‹#›</a:t>
            </a:fld>
            <a:endParaRPr lang="en-US"/>
          </a:p>
        </p:txBody>
      </p:sp>
    </p:spTree>
    <p:extLst>
      <p:ext uri="{BB962C8B-B14F-4D97-AF65-F5344CB8AC3E}">
        <p14:creationId xmlns:p14="http://schemas.microsoft.com/office/powerpoint/2010/main" val="138515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1AAAD81-650A-4DB9-B844-5E323039BAE0}" type="datetimeFigureOut">
              <a:rPr lang="en-US"/>
              <a:pPr>
                <a:defRPr/>
              </a:pPr>
              <a:t>9/26/24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50EEEC8-576E-4CC4-8992-EC920C6FA59A}" type="slidenum">
              <a:rPr lang="en-US"/>
              <a:pPr>
                <a:defRPr/>
              </a:pPr>
              <a:t>‹#›</a:t>
            </a:fld>
            <a:endParaRPr lang="en-US"/>
          </a:p>
        </p:txBody>
      </p:sp>
    </p:spTree>
    <p:extLst>
      <p:ext uri="{BB962C8B-B14F-4D97-AF65-F5344CB8AC3E}">
        <p14:creationId xmlns:p14="http://schemas.microsoft.com/office/powerpoint/2010/main" val="381307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AE7791-C7E4-4585-B8D7-AF8F6156D578}" type="datetimeFigureOut">
              <a:rPr lang="en-US"/>
              <a:pPr>
                <a:defRPr/>
              </a:pPr>
              <a:t>9/26/24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9B4C3B8-E7E8-40A3-AB35-D395F549D9F9}" type="slidenum">
              <a:rPr lang="en-US"/>
              <a:pPr>
                <a:defRPr/>
              </a:pPr>
              <a:t>‹#›</a:t>
            </a:fld>
            <a:endParaRPr lang="en-US"/>
          </a:p>
        </p:txBody>
      </p:sp>
    </p:spTree>
    <p:extLst>
      <p:ext uri="{BB962C8B-B14F-4D97-AF65-F5344CB8AC3E}">
        <p14:creationId xmlns:p14="http://schemas.microsoft.com/office/powerpoint/2010/main" val="288939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5837ADE-39E8-48C8-86A6-CC6DF10E38B1}" type="datetimeFigureOut">
              <a:rPr lang="en-US"/>
              <a:pPr>
                <a:defRPr/>
              </a:pPr>
              <a:t>9/26/24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44AC2B8-7AC2-4432-A2EA-B03861C0B9CC}" type="slidenum">
              <a:rPr lang="en-US"/>
              <a:pPr>
                <a:defRPr/>
              </a:pPr>
              <a:t>‹#›</a:t>
            </a:fld>
            <a:endParaRPr lang="en-US"/>
          </a:p>
        </p:txBody>
      </p:sp>
    </p:spTree>
    <p:extLst>
      <p:ext uri="{BB962C8B-B14F-4D97-AF65-F5344CB8AC3E}">
        <p14:creationId xmlns:p14="http://schemas.microsoft.com/office/powerpoint/2010/main" val="320755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14E3B4-42DE-4578-B4C7-8799738B7DF5}" type="datetimeFigureOut">
              <a:rPr lang="en-US"/>
              <a:pPr>
                <a:defRPr/>
              </a:pPr>
              <a:t>9/26/24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62FCDE-4FC7-4558-9696-73F8C0BD4FE1}" type="slidenum">
              <a:rPr lang="en-US"/>
              <a:pPr>
                <a:defRPr/>
              </a:pPr>
              <a:t>‹#›</a:t>
            </a:fld>
            <a:endParaRPr lang="en-US"/>
          </a:p>
        </p:txBody>
      </p:sp>
    </p:spTree>
    <p:extLst>
      <p:ext uri="{BB962C8B-B14F-4D97-AF65-F5344CB8AC3E}">
        <p14:creationId xmlns:p14="http://schemas.microsoft.com/office/powerpoint/2010/main" val="237657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EA1FD4-D703-47B3-99A5-834BD21BD540}" type="datetimeFigureOut">
              <a:rPr lang="en-US"/>
              <a:pPr>
                <a:defRPr/>
              </a:pPr>
              <a:t>9/26/24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DA5575-9359-4395-8253-99A674A282AB}" type="slidenum">
              <a:rPr lang="en-US"/>
              <a:pPr>
                <a:defRPr/>
              </a:pPr>
              <a:t>‹#›</a:t>
            </a:fld>
            <a:endParaRPr lang="en-US"/>
          </a:p>
        </p:txBody>
      </p:sp>
    </p:spTree>
    <p:extLst>
      <p:ext uri="{BB962C8B-B14F-4D97-AF65-F5344CB8AC3E}">
        <p14:creationId xmlns:p14="http://schemas.microsoft.com/office/powerpoint/2010/main" val="91838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E95ED07-87A7-46F9-923E-334FC6C8D938}" type="datetimeFigureOut">
              <a:rPr lang="en-US"/>
              <a:pPr>
                <a:defRPr/>
              </a:pPr>
              <a:t>9/26/24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33FAEA4-9CD7-4EF2-9B95-645731A337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182868"/>
            <a:ext cx="9220200" cy="1143000"/>
          </a:xfrm>
        </p:spPr>
        <p:txBody>
          <a:bodyPr rtlCol="0">
            <a:noAutofit/>
          </a:bodyPr>
          <a:lstStyle/>
          <a:p>
            <a:pPr eaLnBrk="1" fontAlgn="auto" hangingPunct="1">
              <a:spcAft>
                <a:spcPts val="0"/>
              </a:spcAft>
              <a:defRPr/>
            </a:pPr>
            <a:r>
              <a:rPr lang="en-US" sz="4000" b="1" dirty="0">
                <a:latin typeface="Cambria" panose="02040503050406030204" pitchFamily="18" charset="0"/>
                <a:ea typeface="Cambria" panose="02040503050406030204" pitchFamily="18" charset="0"/>
              </a:rPr>
              <a:t>Focus:</a:t>
            </a:r>
            <a:r>
              <a:rPr lang="en-US" sz="3600" dirty="0">
                <a:latin typeface="Cambria" panose="02040503050406030204" pitchFamily="18" charset="0"/>
                <a:ea typeface="Cambria" panose="02040503050406030204" pitchFamily="18" charset="0"/>
              </a:rPr>
              <a:t> How did China’s geographic isolation influence its culture?</a:t>
            </a:r>
          </a:p>
        </p:txBody>
      </p:sp>
      <p:pic>
        <p:nvPicPr>
          <p:cNvPr id="2051" name="Picture 5" descr="http://www.chinaodysseytours.com/tours/pictures/12-days-China-Landscape-Tour/daybyday/li-river-crui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43453"/>
            <a:ext cx="6781800" cy="458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096000"/>
            <a:ext cx="9144000" cy="553998"/>
          </a:xfrm>
          <a:prstGeom prst="rect">
            <a:avLst/>
          </a:prstGeom>
          <a:noFill/>
        </p:spPr>
        <p:txBody>
          <a:bodyPr wrap="square" rtlCol="0">
            <a:spAutoFit/>
          </a:bodyPr>
          <a:lstStyle/>
          <a:p>
            <a:pPr algn="ctr"/>
            <a:r>
              <a:rPr lang="en-US" sz="1500" b="1" dirty="0">
                <a:latin typeface="Cambria" panose="02040503050406030204" pitchFamily="18" charset="0"/>
                <a:ea typeface="Cambria" panose="02040503050406030204" pitchFamily="18" charset="0"/>
              </a:rPr>
              <a:t>Reminders: </a:t>
            </a:r>
          </a:p>
          <a:p>
            <a:pPr algn="ctr"/>
            <a:r>
              <a:rPr lang="en-US" sz="1500" b="1" dirty="0">
                <a:latin typeface="Cambria" panose="02040503050406030204" pitchFamily="18" charset="0"/>
                <a:ea typeface="Cambria" panose="02040503050406030204" pitchFamily="18" charset="0"/>
              </a:rPr>
              <a:t>Stimulus-Based MC Assessment on Wednesday 10/9</a:t>
            </a:r>
            <a:r>
              <a:rPr lang="en-US" sz="1500" dirty="0">
                <a:latin typeface="Cambria" panose="02040503050406030204" pitchFamily="18" charset="0"/>
                <a:ea typeface="Cambria" panose="02040503050406030204" pitchFamily="18" charset="0"/>
              </a:rPr>
              <a:t>. IN CLASS REVIEW 10/8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115C7-3F59-51E6-1AA2-3F89615D6CFC}"/>
              </a:ext>
            </a:extLst>
          </p:cNvPr>
          <p:cNvSpPr>
            <a:spLocks noGrp="1"/>
          </p:cNvSpPr>
          <p:nvPr>
            <p:ph idx="1"/>
          </p:nvPr>
        </p:nvSpPr>
        <p:spPr>
          <a:xfrm>
            <a:off x="457200" y="381000"/>
            <a:ext cx="8229600" cy="4525963"/>
          </a:xfrm>
        </p:spPr>
        <p:txBody>
          <a:bodyPr/>
          <a:lstStyle/>
          <a:p>
            <a:pPr marL="0" indent="0">
              <a:buNone/>
            </a:pPr>
            <a:r>
              <a:rPr lang="en-US" sz="1700" b="1" dirty="0"/>
              <a:t>4. The excerpt reflects the Assyrian practice of using propaganda to:</a:t>
            </a:r>
            <a:endParaRPr lang="en-US" sz="1700" dirty="0"/>
          </a:p>
          <a:p>
            <a:pPr marL="0" indent="0">
              <a:buNone/>
            </a:pPr>
            <a:r>
              <a:rPr lang="en-US" sz="1700" dirty="0"/>
              <a:t>A) Encourage artistic expression and cultural achievements.</a:t>
            </a:r>
          </a:p>
          <a:p>
            <a:pPr marL="0" indent="0">
              <a:buNone/>
            </a:pPr>
            <a:r>
              <a:rPr lang="en-US" sz="1700" dirty="0"/>
              <a:t>B) Justify military conquests and the divine right to rule.</a:t>
            </a:r>
          </a:p>
          <a:p>
            <a:pPr marL="0" indent="0">
              <a:buNone/>
            </a:pPr>
            <a:r>
              <a:rPr lang="en-US" sz="1700" dirty="0"/>
              <a:t>C) Promote economic stability and trade.</a:t>
            </a:r>
          </a:p>
          <a:p>
            <a:pPr marL="0" indent="0">
              <a:buNone/>
            </a:pPr>
            <a:r>
              <a:rPr lang="en-US" sz="1700" dirty="0"/>
              <a:t>D) Foster alliances with neighboring states.</a:t>
            </a:r>
          </a:p>
          <a:p>
            <a:pPr marL="0" indent="0">
              <a:buNone/>
            </a:pPr>
            <a:endParaRPr lang="en-US" sz="1700" dirty="0"/>
          </a:p>
          <a:p>
            <a:pPr marL="0" indent="0">
              <a:buNone/>
            </a:pPr>
            <a:r>
              <a:rPr lang="en-US" sz="1700" b="1" dirty="0"/>
              <a:t>5. In the context of ancient Near Eastern societies, the depiction of kings as "weapons of the great gods" suggests that:</a:t>
            </a:r>
            <a:endParaRPr lang="en-US" sz="1700" dirty="0"/>
          </a:p>
          <a:p>
            <a:pPr marL="0" indent="0">
              <a:buNone/>
            </a:pPr>
            <a:r>
              <a:rPr lang="en-US" sz="1700" dirty="0"/>
              <a:t>A) Religious beliefs were integral to political authority.</a:t>
            </a:r>
          </a:p>
          <a:p>
            <a:pPr marL="0" indent="0">
              <a:buNone/>
            </a:pPr>
            <a:r>
              <a:rPr lang="en-US" sz="1700" dirty="0"/>
              <a:t>B) Kings operated independently from religious institutions.</a:t>
            </a:r>
          </a:p>
          <a:p>
            <a:pPr marL="0" indent="0">
              <a:buNone/>
            </a:pPr>
            <a:r>
              <a:rPr lang="en-US" sz="1700" dirty="0"/>
              <a:t>C) Warfare was viewed as a purely economic activity.</a:t>
            </a:r>
          </a:p>
          <a:p>
            <a:pPr marL="0" indent="0">
              <a:buNone/>
            </a:pPr>
            <a:r>
              <a:rPr lang="en-US" sz="1700" dirty="0"/>
              <a:t>D) The role of women was crucial in maintaining religious practices.</a:t>
            </a:r>
          </a:p>
          <a:p>
            <a:pPr marL="0" indent="0">
              <a:buNone/>
            </a:pPr>
            <a:endParaRPr lang="en-US" sz="1700" dirty="0"/>
          </a:p>
          <a:p>
            <a:pPr marL="0" indent="0">
              <a:buNone/>
            </a:pPr>
            <a:r>
              <a:rPr lang="en-US" sz="1700" b="1" dirty="0"/>
              <a:t>6. What does the reference to "taking hostages and establishing power over all countries" indicate about the Assyrian approach to governance?</a:t>
            </a:r>
            <a:endParaRPr lang="en-US" sz="1700" dirty="0"/>
          </a:p>
          <a:p>
            <a:pPr marL="0" indent="0">
              <a:buNone/>
            </a:pPr>
            <a:r>
              <a:rPr lang="en-US" sz="1700" dirty="0"/>
              <a:t>A) A focus on peaceful negotiations to resolve conflicts.</a:t>
            </a:r>
          </a:p>
          <a:p>
            <a:pPr marL="0" indent="0">
              <a:buNone/>
            </a:pPr>
            <a:r>
              <a:rPr lang="en-US" sz="1700" dirty="0"/>
              <a:t>B) A reliance on military strength and coercion to maintain control.</a:t>
            </a:r>
          </a:p>
          <a:p>
            <a:pPr marL="0" indent="0">
              <a:buNone/>
            </a:pPr>
            <a:r>
              <a:rPr lang="en-US" sz="1700" dirty="0"/>
              <a:t>C) An emphasis on cultural assimilation of conquered peoples.</a:t>
            </a:r>
          </a:p>
          <a:p>
            <a:pPr marL="0" indent="0">
              <a:buNone/>
            </a:pPr>
            <a:r>
              <a:rPr lang="en-US" sz="1700" dirty="0"/>
              <a:t>D) A strategy to promote economic cooperation and trade.</a:t>
            </a:r>
          </a:p>
          <a:p>
            <a:endParaRPr lang="en-US" sz="1200" dirty="0"/>
          </a:p>
        </p:txBody>
      </p:sp>
    </p:spTree>
    <p:extLst>
      <p:ext uri="{BB962C8B-B14F-4D97-AF65-F5344CB8AC3E}">
        <p14:creationId xmlns:p14="http://schemas.microsoft.com/office/powerpoint/2010/main" val="362538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92162"/>
          </a:xfrm>
        </p:spPr>
        <p:txBody>
          <a:bodyPr/>
          <a:lstStyle/>
          <a:p>
            <a:pPr eaLnBrk="1" hangingPunct="1"/>
            <a:r>
              <a:rPr lang="en-US" altLang="en-US" dirty="0"/>
              <a:t>Question #1</a:t>
            </a:r>
          </a:p>
        </p:txBody>
      </p:sp>
      <p:sp>
        <p:nvSpPr>
          <p:cNvPr id="3" name="Content Placeholder 2"/>
          <p:cNvSpPr>
            <a:spLocks noGrp="1"/>
          </p:cNvSpPr>
          <p:nvPr>
            <p:ph idx="1"/>
          </p:nvPr>
        </p:nvSpPr>
        <p:spPr>
          <a:xfrm>
            <a:off x="457200" y="1066800"/>
            <a:ext cx="8229600" cy="5059363"/>
          </a:xfrm>
        </p:spPr>
        <p:txBody>
          <a:bodyPr/>
          <a:lstStyle/>
          <a:p>
            <a:pPr marL="514350" indent="-514350" eaLnBrk="1" hangingPunct="1">
              <a:buFont typeface="Arial" charset="0"/>
              <a:buNone/>
              <a:defRPr/>
            </a:pPr>
            <a:r>
              <a:rPr lang="en-US" sz="2800" dirty="0"/>
              <a:t>     Which characteristic did the early civilizations that developed along the Nile, the Tigris-Euphrates and the Huang He (Yellow River) have in common?</a:t>
            </a:r>
            <a:endParaRPr lang="en-US" dirty="0"/>
          </a:p>
          <a:p>
            <a:pPr marL="0" indent="0" eaLnBrk="1" hangingPunct="1">
              <a:buNone/>
              <a:defRPr/>
            </a:pPr>
            <a:r>
              <a:rPr lang="en-US" sz="2800" dirty="0"/>
              <a:t>A) each society’s religious beliefs were based on monotheism </a:t>
            </a:r>
          </a:p>
          <a:p>
            <a:pPr marL="0" indent="0" eaLnBrk="1" hangingPunct="1">
              <a:buNone/>
              <a:defRPr/>
            </a:pPr>
            <a:r>
              <a:rPr lang="en-US" sz="2800" dirty="0"/>
              <a:t>B) urban communities were built using stone tools</a:t>
            </a:r>
          </a:p>
          <a:p>
            <a:pPr marL="0" indent="0" eaLnBrk="1" hangingPunct="1">
              <a:buNone/>
              <a:defRPr/>
            </a:pPr>
            <a:r>
              <a:rPr lang="en-US" sz="2800" dirty="0"/>
              <a:t>C) the form of government in each community was based on male suffrage </a:t>
            </a:r>
          </a:p>
          <a:p>
            <a:pPr marL="0" indent="0" eaLnBrk="1" hangingPunct="1">
              <a:buNone/>
              <a:defRPr/>
            </a:pPr>
            <a:r>
              <a:rPr lang="en-US" sz="2800" dirty="0"/>
              <a:t>D) transportation and communication were promoted by a mild climate, fertile soil, and natural waterways </a:t>
            </a:r>
          </a:p>
          <a:p>
            <a:pPr eaLnBrk="1" hangingPunct="1">
              <a:defRPr/>
            </a:pPr>
            <a:endParaRPr lang="en-US" dirty="0"/>
          </a:p>
        </p:txBody>
      </p:sp>
      <p:sp>
        <p:nvSpPr>
          <p:cNvPr id="4" name="Title 6"/>
          <p:cNvSpPr txBox="1">
            <a:spLocks/>
          </p:cNvSpPr>
          <p:nvPr/>
        </p:nvSpPr>
        <p:spPr>
          <a:xfrm>
            <a:off x="0" y="0"/>
            <a:ext cx="9144000" cy="334962"/>
          </a:xfrm>
          <a:prstGeom prst="rect">
            <a:avLst/>
          </a:prstGeom>
        </p:spPr>
        <p:txBody>
          <a:bodyPr rtlCol="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a:t>Question #2</a:t>
            </a:r>
          </a:p>
        </p:txBody>
      </p:sp>
      <p:sp>
        <p:nvSpPr>
          <p:cNvPr id="3" name="Content Placeholder 2"/>
          <p:cNvSpPr>
            <a:spLocks noGrp="1"/>
          </p:cNvSpPr>
          <p:nvPr>
            <p:ph idx="1"/>
          </p:nvPr>
        </p:nvSpPr>
        <p:spPr>
          <a:xfrm>
            <a:off x="304800" y="1143000"/>
            <a:ext cx="8610600" cy="5334000"/>
          </a:xfrm>
        </p:spPr>
        <p:txBody>
          <a:bodyPr/>
          <a:lstStyle/>
          <a:p>
            <a:pPr eaLnBrk="1" hangingPunct="1">
              <a:buFont typeface="Arial" charset="0"/>
              <a:buNone/>
              <a:defRPr/>
            </a:pPr>
            <a:r>
              <a:rPr lang="en-US" dirty="0"/>
              <a:t>The Chinese historically called their land the “Middle Kingdom.” Colonial Europeans in the 1800’s often used the term “backward” to refer to China. These statements best illustrate</a:t>
            </a:r>
            <a:br>
              <a:rPr lang="en-US" dirty="0"/>
            </a:br>
            <a:endParaRPr lang="en-US" dirty="0"/>
          </a:p>
          <a:p>
            <a:pPr marL="0" indent="0" eaLnBrk="1" hangingPunct="1">
              <a:buNone/>
              <a:defRPr/>
            </a:pPr>
            <a:r>
              <a:rPr lang="en-US" dirty="0"/>
              <a:t>A. the failure of geographers to establish a universal terminology </a:t>
            </a:r>
          </a:p>
          <a:p>
            <a:pPr marL="0" indent="0" eaLnBrk="1" hangingPunct="1">
              <a:buNone/>
              <a:defRPr/>
            </a:pPr>
            <a:r>
              <a:rPr lang="en-US" dirty="0"/>
              <a:t>B. the importance of East Asia in world history </a:t>
            </a:r>
          </a:p>
          <a:p>
            <a:pPr marL="0" indent="0" eaLnBrk="1" hangingPunct="1">
              <a:buNone/>
              <a:defRPr/>
            </a:pPr>
            <a:r>
              <a:rPr lang="en-US" dirty="0"/>
              <a:t>C. the adoption of policies of nonalignment </a:t>
            </a:r>
          </a:p>
          <a:p>
            <a:pPr marL="0" indent="0" eaLnBrk="1" hangingPunct="1">
              <a:buNone/>
              <a:defRPr/>
            </a:pPr>
            <a:r>
              <a:rPr lang="en-US" dirty="0"/>
              <a:t>D. attitudes of ethnocentrism in both cultures </a:t>
            </a:r>
          </a:p>
          <a:p>
            <a:pPr eaLnBrk="1" hangingPunct="1">
              <a:buFont typeface="Arial" charset="0"/>
              <a:buNone/>
              <a:defRPr/>
            </a:pPr>
            <a:endParaRPr lang="en-US" dirty="0"/>
          </a:p>
        </p:txBody>
      </p:sp>
      <p:sp>
        <p:nvSpPr>
          <p:cNvPr id="4" name="Title 6"/>
          <p:cNvSpPr txBox="1">
            <a:spLocks/>
          </p:cNvSpPr>
          <p:nvPr/>
        </p:nvSpPr>
        <p:spPr>
          <a:xfrm>
            <a:off x="0" y="0"/>
            <a:ext cx="9144000" cy="334962"/>
          </a:xfrm>
          <a:prstGeom prst="rect">
            <a:avLst/>
          </a:prstGeom>
        </p:spPr>
        <p:txBody>
          <a:bodyPr rtlCol="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mj-lt"/>
                <a:ea typeface="+mj-ea"/>
                <a:cs typeface="+mj-cs"/>
              </a:rPr>
              <a:t>Aim:</a:t>
            </a:r>
            <a:r>
              <a:rPr kumimoji="0" lang="en-US" sz="2400" b="0" i="0" u="none" strike="noStrike" kern="1200" cap="none" spc="0" normalizeH="0" baseline="0" noProof="0" dirty="0">
                <a:ln>
                  <a:noFill/>
                </a:ln>
                <a:solidFill>
                  <a:schemeClr val="tx1"/>
                </a:solidFill>
                <a:effectLst/>
                <a:uLnTx/>
                <a:uFillTx/>
                <a:latin typeface="+mj-lt"/>
                <a:ea typeface="+mj-ea"/>
                <a:cs typeface="+mj-cs"/>
              </a:rPr>
              <a:t> How did China’s Geographic Isolation Influence its culture?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14868"/>
            <a:ext cx="8229600" cy="762000"/>
          </a:xfrm>
        </p:spPr>
        <p:txBody>
          <a:bodyPr/>
          <a:lstStyle/>
          <a:p>
            <a:pPr eaLnBrk="1" hangingPunct="1"/>
            <a:r>
              <a:rPr lang="en-US" altLang="en-US" sz="4000" b="1" i="1" u="sng" dirty="0">
                <a:latin typeface="Cambria" panose="02040503050406030204" pitchFamily="18" charset="0"/>
                <a:ea typeface="Cambria" panose="02040503050406030204" pitchFamily="18" charset="0"/>
              </a:rPr>
              <a:t>Rivers, Soil and Climate</a:t>
            </a:r>
          </a:p>
        </p:txBody>
      </p:sp>
      <p:sp>
        <p:nvSpPr>
          <p:cNvPr id="3" name="Content Placeholder 2"/>
          <p:cNvSpPr>
            <a:spLocks noGrp="1"/>
          </p:cNvSpPr>
          <p:nvPr>
            <p:ph sz="half" idx="1"/>
          </p:nvPr>
        </p:nvSpPr>
        <p:spPr>
          <a:xfrm>
            <a:off x="0" y="609600"/>
            <a:ext cx="9144000" cy="1981200"/>
          </a:xfrm>
        </p:spPr>
        <p:txBody>
          <a:bodyPr rtlCol="0">
            <a:normAutofit fontScale="77500" lnSpcReduction="20000"/>
          </a:bodyPr>
          <a:lstStyle/>
          <a:p>
            <a:pPr eaLnBrk="1" fontAlgn="auto" hangingPunct="1">
              <a:spcAft>
                <a:spcPts val="0"/>
              </a:spcAft>
              <a:buFont typeface="Arial" pitchFamily="34" charset="0"/>
              <a:buNone/>
              <a:defRPr/>
            </a:pPr>
            <a:r>
              <a:rPr lang="en-US" dirty="0">
                <a:latin typeface="Cambria" panose="02040503050406030204" pitchFamily="18" charset="0"/>
                <a:ea typeface="Cambria" panose="02040503050406030204" pitchFamily="18" charset="0"/>
              </a:rPr>
              <a:t>    China’s first River Valley Civilization developed along the two major rivers.</a:t>
            </a:r>
          </a:p>
          <a:p>
            <a:pPr eaLnBrk="1" fontAlgn="auto" hangingPunct="1">
              <a:spcAft>
                <a:spcPts val="0"/>
              </a:spcAft>
              <a:defRPr/>
            </a:pPr>
            <a:r>
              <a:rPr lang="en-US" b="1" i="1" u="sng" dirty="0">
                <a:latin typeface="Cambria" panose="02040503050406030204" pitchFamily="18" charset="0"/>
                <a:ea typeface="Cambria" panose="02040503050406030204" pitchFamily="18" charset="0"/>
              </a:rPr>
              <a:t>Huang He </a:t>
            </a:r>
            <a:r>
              <a:rPr lang="en-US" i="1" dirty="0">
                <a:latin typeface="Cambria" panose="02040503050406030204" pitchFamily="18" charset="0"/>
                <a:ea typeface="Cambria" panose="02040503050406030204" pitchFamily="18" charset="0"/>
              </a:rPr>
              <a:t>(yellow river) - </a:t>
            </a:r>
            <a:r>
              <a:rPr lang="en-US" dirty="0">
                <a:latin typeface="Cambria" panose="02040503050406030204" pitchFamily="18" charset="0"/>
                <a:ea typeface="Cambria" panose="02040503050406030204" pitchFamily="18" charset="0"/>
              </a:rPr>
              <a:t>flows East from Tibet to Yellow Sea. </a:t>
            </a:r>
          </a:p>
          <a:p>
            <a:pPr eaLnBrk="1" fontAlgn="auto" hangingPunct="1">
              <a:spcAft>
                <a:spcPts val="0"/>
              </a:spcAft>
              <a:defRPr/>
            </a:pPr>
            <a:r>
              <a:rPr lang="en-US" b="1" i="1" u="sng" dirty="0">
                <a:latin typeface="Cambria" panose="02040503050406030204" pitchFamily="18" charset="0"/>
                <a:ea typeface="Cambria" panose="02040503050406030204" pitchFamily="18" charset="0"/>
              </a:rPr>
              <a:t>Yangzi River</a:t>
            </a:r>
            <a:r>
              <a:rPr lang="en-US" dirty="0">
                <a:latin typeface="Cambria" panose="02040503050406030204" pitchFamily="18" charset="0"/>
                <a:ea typeface="Cambria" panose="02040503050406030204" pitchFamily="18" charset="0"/>
              </a:rPr>
              <a:t>/3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longest river in the world. (Nile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Amazon 2</a:t>
            </a:r>
            <a:r>
              <a:rPr lang="en-US" baseline="30000" dirty="0">
                <a:latin typeface="Cambria" panose="02040503050406030204" pitchFamily="18" charset="0"/>
                <a:ea typeface="Cambria" panose="02040503050406030204" pitchFamily="18" charset="0"/>
              </a:rPr>
              <a:t>nd) </a:t>
            </a:r>
          </a:p>
          <a:p>
            <a:pPr eaLnBrk="1" fontAlgn="auto" hangingPunct="1">
              <a:spcAft>
                <a:spcPts val="0"/>
              </a:spcAft>
              <a:defRPr/>
            </a:pPr>
            <a:endParaRPr lang="en-US" sz="3300" baseline="30000" dirty="0">
              <a:latin typeface="Cambria" panose="02040503050406030204" pitchFamily="18" charset="0"/>
              <a:ea typeface="Cambria" panose="02040503050406030204" pitchFamily="18" charset="0"/>
            </a:endParaRPr>
          </a:p>
          <a:p>
            <a:pPr eaLnBrk="1" fontAlgn="auto" hangingPunct="1">
              <a:spcAft>
                <a:spcPts val="0"/>
              </a:spcAft>
              <a:defRPr/>
            </a:pPr>
            <a:r>
              <a:rPr lang="en-US" sz="4000" baseline="30000" dirty="0">
                <a:latin typeface="Cambria" panose="02040503050406030204" pitchFamily="18" charset="0"/>
                <a:ea typeface="Cambria" panose="02040503050406030204" pitchFamily="18" charset="0"/>
              </a:rPr>
              <a:t>Early people grew millet, wheat and rice.</a:t>
            </a:r>
          </a:p>
          <a:p>
            <a:pPr eaLnBrk="1" fontAlgn="auto" hangingPunct="1">
              <a:spcAft>
                <a:spcPts val="0"/>
              </a:spcAft>
              <a:defRPr/>
            </a:pPr>
            <a:endParaRPr lang="en-US" dirty="0">
              <a:latin typeface="Cambria" panose="02040503050406030204" pitchFamily="18" charset="0"/>
              <a:ea typeface="Cambria" panose="02040503050406030204" pitchFamily="18" charset="0"/>
            </a:endParaRPr>
          </a:p>
          <a:p>
            <a:pPr eaLnBrk="1" fontAlgn="auto" hangingPunct="1">
              <a:spcAft>
                <a:spcPts val="0"/>
              </a:spcAft>
              <a:buFont typeface="Wingdings" pitchFamily="2" charset="2"/>
              <a:buChar char="v"/>
              <a:defRPr/>
            </a:pPr>
            <a:endParaRPr lang="en-US" dirty="0"/>
          </a:p>
          <a:p>
            <a:pPr eaLnBrk="1" fontAlgn="auto" hangingPunct="1">
              <a:spcAft>
                <a:spcPts val="0"/>
              </a:spcAft>
              <a:buFont typeface="Arial" pitchFamily="34" charset="0"/>
              <a:buChar char="•"/>
              <a:defRPr/>
            </a:pPr>
            <a:endParaRPr lang="en-US" dirty="0"/>
          </a:p>
        </p:txBody>
      </p:sp>
      <p:pic>
        <p:nvPicPr>
          <p:cNvPr id="20484" name="Picture 4" descr="http://images.classwell.com/mcd_xhtml_ebooks/2005_world_history/images/mcd_awh2005_0618376798_P51_f1.jpg"/>
          <p:cNvPicPr>
            <a:picLocks noChangeAspect="1" noChangeArrowheads="1"/>
          </p:cNvPicPr>
          <p:nvPr/>
        </p:nvPicPr>
        <p:blipFill>
          <a:blip r:embed="rId3"/>
          <a:srcRect l="8176" t="9412" r="11950" b="21882"/>
          <a:stretch>
            <a:fillRect/>
          </a:stretch>
        </p:blipFill>
        <p:spPr bwMode="auto">
          <a:xfrm>
            <a:off x="488795" y="2532644"/>
            <a:ext cx="7162800" cy="4117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Title 4"/>
          <p:cNvSpPr>
            <a:spLocks noGrp="1"/>
          </p:cNvSpPr>
          <p:nvPr>
            <p:ph type="title" idx="4294967295"/>
          </p:nvPr>
        </p:nvSpPr>
        <p:spPr>
          <a:xfrm>
            <a:off x="628650" y="365125"/>
            <a:ext cx="3938487" cy="1807305"/>
          </a:xfrm>
        </p:spPr>
        <p:txBody>
          <a:bodyPr vert="horz" lIns="91440" tIns="45720" rIns="91440" bIns="45720" rtlCol="0" anchor="ctr">
            <a:normAutofit/>
          </a:bodyPr>
          <a:lstStyle/>
          <a:p>
            <a:pPr algn="l" eaLnBrk="1" hangingPunct="1">
              <a:lnSpc>
                <a:spcPct val="90000"/>
              </a:lnSpc>
            </a:pPr>
            <a:r>
              <a:rPr lang="en-US" altLang="en-US" b="1" i="1" u="sng" dirty="0">
                <a:solidFill>
                  <a:srgbClr val="00B0F0"/>
                </a:solidFill>
              </a:rPr>
              <a:t>China’s Geography</a:t>
            </a:r>
          </a:p>
        </p:txBody>
      </p:sp>
      <p:sp>
        <p:nvSpPr>
          <p:cNvPr id="9" name="Content Placeholder 8"/>
          <p:cNvSpPr>
            <a:spLocks noGrp="1"/>
          </p:cNvSpPr>
          <p:nvPr>
            <p:ph sz="half" idx="4294967295"/>
          </p:nvPr>
        </p:nvSpPr>
        <p:spPr>
          <a:xfrm>
            <a:off x="228600" y="2166568"/>
            <a:ext cx="4093365" cy="3843666"/>
          </a:xfrm>
        </p:spPr>
        <p:txBody>
          <a:bodyPr vert="horz" lIns="91440" tIns="45720" rIns="91440" bIns="45720" rtlCol="0">
            <a:noAutofit/>
          </a:bodyPr>
          <a:lstStyle/>
          <a:p>
            <a:pPr indent="-228600" eaLnBrk="1" fontAlgn="auto" hangingPunct="1">
              <a:lnSpc>
                <a:spcPct val="90000"/>
              </a:lnSpc>
              <a:spcAft>
                <a:spcPts val="0"/>
              </a:spcAft>
              <a:buFont typeface="Arial" panose="020B0604020202020204" pitchFamily="34" charset="0"/>
              <a:buChar char="•"/>
              <a:defRPr/>
            </a:pPr>
            <a:r>
              <a:rPr lang="en-US" sz="2000" dirty="0"/>
              <a:t>China’s physical geography is very diverse.</a:t>
            </a:r>
          </a:p>
          <a:p>
            <a:pPr lvl="1" indent="-228600" eaLnBrk="1" fontAlgn="auto" hangingPunct="1">
              <a:lnSpc>
                <a:spcPct val="90000"/>
              </a:lnSpc>
              <a:spcAft>
                <a:spcPts val="0"/>
              </a:spcAft>
              <a:buFont typeface="Arial" panose="020B0604020202020204" pitchFamily="34" charset="0"/>
              <a:buChar char="•"/>
              <a:defRPr/>
            </a:pPr>
            <a:r>
              <a:rPr lang="en-US" sz="2000" dirty="0"/>
              <a:t>East- Pacific Ocean</a:t>
            </a:r>
          </a:p>
          <a:p>
            <a:pPr lvl="1" indent="-228600" eaLnBrk="1" fontAlgn="auto" hangingPunct="1">
              <a:lnSpc>
                <a:spcPct val="90000"/>
              </a:lnSpc>
              <a:spcAft>
                <a:spcPts val="0"/>
              </a:spcAft>
              <a:buFont typeface="Arial" panose="020B0604020202020204" pitchFamily="34" charset="0"/>
              <a:buChar char="•"/>
              <a:defRPr/>
            </a:pPr>
            <a:r>
              <a:rPr lang="en-US" sz="2000" dirty="0"/>
              <a:t>North- Gobi Desert</a:t>
            </a:r>
          </a:p>
          <a:p>
            <a:pPr lvl="1" indent="-228600" eaLnBrk="1" fontAlgn="auto" hangingPunct="1">
              <a:lnSpc>
                <a:spcPct val="90000"/>
              </a:lnSpc>
              <a:spcAft>
                <a:spcPts val="0"/>
              </a:spcAft>
              <a:buFont typeface="Arial" panose="020B0604020202020204" pitchFamily="34" charset="0"/>
              <a:buChar char="•"/>
              <a:defRPr/>
            </a:pPr>
            <a:r>
              <a:rPr lang="en-US" sz="2000" dirty="0"/>
              <a:t>West- Taklamakan Desert</a:t>
            </a:r>
          </a:p>
          <a:p>
            <a:pPr lvl="1" indent="-228600" eaLnBrk="1" fontAlgn="auto" hangingPunct="1">
              <a:lnSpc>
                <a:spcPct val="90000"/>
              </a:lnSpc>
              <a:spcAft>
                <a:spcPts val="0"/>
              </a:spcAft>
              <a:buFont typeface="Arial" panose="020B0604020202020204" pitchFamily="34" charset="0"/>
              <a:buChar char="•"/>
              <a:defRPr/>
            </a:pPr>
            <a:r>
              <a:rPr lang="en-US" sz="2000" dirty="0"/>
              <a:t>West/South- Himalayan Mountains</a:t>
            </a:r>
          </a:p>
          <a:p>
            <a:pPr marL="114300" indent="0" eaLnBrk="1" fontAlgn="auto" hangingPunct="1">
              <a:lnSpc>
                <a:spcPct val="90000"/>
              </a:lnSpc>
              <a:spcAft>
                <a:spcPts val="0"/>
              </a:spcAft>
              <a:buNone/>
              <a:defRPr/>
            </a:pPr>
            <a:r>
              <a:rPr lang="en-US" sz="2000" b="1" u="sng" dirty="0"/>
              <a:t>How could this be both a benefit and a hindrance to the people of China?</a:t>
            </a:r>
          </a:p>
          <a:p>
            <a:pPr indent="-228600" eaLnBrk="1" fontAlgn="auto" hangingPunct="1">
              <a:lnSpc>
                <a:spcPct val="90000"/>
              </a:lnSpc>
              <a:spcAft>
                <a:spcPts val="0"/>
              </a:spcAft>
              <a:buFont typeface="Arial" panose="020B0604020202020204" pitchFamily="34" charset="0"/>
              <a:buChar char="•"/>
              <a:defRPr/>
            </a:pPr>
            <a:endParaRPr lang="en-US" sz="2000" b="1" i="1" dirty="0"/>
          </a:p>
          <a:p>
            <a:pPr marL="114300" indent="0" eaLnBrk="1" fontAlgn="auto" hangingPunct="1">
              <a:lnSpc>
                <a:spcPct val="90000"/>
              </a:lnSpc>
              <a:spcAft>
                <a:spcPts val="0"/>
              </a:spcAft>
              <a:buNone/>
              <a:defRPr/>
            </a:pPr>
            <a:r>
              <a:rPr lang="en-US" sz="2000" b="1" i="1" u="sng" dirty="0"/>
              <a:t>Pair Share:</a:t>
            </a:r>
            <a:r>
              <a:rPr lang="en-US" sz="2000" b="1" i="1" dirty="0"/>
              <a:t> Take a minute to discuss possible answers with your group.</a:t>
            </a:r>
          </a:p>
        </p:txBody>
      </p:sp>
      <p:pic>
        <p:nvPicPr>
          <p:cNvPr id="3090" name="Picture 3089">
            <a:extLst>
              <a:ext uri="{FF2B5EF4-FFF2-40B4-BE49-F238E27FC236}">
                <a16:creationId xmlns:a16="http://schemas.microsoft.com/office/drawing/2014/main" id="{9341EC7E-724C-D3F1-0918-B7DF853AC9EB}"/>
              </a:ext>
            </a:extLst>
          </p:cNvPr>
          <p:cNvPicPr>
            <a:picLocks noChangeAspect="1"/>
          </p:cNvPicPr>
          <p:nvPr/>
        </p:nvPicPr>
        <p:blipFill>
          <a:blip r:embed="rId3"/>
          <a:srcRect l="17984" r="45335"/>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solidFill>
            <a:srgbClr val="5A7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44" name="Picture 1043">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046" name="Freeform: Shape 1045">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026" name="Picture 2" descr="Gobi Desert - Wikipedia">
            <a:extLst>
              <a:ext uri="{FF2B5EF4-FFF2-40B4-BE49-F238E27FC236}">
                <a16:creationId xmlns:a16="http://schemas.microsoft.com/office/drawing/2014/main" id="{676B2C59-AF03-72A5-F4E2-529C5E12CAE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18858" y="1266394"/>
            <a:ext cx="5421465" cy="432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99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9E053BE-B7DC-F744-973E-F523818F61CC}"/>
              </a:ext>
            </a:extLst>
          </p:cNvPr>
          <p:cNvSpPr>
            <a:spLocks noGrp="1"/>
          </p:cNvSpPr>
          <p:nvPr>
            <p:ph type="title"/>
          </p:nvPr>
        </p:nvSpPr>
        <p:spPr>
          <a:xfrm>
            <a:off x="463062" y="460436"/>
            <a:ext cx="8229600" cy="792163"/>
          </a:xfrm>
        </p:spPr>
        <p:txBody>
          <a:bodyPr/>
          <a:lstStyle/>
          <a:p>
            <a:r>
              <a:rPr lang="en-US" altLang="en-US" b="1" i="1" u="sng" dirty="0"/>
              <a:t>Shang Dynasty </a:t>
            </a:r>
            <a:r>
              <a:rPr lang="en-US" altLang="en-US" i="1" dirty="0"/>
              <a:t>(1600-1050 BCE)</a:t>
            </a:r>
          </a:p>
        </p:txBody>
      </p:sp>
      <p:sp>
        <p:nvSpPr>
          <p:cNvPr id="9219" name="Content Placeholder 2">
            <a:extLst>
              <a:ext uri="{FF2B5EF4-FFF2-40B4-BE49-F238E27FC236}">
                <a16:creationId xmlns:a16="http://schemas.microsoft.com/office/drawing/2014/main" id="{A6612E7D-FC47-C349-A675-D7259BC6105E}"/>
              </a:ext>
            </a:extLst>
          </p:cNvPr>
          <p:cNvSpPr>
            <a:spLocks noGrp="1"/>
          </p:cNvSpPr>
          <p:nvPr>
            <p:ph idx="1"/>
          </p:nvPr>
        </p:nvSpPr>
        <p:spPr>
          <a:xfrm>
            <a:off x="457200" y="1447800"/>
            <a:ext cx="8229600" cy="5638800"/>
          </a:xfrm>
        </p:spPr>
        <p:txBody>
          <a:bodyPr/>
          <a:lstStyle/>
          <a:p>
            <a:pPr>
              <a:buFont typeface="Wingdings" pitchFamily="2" charset="2"/>
              <a:buChar char="q"/>
            </a:pPr>
            <a:r>
              <a:rPr lang="en-US" altLang="en-US" sz="2400" dirty="0"/>
              <a:t>Left behind a written record- Shang Characters</a:t>
            </a:r>
          </a:p>
          <a:p>
            <a:pPr>
              <a:buFont typeface="Wingdings" pitchFamily="2" charset="2"/>
              <a:buChar char="q"/>
            </a:pPr>
            <a:r>
              <a:rPr lang="en-US" altLang="en-US" sz="2400" dirty="0"/>
              <a:t>Highly ritualistic with signs of animal sacrifice, </a:t>
            </a:r>
            <a:r>
              <a:rPr lang="en-US" altLang="en-US" sz="2400" b="1" u="sng" dirty="0"/>
              <a:t>ancestor</a:t>
            </a:r>
            <a:r>
              <a:rPr lang="en-US" altLang="en-US" sz="2400" dirty="0"/>
              <a:t> </a:t>
            </a:r>
            <a:r>
              <a:rPr lang="en-US" altLang="en-US" sz="2400" b="1" u="sng" dirty="0"/>
              <a:t>worship</a:t>
            </a:r>
            <a:r>
              <a:rPr lang="en-US" altLang="en-US" sz="2400" dirty="0"/>
              <a:t> and divination ceremonies with </a:t>
            </a:r>
            <a:r>
              <a:rPr lang="en-US" altLang="en-US" sz="2400" b="1" u="sng" dirty="0"/>
              <a:t>oracle bones</a:t>
            </a:r>
            <a:r>
              <a:rPr lang="en-US" altLang="en-US" sz="2400" dirty="0"/>
              <a:t>.</a:t>
            </a:r>
          </a:p>
          <a:p>
            <a:pPr>
              <a:buFont typeface="Wingdings" pitchFamily="2" charset="2"/>
              <a:buChar char="q"/>
            </a:pPr>
            <a:r>
              <a:rPr lang="en-US" altLang="en-US" sz="2400" dirty="0"/>
              <a:t>Shang society experienced harsh social stratification. </a:t>
            </a:r>
          </a:p>
          <a:p>
            <a:pPr marL="457200" lvl="1" indent="0">
              <a:buNone/>
            </a:pPr>
            <a:r>
              <a:rPr lang="en-US" altLang="en-US" sz="2400" dirty="0"/>
              <a:t>-Noble families owned the land and governed the scattered villages within the Shang lands.  They sent tribute or payments to the Shang ruler in exchange for local control.</a:t>
            </a:r>
          </a:p>
        </p:txBody>
      </p:sp>
      <p:sp>
        <p:nvSpPr>
          <p:cNvPr id="9220" name="TextBox 1">
            <a:extLst>
              <a:ext uri="{FF2B5EF4-FFF2-40B4-BE49-F238E27FC236}">
                <a16:creationId xmlns:a16="http://schemas.microsoft.com/office/drawing/2014/main" id="{C6C90898-B104-9145-A398-FD6DF39E114C}"/>
              </a:ext>
            </a:extLst>
          </p:cNvPr>
          <p:cNvSpPr txBox="1">
            <a:spLocks noChangeArrowheads="1"/>
          </p:cNvSpPr>
          <p:nvPr/>
        </p:nvSpPr>
        <p:spPr bwMode="auto">
          <a:xfrm>
            <a:off x="228600" y="119857"/>
            <a:ext cx="274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FF0000"/>
                </a:solidFill>
                <a:latin typeface="Arial" panose="020B0604020202020204" pitchFamily="34" charset="0"/>
              </a:rPr>
              <a:t>Student notes: </a:t>
            </a:r>
          </a:p>
        </p:txBody>
      </p:sp>
      <p:sp>
        <p:nvSpPr>
          <p:cNvPr id="9221" name="Title 1">
            <a:extLst>
              <a:ext uri="{FF2B5EF4-FFF2-40B4-BE49-F238E27FC236}">
                <a16:creationId xmlns:a16="http://schemas.microsoft.com/office/drawing/2014/main" id="{7FB713F0-1A2B-A64C-AD1C-838DC90FEA29}"/>
              </a:ext>
            </a:extLst>
          </p:cNvPr>
          <p:cNvSpPr txBox="1">
            <a:spLocks/>
          </p:cNvSpPr>
          <p:nvPr/>
        </p:nvSpPr>
        <p:spPr bwMode="auto">
          <a:xfrm>
            <a:off x="-152400" y="15875"/>
            <a:ext cx="929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000" dirty="0"/>
          </a:p>
        </p:txBody>
      </p:sp>
      <p:pic>
        <p:nvPicPr>
          <p:cNvPr id="2" name="Picture 4" descr="Oracle bone inscriptions stir passion of veteran archaeologist - CGTN">
            <a:extLst>
              <a:ext uri="{FF2B5EF4-FFF2-40B4-BE49-F238E27FC236}">
                <a16:creationId xmlns:a16="http://schemas.microsoft.com/office/drawing/2014/main" id="{838E661D-3914-13EC-97F7-3AECD6132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113" y="4402435"/>
            <a:ext cx="2715287" cy="20364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i Weiwei on a Shang Dynasty figure from the tomb of Fu Hao | Columbia  College Today">
            <a:extLst>
              <a:ext uri="{FF2B5EF4-FFF2-40B4-BE49-F238E27FC236}">
                <a16:creationId xmlns:a16="http://schemas.microsoft.com/office/drawing/2014/main" id="{7F791DF0-7C1E-5FE3-A61C-534FCA15A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402435"/>
            <a:ext cx="2819400" cy="2129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37FFD3A-E48C-A342-850F-5D46CFE6457B}"/>
              </a:ext>
            </a:extLst>
          </p:cNvPr>
          <p:cNvSpPr>
            <a:spLocks noGrp="1"/>
          </p:cNvSpPr>
          <p:nvPr>
            <p:ph type="title"/>
          </p:nvPr>
        </p:nvSpPr>
        <p:spPr>
          <a:xfrm>
            <a:off x="685800" y="456486"/>
            <a:ext cx="8229600" cy="792163"/>
          </a:xfrm>
        </p:spPr>
        <p:txBody>
          <a:bodyPr/>
          <a:lstStyle/>
          <a:p>
            <a:r>
              <a:rPr lang="en-US" altLang="en-US" b="1" i="1" u="sng" dirty="0"/>
              <a:t>Shang Oracle Bones</a:t>
            </a:r>
          </a:p>
        </p:txBody>
      </p:sp>
      <p:sp>
        <p:nvSpPr>
          <p:cNvPr id="11267" name="Title 1">
            <a:extLst>
              <a:ext uri="{FF2B5EF4-FFF2-40B4-BE49-F238E27FC236}">
                <a16:creationId xmlns:a16="http://schemas.microsoft.com/office/drawing/2014/main" id="{6D700C23-C6F7-FE44-ABD8-1178C869CB5E}"/>
              </a:ext>
            </a:extLst>
          </p:cNvPr>
          <p:cNvSpPr txBox="1">
            <a:spLocks/>
          </p:cNvSpPr>
          <p:nvPr/>
        </p:nvSpPr>
        <p:spPr bwMode="auto">
          <a:xfrm>
            <a:off x="0" y="15875"/>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dirty="0"/>
              <a:t>Aim: How did China’s geographic isolation influence its culture?</a:t>
            </a:r>
            <a:endParaRPr lang="en-US" altLang="en-US" sz="2000" dirty="0"/>
          </a:p>
        </p:txBody>
      </p:sp>
      <p:pic>
        <p:nvPicPr>
          <p:cNvPr id="11268" name="Picture 2">
            <a:extLst>
              <a:ext uri="{FF2B5EF4-FFF2-40B4-BE49-F238E27FC236}">
                <a16:creationId xmlns:a16="http://schemas.microsoft.com/office/drawing/2014/main" id="{4EC3B3C2-FCC6-5F46-B527-89FF02026A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9210"/>
            <a:ext cx="295275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2F4ABFD-DDB9-3D45-8117-DF9D7B2BD05F}"/>
              </a:ext>
            </a:extLst>
          </p:cNvPr>
          <p:cNvSpPr txBox="1"/>
          <p:nvPr/>
        </p:nvSpPr>
        <p:spPr>
          <a:xfrm>
            <a:off x="3581400" y="1600200"/>
            <a:ext cx="4724400" cy="4801314"/>
          </a:xfrm>
          <a:prstGeom prst="rect">
            <a:avLst/>
          </a:prstGeom>
          <a:noFill/>
        </p:spPr>
        <p:txBody>
          <a:bodyPr wrap="square">
            <a:spAutoFit/>
          </a:bodyPr>
          <a:lstStyle/>
          <a:p>
            <a:pPr marL="285750" indent="-285750">
              <a:buFontTx/>
              <a:buChar char="-"/>
              <a:defRPr/>
            </a:pPr>
            <a:r>
              <a:rPr lang="en-US" sz="1600" dirty="0"/>
              <a:t>ritual object: diviners would inscribe questions to deities regarding important issues such as: </a:t>
            </a:r>
          </a:p>
          <a:p>
            <a:pPr marL="742950" lvl="1" indent="-285750">
              <a:buFontTx/>
              <a:buChar char="-"/>
              <a:defRPr/>
            </a:pPr>
            <a:r>
              <a:rPr lang="en-US" sz="1600" dirty="0"/>
              <a:t>future weather</a:t>
            </a:r>
          </a:p>
          <a:p>
            <a:pPr marL="742950" lvl="1" indent="-285750">
              <a:buFontTx/>
              <a:buChar char="-"/>
              <a:defRPr/>
            </a:pPr>
            <a:r>
              <a:rPr lang="en-US" sz="1600" dirty="0"/>
              <a:t>harvest fertility</a:t>
            </a:r>
          </a:p>
          <a:p>
            <a:pPr marL="742950" lvl="1" indent="-285750">
              <a:buFontTx/>
              <a:buChar char="-"/>
              <a:defRPr/>
            </a:pPr>
            <a:r>
              <a:rPr lang="en-US" sz="1600" dirty="0"/>
              <a:t>military success</a:t>
            </a:r>
          </a:p>
          <a:p>
            <a:pPr marL="285750" indent="-285750">
              <a:buFontTx/>
              <a:buChar char="-"/>
              <a:defRPr/>
            </a:pPr>
            <a:r>
              <a:rPr lang="en-US" sz="1600" dirty="0"/>
              <a:t>The questions were carved onto the bone or shells using a sharp tool in a language known as oracle bone script. The process of carving used a metal rod put under intense heat and was applied to the bone or shell until it cracked due to thermal expansion.  </a:t>
            </a:r>
          </a:p>
          <a:p>
            <a:pPr marL="285750" indent="-285750">
              <a:buFontTx/>
              <a:buChar char="-"/>
              <a:defRPr/>
            </a:pPr>
            <a:r>
              <a:rPr lang="en-US" sz="1600" dirty="0"/>
              <a:t>The pattern of cracks would be interpreted by the diviner for meaning.  The oracle bones are important because they bear the earliest form of ancient Chinese writing and contain historically important information. From oracle bones scholars have learned the complete royal genealogy of the Shang dynasty.</a:t>
            </a:r>
          </a:p>
          <a:p>
            <a:pPr>
              <a:defRPr/>
            </a:pPr>
            <a:endParaRPr lang="en-US" dirty="0"/>
          </a:p>
        </p:txBody>
      </p:sp>
      <p:sp>
        <p:nvSpPr>
          <p:cNvPr id="11270" name="Rectangle 4">
            <a:extLst>
              <a:ext uri="{FF2B5EF4-FFF2-40B4-BE49-F238E27FC236}">
                <a16:creationId xmlns:a16="http://schemas.microsoft.com/office/drawing/2014/main" id="{EEB720A2-C45D-D449-B325-8F62B8034C38}"/>
              </a:ext>
            </a:extLst>
          </p:cNvPr>
          <p:cNvSpPr>
            <a:spLocks noChangeArrowheads="1"/>
          </p:cNvSpPr>
          <p:nvPr/>
        </p:nvSpPr>
        <p:spPr bwMode="auto">
          <a:xfrm>
            <a:off x="0" y="6523038"/>
            <a:ext cx="982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Source: http://anthropology.msu.edu/anp363-ss13/2013/03/28/oracle-bones/</a:t>
            </a:r>
          </a:p>
        </p:txBody>
      </p:sp>
    </p:spTree>
    <p:extLst>
      <p:ext uri="{BB962C8B-B14F-4D97-AF65-F5344CB8AC3E}">
        <p14:creationId xmlns:p14="http://schemas.microsoft.com/office/powerpoint/2010/main" val="358019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5"/>
          <p:cNvSpPr>
            <a:spLocks noGrp="1"/>
          </p:cNvSpPr>
          <p:nvPr>
            <p:ph idx="1"/>
          </p:nvPr>
        </p:nvSpPr>
        <p:spPr>
          <a:xfrm>
            <a:off x="0" y="1447800"/>
            <a:ext cx="4953000" cy="3429000"/>
          </a:xfrm>
        </p:spPr>
        <p:txBody>
          <a:bodyPr/>
          <a:lstStyle/>
          <a:p>
            <a:pPr eaLnBrk="1" hangingPunct="1"/>
            <a:r>
              <a:rPr lang="en-US" altLang="en-US" sz="2200" b="1" dirty="0"/>
              <a:t>Middle Kingdom: </a:t>
            </a:r>
            <a:r>
              <a:rPr lang="en-US" sz="2200" dirty="0"/>
              <a:t>or Middle Country, dates from c.1000 B.C., when it was ruled by the </a:t>
            </a:r>
            <a:r>
              <a:rPr lang="en-US" sz="2200" b="1" dirty="0"/>
              <a:t>Zhou</a:t>
            </a:r>
            <a:r>
              <a:rPr lang="en-US" sz="2200" dirty="0"/>
              <a:t> </a:t>
            </a:r>
            <a:r>
              <a:rPr lang="en-US" sz="2200" i="1" dirty="0"/>
              <a:t> </a:t>
            </a:r>
            <a:r>
              <a:rPr lang="en-US" sz="2200" dirty="0"/>
              <a:t>empire situated on the North </a:t>
            </a:r>
            <a:r>
              <a:rPr lang="en-US" sz="2200" b="1" dirty="0"/>
              <a:t>China</a:t>
            </a:r>
            <a:r>
              <a:rPr lang="en-US" sz="2200" dirty="0"/>
              <a:t> Plain. The Zhou people, unaware of high civilizations in the West, believed their empire occupied the </a:t>
            </a:r>
            <a:r>
              <a:rPr lang="en-US" sz="2200" b="1" dirty="0"/>
              <a:t>middle </a:t>
            </a:r>
            <a:r>
              <a:rPr lang="en-US" sz="2200" dirty="0"/>
              <a:t>of the earth, surrounded by barbarians.</a:t>
            </a:r>
            <a:endParaRPr lang="en-US" altLang="en-US" sz="2200" dirty="0"/>
          </a:p>
          <a:p>
            <a:pPr eaLnBrk="1" hangingPunct="1"/>
            <a:r>
              <a:rPr lang="en-US" altLang="en-US" sz="2200" b="1" dirty="0"/>
              <a:t>Ethnocentrism: </a:t>
            </a:r>
            <a:r>
              <a:rPr lang="en-US" sz="2200" dirty="0"/>
              <a:t>the belief of superiority in one's personal ethnic group, but it can also develop from racial or religious differences. Belief that you are better than other individuals for reasons based on heritage.</a:t>
            </a:r>
            <a:endParaRPr lang="en-US" altLang="en-US" sz="2200" dirty="0"/>
          </a:p>
        </p:txBody>
      </p:sp>
      <p:pic>
        <p:nvPicPr>
          <p:cNvPr id="4" name="Picture 2"/>
          <p:cNvPicPr>
            <a:picLocks noChangeAspect="1" noChangeArrowheads="1"/>
          </p:cNvPicPr>
          <p:nvPr/>
        </p:nvPicPr>
        <p:blipFill>
          <a:blip r:embed="rId2"/>
          <a:srcRect l="50625" t="27344" r="7500" b="12500"/>
          <a:stretch>
            <a:fillRect/>
          </a:stretch>
        </p:blipFill>
        <p:spPr bwMode="auto">
          <a:xfrm>
            <a:off x="4953000" y="1661615"/>
            <a:ext cx="4191000" cy="5196385"/>
          </a:xfrm>
          <a:prstGeom prst="rect">
            <a:avLst/>
          </a:prstGeom>
          <a:noFill/>
          <a:ln w="9525">
            <a:noFill/>
            <a:miter lim="800000"/>
            <a:headEnd/>
            <a:tailEnd/>
          </a:ln>
          <a:effectLst/>
        </p:spPr>
      </p:pic>
      <p:sp>
        <p:nvSpPr>
          <p:cNvPr id="5" name="Title 6"/>
          <p:cNvSpPr txBox="1">
            <a:spLocks/>
          </p:cNvSpPr>
          <p:nvPr/>
        </p:nvSpPr>
        <p:spPr>
          <a:xfrm>
            <a:off x="0" y="313592"/>
            <a:ext cx="9144000" cy="533400"/>
          </a:xfrm>
          <a:prstGeom prst="rect">
            <a:avLst/>
          </a:prstGeom>
        </p:spPr>
        <p:txBody>
          <a:bodyPr rtlCol="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mj-lt"/>
                <a:ea typeface="+mj-ea"/>
                <a:cs typeface="+mj-cs"/>
              </a:rPr>
              <a:t>Aim:</a:t>
            </a:r>
            <a:r>
              <a:rPr kumimoji="0" lang="en-US" sz="3200" b="0" i="0" u="none" strike="noStrike" kern="1200" cap="none" spc="0" normalizeH="0" baseline="0" noProof="0" dirty="0">
                <a:ln>
                  <a:noFill/>
                </a:ln>
                <a:solidFill>
                  <a:srgbClr val="FF0000"/>
                </a:solidFill>
                <a:effectLst/>
                <a:uLnTx/>
                <a:uFillTx/>
                <a:latin typeface="+mj-lt"/>
                <a:ea typeface="+mj-ea"/>
                <a:cs typeface="+mj-cs"/>
              </a:rPr>
              <a:t> How did China’s Geographic Isolation Influence its culture?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a:extLst>
              <a:ext uri="{FF2B5EF4-FFF2-40B4-BE49-F238E27FC236}">
                <a16:creationId xmlns:a16="http://schemas.microsoft.com/office/drawing/2014/main" id="{C0FFF582-E3A0-B37C-21BA-7C3D558C13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6719" r="19613" b="-1"/>
          <a:stretch/>
        </p:blipFill>
        <p:spPr>
          <a:xfrm>
            <a:off x="1891767" y="10"/>
            <a:ext cx="7252231" cy="6857990"/>
          </a:xfrm>
          <a:prstGeom prst="rect">
            <a:avLst/>
          </a:prstGeom>
        </p:spPr>
      </p:pic>
      <p:sp>
        <p:nvSpPr>
          <p:cNvPr id="7180" name="Rectangle 717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0" name="Rectangle 3">
            <a:extLst>
              <a:ext uri="{FF2B5EF4-FFF2-40B4-BE49-F238E27FC236}">
                <a16:creationId xmlns:a16="http://schemas.microsoft.com/office/drawing/2014/main" id="{266A826B-9099-4C4C-A15F-3CF5A8C8BB96}"/>
              </a:ext>
            </a:extLst>
          </p:cNvPr>
          <p:cNvSpPr>
            <a:spLocks noChangeArrowheads="1"/>
          </p:cNvSpPr>
          <p:nvPr/>
        </p:nvSpPr>
        <p:spPr bwMode="auto">
          <a:xfrm>
            <a:off x="228600" y="416718"/>
            <a:ext cx="4038600" cy="6024563"/>
          </a:xfrm>
          <a:prstGeom prst="rect">
            <a:avLst/>
          </a:prstGeom>
        </p:spPr>
        <p:txBody>
          <a:bodyPr vert="horz" lIns="91440" tIns="45720" rIns="91440" bIns="45720" rtlCol="0">
            <a:no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spcAft>
                <a:spcPts val="600"/>
              </a:spcAft>
              <a:buNone/>
              <a:defRPr/>
            </a:pPr>
            <a:r>
              <a:rPr lang="en-US" altLang="en-US" sz="1600" b="1" u="sng" dirty="0">
                <a:latin typeface="+mn-lt"/>
                <a:cs typeface="+mn-cs"/>
              </a:rPr>
              <a:t>Excerpt from the relief of King Ashurnasirpal II of Assyria, translated from cuneiform. </a:t>
            </a:r>
            <a:r>
              <a:rPr lang="en-US" sz="1600" dirty="0">
                <a:latin typeface="+mn-lt"/>
                <a:cs typeface="+mn-cs"/>
              </a:rPr>
              <a:t>(883 to 859 BCE)</a:t>
            </a:r>
          </a:p>
          <a:p>
            <a:pPr indent="-228600">
              <a:lnSpc>
                <a:spcPct val="90000"/>
              </a:lnSpc>
              <a:spcBef>
                <a:spcPct val="0"/>
              </a:spcBef>
              <a:spcAft>
                <a:spcPts val="600"/>
              </a:spcAft>
              <a:buFont typeface="Arial" panose="020B0604020202020204" pitchFamily="34" charset="0"/>
              <a:buChar char="•"/>
              <a:defRPr/>
            </a:pPr>
            <a:endParaRPr lang="en-US" altLang="en-US" sz="1600" b="1" u="sng" dirty="0">
              <a:latin typeface="+mn-lt"/>
              <a:cs typeface="+mn-cs"/>
            </a:endParaRPr>
          </a:p>
          <a:p>
            <a:pPr indent="-228600">
              <a:lnSpc>
                <a:spcPct val="90000"/>
              </a:lnSpc>
              <a:spcBef>
                <a:spcPct val="0"/>
              </a:spcBef>
              <a:spcAft>
                <a:spcPts val="600"/>
              </a:spcAft>
              <a:buFont typeface="Arial" panose="020B0604020202020204" pitchFamily="34" charset="0"/>
              <a:buChar char="•"/>
              <a:defRPr/>
            </a:pPr>
            <a:endParaRPr lang="en-US" altLang="en-US" sz="1600" b="1" u="sng" dirty="0">
              <a:latin typeface="+mn-lt"/>
              <a:cs typeface="+mn-cs"/>
            </a:endParaRPr>
          </a:p>
          <a:p>
            <a:pPr>
              <a:lnSpc>
                <a:spcPct val="90000"/>
              </a:lnSpc>
              <a:spcBef>
                <a:spcPct val="0"/>
              </a:spcBef>
              <a:spcAft>
                <a:spcPts val="600"/>
              </a:spcAft>
              <a:buNone/>
              <a:defRPr/>
            </a:pPr>
            <a:r>
              <a:rPr lang="en-US" altLang="en-US" sz="1600" dirty="0">
                <a:latin typeface="+mn-lt"/>
                <a:cs typeface="+mn-cs"/>
              </a:rPr>
              <a:t>“Palace of Ashurnasirpal, priest of Ashur, favorite of Enlil and Ninurta, beloved of Anu and Dagan, the weapon of the great gods, the mighty king, king of the world, king of Assyria; son of </a:t>
            </a:r>
            <a:r>
              <a:rPr lang="en-US" altLang="en-US" sz="1600" dirty="0" err="1">
                <a:latin typeface="+mn-lt"/>
                <a:cs typeface="+mn-cs"/>
              </a:rPr>
              <a:t>Tukulti</a:t>
            </a:r>
            <a:r>
              <a:rPr lang="en-US" altLang="en-US" sz="1600" dirty="0">
                <a:latin typeface="+mn-lt"/>
                <a:cs typeface="+mn-cs"/>
              </a:rPr>
              <a:t>-Ninurta, the great king, the mighty king, king of Assyria, the son of Adad-</a:t>
            </a:r>
            <a:r>
              <a:rPr lang="en-US" altLang="en-US" sz="1600" dirty="0" err="1">
                <a:latin typeface="+mn-lt"/>
                <a:cs typeface="+mn-cs"/>
              </a:rPr>
              <a:t>nirari</a:t>
            </a:r>
            <a:r>
              <a:rPr lang="en-US" altLang="en-US" sz="1600" dirty="0">
                <a:latin typeface="+mn-lt"/>
                <a:cs typeface="+mn-cs"/>
              </a:rPr>
              <a:t>, the great king, the mighty king of Assyria… the wonderful shepherd who is not afraid of battle; the great flood which none can oppose; the king who makes those who are not subject to him submissive; who has subjugated all mankind; the mighty warrior who treads on the neck of his enemies, tramples down all foes, and shatters the forces of the proud; the king who acts with the support of the great gods, and whose hand has conquered all lands, who has subjugated all the mountains and received their tribute, taking hostages and establishing his power over all countries.”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BA49-A5A9-3573-8DF7-3F4C9BC3F8DD}"/>
              </a:ext>
            </a:extLst>
          </p:cNvPr>
          <p:cNvSpPr>
            <a:spLocks noGrp="1"/>
          </p:cNvSpPr>
          <p:nvPr>
            <p:ph type="title"/>
          </p:nvPr>
        </p:nvSpPr>
        <p:spPr>
          <a:xfrm>
            <a:off x="-152400" y="274638"/>
            <a:ext cx="8839200" cy="1143000"/>
          </a:xfrm>
        </p:spPr>
        <p:txBody>
          <a:bodyPr/>
          <a:lstStyle/>
          <a:p>
            <a:r>
              <a:rPr lang="en-US" b="1" u="sng" dirty="0"/>
              <a:t>Stimulus Based Multiple Choice Practice</a:t>
            </a:r>
          </a:p>
        </p:txBody>
      </p:sp>
      <p:sp>
        <p:nvSpPr>
          <p:cNvPr id="3" name="Content Placeholder 2">
            <a:extLst>
              <a:ext uri="{FF2B5EF4-FFF2-40B4-BE49-F238E27FC236}">
                <a16:creationId xmlns:a16="http://schemas.microsoft.com/office/drawing/2014/main" id="{0682B315-CC03-9574-F2C8-DD9FFC4AF0BB}"/>
              </a:ext>
            </a:extLst>
          </p:cNvPr>
          <p:cNvSpPr>
            <a:spLocks noGrp="1"/>
          </p:cNvSpPr>
          <p:nvPr>
            <p:ph idx="1"/>
          </p:nvPr>
        </p:nvSpPr>
        <p:spPr/>
        <p:txBody>
          <a:bodyPr/>
          <a:lstStyle/>
          <a:p>
            <a:pPr marL="0" indent="0">
              <a:buNone/>
            </a:pPr>
            <a:r>
              <a:rPr lang="en-US" sz="1500" b="1" dirty="0"/>
              <a:t>1. Which of the following best explains the significance of Ashurnasirpal II's title "king of the world"?</a:t>
            </a:r>
            <a:endParaRPr lang="en-US" sz="1500" dirty="0"/>
          </a:p>
          <a:p>
            <a:pPr marL="0" indent="0">
              <a:buNone/>
            </a:pPr>
            <a:r>
              <a:rPr lang="en-US" sz="1500" dirty="0"/>
              <a:t>A) It reflects the economic prosperity of the Assyrian Empire.</a:t>
            </a:r>
          </a:p>
          <a:p>
            <a:pPr marL="0" indent="0">
              <a:buNone/>
            </a:pPr>
            <a:r>
              <a:rPr lang="en-US" sz="1500" dirty="0"/>
              <a:t>B) It illustrates the divine right of kings and the political ideology of imperial authority.</a:t>
            </a:r>
          </a:p>
          <a:p>
            <a:pPr marL="0" indent="0">
              <a:buNone/>
            </a:pPr>
            <a:r>
              <a:rPr lang="en-US" sz="1500" dirty="0"/>
              <a:t>C) It indicates his role as a cultural leader within the empire.</a:t>
            </a:r>
          </a:p>
          <a:p>
            <a:pPr marL="0" indent="0">
              <a:buNone/>
            </a:pPr>
            <a:r>
              <a:rPr lang="en-US" sz="1500" dirty="0"/>
              <a:t>D) It shows his commitment to trade and diplomacy with neighboring states.</a:t>
            </a:r>
          </a:p>
          <a:p>
            <a:pPr marL="0" indent="0">
              <a:buNone/>
            </a:pPr>
            <a:endParaRPr lang="en-US" sz="1500" dirty="0"/>
          </a:p>
          <a:p>
            <a:pPr marL="0" indent="0">
              <a:buNone/>
            </a:pPr>
            <a:r>
              <a:rPr lang="en-US" sz="1500" b="1" dirty="0"/>
              <a:t>2. The phrase "the mighty warrior who treads on the neck of his enemies" can best be interpreted as a reflection of:</a:t>
            </a:r>
            <a:endParaRPr lang="en-US" sz="1500" dirty="0"/>
          </a:p>
          <a:p>
            <a:pPr marL="0" indent="0">
              <a:buNone/>
            </a:pPr>
            <a:r>
              <a:rPr lang="en-US" sz="1500" dirty="0"/>
              <a:t>A) The importance of mercy and diplomacy in Assyrian governance.</a:t>
            </a:r>
          </a:p>
          <a:p>
            <a:pPr marL="0" indent="0">
              <a:buNone/>
            </a:pPr>
            <a:r>
              <a:rPr lang="en-US" sz="1500" dirty="0"/>
              <a:t>B) The militaristic culture and expansionist policies of the Assyrian Empire.</a:t>
            </a:r>
          </a:p>
          <a:p>
            <a:pPr marL="0" indent="0">
              <a:buNone/>
            </a:pPr>
            <a:r>
              <a:rPr lang="en-US" sz="1500" dirty="0"/>
              <a:t>C) The development of a legal system that promoted peace.</a:t>
            </a:r>
          </a:p>
          <a:p>
            <a:pPr marL="0" indent="0">
              <a:buNone/>
            </a:pPr>
            <a:r>
              <a:rPr lang="en-US" sz="1500" dirty="0"/>
              <a:t>D) The emphasis on agricultural development over military conquests.</a:t>
            </a:r>
          </a:p>
          <a:p>
            <a:pPr marL="0" indent="0">
              <a:buNone/>
            </a:pPr>
            <a:endParaRPr lang="en-US" sz="1500" dirty="0"/>
          </a:p>
          <a:p>
            <a:pPr marL="0" indent="0">
              <a:buNone/>
            </a:pPr>
            <a:r>
              <a:rPr lang="en-US" sz="1500" b="1" dirty="0"/>
              <a:t>3. According to the excerpt which of the following factors contributed most significantly to the power of kings like Ashurnasirpal II in ancient Mesopotamia?</a:t>
            </a:r>
            <a:endParaRPr lang="en-US" sz="1500" dirty="0"/>
          </a:p>
          <a:p>
            <a:pPr marL="0" indent="0">
              <a:buNone/>
            </a:pPr>
            <a:r>
              <a:rPr lang="en-US" sz="1500" dirty="0"/>
              <a:t>A) The establishment of trade routes across the region.</a:t>
            </a:r>
          </a:p>
          <a:p>
            <a:pPr marL="0" indent="0">
              <a:buNone/>
            </a:pPr>
            <a:r>
              <a:rPr lang="en-US" sz="1500" dirty="0"/>
              <a:t>B) The ability to harness and control agricultural surpluses.</a:t>
            </a:r>
          </a:p>
          <a:p>
            <a:pPr marL="0" indent="0">
              <a:buNone/>
            </a:pPr>
            <a:r>
              <a:rPr lang="en-US" sz="1500" dirty="0"/>
              <a:t>C) The support of powerful deities as indicated in royal propaganda.</a:t>
            </a:r>
          </a:p>
          <a:p>
            <a:pPr marL="0" indent="0">
              <a:buNone/>
            </a:pPr>
            <a:r>
              <a:rPr lang="en-US" sz="1500" dirty="0"/>
              <a:t>D) The integration of diverse cultures within the empire.</a:t>
            </a:r>
          </a:p>
          <a:p>
            <a:pPr marL="0" indent="0">
              <a:buNone/>
            </a:pPr>
            <a:endParaRPr lang="en-US" sz="1200" dirty="0"/>
          </a:p>
        </p:txBody>
      </p:sp>
    </p:spTree>
    <p:extLst>
      <p:ext uri="{BB962C8B-B14F-4D97-AF65-F5344CB8AC3E}">
        <p14:creationId xmlns:p14="http://schemas.microsoft.com/office/powerpoint/2010/main" val="1322143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1242</Words>
  <Application>Microsoft Macintosh PowerPoint</Application>
  <PresentationFormat>On-screen Show (4:3)</PresentationFormat>
  <Paragraphs>92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Wingdings</vt:lpstr>
      <vt:lpstr>Office Theme</vt:lpstr>
      <vt:lpstr>Focus: How did China’s geographic isolation influence its culture?</vt:lpstr>
      <vt:lpstr>Rivers, Soil and Climate</vt:lpstr>
      <vt:lpstr>China’s Geography</vt:lpstr>
      <vt:lpstr>PowerPoint Presentation</vt:lpstr>
      <vt:lpstr>Shang Dynasty (1600-1050 BCE)</vt:lpstr>
      <vt:lpstr>Shang Oracle Bones</vt:lpstr>
      <vt:lpstr>PowerPoint Presentation</vt:lpstr>
      <vt:lpstr>PowerPoint Presentation</vt:lpstr>
      <vt:lpstr>Stimulus Based Multiple Choice Practice</vt:lpstr>
      <vt:lpstr>PowerPoint Presentation</vt:lpstr>
      <vt:lpstr>Question #1</vt:lpstr>
      <vt:lpstr>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China’s River Valley Civilization</dc:title>
  <dc:creator>Lauren Zerega</dc:creator>
  <cp:lastModifiedBy>Rerick Austen</cp:lastModifiedBy>
  <cp:revision>47</cp:revision>
  <dcterms:created xsi:type="dcterms:W3CDTF">2009-10-21T23:28:30Z</dcterms:created>
  <dcterms:modified xsi:type="dcterms:W3CDTF">2024-09-27T12:31:06Z</dcterms:modified>
</cp:coreProperties>
</file>