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4" r:id="rId2"/>
    <p:sldId id="284" r:id="rId3"/>
    <p:sldId id="260" r:id="rId4"/>
    <p:sldId id="275" r:id="rId5"/>
    <p:sldId id="277" r:id="rId6"/>
    <p:sldId id="278" r:id="rId7"/>
    <p:sldId id="262" r:id="rId8"/>
    <p:sldId id="268" r:id="rId9"/>
    <p:sldId id="269" r:id="rId10"/>
    <p:sldId id="279" r:id="rId11"/>
    <p:sldId id="280" r:id="rId12"/>
    <p:sldId id="281" r:id="rId13"/>
    <p:sldId id="282" r:id="rId14"/>
    <p:sldId id="283" r:id="rId15"/>
    <p:sldId id="276" r:id="rId16"/>
    <p:sldId id="261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94745"/>
  </p:normalViewPr>
  <p:slideViewPr>
    <p:cSldViewPr>
      <p:cViewPr varScale="1">
        <p:scale>
          <a:sx n="106" d="100"/>
          <a:sy n="106" d="100"/>
        </p:scale>
        <p:origin x="55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5472250-AD32-454F-AE3C-E6F85C1C78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2F5188-42C7-024C-9C55-F76F34C73CC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5E0B013-BD46-3646-BD4E-838E0FA02785}" type="datetimeFigureOut">
              <a:rPr lang="en-US"/>
              <a:pPr>
                <a:defRPr/>
              </a:pPr>
              <a:t>9/30/24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B9BAB2E-E64A-9643-AC69-4F28F8BA73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F5CC98E-651B-154D-8E59-76E7A67DA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787CB-E8E4-0A46-B310-2709C672F5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95EE5-9946-3B45-B681-4D2A75E221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5D831152-1124-CD42-A6B3-927BED0104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278A6CD5-2A43-D644-9E82-8DA121CF7E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86B0A25E-7882-584C-B8D3-F3A9EBAAE62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698E183-70BE-2D46-BFF1-9360A9143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4255E98-34D5-7346-BFDB-28EF09368B93}" type="slidenum">
              <a:rPr lang="en-US" altLang="en-US">
                <a:latin typeface="Calibri" panose="020F0502020204030204" pitchFamily="34" charset="0"/>
              </a:rPr>
              <a:pPr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7c08015e7d28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77c08015e7d28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78303295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78303295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620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ED98E4E8-951B-8E4A-9309-845F6AC02B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2402FCBB-FBCF-8A41-BEB6-854DB14F68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6429DA8B-C634-3D46-BC04-786B5E824C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50B0489-0EBB-6E46-9502-C914E757788A}" type="slidenum">
              <a:rPr lang="en-US" altLang="en-US">
                <a:latin typeface="Calibri" panose="020F0502020204030204" pitchFamily="34" charset="0"/>
              </a:rPr>
              <a:pPr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64793a3c0752ad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64793a3c0752ad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E5976CD7-31A3-404D-8F7E-5817A8C155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0581D153-C5EE-3941-95B7-675116DBD59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04DC987F-C824-0848-B505-C99B5FE5A3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E39DC4F-D57F-4846-BAE3-3DDC6BFBEBF1}" type="slidenum">
              <a:rPr lang="en-US" altLang="en-US">
                <a:latin typeface="Calibri" panose="020F0502020204030204" pitchFamily="34" charset="0"/>
              </a:rPr>
              <a:pPr/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8D564-8B7F-8341-9C89-333EFA13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03EBD-C451-A04B-9F4E-663AE6D338EC}" type="datetimeFigureOut">
              <a:rPr lang="en-US"/>
              <a:pPr>
                <a:defRPr/>
              </a:pPr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F1682-0DAB-B94D-A069-9D06B4C68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B50EB-9D84-F140-9387-4F6E72E8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25DADB-BF43-5947-82E8-EDA50A5484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878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CF015-5559-DF4C-8854-CDA77ECD7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0CA03-347C-E046-AE09-86DABBC23CA0}" type="datetimeFigureOut">
              <a:rPr lang="en-US"/>
              <a:pPr>
                <a:defRPr/>
              </a:pPr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A5386-05B3-CA46-82EC-CBBAD5A5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30B9F-8879-FD4D-9DDC-2888FE86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CAA06E-FD79-D040-9BAA-2615CFB80A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59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5EA71-AE17-6744-854A-7975B774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2A276-3A67-7E42-96B2-FA9A4936737B}" type="datetimeFigureOut">
              <a:rPr lang="en-US"/>
              <a:pPr>
                <a:defRPr/>
              </a:pPr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B0FC3-F7A1-6F47-8AE9-BE622FD8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72AD5-2A9E-8E44-85F7-1F8B211B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90DD26-4B70-F24D-AF8D-72FAE935BB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5257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45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707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DF42C-5A17-1D41-A35D-76E347F3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945CD-CE88-624B-803F-E8F9374C5545}" type="datetimeFigureOut">
              <a:rPr lang="en-US"/>
              <a:pPr>
                <a:defRPr/>
              </a:pPr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D1ABA-483B-1840-8AB8-75DFB940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34DB9-6114-5145-9495-228ED0F9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53DDB-F874-D84D-AB84-5F4B7D9D2A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688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5531C-0403-E94D-BE9D-AC06A715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C5A98-6AB8-0948-B4D4-39E7D2401B73}" type="datetimeFigureOut">
              <a:rPr lang="en-US"/>
              <a:pPr>
                <a:defRPr/>
              </a:pPr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556B4-84B7-1642-9626-09739777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21429-86A1-5143-B298-0DC97962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8CB953-8320-AD40-8FB2-EC2DA33D06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58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11546B8-3460-0F43-82C5-43A7CA9D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96969-4706-3546-A602-961A73F5A7DD}" type="datetimeFigureOut">
              <a:rPr lang="en-US"/>
              <a:pPr>
                <a:defRPr/>
              </a:pPr>
              <a:t>9/30/24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43AFDC3-E928-8043-ABE4-63080786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5B5CF7F-D18F-5C47-BF21-A0C49B86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5B687-33B5-CB44-861C-D13603BFC6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441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DB54BD0-C270-734D-91EC-1F09FE5FF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1BA3B-559D-844A-BA86-0B2ABB67B9AD}" type="datetimeFigureOut">
              <a:rPr lang="en-US"/>
              <a:pPr>
                <a:defRPr/>
              </a:pPr>
              <a:t>9/30/24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AF3004A-97FD-DE4A-9948-FC487356C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A5DAB44-ABC1-A644-B25B-669FDD2F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114D36-1CD4-FA42-8FF7-6486567233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704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93C8B32-D5A2-5747-A6EB-98BD665B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BDEEB-F0A5-314A-BF21-E0E24518DC0D}" type="datetimeFigureOut">
              <a:rPr lang="en-US"/>
              <a:pPr>
                <a:defRPr/>
              </a:pPr>
              <a:t>9/30/24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188FA61-CABB-624D-8B02-AF148ACC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9CA82B2-84E3-8148-9BA1-B6130A38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804098-9CD2-AB4B-8609-EE24009A54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80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48F8304-BF6F-944B-B817-BFA1580D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5F1E1-B3F0-6948-A192-0471D54FE24D}" type="datetimeFigureOut">
              <a:rPr lang="en-US"/>
              <a:pPr>
                <a:defRPr/>
              </a:pPr>
              <a:t>9/30/24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6E942F2-E7B8-AA49-AD8D-59A73DFB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16B5867-9F83-4F43-A630-1B1366DF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FF07-4730-F24E-86B5-5E3D31DD71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691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938C0E2-B84A-B44E-B292-90D86C4A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B507E-54B6-6A4F-AB2C-CA701BA6B325}" type="datetimeFigureOut">
              <a:rPr lang="en-US"/>
              <a:pPr>
                <a:defRPr/>
              </a:pPr>
              <a:t>9/30/24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E7A9BC1-B322-414D-B1E8-AF955839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D48E322-29CB-3542-94DB-9F4B75F9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81DFB9-0E73-E942-9FD8-8D38CDEEB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851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B2E247-00B8-B441-A06D-61B3220B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47CDA-1E0E-1A46-8CDB-FBC2535C880D}" type="datetimeFigureOut">
              <a:rPr lang="en-US"/>
              <a:pPr>
                <a:defRPr/>
              </a:pPr>
              <a:t>9/30/24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494567-6E1D-A142-BDF0-F81B95A0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F62FE3-6F32-1847-9E56-35381E77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EBD24-BC06-214A-9C57-A1DE799C48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40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D4EBAFB-F6B6-AB4B-8976-510BCD51744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C555804-348F-F74D-9CF5-70CE1DDCE3D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284A2-D390-C242-BB7A-CEDDBA227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98100C-2ED0-4546-8169-373E75606104}" type="datetimeFigureOut">
              <a:rPr lang="en-US"/>
              <a:pPr>
                <a:defRPr/>
              </a:pPr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CD201-CAF2-4544-A341-A6FF01B64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DE1C5-DD00-8241-B267-DFBADB6B4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C750656-AA69-E246-9244-FD44D2D332B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en.wikipedia.org/wiki/Mexico" TargetMode="External"/><Relationship Id="rId7" Type="http://schemas.openxmlformats.org/officeDocument/2006/relationships/hyperlink" Target="https://en.wikipedia.org/wiki/New_Worl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.wikipedia.org/wiki/Mesoamerican_writing_systems" TargetMode="External"/><Relationship Id="rId5" Type="http://schemas.openxmlformats.org/officeDocument/2006/relationships/hyperlink" Target="https://en.wikipedia.org/wiki/Common_Era" TargetMode="External"/><Relationship Id="rId4" Type="http://schemas.openxmlformats.org/officeDocument/2006/relationships/hyperlink" Target="https://en.wikipedia.org/wiki/Serpentinit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7F50F783-BEAB-7342-A8BD-7C478EABC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63" y="233363"/>
            <a:ext cx="8229600" cy="452437"/>
          </a:xfrm>
        </p:spPr>
        <p:txBody>
          <a:bodyPr/>
          <a:lstStyle/>
          <a:p>
            <a:r>
              <a:rPr lang="en-US" altLang="en-US" sz="1800" dirty="0">
                <a:latin typeface="Tw Cen MT" panose="020B0602020104020603" pitchFamily="34" charset="77"/>
              </a:rPr>
              <a:t>Aim: How did the Early American settlers establish complex societies?</a:t>
            </a:r>
            <a:br>
              <a:rPr lang="en-US" altLang="en-US" sz="1800" dirty="0">
                <a:latin typeface="Tw Cen MT" panose="020B0602020104020603" pitchFamily="34" charset="77"/>
              </a:rPr>
            </a:br>
            <a:endParaRPr lang="en-US" altLang="en-US" sz="1800" dirty="0">
              <a:latin typeface="Tw Cen MT" panose="020B0602020104020603" pitchFamily="34" charset="77"/>
            </a:endParaRPr>
          </a:p>
        </p:txBody>
      </p:sp>
      <p:pic>
        <p:nvPicPr>
          <p:cNvPr id="13315" name="Picture 2" descr="Image result for ap world regions map">
            <a:extLst>
              <a:ext uri="{FF2B5EF4-FFF2-40B4-BE49-F238E27FC236}">
                <a16:creationId xmlns:a16="http://schemas.microsoft.com/office/drawing/2014/main" id="{778F3FA0-45A0-5948-B5B1-C33BD6B98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10"/>
          <a:stretch>
            <a:fillRect/>
          </a:stretch>
        </p:blipFill>
        <p:spPr bwMode="auto">
          <a:xfrm>
            <a:off x="0" y="430002"/>
            <a:ext cx="9129712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50FE567A-647B-8A42-8A07-5D18EA0D5959}"/>
              </a:ext>
            </a:extLst>
          </p:cNvPr>
          <p:cNvSpPr/>
          <p:nvPr/>
        </p:nvSpPr>
        <p:spPr>
          <a:xfrm rot="17523162">
            <a:off x="423353" y="3478107"/>
            <a:ext cx="2352675" cy="196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17" name="Title 1">
            <a:extLst>
              <a:ext uri="{FF2B5EF4-FFF2-40B4-BE49-F238E27FC236}">
                <a16:creationId xmlns:a16="http://schemas.microsoft.com/office/drawing/2014/main" id="{82AF27A9-6418-714B-AFCB-AA3A1E405DD7}"/>
              </a:ext>
            </a:extLst>
          </p:cNvPr>
          <p:cNvSpPr txBox="1">
            <a:spLocks/>
          </p:cNvSpPr>
          <p:nvPr/>
        </p:nvSpPr>
        <p:spPr bwMode="auto">
          <a:xfrm>
            <a:off x="-76200" y="4876800"/>
            <a:ext cx="283527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w Cen MT" panose="020B0602020104020603" pitchFamily="34" charset="77"/>
              </a:rPr>
              <a:t>You are here!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w Cen MT" panose="020B0602020104020603" pitchFamily="34" charset="77"/>
              </a:rPr>
              <a:t>Circa 1600 BCE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w Cen MT" panose="020B0602020104020603" pitchFamily="34" charset="77"/>
              </a:rPr>
              <a:t>In the Ancient World (Pre-Classical)   </a:t>
            </a:r>
          </a:p>
        </p:txBody>
      </p:sp>
      <p:sp>
        <p:nvSpPr>
          <p:cNvPr id="13318" name="Rectangle 2">
            <a:extLst>
              <a:ext uri="{FF2B5EF4-FFF2-40B4-BE49-F238E27FC236}">
                <a16:creationId xmlns:a16="http://schemas.microsoft.com/office/drawing/2014/main" id="{4BC396FB-A6E4-C848-91F1-3AEBDC866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075" y="4530725"/>
            <a:ext cx="6156325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u="sng">
                <a:solidFill>
                  <a:srgbClr val="000000"/>
                </a:solidFill>
                <a:latin typeface="Tw Cen MT" panose="020B0602020104020603" pitchFamily="34" charset="77"/>
              </a:rPr>
              <a:t>Mesoamerica:</a:t>
            </a:r>
            <a:r>
              <a:rPr lang="en-US" altLang="en-US" sz="2400">
                <a:solidFill>
                  <a:srgbClr val="000000"/>
                </a:solidFill>
                <a:latin typeface="Tw Cen MT" panose="020B0602020104020603" pitchFamily="34" charset="77"/>
              </a:rPr>
              <a:t> The region that includes the southern two-thirds of modern Mexico, Guatemala, Belize, El Salvador, Honduras, Nicaragua, and Costa Rica. </a:t>
            </a:r>
            <a:br>
              <a:rPr lang="en-US" altLang="en-US" sz="1800">
                <a:latin typeface="Arial" panose="020B0604020202020204" pitchFamily="34" charset="0"/>
              </a:rPr>
            </a:b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6E61B563-A4B2-5783-81AF-A2A053D74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352229"/>
            <a:ext cx="9144000" cy="1519356"/>
            <a:chOff x="0" y="-29768"/>
            <a:chExt cx="12202174" cy="1519356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40633BBC-8C60-7DC4-F0CC-CE3225109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CCC98078-F2A2-725C-ED61-320B63B69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21CD4C03-24F0-57A9-530E-8F2ABABDC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B42E07-77FE-7153-FC6E-7C28AD32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09902"/>
            <a:ext cx="5193019" cy="913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sz="2800">
                <a:solidFill>
                  <a:srgbClr val="FFFFFF"/>
                </a:solidFill>
              </a:rPr>
              <a:t>Pyrmaids of Giza, Egypt Constructed ~2600 BCE</a:t>
            </a:r>
          </a:p>
        </p:txBody>
      </p:sp>
      <p:pic>
        <p:nvPicPr>
          <p:cNvPr id="1026" name="Picture 2" descr="Getting to know the Pyramids of Giza - Lonely Planet">
            <a:extLst>
              <a:ext uri="{FF2B5EF4-FFF2-40B4-BE49-F238E27FC236}">
                <a16:creationId xmlns:a16="http://schemas.microsoft.com/office/drawing/2014/main" id="{16A976F3-E08D-6FC3-FF7E-71B5DAAF51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1" b="2"/>
          <a:stretch/>
        </p:blipFill>
        <p:spPr bwMode="auto">
          <a:xfrm>
            <a:off x="20" y="10"/>
            <a:ext cx="9143979" cy="535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771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akistan's 5,000-year-old 'Mound of Dead' in peril after floods | Daily  Sabah">
            <a:extLst>
              <a:ext uri="{FF2B5EF4-FFF2-40B4-BE49-F238E27FC236}">
                <a16:creationId xmlns:a16="http://schemas.microsoft.com/office/drawing/2014/main" id="{0004EF92-867F-1C71-56AB-E66D1C25C2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5" r="4584" b="-1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9144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2F704-AF70-0357-B6B0-645CC146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6" y="5317240"/>
            <a:ext cx="8408194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  <a:t>Mohenjo Daro, Indus RV Constructed ~2500 BCE</a:t>
            </a:r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487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5" name="Group 3094">
            <a:extLst>
              <a:ext uri="{FF2B5EF4-FFF2-40B4-BE49-F238E27FC236}">
                <a16:creationId xmlns:a16="http://schemas.microsoft.com/office/drawing/2014/main" id="{6E61B563-A4B2-5783-81AF-A2A053D74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352229"/>
            <a:ext cx="9144000" cy="1519356"/>
            <a:chOff x="0" y="-29768"/>
            <a:chExt cx="12202174" cy="1519356"/>
          </a:xfrm>
        </p:grpSpPr>
        <p:sp>
          <p:nvSpPr>
            <p:cNvPr id="3096" name="Rectangle 3095">
              <a:extLst>
                <a:ext uri="{FF2B5EF4-FFF2-40B4-BE49-F238E27FC236}">
                  <a16:creationId xmlns:a16="http://schemas.microsoft.com/office/drawing/2014/main" id="{40633BBC-8C60-7DC4-F0CC-CE3225109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7" name="Rectangle 3096">
              <a:extLst>
                <a:ext uri="{FF2B5EF4-FFF2-40B4-BE49-F238E27FC236}">
                  <a16:creationId xmlns:a16="http://schemas.microsoft.com/office/drawing/2014/main" id="{CCC98078-F2A2-725C-ED61-320B63B69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8" name="Rectangle 3097">
              <a:extLst>
                <a:ext uri="{FF2B5EF4-FFF2-40B4-BE49-F238E27FC236}">
                  <a16:creationId xmlns:a16="http://schemas.microsoft.com/office/drawing/2014/main" id="{21CD4C03-24F0-57A9-530E-8F2ABABDC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765185-EA7B-A0D1-7656-3E92636C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09902"/>
            <a:ext cx="5193019" cy="913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sz="2800">
                <a:solidFill>
                  <a:srgbClr val="FFFFFF"/>
                </a:solidFill>
              </a:rPr>
              <a:t>Ziggurat of Ur, Iraq Constructed ~2100 BCE</a:t>
            </a:r>
          </a:p>
        </p:txBody>
      </p:sp>
      <p:pic>
        <p:nvPicPr>
          <p:cNvPr id="3074" name="Picture 2" descr="Iraq's answer to the pyramids">
            <a:extLst>
              <a:ext uri="{FF2B5EF4-FFF2-40B4-BE49-F238E27FC236}">
                <a16:creationId xmlns:a16="http://schemas.microsoft.com/office/drawing/2014/main" id="{0AAA068F-B050-C93F-7F0D-7A5C1F5B17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0" r="2" b="2"/>
          <a:stretch/>
        </p:blipFill>
        <p:spPr bwMode="auto">
          <a:xfrm>
            <a:off x="20" y="10"/>
            <a:ext cx="9143979" cy="535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41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hang and Zhou Dynasties: The Bronze Age of China | Essay | The  Metropolitan Museum of Art | Heilbrunn Timeline of Art History">
            <a:extLst>
              <a:ext uri="{FF2B5EF4-FFF2-40B4-BE49-F238E27FC236}">
                <a16:creationId xmlns:a16="http://schemas.microsoft.com/office/drawing/2014/main" id="{F0E5D362-AF6F-11CD-8F84-FA6A8764CF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4104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9144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E9CDB-F06F-E879-4068-F221D6F8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6" y="5317240"/>
            <a:ext cx="8408194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900">
                <a:solidFill>
                  <a:schemeClr val="tx1">
                    <a:lumMod val="85000"/>
                    <a:lumOff val="15000"/>
                  </a:schemeClr>
                </a:solidFill>
              </a:rPr>
              <a:t>Shang Dynasty Bronze Artifacts Constructed ~1000 BCE</a:t>
            </a: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9" name="Straight Connector 4108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342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A 3D image of the site of Aguada Fenix based on lidar.">
            <a:extLst>
              <a:ext uri="{FF2B5EF4-FFF2-40B4-BE49-F238E27FC236}">
                <a16:creationId xmlns:a16="http://schemas.microsoft.com/office/drawing/2014/main" id="{01F5134D-7C83-865E-CA89-9017EA0372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7" r="1" b="23446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Rectangle 512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9144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E593B-6D81-1BF8-9360-A2D682A6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6" y="5317240"/>
            <a:ext cx="8408194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  <a:t>Aguada Fenix, Mexico Constructed ~1000 BCE</a:t>
            </a:r>
          </a:p>
        </p:txBody>
      </p:sp>
      <p:cxnSp>
        <p:nvCxnSpPr>
          <p:cNvPr id="5131" name="Straight Connector 513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3" name="Straight Connector 513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246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838200" y="214594"/>
            <a:ext cx="2504700" cy="6330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" sz="3000" u="sng" dirty="0">
                <a:latin typeface="ACADEMY ENGRAVED LET PLAIN:1.0" panose="02000000000000000000" pitchFamily="2" charset="0"/>
                <a:ea typeface="Lobster"/>
                <a:cs typeface="Lobster"/>
                <a:sym typeface="Lobster"/>
              </a:rPr>
              <a:t>Olmec Heads</a:t>
            </a:r>
            <a:endParaRPr sz="3000" u="sng" dirty="0">
              <a:latin typeface="ACADEMY ENGRAVED LET PLAIN:1.0" panose="02000000000000000000" pitchFamily="2" charset="0"/>
              <a:ea typeface="Lobster"/>
              <a:cs typeface="Lobster"/>
              <a:sym typeface="Lobster"/>
            </a:endParaRPr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4419600" y="838199"/>
            <a:ext cx="4384200" cy="5844653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indent="-330200">
              <a:buSzPts val="1600"/>
              <a:buFont typeface="Times New Roman"/>
              <a:buChar char="-"/>
            </a:pPr>
            <a:r>
              <a:rPr lang="en" sz="2200" b="1" dirty="0">
                <a:latin typeface="Times New Roman"/>
                <a:ea typeface="Times New Roman"/>
                <a:cs typeface="Times New Roman"/>
                <a:sym typeface="Times New Roman"/>
              </a:rPr>
              <a:t>Large heads carved out of basalt</a:t>
            </a:r>
            <a:endParaRPr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>
              <a:buSzPts val="1600"/>
              <a:buFont typeface="Times New Roman"/>
              <a:buChar char="-"/>
            </a:pPr>
            <a:endParaRPr lang="en"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>
              <a:buSzPts val="1600"/>
              <a:buFont typeface="Times New Roman"/>
              <a:buChar char="-"/>
            </a:pPr>
            <a:r>
              <a:rPr lang="en" sz="2200" b="1" dirty="0">
                <a:latin typeface="Times New Roman"/>
                <a:ea typeface="Times New Roman"/>
                <a:cs typeface="Times New Roman"/>
                <a:sym typeface="Times New Roman"/>
              </a:rPr>
              <a:t>Each face is different, varying in facial expressions and features</a:t>
            </a:r>
          </a:p>
          <a:p>
            <a:pPr indent="-330200">
              <a:buSzPts val="1600"/>
              <a:buFont typeface="Times New Roman"/>
              <a:buChar char="-"/>
            </a:pPr>
            <a:endParaRPr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>
              <a:buSzPts val="1600"/>
              <a:buFont typeface="Times New Roman"/>
              <a:buChar char="-"/>
            </a:pPr>
            <a:r>
              <a:rPr lang="en" sz="2200" b="1" dirty="0">
                <a:latin typeface="Times New Roman"/>
                <a:ea typeface="Times New Roman"/>
                <a:cs typeface="Times New Roman"/>
                <a:sym typeface="Times New Roman"/>
              </a:rPr>
              <a:t>These differences indicate that these heads have led historians to conclude the heads are based off of Olmec rulers</a:t>
            </a:r>
          </a:p>
          <a:p>
            <a:pPr marL="127000" indent="0">
              <a:buSzPts val="1600"/>
              <a:buNone/>
            </a:pPr>
            <a:r>
              <a:rPr lang="en" sz="2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>
              <a:buSzPts val="1600"/>
              <a:buFont typeface="Times New Roman"/>
              <a:buChar char="-"/>
            </a:pPr>
            <a:r>
              <a:rPr lang="en" sz="2200" b="1" dirty="0">
                <a:latin typeface="Times New Roman"/>
                <a:ea typeface="Times New Roman"/>
                <a:cs typeface="Times New Roman"/>
                <a:sym typeface="Times New Roman"/>
              </a:rPr>
              <a:t>Often moved around for various purposes, possibly for rituals or declaring territorial control</a:t>
            </a:r>
            <a:endParaRPr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931" y="1061419"/>
            <a:ext cx="3331319" cy="5398212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DD6B72F0-8682-AF41-90B4-894BF2AB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096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 sz="2800" u="sng">
                <a:latin typeface="Tw Cen MT" panose="020B0602020104020603" pitchFamily="34" charset="77"/>
              </a:rPr>
              <a:t>The Olmecs are the Foundations of  Mesoamerican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0D168-D539-8F4B-BF65-830F61B11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524000"/>
            <a:ext cx="4572000" cy="53340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Tw Cen MT" panose="020B0602020104020603" pitchFamily="34" charset="0"/>
              </a:rPr>
              <a:t>Early settlement patterns-1500 BC-400 BC near Tenochtitlan.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Tw Cen MT" panose="020B0602020104020603" pitchFamily="34" charset="0"/>
              </a:rPr>
              <a:t>1. Dependence on Hunting and Gathering.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Tw Cen MT" panose="020B0602020104020603" pitchFamily="34" charset="0"/>
              </a:rPr>
              <a:t>2. Settlement near fertile marsh lands in central America.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Tw Cen MT" panose="020B0602020104020603" pitchFamily="34" charset="0"/>
              </a:rPr>
              <a:t>3.Development of agriculture- Maize, Gourds,  Beans, Squash.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Tw Cen MT" panose="020B0602020104020603" pitchFamily="34" charset="0"/>
              </a:rPr>
              <a:t>4. Very few domesticated animals available; Wild Game, Dogs and Wild Boar.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Tw Cen MT" panose="020B0602020104020603" pitchFamily="34" charset="0"/>
              </a:rPr>
              <a:t>5. Interacted through trade and warfare.</a:t>
            </a:r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A9AE3685-434B-574B-9E8A-20F9876A4EE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5800" y="3429000"/>
            <a:ext cx="4648200" cy="327183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CEC57B-57D4-594F-B408-0C67BCBBE4D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 flipV="1">
            <a:off x="228600" y="1295400"/>
            <a:ext cx="5181600" cy="76200"/>
          </a:xfrm>
        </p:spPr>
        <p:txBody>
          <a:bodyPr rtlCol="0">
            <a:normAutofit fontScale="2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9E0EFB-4549-AD4F-9F04-0DB755B00F4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648200" y="1535113"/>
            <a:ext cx="4495800" cy="1893887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Tw Cen MT" panose="020B0602020104020603" pitchFamily="34" charset="0"/>
              </a:rPr>
              <a:t>6. Use of Obsidian as a tool and rubber.  Love of Jade.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Tw Cen MT" panose="020B0602020104020603" pitchFamily="34" charset="0"/>
              </a:rPr>
              <a:t>7. Animistic religion/ sacred Jaguar.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Tw Cen MT" panose="020B0602020104020603" pitchFamily="34" charset="0"/>
              </a:rPr>
              <a:t>8. Ritual blood letting and human sacrifice for gods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A7A98D6-AF1B-3241-A5E0-DA912B428203}"/>
              </a:ext>
            </a:extLst>
          </p:cNvPr>
          <p:cNvSpPr txBox="1">
            <a:spLocks/>
          </p:cNvSpPr>
          <p:nvPr/>
        </p:nvSpPr>
        <p:spPr bwMode="auto">
          <a:xfrm>
            <a:off x="457200" y="228600"/>
            <a:ext cx="8229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en-US" sz="2000" dirty="0">
                <a:latin typeface="Tw Cen MT" panose="020B0602020104020603" pitchFamily="34" charset="77"/>
              </a:rPr>
              <a:t>Aim: How did the Early American settlers establish complex societies?</a:t>
            </a:r>
            <a:br>
              <a:rPr lang="en-US" altLang="en-US" sz="2000" dirty="0">
                <a:latin typeface="Tw Cen MT" panose="020B0602020104020603" pitchFamily="34" charset="77"/>
              </a:rPr>
            </a:br>
            <a:endParaRPr lang="en-US" altLang="en-US" sz="2000" dirty="0">
              <a:latin typeface="Tw Cen MT" panose="020B0602020104020603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FFCDD23B-75C8-427B-BD08-53C8156CD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3999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undefined">
            <a:extLst>
              <a:ext uri="{FF2B5EF4-FFF2-40B4-BE49-F238E27FC236}">
                <a16:creationId xmlns:a16="http://schemas.microsoft.com/office/drawing/2014/main" id="{2D9AA9CC-A394-5379-0B5E-D17019D41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9" r="11489" b="2"/>
          <a:stretch/>
        </p:blipFill>
        <p:spPr bwMode="auto">
          <a:xfrm>
            <a:off x="20" y="190"/>
            <a:ext cx="6096620" cy="529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5" name="Rectangle 6154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98" y="5282206"/>
            <a:ext cx="9144198" cy="1163844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11000"/>
                </a:schemeClr>
              </a:gs>
              <a:gs pos="100000">
                <a:srgbClr val="000000">
                  <a:alpha val="77000"/>
                </a:srgb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5282206"/>
            <a:ext cx="9143999" cy="158648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C4236-845C-71A1-432C-C3A5AB4F2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621121"/>
            <a:ext cx="5318474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Olmec Colossal Heads </a:t>
            </a:r>
          </a:p>
        </p:txBody>
      </p:sp>
      <p:sp>
        <p:nvSpPr>
          <p:cNvPr id="6159" name="Rectangle 615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5282206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014630A-7753-CF31-C1B3-B1CC701670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5" r="10949" b="3"/>
          <a:stretch/>
        </p:blipFill>
        <p:spPr bwMode="auto">
          <a:xfrm>
            <a:off x="6096642" y="1"/>
            <a:ext cx="3047357" cy="529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03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886D423D-F2B1-8949-950A-4799F827DAF2}"/>
              </a:ext>
            </a:extLst>
          </p:cNvPr>
          <p:cNvSpPr txBox="1">
            <a:spLocks/>
          </p:cNvSpPr>
          <p:nvPr/>
        </p:nvSpPr>
        <p:spPr bwMode="auto">
          <a:xfrm>
            <a:off x="487363" y="233363"/>
            <a:ext cx="82296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w Cen MT" panose="020B0602020104020603" pitchFamily="34" charset="77"/>
              </a:rPr>
              <a:t>Aim: How did the Early American settlers establish complex societies?</a:t>
            </a:r>
            <a:br>
              <a:rPr lang="en-US" altLang="en-US" sz="1800" dirty="0">
                <a:latin typeface="Tw Cen MT" panose="020B0602020104020603" pitchFamily="34" charset="77"/>
              </a:rPr>
            </a:br>
            <a:endParaRPr lang="en-US" altLang="en-US" sz="1800" dirty="0">
              <a:latin typeface="Tw Cen MT" panose="020B0602020104020603" pitchFamily="34" charset="77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B57AE25-1465-3843-8CEC-99BC0BD3E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738813"/>
            <a:ext cx="8763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u="sng" dirty="0">
                <a:solidFill>
                  <a:srgbClr val="000000"/>
                </a:solidFill>
                <a:latin typeface="Tw Cen MT" panose="020B0602020104020603" pitchFamily="34" charset="77"/>
              </a:rPr>
              <a:t>Olmecs (1600-400 BCE):</a:t>
            </a:r>
            <a:r>
              <a:rPr lang="en-US" altLang="en-US" sz="2000" dirty="0">
                <a:solidFill>
                  <a:srgbClr val="000000"/>
                </a:solidFill>
                <a:latin typeface="Tw Cen MT" panose="020B0602020104020603" pitchFamily="34" charset="77"/>
              </a:rPr>
              <a:t> A complex society that arose on the Gulf of Mexico coast from modern-day Veracruz to Tabasco. Known particularly for its massive colossal heads created from basalt. </a:t>
            </a:r>
            <a:endParaRPr lang="en-US" altLang="en-US" sz="2000" dirty="0">
              <a:latin typeface="Tw Cen MT" panose="020B0602020104020603" pitchFamily="34" charset="77"/>
            </a:endParaRPr>
          </a:p>
          <a:p>
            <a:pPr>
              <a:spcBef>
                <a:spcPct val="0"/>
              </a:spcBef>
              <a:buFontTx/>
              <a:buNone/>
            </a:pPr>
            <a:br>
              <a:rPr lang="en-US" altLang="en-US" sz="1800" dirty="0">
                <a:latin typeface="Arial" panose="020B0604020202020204" pitchFamily="34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14340" name="Picture 6" descr="Image result for olmec map">
            <a:extLst>
              <a:ext uri="{FF2B5EF4-FFF2-40B4-BE49-F238E27FC236}">
                <a16:creationId xmlns:a16="http://schemas.microsoft.com/office/drawing/2014/main" id="{621DA4AF-0F39-C14D-98F5-07129EBBB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609600"/>
            <a:ext cx="75438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20339" y="368488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" sz="3000" u="sng" dirty="0">
                <a:latin typeface="ACADEMY ENGRAVED LET PLAIN:1.0" panose="02000000000000000000" pitchFamily="2" charset="0"/>
                <a:ea typeface="Lobster"/>
                <a:cs typeface="Lobster"/>
                <a:sym typeface="Lobster"/>
              </a:rPr>
              <a:t>Olmecs- Cultural Aspects</a:t>
            </a:r>
            <a:endParaRPr sz="3000" u="sng" dirty="0">
              <a:latin typeface="ACADEMY ENGRAVED LET PLAIN:1.0" panose="02000000000000000000" pitchFamily="2" charset="0"/>
              <a:ea typeface="Lobster"/>
              <a:cs typeface="Lobster"/>
              <a:sym typeface="Lobster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6781798" y="1325453"/>
            <a:ext cx="2209801" cy="8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Jaguar Man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Were-jaguar was a combination of human and feline characteristics and found at sacrificial altars.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The Golden Age of the Maya – Brewminate">
            <a:extLst>
              <a:ext uri="{FF2B5EF4-FFF2-40B4-BE49-F238E27FC236}">
                <a16:creationId xmlns:a16="http://schemas.microsoft.com/office/drawing/2014/main" id="{D6F31180-7742-8348-A340-D638F57E9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454720"/>
            <a:ext cx="1906739" cy="187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78FC34-669C-7E40-92BD-5D9EB0441148}"/>
              </a:ext>
            </a:extLst>
          </p:cNvPr>
          <p:cNvSpPr txBox="1"/>
          <p:nvPr/>
        </p:nvSpPr>
        <p:spPr>
          <a:xfrm>
            <a:off x="4652752" y="5685999"/>
            <a:ext cx="360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Pok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Tok-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Mesoamerican Ballgame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0EDA6-2348-F045-9CF3-57AAE5F3A86B}"/>
              </a:ext>
            </a:extLst>
          </p:cNvPr>
          <p:cNvSpPr txBox="1"/>
          <p:nvPr/>
        </p:nvSpPr>
        <p:spPr>
          <a:xfrm>
            <a:off x="263735" y="6160370"/>
            <a:ext cx="7455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Guiding Question: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vocab words can we use to characterize Olmec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spiritual beliefs?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6005FB-0EE8-3C4D-BA3C-9087676C7825}"/>
              </a:ext>
            </a:extLst>
          </p:cNvPr>
          <p:cNvSpPr txBox="1"/>
          <p:nvPr/>
        </p:nvSpPr>
        <p:spPr>
          <a:xfrm>
            <a:off x="0" y="1327540"/>
            <a:ext cx="4235455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 indent="-342900">
              <a:buSzPts val="1600"/>
              <a:buFont typeface="Wingdings" pitchFamily="2" charset="2"/>
              <a:buChar char="Ø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Heavily influenced by their </a:t>
            </a:r>
          </a:p>
          <a:p>
            <a:pPr>
              <a:buSzPts val="16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     agricultural lifestyle </a:t>
            </a:r>
          </a:p>
          <a:p>
            <a:pPr marL="12700" indent="-342900">
              <a:buSzPts val="1600"/>
              <a:buFont typeface="Wingdings" pitchFamily="2" charset="2"/>
              <a:buChar char="Ø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Believed in animalistic gods who </a:t>
            </a:r>
          </a:p>
          <a:p>
            <a:pPr>
              <a:buSzPts val="16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     controlled different aspects of life.</a:t>
            </a:r>
          </a:p>
          <a:p>
            <a:pPr lvl="1" indent="-304800">
              <a:spcBef>
                <a:spcPts val="0"/>
              </a:spcBef>
              <a:buSzPts val="1200"/>
              <a:buFont typeface="Times New Roman"/>
              <a:buChar char="-"/>
            </a:pP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Ex: Dragon God, Maize God, Jaguar Rain Spirit , </a:t>
            </a:r>
          </a:p>
          <a:p>
            <a:pPr marL="152400" lvl="1">
              <a:spcBef>
                <a:spcPts val="0"/>
              </a:spcBef>
              <a:buSzPts val="1200"/>
            </a:pP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       Jaguar Man, Bird God, Fish God</a:t>
            </a:r>
          </a:p>
          <a:p>
            <a:pPr marL="495300" lvl="1" indent="-342900">
              <a:spcBef>
                <a:spcPts val="0"/>
              </a:spcBef>
              <a:buSzPts val="1200"/>
              <a:buFont typeface="Wingdings" pitchFamily="2" charset="2"/>
              <a:buChar char="Ø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Built temples to honor their Gods.</a:t>
            </a:r>
          </a:p>
          <a:p>
            <a:pPr marL="152400" lvl="1">
              <a:spcBef>
                <a:spcPts val="0"/>
              </a:spcBef>
              <a:buSzPts val="12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     Practiced blood letting and human</a:t>
            </a:r>
          </a:p>
          <a:p>
            <a:pPr marL="152400" lvl="1">
              <a:spcBef>
                <a:spcPts val="0"/>
              </a:spcBef>
              <a:buSzPts val="12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      sacrifice.</a:t>
            </a:r>
          </a:p>
          <a:p>
            <a:pPr marL="12700" indent="-342900">
              <a:buSzPts val="1600"/>
              <a:buFont typeface="Wingdings" pitchFamily="2" charset="2"/>
              <a:buChar char="Ø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Played a sport involving rubber  </a:t>
            </a:r>
          </a:p>
          <a:p>
            <a:pPr>
              <a:buSzPts val="16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     balls on a stone court. Popular </a:t>
            </a:r>
          </a:p>
          <a:p>
            <a:pPr>
              <a:buSzPts val="16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     among many other Mesoamerican </a:t>
            </a:r>
          </a:p>
          <a:p>
            <a:pPr>
              <a:buSzPts val="16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     civilizations including the Mayans</a:t>
            </a:r>
          </a:p>
          <a:p>
            <a:pPr>
              <a:buSzPts val="16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     and Aztecs</a:t>
            </a:r>
          </a:p>
          <a:p>
            <a:endParaRPr lang="en-US" dirty="0"/>
          </a:p>
        </p:txBody>
      </p:sp>
      <p:pic>
        <p:nvPicPr>
          <p:cNvPr id="1026" name="Picture 2" descr="Jaguars in Mesoamerican cultures - Wikipedia">
            <a:extLst>
              <a:ext uri="{FF2B5EF4-FFF2-40B4-BE49-F238E27FC236}">
                <a16:creationId xmlns:a16="http://schemas.microsoft.com/office/drawing/2014/main" id="{38EB09C3-1E4E-2C41-90EF-B88462EBF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616" y="1447800"/>
            <a:ext cx="2560023" cy="386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76200" y="38100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u="sng">
                <a:latin typeface="ACADEMY ENGRAVED LET PLAIN:1.0" panose="02000000000000000000" pitchFamily="2" charset="0"/>
              </a:rPr>
              <a:t>Cascajal Block</a:t>
            </a:r>
            <a:endParaRPr lang="en-US" u="sng" dirty="0">
              <a:latin typeface="ACADEMY ENGRAVED LET PLAIN:1.0" panose="02000000000000000000" pitchFamily="2" charset="0"/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304362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 Cascajal Block is a tablet-sized writing slab in 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hlinkClick r:id="rId3" tooltip="Mexic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Mexico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made of 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hlinkClick r:id="rId4" tooltip="Serpentini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serpentinite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which has been dated to the early first millennium 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hlinkClick r:id="rId5" tooltip="Common Er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BCE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(~1000), in scripted with unknown characters that may represent the 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hlinkClick r:id="rId6" tooltip="Mesoamerican writing system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earliest writing system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in the 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hlinkClick r:id="rId7" tooltip="New Worl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 World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b="1" u="sng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sz="2800" b="1" u="sng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ding Question:</a:t>
            </a:r>
            <a:r>
              <a:rPr lang="en-US" sz="28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What was the first recorded written language in human history? When was it written?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0" name="Google Shape;90;p18" descr="See the source image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90600" y="3962400"/>
            <a:ext cx="7346383" cy="2778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327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2AAC-1E1D-B149-9B93-5C697E07B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60337"/>
            <a:ext cx="9067800" cy="1143000"/>
          </a:xfrm>
        </p:spPr>
        <p:txBody>
          <a:bodyPr/>
          <a:lstStyle/>
          <a:p>
            <a:r>
              <a:rPr lang="en-US" sz="3400" b="1" i="1" u="sng" dirty="0"/>
              <a:t>Why are Ancient American Civilizations not Considered River Valleys?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A5141-4BAB-7940-8707-BCC747E6B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height  of its power, the Olmec city La </a:t>
            </a:r>
            <a:r>
              <a:rPr lang="en-US" dirty="0" err="1"/>
              <a:t>Venta</a:t>
            </a:r>
            <a:r>
              <a:rPr lang="en-US" dirty="0"/>
              <a:t>, only had a population of about 20,000 people around 900 BCE.</a:t>
            </a:r>
          </a:p>
          <a:p>
            <a:endParaRPr lang="en-US" dirty="0"/>
          </a:p>
          <a:p>
            <a:r>
              <a:rPr lang="en-US" dirty="0"/>
              <a:t>On the other hand :</a:t>
            </a:r>
          </a:p>
          <a:p>
            <a:r>
              <a:rPr lang="en-US" dirty="0"/>
              <a:t>Mesopotamia, Ur: 65,000 ~2000 BCE</a:t>
            </a:r>
          </a:p>
          <a:p>
            <a:r>
              <a:rPr lang="en-US" dirty="0"/>
              <a:t>Egypt, Memphis: 30,000 ~2000 BCE</a:t>
            </a:r>
          </a:p>
          <a:p>
            <a:r>
              <a:rPr lang="en-US" dirty="0"/>
              <a:t>Indus Valley, Harappa: 35,000 ~2600 BCE</a:t>
            </a:r>
          </a:p>
          <a:p>
            <a:r>
              <a:rPr lang="en-US" dirty="0"/>
              <a:t>China, Zhou Dynasty : 10,000,000 ~1000 BCE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2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7DC61472-EAB7-6E4E-8D85-F295C1009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569331"/>
            <a:ext cx="3962400" cy="313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itle 5">
            <a:extLst>
              <a:ext uri="{FF2B5EF4-FFF2-40B4-BE49-F238E27FC236}">
                <a16:creationId xmlns:a16="http://schemas.microsoft.com/office/drawing/2014/main" id="{17A2AB89-6C4E-5C41-BE19-378C14C96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2819400"/>
          </a:xfrm>
        </p:spPr>
        <p:txBody>
          <a:bodyPr/>
          <a:lstStyle/>
          <a:p>
            <a:pPr algn="l"/>
            <a:r>
              <a:rPr lang="en-US" altLang="en-US" sz="2000" dirty="0">
                <a:solidFill>
                  <a:schemeClr val="accent2"/>
                </a:solidFill>
                <a:latin typeface="Tw Cen MT" panose="020B0602020104020603" pitchFamily="34" charset="77"/>
              </a:rPr>
              <a:t>Turn and Talk: Look at the various Olmec works of art on this/the following slides:</a:t>
            </a:r>
            <a:br>
              <a:rPr lang="en-US" altLang="en-US" sz="2000" dirty="0">
                <a:solidFill>
                  <a:schemeClr val="tx2"/>
                </a:solidFill>
                <a:latin typeface="Tw Cen MT" panose="020B0602020104020603" pitchFamily="34" charset="77"/>
              </a:rPr>
            </a:br>
            <a:br>
              <a:rPr lang="en-US" altLang="en-US" sz="2000" dirty="0">
                <a:solidFill>
                  <a:schemeClr val="tx2"/>
                </a:solidFill>
                <a:latin typeface="Tw Cen MT" panose="020B0602020104020603" pitchFamily="34" charset="77"/>
              </a:rPr>
            </a:br>
            <a:br>
              <a:rPr lang="en-US" altLang="en-US" sz="2000" dirty="0">
                <a:solidFill>
                  <a:schemeClr val="tx2"/>
                </a:solidFill>
                <a:latin typeface="Tw Cen MT" panose="020B0602020104020603" pitchFamily="34" charset="77"/>
              </a:rPr>
            </a:br>
            <a:r>
              <a:rPr lang="en-US" altLang="en-US" sz="2000" dirty="0">
                <a:solidFill>
                  <a:schemeClr val="tx2"/>
                </a:solidFill>
                <a:latin typeface="Tw Cen MT" panose="020B0602020104020603" pitchFamily="34" charset="77"/>
              </a:rPr>
              <a:t>1. Why (motivation) might the Olmecs have built these cultural artifacts?</a:t>
            </a:r>
            <a:br>
              <a:rPr lang="en-US" altLang="en-US" sz="2000" dirty="0">
                <a:solidFill>
                  <a:schemeClr val="tx2"/>
                </a:solidFill>
                <a:latin typeface="Tw Cen MT" panose="020B0602020104020603" pitchFamily="34" charset="77"/>
              </a:rPr>
            </a:br>
            <a:br>
              <a:rPr lang="en-US" altLang="en-US" sz="2000" dirty="0">
                <a:solidFill>
                  <a:schemeClr val="tx2"/>
                </a:solidFill>
                <a:latin typeface="Tw Cen MT" panose="020B0602020104020603" pitchFamily="34" charset="77"/>
              </a:rPr>
            </a:br>
            <a:r>
              <a:rPr lang="en-US" altLang="en-US" sz="2000" dirty="0">
                <a:solidFill>
                  <a:schemeClr val="tx2"/>
                </a:solidFill>
                <a:latin typeface="Tw Cen MT" panose="020B0602020104020603" pitchFamily="34" charset="77"/>
              </a:rPr>
              <a:t>2. What connections can be made between Olmec cultural artifacts and the artifacts of other early complex civilizations?</a:t>
            </a:r>
            <a:endParaRPr lang="en-US" altLang="en-US" sz="2000" dirty="0">
              <a:solidFill>
                <a:srgbClr val="00B050"/>
              </a:solidFill>
              <a:latin typeface="Tw Cen MT" panose="020B0602020104020603" pitchFamily="34" charset="77"/>
            </a:endParaRPr>
          </a:p>
        </p:txBody>
      </p:sp>
      <p:pic>
        <p:nvPicPr>
          <p:cNvPr id="18436" name="Picture 6" descr="https://ashtronort.files.wordpress.com/2014/11/san-lorenzo-head-1-d.jpg">
            <a:extLst>
              <a:ext uri="{FF2B5EF4-FFF2-40B4-BE49-F238E27FC236}">
                <a16:creationId xmlns:a16="http://schemas.microsoft.com/office/drawing/2014/main" id="{5FDD2D46-C104-0A4A-8806-AE015685E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26" y="3868737"/>
            <a:ext cx="3795713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C6A2F0-C4DB-F82E-F242-998FEF1B3123}"/>
              </a:ext>
            </a:extLst>
          </p:cNvPr>
          <p:cNvSpPr txBox="1"/>
          <p:nvPr/>
        </p:nvSpPr>
        <p:spPr>
          <a:xfrm>
            <a:off x="1143000" y="153357"/>
            <a:ext cx="6499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800" dirty="0">
                <a:latin typeface="Tw Cen MT" panose="020B0602020104020603" pitchFamily="34" charset="77"/>
              </a:rPr>
              <a:t>Aim: How did the Early American settlers establish complex societies?</a:t>
            </a:r>
            <a:br>
              <a:rPr lang="en-US" altLang="en-US" sz="1800" dirty="0">
                <a:latin typeface="Tw Cen MT" panose="020B0602020104020603" pitchFamily="34" charset="77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1" descr="C:\Users\Faculty1\Desktop\Zerega\AP World 2014-2015\TERM 1 2014-2015\olmec pictures\IMG_0001.JPG">
            <a:extLst>
              <a:ext uri="{FF2B5EF4-FFF2-40B4-BE49-F238E27FC236}">
                <a16:creationId xmlns:a16="http://schemas.microsoft.com/office/drawing/2014/main" id="{97D5025B-43F5-4946-9FD9-107AFCC6F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52400"/>
            <a:ext cx="30861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12" descr="C:\Users\Faculty1\Desktop\Zerega\AP World 2014-2015\TERM 1 2014-2015\olmec pictures\IMG_0002.JPG">
            <a:extLst>
              <a:ext uri="{FF2B5EF4-FFF2-40B4-BE49-F238E27FC236}">
                <a16:creationId xmlns:a16="http://schemas.microsoft.com/office/drawing/2014/main" id="{EDBE436B-E514-C64B-B8D6-5E462A94F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1152525"/>
            <a:ext cx="1458913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13" descr="C:\Users\Faculty1\Desktop\Zerega\AP World 2014-2015\TERM 1 2014-2015\olmec pictures\IMG_0003.JPG">
            <a:extLst>
              <a:ext uri="{FF2B5EF4-FFF2-40B4-BE49-F238E27FC236}">
                <a16:creationId xmlns:a16="http://schemas.microsoft.com/office/drawing/2014/main" id="{4A7DC9A4-0E1E-674C-8486-AE04CEBC9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59150"/>
            <a:ext cx="3103563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14" descr="C:\Users\Faculty1\Desktop\Zerega\AP World 2014-2015\TERM 1 2014-2015\olmec pictures\IMG_0004.JPG">
            <a:extLst>
              <a:ext uri="{FF2B5EF4-FFF2-40B4-BE49-F238E27FC236}">
                <a16:creationId xmlns:a16="http://schemas.microsoft.com/office/drawing/2014/main" id="{744602AF-2485-994D-B319-E91167E73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36550"/>
            <a:ext cx="3771900" cy="604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Faculty1\Desktop\Zerega\AP World 2014-2015\TERM 1 2014-2015\olmec pictures\IMG_0005.JPG">
            <a:extLst>
              <a:ext uri="{FF2B5EF4-FFF2-40B4-BE49-F238E27FC236}">
                <a16:creationId xmlns:a16="http://schemas.microsoft.com/office/drawing/2014/main" id="{8B0AB7F9-6F65-3C4B-87C2-21DE98471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838200"/>
            <a:ext cx="3686175" cy="534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 descr="C:\Users\Faculty1\Desktop\Zerega\AP World 2014-2015\TERM 1 2014-2015\olmec pictures\IMG_0006.JPG">
            <a:extLst>
              <a:ext uri="{FF2B5EF4-FFF2-40B4-BE49-F238E27FC236}">
                <a16:creationId xmlns:a16="http://schemas.microsoft.com/office/drawing/2014/main" id="{3BA39805-A78A-264E-8016-8B5E08030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860800"/>
            <a:ext cx="25146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 descr="C:\Users\Faculty1\Desktop\Zerega\AP World 2014-2015\TERM 1 2014-2015\olmec pictures\IMG_0007.JPG">
            <a:extLst>
              <a:ext uri="{FF2B5EF4-FFF2-40B4-BE49-F238E27FC236}">
                <a16:creationId xmlns:a16="http://schemas.microsoft.com/office/drawing/2014/main" id="{B05B9494-DDB5-3640-87ED-A2F1E0093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188" y="0"/>
            <a:ext cx="2563812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 descr="C:\Users\Faculty1\Desktop\Zerega\AP World 2014-2015\TERM 1 2014-2015\olmec pictures\IMG_0008.JPG">
            <a:extLst>
              <a:ext uri="{FF2B5EF4-FFF2-40B4-BE49-F238E27FC236}">
                <a16:creationId xmlns:a16="http://schemas.microsoft.com/office/drawing/2014/main" id="{4361F124-E326-6D47-8E58-5F0D6B4CD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838" y="3078163"/>
            <a:ext cx="2598737" cy="377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6" descr="C:\Users\Faculty1\Desktop\Zerega\AP World 2014-2015\TERM 1 2014-2015\olmec pictures\IMG_0010.JPG">
            <a:extLst>
              <a:ext uri="{FF2B5EF4-FFF2-40B4-BE49-F238E27FC236}">
                <a16:creationId xmlns:a16="http://schemas.microsoft.com/office/drawing/2014/main" id="{DB4C5963-0062-5C47-B315-5CC586E8F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3" y="65088"/>
            <a:ext cx="2124075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658</Words>
  <Application>Microsoft Macintosh PowerPoint</Application>
  <PresentationFormat>On-screen Show (4:3)</PresentationFormat>
  <Paragraphs>70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ACADEMY ENGRAVED LET PLAIN:1.0</vt:lpstr>
      <vt:lpstr>Arial</vt:lpstr>
      <vt:lpstr>Calibri</vt:lpstr>
      <vt:lpstr>Times New Roman</vt:lpstr>
      <vt:lpstr>Tw Cen MT</vt:lpstr>
      <vt:lpstr>Wingdings</vt:lpstr>
      <vt:lpstr>Office Theme</vt:lpstr>
      <vt:lpstr>Aim: How did the Early American settlers establish complex societies? </vt:lpstr>
      <vt:lpstr>Olmec Colossal Heads </vt:lpstr>
      <vt:lpstr>PowerPoint Presentation</vt:lpstr>
      <vt:lpstr>Olmecs- Cultural Aspects</vt:lpstr>
      <vt:lpstr>Cascajal Block</vt:lpstr>
      <vt:lpstr>Why are Ancient American Civilizations not Considered River Valleys?</vt:lpstr>
      <vt:lpstr>Turn and Talk: Look at the various Olmec works of art on this/the following slides:   1. Why (motivation) might the Olmecs have built these cultural artifacts?  2. What connections can be made between Olmec cultural artifacts and the artifacts of other early complex civilizations?</vt:lpstr>
      <vt:lpstr>PowerPoint Presentation</vt:lpstr>
      <vt:lpstr>PowerPoint Presentation</vt:lpstr>
      <vt:lpstr>Pyrmaids of Giza, Egypt Constructed ~2600 BCE</vt:lpstr>
      <vt:lpstr>Mohenjo Daro, Indus RV Constructed ~2500 BCE</vt:lpstr>
      <vt:lpstr>Ziggurat of Ur, Iraq Constructed ~2100 BCE</vt:lpstr>
      <vt:lpstr>Shang Dynasty Bronze Artifacts Constructed ~1000 BCE</vt:lpstr>
      <vt:lpstr>Aguada Fenix, Mexico Constructed ~1000 BCE</vt:lpstr>
      <vt:lpstr>Olmec Heads</vt:lpstr>
      <vt:lpstr>The Olmecs are the Foundations of  Mesoamerican Culture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Now:  What were the Four Historical migrations of Human populations?</dc:title>
  <dc:creator>Admin</dc:creator>
  <cp:lastModifiedBy>Rerick Austen</cp:lastModifiedBy>
  <cp:revision>64</cp:revision>
  <dcterms:created xsi:type="dcterms:W3CDTF">2011-05-18T23:39:15Z</dcterms:created>
  <dcterms:modified xsi:type="dcterms:W3CDTF">2024-10-01T12:38:26Z</dcterms:modified>
</cp:coreProperties>
</file>