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4"/>
    <p:restoredTop sz="94674"/>
  </p:normalViewPr>
  <p:slideViewPr>
    <p:cSldViewPr snapToGrid="0" snapToObjects="1">
      <p:cViewPr varScale="1">
        <p:scale>
          <a:sx n="131" d="100"/>
          <a:sy n="131" d="100"/>
        </p:scale>
        <p:origin x="2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8D84E3-00BA-4A46-8256-7E527D8B4480}" type="datetimeFigureOut">
              <a:rPr lang="en-US" smtClean="0"/>
              <a:t>9/10/20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330C4-BBBB-FC4A-85DD-6AFA452BF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28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330C4-BBBB-FC4A-85DD-6AFA452BF0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7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E39E6-C119-1E4D-A419-E861B17C40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9CF07-B309-9E4D-B38F-59AE56F60C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B5109-8CFD-1A45-AF60-5503BB2CB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9/10/20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B71F1-6D03-8D4F-BA3D-5DD109021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D831F-B5BA-2741-A293-2BDD16B14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952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E6E2-032B-D34A-8C33-D8E59969E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9624DE-FC90-2D46-A95F-DB0C20D8F6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62A1E-BB97-F748-921E-C0B7C114B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9/10/20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9316F-563B-EE4A-9458-AA33F158A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A0B5A-D558-E440-A6E7-DBB524B2C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374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429F84-CD1C-554A-8877-603BB266FE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CECAE6-9831-8241-8D7F-E695F4670C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3747E-AE68-204F-A324-82E8BE1C4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9/10/20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24471-6B50-D64F-8CA1-D25F35167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DF571-0D93-204A-903B-1B43D16A5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811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82FBB-A2CC-1343-8B9C-743CDE709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F4EDD-B121-0B41-BBFC-8CDBF4A0F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F16AA-094E-E145-A0B3-5431462FB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9/10/20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B2462-300A-CA4C-A601-780C0CB5C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15309-ED82-9049-A252-62D663602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368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7BC92-573D-FE4E-8F5B-FC24FDFC1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D6753C-45AC-3A48-B0E4-93D0ED5B8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77E69-E0B9-8748-A500-39F1187FF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9/10/20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23AEA-7111-3F4D-A8E2-489AFD7B3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99C01-94FA-9749-AE3B-7E4E0F129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522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FC70F-9184-F54F-8DAA-38D34FC1C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82314-F775-0F41-8E57-C4252AA18C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870627-254D-FA42-BB7E-0019680370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09F184-E2B6-8A49-B168-5BD89CBF4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9/10/20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97CF92-C209-DA4B-AF96-91AE11BBB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BD5B8C-89FE-8E43-8410-188C85821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991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100B8-5D08-DD45-BD38-FF9EC6288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47982-AC3A-1D40-A5A8-2EE25D52C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3BC529-78D8-6E42-BFE0-B049A727AB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8E0150-7649-7047-89F7-463BEF5FE0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72B8D8-1842-C346-80D2-E880E2BB44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D9AD04-6F5C-4C4E-9A9C-10FB43702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9/10/20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6FE0BB-EE38-4B4F-8DF3-1E51E2A04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2780A3-3B88-5443-89DD-51A4CC69A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137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79D5A-EFB7-5C42-BD06-9395A830B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760AD3-7B29-6848-9F00-9AB1AF3E6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9/10/20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FB53F3-E610-7346-97D2-BC8289608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3BE062-B18D-B94D-8C65-2645AB297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420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BDB6C5-008D-5845-B763-3FFC587B8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9/10/20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D0895C-49AF-9047-9B87-12D285379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3F55E2-6F9D-B744-922B-BBFB36AB9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531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A3E39-CADD-9649-8038-407E52772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0E62A-DE70-E34D-9E40-A3C3C428B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68FCB6-F55A-D845-A5F9-2679AB5F0F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F1A47B-42A1-6F4E-B6F0-C1B07C39E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9/10/20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897241-9DA7-2A42-A773-F7DF5B3EA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5F1A96-764F-0D42-84A3-B73F47371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709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56019-285E-514D-BDFE-AF8F6BFC5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C5C0A8-C011-EA4A-9B00-8A580958ED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E6EB05-058E-3F46-8A48-284D239A3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E90C11-0B93-9F4C-A7DE-549EA7918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9/10/20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9710AD-2745-0D4F-832D-8008EC5EA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90E20F-3D3E-B24B-A0A0-0B0A62F0E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843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5EA83F-BAF0-8D43-B829-F294D1EA6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4FC284-163F-8B4C-B5B3-5EA276089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5EF18-4EE0-504C-8173-68C944ED97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185F7-9B28-9F45-9F43-9CB5A0B99390}" type="datetimeFigureOut">
              <a:rPr lang="en-US" smtClean="0"/>
              <a:t>9/10/20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4757B-ECE6-5847-8840-5068C47F84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2FAEB-E88E-444B-A1F5-2D8D7578DB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388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Rectangle 124">
            <a:extLst>
              <a:ext uri="{FF2B5EF4-FFF2-40B4-BE49-F238E27FC236}">
                <a16:creationId xmlns:a16="http://schemas.microsoft.com/office/drawing/2014/main" id="{09FB3F18-5D37-9F42-BE21-657A66F925D2}"/>
              </a:ext>
            </a:extLst>
          </p:cNvPr>
          <p:cNvSpPr/>
          <p:nvPr/>
        </p:nvSpPr>
        <p:spPr>
          <a:xfrm>
            <a:off x="678234" y="245353"/>
            <a:ext cx="10885251" cy="650291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126" name="Graphic 2">
            <a:extLst>
              <a:ext uri="{FF2B5EF4-FFF2-40B4-BE49-F238E27FC236}">
                <a16:creationId xmlns:a16="http://schemas.microsoft.com/office/drawing/2014/main" id="{F04267D0-7955-2C4A-842B-D8A3A9599C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8895" y="43504"/>
            <a:ext cx="330200" cy="330200"/>
          </a:xfrm>
          <a:prstGeom prst="rect">
            <a:avLst/>
          </a:prstGeom>
        </p:spPr>
      </p:pic>
      <p:sp>
        <p:nvSpPr>
          <p:cNvPr id="127" name="Rectangle 126">
            <a:extLst>
              <a:ext uri="{FF2B5EF4-FFF2-40B4-BE49-F238E27FC236}">
                <a16:creationId xmlns:a16="http://schemas.microsoft.com/office/drawing/2014/main" id="{7B8BF6E7-84AF-DE4E-9817-454F0E8CE80F}"/>
              </a:ext>
            </a:extLst>
          </p:cNvPr>
          <p:cNvSpPr/>
          <p:nvPr/>
        </p:nvSpPr>
        <p:spPr>
          <a:xfrm>
            <a:off x="1249652" y="3616101"/>
            <a:ext cx="6001193" cy="2996546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solidFill>
              <a:srgbClr val="0020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Security Tooling Account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OU: security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FB73AA4D-BE37-B546-8168-72555838077A}"/>
              </a:ext>
            </a:extLst>
          </p:cNvPr>
          <p:cNvSpPr/>
          <p:nvPr/>
        </p:nvSpPr>
        <p:spPr>
          <a:xfrm>
            <a:off x="2589893" y="483280"/>
            <a:ext cx="7347562" cy="2985951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solidFill>
              <a:srgbClr val="0020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Organization Management </a:t>
            </a:r>
            <a:r>
              <a:rPr lang="en-US" sz="1400" dirty="0">
                <a:solidFill>
                  <a:schemeClr val="tx1"/>
                </a:solidFill>
              </a:rPr>
              <a:t>Account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747041A4-100F-0D48-87F9-E63DDDFD96C6}"/>
              </a:ext>
            </a:extLst>
          </p:cNvPr>
          <p:cNvSpPr/>
          <p:nvPr/>
        </p:nvSpPr>
        <p:spPr>
          <a:xfrm>
            <a:off x="7403246" y="3616101"/>
            <a:ext cx="3555462" cy="3004005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All Existing and Future 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Organization Member Accounts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14C3CACE-8182-0048-84AF-D202A097E763}"/>
              </a:ext>
            </a:extLst>
          </p:cNvPr>
          <p:cNvSpPr txBox="1"/>
          <p:nvPr/>
        </p:nvSpPr>
        <p:spPr>
          <a:xfrm>
            <a:off x="8677441" y="1658531"/>
            <a:ext cx="1103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Security Hub</a:t>
            </a:r>
          </a:p>
        </p:txBody>
      </p:sp>
      <p:sp>
        <p:nvSpPr>
          <p:cNvPr id="140" name="TextBox 2">
            <a:extLst>
              <a:ext uri="{FF2B5EF4-FFF2-40B4-BE49-F238E27FC236}">
                <a16:creationId xmlns:a16="http://schemas.microsoft.com/office/drawing/2014/main" id="{B5F7962F-8AB1-7644-826B-EA87E913FED5}"/>
              </a:ext>
            </a:extLst>
          </p:cNvPr>
          <p:cNvSpPr txBox="1"/>
          <p:nvPr/>
        </p:nvSpPr>
        <p:spPr>
          <a:xfrm>
            <a:off x="6542672" y="1676136"/>
            <a:ext cx="1427732" cy="276999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200" dirty="0">
                <a:latin typeface="+mn-lt"/>
              </a:rPr>
              <a:t>AWS Lambda</a:t>
            </a:r>
          </a:p>
        </p:txBody>
      </p:sp>
      <p:pic>
        <p:nvPicPr>
          <p:cNvPr id="141" name="Graphic 1">
            <a:extLst>
              <a:ext uri="{FF2B5EF4-FFF2-40B4-BE49-F238E27FC236}">
                <a16:creationId xmlns:a16="http://schemas.microsoft.com/office/drawing/2014/main" id="{D5F02E8F-2628-DD4D-8A36-AFD09623FB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01769" y="2351645"/>
            <a:ext cx="555156" cy="555156"/>
          </a:xfrm>
          <a:prstGeom prst="rect">
            <a:avLst/>
          </a:prstGeom>
        </p:spPr>
      </p:pic>
      <p:sp>
        <p:nvSpPr>
          <p:cNvPr id="142" name="TextBox 2">
            <a:extLst>
              <a:ext uri="{FF2B5EF4-FFF2-40B4-BE49-F238E27FC236}">
                <a16:creationId xmlns:a16="http://schemas.microsoft.com/office/drawing/2014/main" id="{D113A073-4FA6-4F4D-BFAE-1FDACEBA1D05}"/>
              </a:ext>
            </a:extLst>
          </p:cNvPr>
          <p:cNvSpPr txBox="1"/>
          <p:nvPr/>
        </p:nvSpPr>
        <p:spPr>
          <a:xfrm>
            <a:off x="6497346" y="2906801"/>
            <a:ext cx="1578705" cy="461665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200" dirty="0">
                <a:latin typeface="+mn-lt"/>
              </a:rPr>
              <a:t>Lambda CloudWatch Log Group</a:t>
            </a:r>
          </a:p>
        </p:txBody>
      </p:sp>
      <p:pic>
        <p:nvPicPr>
          <p:cNvPr id="143" name="Graphic 142">
            <a:extLst>
              <a:ext uri="{FF2B5EF4-FFF2-40B4-BE49-F238E27FC236}">
                <a16:creationId xmlns:a16="http://schemas.microsoft.com/office/drawing/2014/main" id="{6CED07F6-5569-A94B-AE05-B599813B32A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978960" y="1081967"/>
            <a:ext cx="555156" cy="555156"/>
          </a:xfrm>
          <a:prstGeom prst="rect">
            <a:avLst/>
          </a:prstGeom>
        </p:spPr>
      </p:pic>
      <p:sp>
        <p:nvSpPr>
          <p:cNvPr id="144" name="TextBox 143">
            <a:extLst>
              <a:ext uri="{FF2B5EF4-FFF2-40B4-BE49-F238E27FC236}">
                <a16:creationId xmlns:a16="http://schemas.microsoft.com/office/drawing/2014/main" id="{11460688-CF57-0645-ADC6-FB4EF5AFD30A}"/>
              </a:ext>
            </a:extLst>
          </p:cNvPr>
          <p:cNvSpPr txBox="1"/>
          <p:nvPr/>
        </p:nvSpPr>
        <p:spPr>
          <a:xfrm>
            <a:off x="7615480" y="2144946"/>
            <a:ext cx="1103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Lambda Role</a:t>
            </a:r>
          </a:p>
        </p:txBody>
      </p:sp>
      <p:pic>
        <p:nvPicPr>
          <p:cNvPr id="145" name="Graphic 144">
            <a:extLst>
              <a:ext uri="{FF2B5EF4-FFF2-40B4-BE49-F238E27FC236}">
                <a16:creationId xmlns:a16="http://schemas.microsoft.com/office/drawing/2014/main" id="{C2D32431-760D-C84E-8B09-2C214FF2B23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890086" y="1744129"/>
            <a:ext cx="469900" cy="469900"/>
          </a:xfrm>
          <a:prstGeom prst="rect">
            <a:avLst/>
          </a:prstGeom>
        </p:spPr>
      </p:pic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6F49BA0C-6430-BE44-84A2-07F1A2B399AE}"/>
              </a:ext>
            </a:extLst>
          </p:cNvPr>
          <p:cNvCxnSpPr>
            <a:cxnSpLocks/>
          </p:cNvCxnSpPr>
          <p:nvPr/>
        </p:nvCxnSpPr>
        <p:spPr>
          <a:xfrm>
            <a:off x="7792108" y="1362188"/>
            <a:ext cx="835165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6F0CE74A-09C5-4A4E-9C83-096CC31B5CE1}"/>
              </a:ext>
            </a:extLst>
          </p:cNvPr>
          <p:cNvCxnSpPr>
            <a:cxnSpLocks/>
          </p:cNvCxnSpPr>
          <p:nvPr/>
        </p:nvCxnSpPr>
        <p:spPr>
          <a:xfrm>
            <a:off x="7250845" y="1918648"/>
            <a:ext cx="0" cy="35600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08B67E83-7D09-C748-AEEF-49786315014A}"/>
              </a:ext>
            </a:extLst>
          </p:cNvPr>
          <p:cNvSpPr txBox="1"/>
          <p:nvPr/>
        </p:nvSpPr>
        <p:spPr>
          <a:xfrm>
            <a:off x="2966619" y="2153999"/>
            <a:ext cx="1307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AWS CloudFormation</a:t>
            </a:r>
          </a:p>
        </p:txBody>
      </p:sp>
      <p:pic>
        <p:nvPicPr>
          <p:cNvPr id="152" name="Graphic 151">
            <a:extLst>
              <a:ext uri="{FF2B5EF4-FFF2-40B4-BE49-F238E27FC236}">
                <a16:creationId xmlns:a16="http://schemas.microsoft.com/office/drawing/2014/main" id="{399FFB55-9DC7-0642-93ED-51225281247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342661" y="1565605"/>
            <a:ext cx="555156" cy="555156"/>
          </a:xfrm>
          <a:prstGeom prst="rect">
            <a:avLst/>
          </a:prstGeom>
        </p:spPr>
      </p:pic>
      <p:sp>
        <p:nvSpPr>
          <p:cNvPr id="153" name="Rectangle 152">
            <a:extLst>
              <a:ext uri="{FF2B5EF4-FFF2-40B4-BE49-F238E27FC236}">
                <a16:creationId xmlns:a16="http://schemas.microsoft.com/office/drawing/2014/main" id="{CB91CC3D-9B41-4F4E-A36E-8EBAE5690590}"/>
              </a:ext>
            </a:extLst>
          </p:cNvPr>
          <p:cNvSpPr/>
          <p:nvPr/>
        </p:nvSpPr>
        <p:spPr>
          <a:xfrm>
            <a:off x="4710362" y="994105"/>
            <a:ext cx="4974520" cy="2372158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solidFill>
                <a:srgbClr val="5A6B86"/>
              </a:solidFill>
            </a:endParaRP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0FBB0361-D6B4-2F47-A0BE-F9DF0B40739C}"/>
              </a:ext>
            </a:extLst>
          </p:cNvPr>
          <p:cNvCxnSpPr>
            <a:cxnSpLocks/>
          </p:cNvCxnSpPr>
          <p:nvPr/>
        </p:nvCxnSpPr>
        <p:spPr>
          <a:xfrm>
            <a:off x="4053398" y="1850452"/>
            <a:ext cx="486285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angle 160">
            <a:extLst>
              <a:ext uri="{FF2B5EF4-FFF2-40B4-BE49-F238E27FC236}">
                <a16:creationId xmlns:a16="http://schemas.microsoft.com/office/drawing/2014/main" id="{8DF520C0-1ED7-D14B-B849-8D3D81D0B87A}"/>
              </a:ext>
            </a:extLst>
          </p:cNvPr>
          <p:cNvSpPr/>
          <p:nvPr/>
        </p:nvSpPr>
        <p:spPr>
          <a:xfrm>
            <a:off x="8782977" y="4533795"/>
            <a:ext cx="1667406" cy="1852278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rgbClr val="5A6B86"/>
                </a:solidFill>
              </a:rPr>
              <a:t>region-1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16691F4B-2BE3-8C41-A43B-9874A3E0663D}"/>
              </a:ext>
            </a:extLst>
          </p:cNvPr>
          <p:cNvSpPr txBox="1"/>
          <p:nvPr/>
        </p:nvSpPr>
        <p:spPr>
          <a:xfrm>
            <a:off x="3597121" y="5405842"/>
            <a:ext cx="1103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Security Hub Enabler Role</a:t>
            </a:r>
          </a:p>
        </p:txBody>
      </p:sp>
      <p:pic>
        <p:nvPicPr>
          <p:cNvPr id="190" name="Graphic 189">
            <a:extLst>
              <a:ext uri="{FF2B5EF4-FFF2-40B4-BE49-F238E27FC236}">
                <a16:creationId xmlns:a16="http://schemas.microsoft.com/office/drawing/2014/main" id="{AA0778F0-4FFC-F040-A4B7-4BD9E4A9C58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871727" y="5005025"/>
            <a:ext cx="469900" cy="469900"/>
          </a:xfrm>
          <a:prstGeom prst="rect">
            <a:avLst/>
          </a:prstGeom>
        </p:spPr>
      </p:pic>
      <p:sp>
        <p:nvSpPr>
          <p:cNvPr id="193" name="TextBox 192">
            <a:extLst>
              <a:ext uri="{FF2B5EF4-FFF2-40B4-BE49-F238E27FC236}">
                <a16:creationId xmlns:a16="http://schemas.microsoft.com/office/drawing/2014/main" id="{04BAA3FC-2945-F644-9D2A-644DBD513EB6}"/>
              </a:ext>
            </a:extLst>
          </p:cNvPr>
          <p:cNvSpPr txBox="1"/>
          <p:nvPr/>
        </p:nvSpPr>
        <p:spPr>
          <a:xfrm>
            <a:off x="1426684" y="5336973"/>
            <a:ext cx="1307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AWS CloudFormation</a:t>
            </a:r>
          </a:p>
        </p:txBody>
      </p:sp>
      <p:pic>
        <p:nvPicPr>
          <p:cNvPr id="194" name="Graphic 193">
            <a:extLst>
              <a:ext uri="{FF2B5EF4-FFF2-40B4-BE49-F238E27FC236}">
                <a16:creationId xmlns:a16="http://schemas.microsoft.com/office/drawing/2014/main" id="{5B61BE09-FD56-4142-8617-BBF4ACBE2C9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802726" y="4748579"/>
            <a:ext cx="555156" cy="555156"/>
          </a:xfrm>
          <a:prstGeom prst="rect">
            <a:avLst/>
          </a:prstGeom>
        </p:spPr>
      </p:pic>
      <p:sp>
        <p:nvSpPr>
          <p:cNvPr id="195" name="Rectangle 194">
            <a:extLst>
              <a:ext uri="{FF2B5EF4-FFF2-40B4-BE49-F238E27FC236}">
                <a16:creationId xmlns:a16="http://schemas.microsoft.com/office/drawing/2014/main" id="{F0CA800E-A50B-114F-87E0-3783ED123AB8}"/>
              </a:ext>
            </a:extLst>
          </p:cNvPr>
          <p:cNvSpPr/>
          <p:nvPr/>
        </p:nvSpPr>
        <p:spPr>
          <a:xfrm>
            <a:off x="3170426" y="4177079"/>
            <a:ext cx="3878783" cy="2372158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solidFill>
                <a:srgbClr val="5A6B86"/>
              </a:solidFill>
            </a:endParaRPr>
          </a:p>
        </p:txBody>
      </p: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608E574B-049F-DD43-AF4F-C396CC8C7873}"/>
              </a:ext>
            </a:extLst>
          </p:cNvPr>
          <p:cNvCxnSpPr>
            <a:cxnSpLocks/>
          </p:cNvCxnSpPr>
          <p:nvPr/>
        </p:nvCxnSpPr>
        <p:spPr>
          <a:xfrm>
            <a:off x="2513463" y="5033426"/>
            <a:ext cx="486285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tangle 207">
            <a:extLst>
              <a:ext uri="{FF2B5EF4-FFF2-40B4-BE49-F238E27FC236}">
                <a16:creationId xmlns:a16="http://schemas.microsoft.com/office/drawing/2014/main" id="{AD1587EE-9009-444D-B7A4-F476E2BA0C52}"/>
              </a:ext>
            </a:extLst>
          </p:cNvPr>
          <p:cNvSpPr/>
          <p:nvPr/>
        </p:nvSpPr>
        <p:spPr>
          <a:xfrm>
            <a:off x="8935377" y="4850785"/>
            <a:ext cx="1515006" cy="1520305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rgbClr val="5A6B86"/>
                </a:solidFill>
              </a:rPr>
              <a:t>region-2</a:t>
            </a: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632FA3F5-6057-C544-B5DE-2CE9A37FDE3B}"/>
              </a:ext>
            </a:extLst>
          </p:cNvPr>
          <p:cNvSpPr/>
          <p:nvPr/>
        </p:nvSpPr>
        <p:spPr>
          <a:xfrm>
            <a:off x="9071647" y="5175781"/>
            <a:ext cx="1378736" cy="1195310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rgbClr val="5A6B86"/>
                </a:solidFill>
              </a:rPr>
              <a:t>region-n</a:t>
            </a:r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06761242-ECE5-1642-8F32-8372B25D2776}"/>
              </a:ext>
            </a:extLst>
          </p:cNvPr>
          <p:cNvSpPr/>
          <p:nvPr/>
        </p:nvSpPr>
        <p:spPr>
          <a:xfrm>
            <a:off x="5142308" y="4422897"/>
            <a:ext cx="1667406" cy="2015737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rgbClr val="5A6B86"/>
                </a:solidFill>
              </a:rPr>
              <a:t>region-1</a:t>
            </a:r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F2669857-055F-9249-BD81-EA41A2C36BC1}"/>
              </a:ext>
            </a:extLst>
          </p:cNvPr>
          <p:cNvSpPr/>
          <p:nvPr/>
        </p:nvSpPr>
        <p:spPr>
          <a:xfrm>
            <a:off x="5294708" y="4747358"/>
            <a:ext cx="1515006" cy="1676293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rgbClr val="5A6B86"/>
                </a:solidFill>
              </a:rPr>
              <a:t>region-2</a:t>
            </a: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AF6BC02D-93DE-2346-BBA6-FF8509345613}"/>
              </a:ext>
            </a:extLst>
          </p:cNvPr>
          <p:cNvSpPr/>
          <p:nvPr/>
        </p:nvSpPr>
        <p:spPr>
          <a:xfrm>
            <a:off x="5430978" y="5066590"/>
            <a:ext cx="1378736" cy="1357062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rgbClr val="5A6B86"/>
                </a:solidFill>
              </a:rPr>
              <a:t>region-n</a:t>
            </a:r>
          </a:p>
        </p:txBody>
      </p: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77A80DFC-1DB5-4141-A91F-A73FF3B863A4}"/>
              </a:ext>
            </a:extLst>
          </p:cNvPr>
          <p:cNvCxnSpPr>
            <a:cxnSpLocks/>
          </p:cNvCxnSpPr>
          <p:nvPr/>
        </p:nvCxnSpPr>
        <p:spPr>
          <a:xfrm flipH="1">
            <a:off x="6543393" y="5758946"/>
            <a:ext cx="2257290" cy="17267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Oval 225">
            <a:extLst>
              <a:ext uri="{FF2B5EF4-FFF2-40B4-BE49-F238E27FC236}">
                <a16:creationId xmlns:a16="http://schemas.microsoft.com/office/drawing/2014/main" id="{B075B0CF-8F6A-3947-BD02-50EB6DA85CEE}"/>
              </a:ext>
            </a:extLst>
          </p:cNvPr>
          <p:cNvSpPr/>
          <p:nvPr/>
        </p:nvSpPr>
        <p:spPr>
          <a:xfrm>
            <a:off x="2607206" y="521281"/>
            <a:ext cx="253435" cy="2129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1.0</a:t>
            </a:r>
          </a:p>
        </p:txBody>
      </p:sp>
      <p:sp>
        <p:nvSpPr>
          <p:cNvPr id="227" name="Oval 226">
            <a:extLst>
              <a:ext uri="{FF2B5EF4-FFF2-40B4-BE49-F238E27FC236}">
                <a16:creationId xmlns:a16="http://schemas.microsoft.com/office/drawing/2014/main" id="{F0D1735B-0005-B145-8C48-3E3934A1D64E}"/>
              </a:ext>
            </a:extLst>
          </p:cNvPr>
          <p:cNvSpPr/>
          <p:nvPr/>
        </p:nvSpPr>
        <p:spPr>
          <a:xfrm>
            <a:off x="3343317" y="1572310"/>
            <a:ext cx="253435" cy="2129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1.1</a:t>
            </a:r>
          </a:p>
        </p:txBody>
      </p:sp>
      <p:sp>
        <p:nvSpPr>
          <p:cNvPr id="228" name="Oval 227">
            <a:extLst>
              <a:ext uri="{FF2B5EF4-FFF2-40B4-BE49-F238E27FC236}">
                <a16:creationId xmlns:a16="http://schemas.microsoft.com/office/drawing/2014/main" id="{2825B996-8DA9-604E-ADB8-7AADC93D3485}"/>
              </a:ext>
            </a:extLst>
          </p:cNvPr>
          <p:cNvSpPr/>
          <p:nvPr/>
        </p:nvSpPr>
        <p:spPr>
          <a:xfrm>
            <a:off x="6978960" y="1082040"/>
            <a:ext cx="253435" cy="2129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1.4</a:t>
            </a:r>
          </a:p>
        </p:txBody>
      </p:sp>
      <p:sp>
        <p:nvSpPr>
          <p:cNvPr id="229" name="Oval 228">
            <a:extLst>
              <a:ext uri="{FF2B5EF4-FFF2-40B4-BE49-F238E27FC236}">
                <a16:creationId xmlns:a16="http://schemas.microsoft.com/office/drawing/2014/main" id="{859652C7-00A9-F34A-9655-67677985A48F}"/>
              </a:ext>
            </a:extLst>
          </p:cNvPr>
          <p:cNvSpPr/>
          <p:nvPr/>
        </p:nvSpPr>
        <p:spPr>
          <a:xfrm>
            <a:off x="8015453" y="1593874"/>
            <a:ext cx="253435" cy="2129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1.6</a:t>
            </a:r>
          </a:p>
        </p:txBody>
      </p:sp>
      <p:sp>
        <p:nvSpPr>
          <p:cNvPr id="230" name="Oval 229">
            <a:extLst>
              <a:ext uri="{FF2B5EF4-FFF2-40B4-BE49-F238E27FC236}">
                <a16:creationId xmlns:a16="http://schemas.microsoft.com/office/drawing/2014/main" id="{A8B92BA9-A7C6-BB4E-B68F-9B0ADFBA3120}"/>
              </a:ext>
            </a:extLst>
          </p:cNvPr>
          <p:cNvSpPr/>
          <p:nvPr/>
        </p:nvSpPr>
        <p:spPr>
          <a:xfrm>
            <a:off x="7017076" y="2357620"/>
            <a:ext cx="253435" cy="2129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1.5</a:t>
            </a:r>
          </a:p>
        </p:txBody>
      </p:sp>
      <p:pic>
        <p:nvPicPr>
          <p:cNvPr id="58" name="Graphic 57">
            <a:extLst>
              <a:ext uri="{FF2B5EF4-FFF2-40B4-BE49-F238E27FC236}">
                <a16:creationId xmlns:a16="http://schemas.microsoft.com/office/drawing/2014/main" id="{0174A661-FFD6-D146-A9A5-D2665BB1E26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952432" y="1050242"/>
            <a:ext cx="555157" cy="555157"/>
          </a:xfrm>
          <a:prstGeom prst="rect">
            <a:avLst/>
          </a:prstGeom>
        </p:spPr>
      </p:pic>
      <p:sp>
        <p:nvSpPr>
          <p:cNvPr id="231" name="Oval 230">
            <a:extLst>
              <a:ext uri="{FF2B5EF4-FFF2-40B4-BE49-F238E27FC236}">
                <a16:creationId xmlns:a16="http://schemas.microsoft.com/office/drawing/2014/main" id="{2D0C8646-87C5-B84D-B95C-97D1313A20DB}"/>
              </a:ext>
            </a:extLst>
          </p:cNvPr>
          <p:cNvSpPr/>
          <p:nvPr/>
        </p:nvSpPr>
        <p:spPr>
          <a:xfrm>
            <a:off x="8968098" y="1057196"/>
            <a:ext cx="253435" cy="2129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1.7</a:t>
            </a:r>
          </a:p>
        </p:txBody>
      </p:sp>
      <p:sp>
        <p:nvSpPr>
          <p:cNvPr id="232" name="Oval 231">
            <a:extLst>
              <a:ext uri="{FF2B5EF4-FFF2-40B4-BE49-F238E27FC236}">
                <a16:creationId xmlns:a16="http://schemas.microsoft.com/office/drawing/2014/main" id="{9BABBBA8-4173-384F-B7CD-669D9E9EFCCE}"/>
              </a:ext>
            </a:extLst>
          </p:cNvPr>
          <p:cNvSpPr/>
          <p:nvPr/>
        </p:nvSpPr>
        <p:spPr>
          <a:xfrm>
            <a:off x="1278130" y="3635760"/>
            <a:ext cx="253435" cy="2129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2.0</a:t>
            </a:r>
          </a:p>
        </p:txBody>
      </p:sp>
      <p:sp>
        <p:nvSpPr>
          <p:cNvPr id="233" name="Oval 232">
            <a:extLst>
              <a:ext uri="{FF2B5EF4-FFF2-40B4-BE49-F238E27FC236}">
                <a16:creationId xmlns:a16="http://schemas.microsoft.com/office/drawing/2014/main" id="{4E5E3A8F-6978-7E4A-B538-0774C0EF83DA}"/>
              </a:ext>
            </a:extLst>
          </p:cNvPr>
          <p:cNvSpPr/>
          <p:nvPr/>
        </p:nvSpPr>
        <p:spPr>
          <a:xfrm>
            <a:off x="7444736" y="3640088"/>
            <a:ext cx="253435" cy="2129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3.0</a:t>
            </a:r>
          </a:p>
        </p:txBody>
      </p:sp>
      <p:pic>
        <p:nvPicPr>
          <p:cNvPr id="59" name="Graphic 58">
            <a:extLst>
              <a:ext uri="{FF2B5EF4-FFF2-40B4-BE49-F238E27FC236}">
                <a16:creationId xmlns:a16="http://schemas.microsoft.com/office/drawing/2014/main" id="{A4D8B9D0-B766-284C-9F2B-BA7276B126B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457732" y="5514398"/>
            <a:ext cx="583819" cy="583819"/>
          </a:xfrm>
          <a:prstGeom prst="rect">
            <a:avLst/>
          </a:prstGeom>
        </p:spPr>
      </p:pic>
      <p:sp>
        <p:nvSpPr>
          <p:cNvPr id="234" name="Oval 233">
            <a:extLst>
              <a:ext uri="{FF2B5EF4-FFF2-40B4-BE49-F238E27FC236}">
                <a16:creationId xmlns:a16="http://schemas.microsoft.com/office/drawing/2014/main" id="{EE906B53-BFD9-4940-8CF0-14D1223CDDBC}"/>
              </a:ext>
            </a:extLst>
          </p:cNvPr>
          <p:cNvSpPr/>
          <p:nvPr/>
        </p:nvSpPr>
        <p:spPr>
          <a:xfrm>
            <a:off x="9466566" y="5528045"/>
            <a:ext cx="253435" cy="2129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3.2</a:t>
            </a:r>
          </a:p>
        </p:txBody>
      </p:sp>
      <p:sp>
        <p:nvSpPr>
          <p:cNvPr id="237" name="Oval 236">
            <a:extLst>
              <a:ext uri="{FF2B5EF4-FFF2-40B4-BE49-F238E27FC236}">
                <a16:creationId xmlns:a16="http://schemas.microsoft.com/office/drawing/2014/main" id="{6BA035C0-F86D-6346-86AE-2BA9D3B2E833}"/>
              </a:ext>
            </a:extLst>
          </p:cNvPr>
          <p:cNvSpPr/>
          <p:nvPr/>
        </p:nvSpPr>
        <p:spPr>
          <a:xfrm>
            <a:off x="1817952" y="4747358"/>
            <a:ext cx="253435" cy="2129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2.1</a:t>
            </a:r>
          </a:p>
        </p:txBody>
      </p:sp>
      <p:sp>
        <p:nvSpPr>
          <p:cNvPr id="240" name="Oval 239">
            <a:extLst>
              <a:ext uri="{FF2B5EF4-FFF2-40B4-BE49-F238E27FC236}">
                <a16:creationId xmlns:a16="http://schemas.microsoft.com/office/drawing/2014/main" id="{41536248-F316-A743-87DD-EBD98D9E1FA9}"/>
              </a:ext>
            </a:extLst>
          </p:cNvPr>
          <p:cNvSpPr/>
          <p:nvPr/>
        </p:nvSpPr>
        <p:spPr>
          <a:xfrm>
            <a:off x="4005038" y="4853688"/>
            <a:ext cx="253435" cy="2129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2.2</a:t>
            </a:r>
          </a:p>
        </p:txBody>
      </p:sp>
      <p:pic>
        <p:nvPicPr>
          <p:cNvPr id="61" name="Graphic 60">
            <a:extLst>
              <a:ext uri="{FF2B5EF4-FFF2-40B4-BE49-F238E27FC236}">
                <a16:creationId xmlns:a16="http://schemas.microsoft.com/office/drawing/2014/main" id="{E8634B44-D0E8-E549-8028-0C7C8B546B1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845211" y="5412653"/>
            <a:ext cx="583819" cy="583819"/>
          </a:xfrm>
          <a:prstGeom prst="rect">
            <a:avLst/>
          </a:prstGeom>
        </p:spPr>
      </p:pic>
      <p:sp>
        <p:nvSpPr>
          <p:cNvPr id="241" name="Oval 240">
            <a:extLst>
              <a:ext uri="{FF2B5EF4-FFF2-40B4-BE49-F238E27FC236}">
                <a16:creationId xmlns:a16="http://schemas.microsoft.com/office/drawing/2014/main" id="{0AB58273-2C96-D048-8FE3-6652D9012A87}"/>
              </a:ext>
            </a:extLst>
          </p:cNvPr>
          <p:cNvSpPr/>
          <p:nvPr/>
        </p:nvSpPr>
        <p:spPr>
          <a:xfrm>
            <a:off x="5847020" y="5435613"/>
            <a:ext cx="253435" cy="2129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2.3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F16DFF-4864-0B41-BAC4-6B33AE31AAF8}"/>
              </a:ext>
            </a:extLst>
          </p:cNvPr>
          <p:cNvSpPr txBox="1"/>
          <p:nvPr/>
        </p:nvSpPr>
        <p:spPr>
          <a:xfrm>
            <a:off x="9209514" y="6075882"/>
            <a:ext cx="1103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Security Hub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E9E6EB4-0106-3441-B9F1-90FEF360BA67}"/>
              </a:ext>
            </a:extLst>
          </p:cNvPr>
          <p:cNvSpPr txBox="1"/>
          <p:nvPr/>
        </p:nvSpPr>
        <p:spPr>
          <a:xfrm>
            <a:off x="5599124" y="6011586"/>
            <a:ext cx="1103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Security Hub Master</a:t>
            </a:r>
          </a:p>
        </p:txBody>
      </p:sp>
      <p:pic>
        <p:nvPicPr>
          <p:cNvPr id="63" name="Graphic 62">
            <a:extLst>
              <a:ext uri="{FF2B5EF4-FFF2-40B4-BE49-F238E27FC236}">
                <a16:creationId xmlns:a16="http://schemas.microsoft.com/office/drawing/2014/main" id="{18128C51-5C58-5540-A043-5D3D5FE1C30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174687" y="2361790"/>
            <a:ext cx="558859" cy="558859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13087447-6279-6F4F-8912-116B44275F18}"/>
              </a:ext>
            </a:extLst>
          </p:cNvPr>
          <p:cNvSpPr txBox="1"/>
          <p:nvPr/>
        </p:nvSpPr>
        <p:spPr>
          <a:xfrm>
            <a:off x="4870737" y="2918406"/>
            <a:ext cx="1103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SNS Topic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B8A4B8F-7060-EF44-93A4-4E8E6740856F}"/>
              </a:ext>
            </a:extLst>
          </p:cNvPr>
          <p:cNvSpPr txBox="1"/>
          <p:nvPr/>
        </p:nvSpPr>
        <p:spPr>
          <a:xfrm>
            <a:off x="4826374" y="1632547"/>
            <a:ext cx="1298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Event Bridge Rule</a:t>
            </a:r>
          </a:p>
        </p:txBody>
      </p:sp>
      <p:pic>
        <p:nvPicPr>
          <p:cNvPr id="67" name="Graphic 66">
            <a:extLst>
              <a:ext uri="{FF2B5EF4-FFF2-40B4-BE49-F238E27FC236}">
                <a16:creationId xmlns:a16="http://schemas.microsoft.com/office/drawing/2014/main" id="{B399C160-F0F9-A441-9D7B-51C50E99C92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180256" y="1078264"/>
            <a:ext cx="558859" cy="558859"/>
          </a:xfrm>
          <a:prstGeom prst="rect">
            <a:avLst/>
          </a:prstGeom>
        </p:spPr>
      </p:pic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00C7FFB-5F85-5448-AEDF-18DFAD1D7998}"/>
              </a:ext>
            </a:extLst>
          </p:cNvPr>
          <p:cNvCxnSpPr>
            <a:cxnSpLocks/>
          </p:cNvCxnSpPr>
          <p:nvPr/>
        </p:nvCxnSpPr>
        <p:spPr>
          <a:xfrm flipH="1">
            <a:off x="6096771" y="1825094"/>
            <a:ext cx="543571" cy="468913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B87D432-36EB-E040-9E0C-21EAF4C41B95}"/>
              </a:ext>
            </a:extLst>
          </p:cNvPr>
          <p:cNvCxnSpPr>
            <a:cxnSpLocks/>
          </p:cNvCxnSpPr>
          <p:nvPr/>
        </p:nvCxnSpPr>
        <p:spPr>
          <a:xfrm>
            <a:off x="5949286" y="1361533"/>
            <a:ext cx="835165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2A257F21-1298-B047-AE61-6D7FE9C5E41D}"/>
              </a:ext>
            </a:extLst>
          </p:cNvPr>
          <p:cNvSpPr/>
          <p:nvPr/>
        </p:nvSpPr>
        <p:spPr>
          <a:xfrm>
            <a:off x="5200681" y="1086169"/>
            <a:ext cx="253435" cy="2129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1.2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7FE2F16D-B693-864B-8CDC-F06FD2379865}"/>
              </a:ext>
            </a:extLst>
          </p:cNvPr>
          <p:cNvSpPr/>
          <p:nvPr/>
        </p:nvSpPr>
        <p:spPr>
          <a:xfrm>
            <a:off x="5183841" y="2386743"/>
            <a:ext cx="253435" cy="2129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1.3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98C4412-F64A-7842-B7B5-5A53F3A873F0}"/>
              </a:ext>
            </a:extLst>
          </p:cNvPr>
          <p:cNvSpPr txBox="1"/>
          <p:nvPr/>
        </p:nvSpPr>
        <p:spPr>
          <a:xfrm>
            <a:off x="7590716" y="4966944"/>
            <a:ext cx="1103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Security Hub Enabler Role</a:t>
            </a:r>
          </a:p>
        </p:txBody>
      </p:sp>
      <p:pic>
        <p:nvPicPr>
          <p:cNvPr id="81" name="Graphic 80">
            <a:extLst>
              <a:ext uri="{FF2B5EF4-FFF2-40B4-BE49-F238E27FC236}">
                <a16:creationId xmlns:a16="http://schemas.microsoft.com/office/drawing/2014/main" id="{B4E0A1C6-F3C2-3F4E-B22E-550E6304EC0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865322" y="4566127"/>
            <a:ext cx="469900" cy="469900"/>
          </a:xfrm>
          <a:prstGeom prst="rect">
            <a:avLst/>
          </a:prstGeom>
        </p:spPr>
      </p:pic>
      <p:sp>
        <p:nvSpPr>
          <p:cNvPr id="82" name="Oval 81">
            <a:extLst>
              <a:ext uri="{FF2B5EF4-FFF2-40B4-BE49-F238E27FC236}">
                <a16:creationId xmlns:a16="http://schemas.microsoft.com/office/drawing/2014/main" id="{CFC90449-1D6F-8F47-BF08-8D664FEB1010}"/>
              </a:ext>
            </a:extLst>
          </p:cNvPr>
          <p:cNvSpPr/>
          <p:nvPr/>
        </p:nvSpPr>
        <p:spPr>
          <a:xfrm>
            <a:off x="7980701" y="4412975"/>
            <a:ext cx="253435" cy="2129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3.1</a:t>
            </a:r>
          </a:p>
        </p:txBody>
      </p:sp>
    </p:spTree>
    <p:extLst>
      <p:ext uri="{BB962C8B-B14F-4D97-AF65-F5344CB8AC3E}">
        <p14:creationId xmlns:p14="http://schemas.microsoft.com/office/powerpoint/2010/main" val="2296993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16173</TotalTime>
  <Words>72</Words>
  <Application>Microsoft Macintosh PowerPoint</Application>
  <PresentationFormat>Widescreen</PresentationFormat>
  <Paragraphs>40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22</cp:revision>
  <dcterms:created xsi:type="dcterms:W3CDTF">2020-06-10T20:47:35Z</dcterms:created>
  <dcterms:modified xsi:type="dcterms:W3CDTF">2020-09-10T13:11:39Z</dcterms:modified>
</cp:coreProperties>
</file>