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368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3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8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1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2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0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4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6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967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5ACF6D7-200F-42F3-8980-2FFE9C64484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75BF-118F-4800-9011-F14593030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698371" cy="3255264"/>
          </a:xfrm>
        </p:spPr>
        <p:txBody>
          <a:bodyPr/>
          <a:lstStyle/>
          <a:p>
            <a:r>
              <a:rPr lang="en-US" dirty="0"/>
              <a:t>Senior Project _ Week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67B56-646C-44AD-B8C2-8A8F1C7B11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Yongyuan</a:t>
            </a:r>
            <a:r>
              <a:rPr lang="en-US" dirty="0"/>
              <a:t> (Aaron) Zhang</a:t>
            </a:r>
          </a:p>
          <a:p>
            <a:r>
              <a:rPr lang="en-US" dirty="0"/>
              <a:t>Ziyan (Shirley) Lin</a:t>
            </a:r>
          </a:p>
        </p:txBody>
      </p:sp>
    </p:spTree>
    <p:extLst>
      <p:ext uri="{BB962C8B-B14F-4D97-AF65-F5344CB8AC3E}">
        <p14:creationId xmlns:p14="http://schemas.microsoft.com/office/powerpoint/2010/main" val="351074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5D29-51B5-48F2-A005-F9D3521C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3DCE5-DF00-49E0-9649-DB9D7FBB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observation…</a:t>
            </a:r>
          </a:p>
          <a:p>
            <a:pPr lvl="1"/>
            <a:r>
              <a:rPr lang="en-US" dirty="0"/>
              <a:t>Using a fully pipelined architecture, processes 39 elements for each observation state at a time.</a:t>
            </a:r>
          </a:p>
          <a:p>
            <a:pPr lvl="1"/>
            <a:r>
              <a:rPr lang="en-US" dirty="0"/>
              <a:t>Floating point subtractor, squarer and multiplier are used. </a:t>
            </a:r>
          </a:p>
          <a:p>
            <a:pPr lvl="1"/>
            <a:r>
              <a:rPr lang="en-US" dirty="0"/>
              <a:t>Stored in FIFO</a:t>
            </a:r>
          </a:p>
          <a:p>
            <a:pPr lvl="1"/>
            <a:r>
              <a:rPr lang="en-US" dirty="0"/>
              <a:t>Data only read once for each time frame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99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A473-F538-4E62-BC6B-0E915A7A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9A8FE-FBDC-451C-97A9-F5AD1C284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Virtex</a:t>
            </a:r>
            <a:r>
              <a:rPr lang="en-US" dirty="0"/>
              <a:t> XCV1000 FPGA on </a:t>
            </a:r>
            <a:r>
              <a:rPr lang="en-US" dirty="0" err="1"/>
              <a:t>Celoxica’s</a:t>
            </a:r>
            <a:r>
              <a:rPr lang="en-US" dirty="0"/>
              <a:t> RC1000-PP development board</a:t>
            </a:r>
          </a:p>
          <a:p>
            <a:r>
              <a:rPr lang="en-US" dirty="0"/>
              <a:t>8MB of RAM</a:t>
            </a:r>
          </a:p>
          <a:p>
            <a:r>
              <a:rPr lang="en-US" dirty="0"/>
              <a:t>Pentium III 450 MHz processor </a:t>
            </a:r>
          </a:p>
          <a:p>
            <a:r>
              <a:rPr lang="en-US" altLang="zh-CN" dirty="0"/>
              <a:t>256-entry,15-bit wide look-up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DDA5-F763-4EC4-91A1-FCFFE12A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</a:t>
            </a:r>
            <a:r>
              <a:rPr lang="en-US" dirty="0">
                <a:sym typeface="Wingdings" panose="05000000000000000000" pitchFamily="2" charset="2"/>
              </a:rPr>
              <a:t>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/>
              <a:t>Viterbi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00303-5A71-4EAE-85A7-36EEF2965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presented in 2002 from University of Birmingham</a:t>
            </a:r>
          </a:p>
          <a:p>
            <a:r>
              <a:rPr lang="en-US" dirty="0"/>
              <a:t>Speech Recognition Application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7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54C990-9493-43C5-A08F-2B9A55F7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76A2F0-4868-448D-8624-668A960A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31750" cap="sq">
            <a:solidFill>
              <a:srgbClr val="EEB66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A6558-1074-4087-B42E-6487E2F96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539" y="953839"/>
            <a:ext cx="10588922" cy="495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3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0DC3-4917-40F1-BD59-3F9D0294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A5E8-D737-49B7-A90D-8B88CB4E0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a_ij</a:t>
            </a:r>
            <a:r>
              <a:rPr lang="en-US" dirty="0"/>
              <a:t> are the transition probabilities, where state j at time t give that state I at time t-1</a:t>
            </a:r>
          </a:p>
          <a:p>
            <a:r>
              <a:rPr lang="en-US" dirty="0"/>
              <a:t> </a:t>
            </a:r>
            <a:r>
              <a:rPr lang="en-US" dirty="0" err="1"/>
              <a:t>b_j</a:t>
            </a:r>
            <a:r>
              <a:rPr lang="en-US" dirty="0"/>
              <a:t>(</a:t>
            </a:r>
            <a:r>
              <a:rPr lang="en-US" dirty="0" err="1"/>
              <a:t>O_t</a:t>
            </a:r>
            <a:r>
              <a:rPr lang="en-US" dirty="0"/>
              <a:t>) is the observation probability that state j emits a particular </a:t>
            </a:r>
            <a:r>
              <a:rPr lang="en-US" dirty="0" err="1"/>
              <a:t>O_t</a:t>
            </a:r>
            <a:r>
              <a:rPr lang="en-US" dirty="0"/>
              <a:t> at time t </a:t>
            </a:r>
          </a:p>
          <a:p>
            <a:pPr lvl="1"/>
            <a:r>
              <a:rPr lang="en-US" dirty="0"/>
              <a:t>Implemented as look up table, read from memory during recognition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2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7A07-CAEE-4836-A15C-42D989AD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A4499-D275-480E-83C7-1371F410A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maximum probability in state j at time t, which predicts the most likely state sequence ends in state j.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44916-50A7-4493-A4D2-D86D2A1A2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043" y="3509056"/>
            <a:ext cx="78676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3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C2FE9-E60F-41FB-BDE4-F959FD14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Equation involved with Viterbi Decoding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D5CA44-A10B-48CF-925B-49CF55CA8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239" y="1256240"/>
            <a:ext cx="10637520" cy="24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4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9D33-7BAB-46F5-8B0E-A07E7081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involvement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3286B-CBC4-498B-A7CA-32A5BC423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Referred model…</a:t>
            </a:r>
          </a:p>
          <a:p>
            <a:pPr lvl="1"/>
            <a:r>
              <a:rPr lang="en-US" dirty="0"/>
              <a:t>Uses 10,900 states grouped into 1,100 “genomes” with each genome being represented by 32 Gaussians. For Altera FLEX 10KE  at 66MHz with speed up to 7.74 times. Accuracy above 85%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1590"/>
            <a:ext cx="12192000" cy="6858000"/>
          </a:xfrm>
          <a:prstGeom prst="rect">
            <a:avLst/>
          </a:prstGeom>
          <a:solidFill>
            <a:srgbClr val="2A2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77E6E8-5032-40D2-A243-9E29E6028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805" y="783319"/>
            <a:ext cx="10602391" cy="524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8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1590"/>
            <a:ext cx="12192000" cy="6858000"/>
          </a:xfrm>
          <a:prstGeom prst="rect">
            <a:avLst/>
          </a:prstGeom>
          <a:solidFill>
            <a:srgbClr val="313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EA1753-E1E9-4ADA-80DC-B50530CA0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805" y="823078"/>
            <a:ext cx="10602391" cy="516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0672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224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Wingdings 2</vt:lpstr>
      <vt:lpstr>Frame</vt:lpstr>
      <vt:lpstr>Senior Project _ Week 8</vt:lpstr>
      <vt:lpstr>HMM Viterbi Algorithm </vt:lpstr>
      <vt:lpstr>PowerPoint Presentation</vt:lpstr>
      <vt:lpstr>Terms Used</vt:lpstr>
      <vt:lpstr>Viterbi Decoding</vt:lpstr>
      <vt:lpstr>Equation involved with Viterbi Decoding</vt:lpstr>
      <vt:lpstr>FPGA involvement </vt:lpstr>
      <vt:lpstr>PowerPoint Presentation</vt:lpstr>
      <vt:lpstr>PowerPoint Presentation</vt:lpstr>
      <vt:lpstr>Computation</vt:lpstr>
      <vt:lpstr>Hardware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 _ Week 8</dc:title>
  <dc:creator>ZIYAN LIN</dc:creator>
  <cp:lastModifiedBy>ZIYAN LIN</cp:lastModifiedBy>
  <cp:revision>2</cp:revision>
  <dcterms:created xsi:type="dcterms:W3CDTF">2019-03-12T19:02:41Z</dcterms:created>
  <dcterms:modified xsi:type="dcterms:W3CDTF">2019-03-12T19:38:48Z</dcterms:modified>
</cp:coreProperties>
</file>