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34"/>
  </p:notesMasterIdLst>
  <p:sldIdLst>
    <p:sldId id="259" r:id="rId3"/>
    <p:sldId id="502" r:id="rId4"/>
    <p:sldId id="501" r:id="rId5"/>
    <p:sldId id="504" r:id="rId6"/>
    <p:sldId id="505" r:id="rId7"/>
    <p:sldId id="496" r:id="rId8"/>
    <p:sldId id="498" r:id="rId9"/>
    <p:sldId id="499" r:id="rId10"/>
    <p:sldId id="500" r:id="rId11"/>
    <p:sldId id="510" r:id="rId12"/>
    <p:sldId id="507" r:id="rId13"/>
    <p:sldId id="509" r:id="rId14"/>
    <p:sldId id="508" r:id="rId15"/>
    <p:sldId id="511" r:id="rId16"/>
    <p:sldId id="506" r:id="rId17"/>
    <p:sldId id="512" r:id="rId18"/>
    <p:sldId id="513" r:id="rId19"/>
    <p:sldId id="481" r:id="rId20"/>
    <p:sldId id="482" r:id="rId21"/>
    <p:sldId id="488" r:id="rId22"/>
    <p:sldId id="483" r:id="rId23"/>
    <p:sldId id="489" r:id="rId24"/>
    <p:sldId id="484" r:id="rId25"/>
    <p:sldId id="485" r:id="rId26"/>
    <p:sldId id="486" r:id="rId27"/>
    <p:sldId id="487" r:id="rId28"/>
    <p:sldId id="490" r:id="rId29"/>
    <p:sldId id="491" r:id="rId30"/>
    <p:sldId id="493" r:id="rId31"/>
    <p:sldId id="494" r:id="rId32"/>
    <p:sldId id="495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9"/>
            <p14:sldId id="502"/>
            <p14:sldId id="501"/>
            <p14:sldId id="504"/>
            <p14:sldId id="505"/>
            <p14:sldId id="496"/>
            <p14:sldId id="498"/>
            <p14:sldId id="499"/>
            <p14:sldId id="500"/>
            <p14:sldId id="510"/>
            <p14:sldId id="507"/>
            <p14:sldId id="509"/>
            <p14:sldId id="508"/>
            <p14:sldId id="511"/>
            <p14:sldId id="506"/>
            <p14:sldId id="512"/>
            <p14:sldId id="513"/>
            <p14:sldId id="481"/>
            <p14:sldId id="482"/>
            <p14:sldId id="488"/>
            <p14:sldId id="483"/>
            <p14:sldId id="489"/>
            <p14:sldId id="484"/>
            <p14:sldId id="485"/>
            <p14:sldId id="486"/>
            <p14:sldId id="487"/>
            <p14:sldId id="490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816"/>
    <a:srgbClr val="3F8624"/>
    <a:srgbClr val="4D27AA"/>
    <a:srgbClr val="BE1558"/>
    <a:srgbClr val="161E2D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5481" autoAdjust="0"/>
  </p:normalViewPr>
  <p:slideViewPr>
    <p:cSldViewPr snapToGrid="0" snapToObjects="1">
      <p:cViewPr varScale="1">
        <p:scale>
          <a:sx n="98" d="100"/>
          <a:sy n="98" d="100"/>
        </p:scale>
        <p:origin x="117" y="75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5/31/2023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856FA-D0CC-4216-9C20-138F914F6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FF87C-F007-4187-9E83-C0A322C98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CCC176-1E36-44EE-835A-C044E86725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631B06-9419-43D0-A79E-49C5BECA11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838EE8-BA87-40E2-8604-99C02C76B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4AE23-AFD6-4A5F-A149-A9496418B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E2B41-670B-4B57-AD8B-B64DE3B6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8DC3A0-2635-481A-9650-2B03E6D6C2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0D5BE7-BEE1-4175-9E99-C64788A78E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7D079E-D04B-44F4-896A-469E749DA4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D3D84-7D1D-4E8F-9175-488C60B37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311D69-8C69-4D98-97A3-AF94FF2FCC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7C3A22-9EA7-4FB1-9DFC-8CF2469775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D2448F-4A95-4E26-8A08-99E0729CA7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35D0CD6-677B-47F1-96E6-8278C69AB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B2B8D5-10A6-4DDE-AD11-1F1DEA460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B3B18B-EE3F-43B3-8944-A12C05118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E6941-FAFF-4723-B456-484CE6A089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7A54E-CB60-45C5-BCA5-3657AF21E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3CAE26-9E55-4825-9F19-C697FBD50C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562F8C-C96A-4E8B-B84F-3D7BCFB7E7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F19485-3C3D-469E-9BF0-5DD49B4FF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0B7757-95BF-45E7-BCAF-75B0AD90F5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9FA84A-9DA0-473A-BC4C-F7669931B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7DF3C-15AE-45E9-92B0-37022BF34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031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4DD961-5F14-4E45-8F97-EFB2DE858C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35F128-BEF5-471F-886B-ACBCAB62C0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12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92BB-95C8-4506-BDF9-A79F2F156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DB1B3B-E626-4335-A135-31EF91B60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E99C-7017-4791-91B0-17B64314F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38B8A3-DE20-4033-9605-DD871E5893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/>
          <a:stretch>
            <a:fillRect/>
          </a:stretch>
        </p:blipFill>
        <p:spPr bwMode="auto">
          <a:xfrm>
            <a:off x="603098" y="6238875"/>
            <a:ext cx="365123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  <p:sldLayoutId id="2147483818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6F66DE-A01E-4063-8165-8106866F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8F22EB3-447C-40E1-A207-B171EC8B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03097" y="6254950"/>
            <a:ext cx="360163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9" r:id="rId4"/>
    <p:sldLayoutId id="214748382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docs/algebra.html" TargetMode="External"/><Relationship Id="rId2" Type="http://schemas.openxmlformats.org/officeDocument/2006/relationships/hyperlink" Target="https://calcite.apache.org/docs/referenc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cite.apache.org/docs/adapter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alcite.apache.org/avatic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 dirty="0"/>
              <a:t>Apache Calcit</a:t>
            </a:r>
            <a:r>
              <a:rPr lang="en-US" altLang="zh-CN" dirty="0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解析层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5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Union </a:t>
            </a:r>
            <a:r>
              <a:rPr lang="zh-CN" altLang="en-US" dirty="0"/>
              <a:t>∪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/>
          <a:stretch/>
        </p:blipFill>
        <p:spPr>
          <a:xfrm>
            <a:off x="1819740" y="1165303"/>
            <a:ext cx="8461684" cy="47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Cartesian Product  </a:t>
            </a:r>
            <a:r>
              <a:rPr lang="en-US" dirty="0"/>
              <a:t>X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 b="17534"/>
          <a:stretch/>
        </p:blipFill>
        <p:spPr>
          <a:xfrm>
            <a:off x="1819740" y="1510993"/>
            <a:ext cx="8461684" cy="384960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57B069-701F-4027-B079-71F24B74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03" y="3560377"/>
            <a:ext cx="8115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3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Set Difference  </a:t>
            </a:r>
            <a:r>
              <a:rPr lang="en-US" altLang="zh-CN" sz="4000" dirty="0"/>
              <a:t>-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/>
          <a:stretch/>
        </p:blipFill>
        <p:spPr>
          <a:xfrm>
            <a:off x="1819740" y="1165303"/>
            <a:ext cx="8461684" cy="477394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A80A1A-3503-4634-ADCE-4F5237E1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96" y="3269050"/>
            <a:ext cx="8967804" cy="25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Join 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6B80E-7070-47D4-A252-72FFE43A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21" y="1147879"/>
            <a:ext cx="6084849" cy="42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</a:t>
            </a:r>
            <a:r>
              <a:rPr lang="en-US" altLang="zh-CN"/>
              <a:t>Division  </a:t>
            </a:r>
            <a:r>
              <a:rPr lang="en-US" altLang="zh-CN" b="0"/>
              <a:t>÷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 b="4677"/>
          <a:stretch/>
        </p:blipFill>
        <p:spPr>
          <a:xfrm>
            <a:off x="1819740" y="1165304"/>
            <a:ext cx="8461684" cy="45273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71AB00-7282-497C-993E-601546F73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76" y="3304825"/>
            <a:ext cx="8294200" cy="23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Intersection  </a:t>
            </a:r>
            <a:r>
              <a:rPr lang="zh-CN" altLang="en-US" b="0" dirty="0"/>
              <a:t>∩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 b="4677"/>
          <a:stretch/>
        </p:blipFill>
        <p:spPr>
          <a:xfrm>
            <a:off x="1819740" y="1165304"/>
            <a:ext cx="8461684" cy="45273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71AB00-7282-497C-993E-601546F73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76" y="3304825"/>
            <a:ext cx="8294200" cy="23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1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44226" y="2419198"/>
            <a:ext cx="11303548" cy="2335682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2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F150BC-903C-44A7-8EF7-736422DF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3" y="2351314"/>
            <a:ext cx="9973494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52769" y="2315831"/>
            <a:ext cx="10286462" cy="2447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8FC22-28A1-4688-845D-67A280E6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3" y="1009405"/>
            <a:ext cx="7173367" cy="1767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C44CBF-C1D1-4B66-B025-D121F10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3" y="3428999"/>
            <a:ext cx="7173367" cy="2463424"/>
          </a:xfrm>
          <a:prstGeom prst="rect">
            <a:avLst/>
          </a:prstGeom>
        </p:spPr>
      </p:pic>
      <p:sp>
        <p:nvSpPr>
          <p:cNvPr id="10" name="标题 6">
            <a:extLst>
              <a:ext uri="{FF2B5EF4-FFF2-40B4-BE49-F238E27FC236}">
                <a16:creationId xmlns:a16="http://schemas.microsoft.com/office/drawing/2014/main" id="{44DAEFA8-D254-4B13-B7B8-E70C1A869127}"/>
              </a:ext>
            </a:extLst>
          </p:cNvPr>
          <p:cNvSpPr txBox="1">
            <a:spLocks/>
          </p:cNvSpPr>
          <p:nvPr/>
        </p:nvSpPr>
        <p:spPr bwMode="auto">
          <a:xfrm>
            <a:off x="2951984" y="1559788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Before: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B4B3E65-27C0-4549-98E7-EAB93FBE7F58}"/>
              </a:ext>
            </a:extLst>
          </p:cNvPr>
          <p:cNvSpPr txBox="1">
            <a:spLocks/>
          </p:cNvSpPr>
          <p:nvPr/>
        </p:nvSpPr>
        <p:spPr bwMode="auto">
          <a:xfrm>
            <a:off x="2951983" y="4349480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617473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data, Anywhere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DE7220-A2DF-4C3F-9EA1-541F99B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834E-D8DD-40F5-83C3-3EF7508B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1" y="108423"/>
            <a:ext cx="15362299" cy="86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Calcite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B2C662-1704-4912-89C3-854D5030BAC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679" y="2061390"/>
            <a:ext cx="11708642" cy="29558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F82B6-F5DF-4265-9E38-A149481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9" y="4114669"/>
            <a:ext cx="1183111" cy="591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A033E-E2B1-459E-9634-040DFDD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950" y="4536114"/>
            <a:ext cx="1112563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&lt;https://github.com/apache/flink&gt;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FA3DF-AFDD-4B1D-A920-6D521733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5"/>
          <a:stretch/>
        </p:blipFill>
        <p:spPr>
          <a:xfrm>
            <a:off x="0" y="1009405"/>
            <a:ext cx="12192000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G</a:t>
            </a:r>
            <a:r>
              <a:rPr lang="en-US" altLang="zh-CN" dirty="0" err="1"/>
              <a:t>ithub</a:t>
            </a:r>
            <a:r>
              <a:rPr lang="en-US" dirty="0"/>
              <a:t> Page &lt;https://github.com/apache/hive&gt;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AC015-E118-4C3D-BB2B-16D03CD9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1005514"/>
            <a:ext cx="12192000" cy="5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60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2AA7-422D-4932-9715-732529C6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5"/>
          <a:stretch/>
        </p:blipFill>
        <p:spPr>
          <a:xfrm>
            <a:off x="4362586" y="96449"/>
            <a:ext cx="7254897" cy="5955695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7615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E2F525D9-F783-7B40-850E-520CE425A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1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/>
              <a:t>Calcite</a:t>
            </a:r>
            <a:r>
              <a:rPr lang="zh-CN" altLang="en-US" sz="2000" b="1" dirty="0"/>
              <a:t>主要概念和关键特性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从源码角度理解</a:t>
            </a:r>
            <a:r>
              <a:rPr lang="en-US" altLang="en-US" sz="1800" dirty="0"/>
              <a:t>SQL</a:t>
            </a:r>
            <a:r>
              <a:rPr lang="zh-CN" altLang="en-US" sz="1800" dirty="0"/>
              <a:t>解析，验证，优化，执行步骤</a:t>
            </a:r>
            <a:r>
              <a:rPr lang="en-US" altLang="en-US" sz="1800" dirty="0"/>
              <a:t> ; </a:t>
            </a:r>
            <a:r>
              <a:rPr lang="zh-CN" altLang="en-US" sz="1800" dirty="0"/>
              <a:t>以及</a:t>
            </a:r>
            <a:r>
              <a:rPr lang="en-US" altLang="zh-CN" sz="1800" dirty="0"/>
              <a:t>Calcite</a:t>
            </a:r>
            <a:r>
              <a:rPr lang="zh-CN" altLang="en-US" sz="1800" dirty="0"/>
              <a:t>中独特的</a:t>
            </a:r>
            <a:r>
              <a:rPr lang="en-US" altLang="zh-CN" sz="1800" dirty="0" err="1"/>
              <a:t>Schema,Table</a:t>
            </a:r>
            <a:r>
              <a:rPr lang="zh-CN" altLang="en-US" sz="1800" dirty="0"/>
              <a:t>等概念。</a:t>
            </a:r>
            <a:endParaRPr lang="en-US" altLang="en-US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2"/>
              </a:rPr>
              <a:t>Standard SQL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0F218B49-3462-5541-B87F-3EA3FD8B709F}"/>
              </a:ext>
            </a:extLst>
          </p:cNvPr>
          <p:cNvSpPr>
            <a:spLocks noGrp="1" noChangeArrowheads="1"/>
          </p:cNvSpPr>
          <p:nvPr>
            <p:ph sz="half" idx="10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 SQL</a:t>
            </a:r>
            <a:r>
              <a:rPr lang="zh-CN" altLang="en-US" sz="2000" b="1" dirty="0"/>
              <a:t>优化器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关系代数转换操作，以及逻辑计划优化等；手把手带领完成自定义</a:t>
            </a:r>
            <a:r>
              <a:rPr lang="en-US" altLang="zh-CN" sz="1800" dirty="0"/>
              <a:t>schema</a:t>
            </a:r>
            <a:r>
              <a:rPr lang="zh-CN" altLang="en-US" sz="1800" dirty="0"/>
              <a:t>构建。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Query Optimization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6" name="Content Placeholder 7">
            <a:extLst>
              <a:ext uri="{FF2B5EF4-FFF2-40B4-BE49-F238E27FC236}">
                <a16:creationId xmlns:a16="http://schemas.microsoft.com/office/drawing/2014/main" id="{1C310A59-4332-774B-8C5F-EE7C2B07B4B2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</a:t>
            </a:r>
            <a:r>
              <a:rPr lang="zh-CN" altLang="en-US" sz="2000" b="1" dirty="0"/>
              <a:t>扩展内容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了解和掌握包括联邦查询，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扩展，</a:t>
            </a:r>
            <a:r>
              <a:rPr lang="en-US" altLang="zh-CN" sz="1800" dirty="0" err="1"/>
              <a:t>javacc</a:t>
            </a:r>
            <a:r>
              <a:rPr lang="zh-CN" altLang="en-US" sz="1800" dirty="0"/>
              <a:t>代码生成，以及流式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等相关技术；在之后工作晋升中，有更多的底气和核心竞争力。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4"/>
              </a:rPr>
              <a:t>Any data, Anywhere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D6767DDB-F26B-3B4B-92FB-2A18AB6CEF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44A40-FDC6-3D46-833F-C224AEA49AAA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0E30546-BF7D-4485-8535-6D68A1FDFEB0}"/>
              </a:ext>
            </a:extLst>
          </p:cNvPr>
          <p:cNvSpPr txBox="1">
            <a:spLocks/>
          </p:cNvSpPr>
          <p:nvPr/>
        </p:nvSpPr>
        <p:spPr bwMode="auto">
          <a:xfrm>
            <a:off x="1163765" y="6333878"/>
            <a:ext cx="4462462" cy="4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91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808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altLang="zh-CN" dirty="0" err="1"/>
              <a:t>vatica</a:t>
            </a:r>
            <a:r>
              <a:rPr lang="en-US" dirty="0"/>
              <a:t>&lt;</a:t>
            </a:r>
            <a:r>
              <a:rPr lang="en-US" dirty="0">
                <a:hlinkClick r:id="rId2"/>
              </a:rPr>
              <a:t>https://calcite.apache.org/avatica/&gt;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7FC36-9B56-418B-9855-52777009E4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40B134-4184-4431-97B0-08FC8FED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674"/>
            <a:ext cx="12192000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2AA7-422D-4932-9715-732529C6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5"/>
          <a:stretch/>
        </p:blipFill>
        <p:spPr>
          <a:xfrm>
            <a:off x="4362586" y="96449"/>
            <a:ext cx="7254897" cy="5955695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1423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Project </a:t>
            </a:r>
            <a:r>
              <a:rPr lang="en-US" altLang="zh-CN" b="0" dirty="0"/>
              <a:t>Ⅱ</a:t>
            </a:r>
            <a:endParaRPr lang="en-US" b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DAE44-A1B3-462C-A117-B4908CA0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8"/>
          <a:stretch/>
        </p:blipFill>
        <p:spPr>
          <a:xfrm>
            <a:off x="5257251" y="687265"/>
            <a:ext cx="6400800" cy="52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Select </a:t>
            </a:r>
            <a:r>
              <a:rPr lang="el-GR" i="1" dirty="0"/>
              <a:t>σ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262B00-D985-449E-98E5-3746AD8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14" y="1090098"/>
            <a:ext cx="7401202" cy="4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Rename </a:t>
            </a:r>
            <a:r>
              <a:rPr lang="el-GR" i="1" dirty="0"/>
              <a:t>ρ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895B0B-7DCD-44D8-9BD4-D74D19F0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1" y="1647893"/>
            <a:ext cx="7988596" cy="32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593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53582</TotalTime>
  <Words>552</Words>
  <Application>Microsoft Office PowerPoint</Application>
  <PresentationFormat>宽屏</PresentationFormat>
  <Paragraphs>106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DengXian</vt:lpstr>
      <vt:lpstr>DengXian Light</vt:lpstr>
      <vt:lpstr>Arial</vt:lpstr>
      <vt:lpstr>Calibri</vt:lpstr>
      <vt:lpstr>Title-and-Content</vt:lpstr>
      <vt:lpstr>Title-and-content_DB</vt:lpstr>
      <vt:lpstr>Apache Calcite</vt:lpstr>
      <vt:lpstr>Home Page &lt;https://www.calcite.apache.org&gt;</vt:lpstr>
      <vt:lpstr>Architecture</vt:lpstr>
      <vt:lpstr>Avatica&lt;https://calcite.apache.org/avatica/&gt;</vt:lpstr>
      <vt:lpstr>Architecture</vt:lpstr>
      <vt:lpstr>PowerPoint 演示文稿</vt:lpstr>
      <vt:lpstr>Relation Algebra – Project Ⅱ</vt:lpstr>
      <vt:lpstr>Relation Algebra – Select σ</vt:lpstr>
      <vt:lpstr>Relation Algebra – Rename ρ</vt:lpstr>
      <vt:lpstr>PowerPoint 演示文稿</vt:lpstr>
      <vt:lpstr>Relation Algebra – Union ∪</vt:lpstr>
      <vt:lpstr>Relation Algebra – Cartesian Product  X</vt:lpstr>
      <vt:lpstr>Relation Algebra – Set Difference  -</vt:lpstr>
      <vt:lpstr>PowerPoint 演示文稿</vt:lpstr>
      <vt:lpstr>Relation Algebra – Join </vt:lpstr>
      <vt:lpstr>Relation Algebra – Division  ÷</vt:lpstr>
      <vt:lpstr>Relation Algebra – Intersection  ∩</vt:lpstr>
      <vt:lpstr>Home Page &lt;https://www.calcite.apache.org&gt;</vt:lpstr>
      <vt:lpstr>Standard SQL </vt:lpstr>
      <vt:lpstr>Standard SQL </vt:lpstr>
      <vt:lpstr>Home Page &lt;https://www.calcite.apache.org&gt;</vt:lpstr>
      <vt:lpstr>Query Optimization</vt:lpstr>
      <vt:lpstr>Query Optimization</vt:lpstr>
      <vt:lpstr>Home Page &lt;https://www.calcite.apache.org&gt;</vt:lpstr>
      <vt:lpstr>Any data, Anywhere</vt:lpstr>
      <vt:lpstr>Powered By Calcite</vt:lpstr>
      <vt:lpstr>Flink Github Page &lt;https://github.com/apache/flink&gt;</vt:lpstr>
      <vt:lpstr>Hive Github Page &lt;https://github.com/apache/hive&gt;</vt:lpstr>
      <vt:lpstr>Apache Calcite</vt:lpstr>
      <vt:lpstr>PowerPoint 演示文稿</vt:lpstr>
      <vt:lpstr>Apache Calcite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1653</cp:revision>
  <dcterms:created xsi:type="dcterms:W3CDTF">2020-03-23T21:46:17Z</dcterms:created>
  <dcterms:modified xsi:type="dcterms:W3CDTF">2023-05-31T15:45:47Z</dcterms:modified>
</cp:coreProperties>
</file>