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37"/>
  </p:notesMasterIdLst>
  <p:handoutMasterIdLst>
    <p:handoutMasterId r:id="rId38"/>
  </p:handoutMasterIdLst>
  <p:sldIdLst>
    <p:sldId id="256" r:id="rId6"/>
    <p:sldId id="257" r:id="rId7"/>
    <p:sldId id="265" r:id="rId8"/>
    <p:sldId id="258" r:id="rId9"/>
    <p:sldId id="259" r:id="rId10"/>
    <p:sldId id="260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76" r:id="rId22"/>
    <p:sldId id="262" r:id="rId23"/>
    <p:sldId id="290" r:id="rId24"/>
    <p:sldId id="277" r:id="rId25"/>
    <p:sldId id="274" r:id="rId26"/>
    <p:sldId id="288" r:id="rId27"/>
    <p:sldId id="278" r:id="rId28"/>
    <p:sldId id="275" r:id="rId29"/>
    <p:sldId id="283" r:id="rId30"/>
    <p:sldId id="285" r:id="rId31"/>
    <p:sldId id="263" r:id="rId32"/>
    <p:sldId id="291" r:id="rId33"/>
    <p:sldId id="292" r:id="rId34"/>
    <p:sldId id="287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8" autoAdjust="0"/>
    <p:restoredTop sz="84594" autoAdjust="0"/>
  </p:normalViewPr>
  <p:slideViewPr>
    <p:cSldViewPr snapToGrid="0">
      <p:cViewPr>
        <p:scale>
          <a:sx n="95" d="100"/>
          <a:sy n="95" d="100"/>
        </p:scale>
        <p:origin x="-1000" y="-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8/7/14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8/7/14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it’s a great place for us to start!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7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show</a:t>
            </a:r>
            <a:r>
              <a:rPr lang="en-US" baseline="0" dirty="0" smtClean="0"/>
              <a:t> these until the participants have had ample time to find and fix them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7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many options</a:t>
            </a:r>
            <a:r>
              <a:rPr lang="en-US" baseline="0" dirty="0" smtClean="0"/>
              <a:t> for where to go next with this project!  What will you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learnchef</a:t>
            </a:r>
            <a:r>
              <a:rPr lang="en-US" baseline="0" dirty="0" smtClean="0"/>
              <a:t>/workshops/tree/master/</a:t>
            </a:r>
            <a:r>
              <a:rPr lang="en-US" baseline="0" dirty="0" err="1" smtClean="0"/>
              <a:t>Awesome_Appliance_Repair</a:t>
            </a:r>
            <a:r>
              <a:rPr lang="en-US" baseline="0" dirty="0" smtClean="0"/>
              <a:t> for additional ideas and / or additional detail.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 Next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take expand on this project a number of ways including: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Testing</a:t>
            </a:r>
          </a:p>
          <a:p>
            <a:r>
              <a:rPr lang="en-US" baseline="0" dirty="0" smtClean="0"/>
              <a:t>  * Use [Test Kitchen](http://</a:t>
            </a:r>
            <a:r>
              <a:rPr lang="en-US" baseline="0" dirty="0" err="1" smtClean="0"/>
              <a:t>kitchen.ci</a:t>
            </a:r>
            <a:r>
              <a:rPr lang="en-US" baseline="0" dirty="0" smtClean="0"/>
              <a:t>) to validate your chef-client runs.</a:t>
            </a:r>
          </a:p>
          <a:p>
            <a:r>
              <a:rPr lang="en-US" baseline="0" dirty="0" smtClean="0"/>
              <a:t>  * Add static code analysis using [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](https://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bbatsov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) and [Food Critic](</a:t>
            </a:r>
            <a:r>
              <a:rPr lang="en-US" baseline="0" dirty="0" err="1" smtClean="0"/>
              <a:t>foodcritic.io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sethvargo.github.io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Serverspec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serverspec.org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a continuous integration server, such as Jenkins</a:t>
            </a:r>
          </a:p>
          <a:p>
            <a:r>
              <a:rPr lang="en-US" baseline="0" dirty="0" smtClean="0"/>
              <a:t>* Multi-tier implementation</a:t>
            </a:r>
          </a:p>
          <a:p>
            <a:r>
              <a:rPr lang="en-US" baseline="0" dirty="0" smtClean="0"/>
              <a:t>  * move the database to a separate node</a:t>
            </a:r>
          </a:p>
          <a:p>
            <a:r>
              <a:rPr lang="en-US" baseline="0" dirty="0" smtClean="0"/>
              <a:t>  * add a load balancer and additional web server</a:t>
            </a:r>
          </a:p>
          <a:p>
            <a:r>
              <a:rPr lang="en-US" baseline="0" dirty="0" smtClean="0"/>
              <a:t>* Community Cookbooks - What cookbooks in the [Supermarket](http://</a:t>
            </a:r>
            <a:r>
              <a:rPr lang="en-US" baseline="0" dirty="0" err="1" smtClean="0"/>
              <a:t>supermarket.getchef.com</a:t>
            </a:r>
            <a:r>
              <a:rPr lang="en-US" baseline="0" dirty="0" smtClean="0"/>
              <a:t>) might help?</a:t>
            </a:r>
          </a:p>
          <a:p>
            <a:r>
              <a:rPr lang="en-US" baseline="0" dirty="0" smtClean="0"/>
              <a:t>* Multi-OS support - what changes are required to deploy the application to </a:t>
            </a:r>
            <a:r>
              <a:rPr lang="en-US" baseline="0" dirty="0" err="1" smtClean="0"/>
              <a:t>CentOS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* Cloud deployment</a:t>
            </a:r>
          </a:p>
          <a:p>
            <a:r>
              <a:rPr lang="en-US" baseline="0" dirty="0" smtClean="0"/>
              <a:t>  * Can you deploy this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to another infrastructure as a service environment?  (AWS, Azure, Rackspace, Digital Ocean, etc.)</a:t>
            </a:r>
          </a:p>
          <a:p>
            <a:r>
              <a:rPr lang="en-US" baseline="0" dirty="0" smtClean="0"/>
              <a:t>* Operationalize</a:t>
            </a:r>
          </a:p>
          <a:p>
            <a:r>
              <a:rPr lang="en-US" baseline="0" dirty="0" smtClean="0"/>
              <a:t>  * Add monitoring (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sensu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Add central logging (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Schedule database backups</a:t>
            </a:r>
          </a:p>
          <a:p>
            <a:r>
              <a:rPr lang="en-US" baseline="0" dirty="0" smtClean="0"/>
              <a:t>  * Add an additional database for replication (master / slave)</a:t>
            </a:r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Deployments</a:t>
            </a:r>
          </a:p>
          <a:p>
            <a:r>
              <a:rPr lang="en-US" baseline="0" dirty="0" smtClean="0"/>
              <a:t>  * How do you deploy updates to the Awesome Appliance Repair application?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largely ignore</a:t>
            </a:r>
            <a:r>
              <a:rPr lang="en-US" baseline="0" dirty="0" smtClean="0"/>
              <a:t> the first four lines, they’re really there as dependencies for the python script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apache2,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and unzip are packages that will need to be installed.  The names of the packages aren’t necessarily correct though!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be a good place to stop and have the students start working.  Can they get from baseline OS to these three packages installed with Chef?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1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up, let’s revisit our objectives.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9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feedback, share your solutions in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we do all of this</a:t>
            </a:r>
            <a:r>
              <a:rPr lang="en-US" baseline="0" dirty="0" smtClean="0"/>
              <a:t> with Chef?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Sure, you could do step #6 with Chef, just use Chef to run some python code.  That might be an OK start but that’s probably not where you want to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need a database password.  Can’t really prompt for that during a</a:t>
            </a:r>
            <a:r>
              <a:rPr lang="en-US" baseline="0" dirty="0" smtClean="0"/>
              <a:t> chef-client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</a:t>
            </a:r>
            <a:r>
              <a:rPr lang="en-US" baseline="0" dirty="0" err="1" smtClean="0"/>
              <a:t>chown</a:t>
            </a:r>
            <a:r>
              <a:rPr lang="en-US" baseline="0" dirty="0" smtClean="0"/>
              <a:t> a directory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this?</a:t>
            </a:r>
            <a:r>
              <a:rPr lang="en-US" baseline="0" dirty="0" smtClean="0"/>
              <a:t>  More packages!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5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 to install</a:t>
            </a:r>
            <a:r>
              <a:rPr lang="en-US" baseline="0" dirty="0" smtClean="0"/>
              <a:t> a python package.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pip is a python packaging tool that is used to install python packages from the Python Package Index (</a:t>
            </a:r>
            <a:r>
              <a:rPr lang="en-US" baseline="0" dirty="0" err="1" smtClean="0"/>
              <a:t>PyPi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looks familiar.  Writing out a </a:t>
            </a:r>
            <a:r>
              <a:rPr lang="en-US" baseline="0" dirty="0" err="1" smtClean="0"/>
              <a:t>VirtualHost</a:t>
            </a:r>
            <a:r>
              <a:rPr lang="en-US" baseline="0" dirty="0" smtClean="0"/>
              <a:t> file for apache.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2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going on here, but basically just writing out a file. The file’s content are a mix of randomly generate strings and static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3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some database scripts!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easy to do once; care must be used to ensure this doesn’t fail on subsequent chef-client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  <a:endParaRPr lang="en-US" sz="1000" dirty="0" smtClean="0">
              <a:solidFill>
                <a:schemeClr val="accent3">
                  <a:lumMod val="50000"/>
                </a:schemeClr>
              </a:solidFill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</a:t>
            </a:r>
            <a:r>
              <a:rPr lang="en-US" dirty="0" smtClean="0"/>
              <a:t>Revealing Bullets </a:t>
            </a:r>
            <a:r>
              <a:rPr lang="en-US" dirty="0" smtClean="0"/>
              <a:t>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"/>
                <a:cs typeface="Courier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"/>
                <a:cs typeface="Courier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"/>
                <a:cs typeface="Courier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"/>
                <a:cs typeface="Courier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83" y="6266319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24" r:id="rId12"/>
    <p:sldLayoutId id="2147483732" r:id="rId13"/>
    <p:sldLayoutId id="2147483756" r:id="rId14"/>
    <p:sldLayoutId id="2147483721" r:id="rId15"/>
    <p:sldLayoutId id="2147483733" r:id="rId16"/>
    <p:sldLayoutId id="2147483734" r:id="rId17"/>
    <p:sldLayoutId id="2147483735" r:id="rId18"/>
    <p:sldLayoutId id="2147483743" r:id="rId19"/>
    <p:sldLayoutId id="2147483744" r:id="rId20"/>
    <p:sldLayoutId id="2147483745" r:id="rId21"/>
    <p:sldLayoutId id="2147483746" r:id="rId22"/>
    <p:sldLayoutId id="2147483748" r:id="rId23"/>
    <p:sldLayoutId id="2147483749" r:id="rId24"/>
    <p:sldLayoutId id="2147483747" r:id="rId25"/>
    <p:sldLayoutId id="214748372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Awesome Appliance Repair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dirty="0">
                <a:solidFill>
                  <a:srgbClr val="008000"/>
                </a:solidFill>
              </a:rPr>
              <a:t>if __</a:t>
            </a:r>
            <a:r>
              <a:rPr lang="fr-FR" b="1" dirty="0" err="1">
                <a:solidFill>
                  <a:srgbClr val="008000"/>
                </a:solidFill>
              </a:rPr>
              <a:t>name</a:t>
            </a:r>
            <a:r>
              <a:rPr lang="fr-FR" b="1" dirty="0">
                <a:solidFill>
                  <a:srgbClr val="008000"/>
                </a:solidFill>
              </a:rPr>
              <a:t>__ </a:t>
            </a:r>
            <a:r>
              <a:rPr lang="fr-FR" b="1" dirty="0">
                <a:solidFill>
                  <a:srgbClr val="666666"/>
                </a:solidFill>
              </a:rPr>
              <a:t>== </a:t>
            </a:r>
            <a:r>
              <a:rPr lang="fr-FR" b="1" dirty="0">
                <a:solidFill>
                  <a:srgbClr val="BA2121"/>
                </a:solidFill>
              </a:rPr>
              <a:t>'__main__':</a:t>
            </a:r>
          </a:p>
          <a:p>
            <a:r>
              <a:rPr lang="fr-FR" dirty="0"/>
              <a:t>    </a:t>
            </a:r>
            <a:r>
              <a:rPr lang="fr-FR" dirty="0" err="1"/>
              <a:t>root_dbpswd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</a:rPr>
              <a:t>= </a:t>
            </a:r>
            <a:r>
              <a:rPr lang="fr-FR" dirty="0" err="1">
                <a:solidFill>
                  <a:srgbClr val="666666"/>
                </a:solidFill>
              </a:rPr>
              <a:t>getpass.getpass</a:t>
            </a:r>
            <a:r>
              <a:rPr lang="fr-FR" dirty="0">
                <a:solidFill>
                  <a:srgbClr val="666666"/>
                </a:solidFill>
              </a:rPr>
              <a:t>(</a:t>
            </a:r>
            <a:r>
              <a:rPr lang="fr-FR" dirty="0">
                <a:solidFill>
                  <a:srgbClr val="BA2121"/>
                </a:solidFill>
              </a:rPr>
              <a:t>'enter the </a:t>
            </a:r>
            <a:r>
              <a:rPr lang="fr-FR" dirty="0" err="1">
                <a:solidFill>
                  <a:srgbClr val="BA2121"/>
                </a:solidFill>
              </a:rPr>
              <a:t>mysql</a:t>
            </a:r>
            <a:r>
              <a:rPr lang="fr-FR" dirty="0">
                <a:solidFill>
                  <a:srgbClr val="BA2121"/>
                </a:solidFill>
              </a:rPr>
              <a:t> </a:t>
            </a:r>
            <a:r>
              <a:rPr lang="fr-FR" dirty="0" err="1">
                <a:solidFill>
                  <a:srgbClr val="BA2121"/>
                </a:solidFill>
              </a:rPr>
              <a:t>root</a:t>
            </a:r>
            <a:r>
              <a:rPr lang="fr-FR" dirty="0">
                <a:solidFill>
                  <a:srgbClr val="BA2121"/>
                </a:solidFill>
              </a:rPr>
              <a:t> user </a:t>
            </a:r>
            <a:r>
              <a:rPr lang="fr-FR" dirty="0" err="1">
                <a:solidFill>
                  <a:srgbClr val="BA2121"/>
                </a:solidFill>
              </a:rPr>
              <a:t>password</a:t>
            </a:r>
            <a:r>
              <a:rPr lang="fr-FR" dirty="0">
                <a:solidFill>
                  <a:srgbClr val="BA2121"/>
                </a:solidFill>
              </a:rPr>
              <a:t>: ')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Popen</a:t>
            </a:r>
            <a:r>
              <a:rPr lang="fr-FR" dirty="0"/>
              <a:t>([</a:t>
            </a:r>
            <a:r>
              <a:rPr lang="fr-FR" dirty="0">
                <a:solidFill>
                  <a:srgbClr val="BA2121"/>
                </a:solidFill>
              </a:rPr>
              <a:t>'</a:t>
            </a:r>
            <a:r>
              <a:rPr lang="fr-FR" dirty="0" err="1">
                <a:solidFill>
                  <a:srgbClr val="BA2121"/>
                </a:solidFill>
              </a:rPr>
              <a:t>chown</a:t>
            </a:r>
            <a:r>
              <a:rPr lang="fr-FR" dirty="0">
                <a:solidFill>
                  <a:srgbClr val="BA2121"/>
                </a:solidFill>
              </a:rPr>
              <a:t>', '-R', '</a:t>
            </a:r>
            <a:r>
              <a:rPr lang="fr-FR" dirty="0" err="1">
                <a:solidFill>
                  <a:srgbClr val="BA2121"/>
                </a:solidFill>
              </a:rPr>
              <a:t>www-data:www-data</a:t>
            </a:r>
            <a:r>
              <a:rPr lang="fr-FR" dirty="0">
                <a:solidFill>
                  <a:srgbClr val="BA2121"/>
                </a:solidFill>
              </a:rPr>
              <a:t>', '/var/www/AAR'], </a:t>
            </a:r>
            <a:r>
              <a:rPr lang="fr-FR" dirty="0" err="1">
                <a:solidFill>
                  <a:srgbClr val="BA2121"/>
                </a:solidFill>
              </a:rPr>
              <a:t>shell</a:t>
            </a:r>
            <a:r>
              <a:rPr lang="fr-FR" dirty="0">
                <a:solidFill>
                  <a:srgbClr val="666666"/>
                </a:solidFill>
              </a:rPr>
              <a:t>=</a:t>
            </a:r>
            <a:r>
              <a:rPr lang="fr-FR" dirty="0">
                <a:solidFill>
                  <a:srgbClr val="008000"/>
                </a:solidFill>
              </a:rPr>
              <a:t>False)</a:t>
            </a:r>
            <a:r>
              <a:rPr lang="fr-FR" dirty="0">
                <a:solidFill>
                  <a:srgbClr val="666666"/>
                </a:solidFill>
              </a:rPr>
              <a:t>.</a:t>
            </a:r>
            <a:r>
              <a:rPr lang="fr-FR" dirty="0" err="1">
                <a:solidFill>
                  <a:srgbClr val="666666"/>
                </a:solidFill>
              </a:rPr>
              <a:t>wait</a:t>
            </a:r>
            <a:r>
              <a:rPr lang="fr-FR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00" i="1" dirty="0">
                <a:solidFill>
                  <a:srgbClr val="408080"/>
                </a:solidFill>
              </a:rPr>
              <a:t># apt-get the stuff we need    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/>
              <a:t> </a:t>
            </a:r>
            <a:r>
              <a:rPr lang="en-US" sz="3700" dirty="0">
                <a:solidFill>
                  <a:srgbClr val="666666"/>
                </a:solidFill>
              </a:rPr>
              <a:t>= </a:t>
            </a:r>
            <a:r>
              <a:rPr lang="en-US" sz="3700" dirty="0" err="1">
                <a:solidFill>
                  <a:srgbClr val="666666"/>
                </a:solidFill>
              </a:rPr>
              <a:t>Popen</a:t>
            </a:r>
            <a:r>
              <a:rPr lang="en-US" sz="3700" dirty="0">
                <a:solidFill>
                  <a:srgbClr val="666666"/>
                </a:solidFill>
              </a:rPr>
              <a:t>([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</a:t>
            </a:r>
            <a:r>
              <a:rPr lang="it-IT" sz="3700" dirty="0" err="1">
                <a:solidFill>
                  <a:srgbClr val="BA2121"/>
                </a:solidFill>
              </a:rPr>
              <a:t>apt-get</a:t>
            </a:r>
            <a:r>
              <a:rPr lang="it-IT" sz="3700" dirty="0">
                <a:solidFill>
                  <a:srgbClr val="BA2121"/>
                </a:solidFill>
              </a:rPr>
              <a:t>', '</a:t>
            </a:r>
            <a:r>
              <a:rPr lang="it-IT" sz="3700" dirty="0" err="1">
                <a:solidFill>
                  <a:srgbClr val="BA2121"/>
                </a:solidFill>
              </a:rPr>
              <a:t>install</a:t>
            </a:r>
            <a:r>
              <a:rPr lang="it-IT" sz="3700" dirty="0">
                <a:solidFill>
                  <a:srgbClr val="BA2121"/>
                </a:solidFill>
              </a:rPr>
              <a:t>', '-y',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'libapache2-mod-wsgi',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'python-pip',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</a:t>
            </a:r>
            <a:r>
              <a:rPr lang="en-US" sz="3700" dirty="0" err="1">
                <a:solidFill>
                  <a:srgbClr val="BA2121"/>
                </a:solidFill>
              </a:rPr>
              <a:t>mysqldb</a:t>
            </a:r>
            <a:r>
              <a:rPr lang="en-US" sz="3700" dirty="0">
                <a:solidFill>
                  <a:srgbClr val="BA2121"/>
                </a:solidFill>
              </a:rPr>
              <a:t>'], shell</a:t>
            </a:r>
            <a:r>
              <a:rPr lang="en-US" sz="3700" dirty="0">
                <a:solidFill>
                  <a:srgbClr val="666666"/>
                </a:solidFill>
              </a:rPr>
              <a:t>=</a:t>
            </a:r>
            <a:r>
              <a:rPr lang="en-US" sz="3700" dirty="0">
                <a:solidFill>
                  <a:srgbClr val="008000"/>
                </a:solidFill>
              </a:rPr>
              <a:t>False)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 err="1">
                <a:solidFill>
                  <a:srgbClr val="666666"/>
                </a:solidFill>
              </a:rPr>
              <a:t>.wait</a:t>
            </a:r>
            <a:r>
              <a:rPr lang="en-US" sz="3700" dirty="0">
                <a:solidFill>
                  <a:srgbClr val="666666"/>
                </a:solidFill>
              </a:rPr>
              <a:t>()</a:t>
            </a:r>
          </a:p>
          <a:p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06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i="1" dirty="0">
                <a:solidFill>
                  <a:srgbClr val="408080"/>
                </a:solidFill>
              </a:rPr>
              <a:t># pip install flask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Popen</a:t>
            </a:r>
            <a:r>
              <a:rPr lang="en-US" sz="2500" dirty="0"/>
              <a:t>([</a:t>
            </a:r>
            <a:r>
              <a:rPr lang="en-US" sz="2500" dirty="0">
                <a:solidFill>
                  <a:srgbClr val="BA2121"/>
                </a:solidFill>
              </a:rPr>
              <a:t>'pip', 'install', 'flask'], shell</a:t>
            </a:r>
            <a:r>
              <a:rPr lang="en-US" sz="2500" dirty="0">
                <a:solidFill>
                  <a:srgbClr val="666666"/>
                </a:solidFill>
              </a:rPr>
              <a:t>=</a:t>
            </a:r>
            <a:r>
              <a:rPr lang="en-US" sz="2500" dirty="0">
                <a:solidFill>
                  <a:srgbClr val="008000"/>
                </a:solidFill>
              </a:rPr>
              <a:t>False)</a:t>
            </a:r>
            <a:r>
              <a:rPr lang="en-US" sz="2500" dirty="0">
                <a:solidFill>
                  <a:srgbClr val="666666"/>
                </a:solidFill>
              </a:rPr>
              <a:t>.wait()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739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the apache </a:t>
            </a:r>
            <a:r>
              <a:rPr lang="en-US" i="1" dirty="0" err="1">
                <a:solidFill>
                  <a:srgbClr val="408080"/>
                </a:solidFill>
              </a:rPr>
              <a:t>config</a:t>
            </a:r>
            <a:r>
              <a:rPr lang="en-US" i="1" dirty="0">
                <a:solidFill>
                  <a:srgbClr val="408080"/>
                </a:solidFill>
              </a:rPr>
              <a:t> file in sites-enabled</a:t>
            </a:r>
          </a:p>
          <a:p>
            <a:r>
              <a:rPr lang="en-US" dirty="0"/>
              <a:t>    </a:t>
            </a:r>
            <a:r>
              <a:rPr lang="en-US" dirty="0" err="1"/>
              <a:t>Popen</a:t>
            </a:r>
            <a:r>
              <a:rPr lang="en-US" dirty="0"/>
              <a:t>([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apachectl</a:t>
            </a:r>
            <a:r>
              <a:rPr lang="en-US" dirty="0">
                <a:solidFill>
                  <a:srgbClr val="BA2121"/>
                </a:solidFill>
              </a:rPr>
              <a:t>', 'stop'], shell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False)</a:t>
            </a:r>
            <a:r>
              <a:rPr lang="en-US" dirty="0">
                <a:solidFill>
                  <a:srgbClr val="666666"/>
                </a:solidFill>
              </a:rPr>
              <a:t>.wait()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pth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/apache2/sites-enabled/'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 f </a:t>
            </a:r>
            <a:r>
              <a:rPr lang="en-US" b="1" dirty="0">
                <a:solidFill>
                  <a:srgbClr val="AA22FF"/>
                </a:solidFill>
              </a:rPr>
              <a:t>in </a:t>
            </a:r>
            <a:r>
              <a:rPr lang="en-US" b="1" dirty="0" err="1">
                <a:solidFill>
                  <a:srgbClr val="AA22FF"/>
                </a:solidFill>
              </a:rPr>
              <a:t>os</a:t>
            </a:r>
            <a:r>
              <a:rPr lang="en-US" b="1" dirty="0" err="1">
                <a:solidFill>
                  <a:srgbClr val="666666"/>
                </a:solidFill>
              </a:rPr>
              <a:t>.listdir</a:t>
            </a:r>
            <a:r>
              <a:rPr lang="en-US" b="1" dirty="0">
                <a:solidFill>
                  <a:srgbClr val="666666"/>
                </a:solidFill>
              </a:rPr>
              <a:t>(</a:t>
            </a:r>
            <a:r>
              <a:rPr lang="en-US" b="1" dirty="0" err="1">
                <a:solidFill>
                  <a:srgbClr val="666666"/>
                </a:solidFill>
              </a:rPr>
              <a:t>pth</a:t>
            </a:r>
            <a:r>
              <a:rPr lang="en-US" b="1" dirty="0">
                <a:solidFill>
                  <a:srgbClr val="666666"/>
                </a:solidFill>
              </a:rPr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os</a:t>
            </a:r>
            <a:r>
              <a:rPr lang="en-US" dirty="0" err="1">
                <a:solidFill>
                  <a:srgbClr val="666666"/>
                </a:solidFill>
              </a:rPr>
              <a:t>.remove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pth</a:t>
            </a:r>
            <a:r>
              <a:rPr lang="en-US" dirty="0">
                <a:solidFill>
                  <a:srgbClr val="666666"/>
                </a:solidFill>
              </a:rPr>
              <a:t> + 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/apache2/sites-enabled/AAR-</a:t>
            </a:r>
            <a:r>
              <a:rPr lang="en-US" dirty="0" err="1">
                <a:solidFill>
                  <a:srgbClr val="BA2121"/>
                </a:solidFill>
              </a:rPr>
              <a:t>apache.conf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>
                <a:solidFill>
                  <a:srgbClr val="BA2121"/>
                </a:solidFill>
              </a:rPr>
              <a:t>"""</a:t>
            </a:r>
          </a:p>
          <a:p>
            <a:r>
              <a:rPr lang="ro-RO" dirty="0">
                <a:solidFill>
                  <a:srgbClr val="BA2121"/>
                </a:solidFill>
              </a:rPr>
              <a:t>    &lt;VirtualHost *:80&gt;</a:t>
            </a:r>
          </a:p>
          <a:p>
            <a:r>
              <a:rPr lang="ro-RO" dirty="0">
                <a:solidFill>
                  <a:srgbClr val="BA2121"/>
                </a:solidFill>
              </a:rPr>
              <a:t>      ServerName /</a:t>
            </a:r>
          </a:p>
          <a:p>
            <a:r>
              <a:rPr lang="ro-RO" dirty="0">
                <a:solidFill>
                  <a:srgbClr val="BA2121"/>
                </a:solidFill>
              </a:rPr>
              <a:t>      WSGIDaemonProcess /AAR user=www-data group=www-data threads=5</a:t>
            </a:r>
          </a:p>
          <a:p>
            <a:r>
              <a:rPr lang="ro-RO" dirty="0">
                <a:solidFill>
                  <a:srgbClr val="BA2121"/>
                </a:solidFill>
              </a:rPr>
              <a:t>      WSGIProcessGroup /AAR</a:t>
            </a:r>
          </a:p>
          <a:p>
            <a:r>
              <a:rPr lang="ro-RO" dirty="0">
                <a:solidFill>
                  <a:srgbClr val="BA2121"/>
                </a:solidFill>
              </a:rPr>
              <a:t>      WSGIScriptAlias / /var/www/AAR/awesomeapp.wsgi</a:t>
            </a:r>
          </a:p>
          <a:p>
            <a:endParaRPr lang="ro-RO" dirty="0">
              <a:solidFill>
                <a:srgbClr val="BA2121"/>
              </a:solidFill>
            </a:endParaRPr>
          </a:p>
          <a:p>
            <a:r>
              <a:rPr lang="ro-RO" dirty="0">
                <a:solidFill>
                  <a:srgbClr val="BA2121"/>
                </a:solidFill>
              </a:rPr>
              <a:t>      &lt;Directory /var/www/AAR&gt;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WSGIApplicationGroup %{GLOBAL}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WSGIScriptReloading On</a:t>
            </a:r>
          </a:p>
          <a:p>
            <a:r>
              <a:rPr lang="ro-RO" dirty="0">
                <a:solidFill>
                  <a:srgbClr val="BA2121"/>
                </a:solidFill>
              </a:rPr>
              <a:t>        Order deny,allow</a:t>
            </a:r>
          </a:p>
          <a:p>
            <a:r>
              <a:rPr lang="ro-RO" dirty="0">
                <a:solidFill>
                  <a:srgbClr val="BA2121"/>
                </a:solidFill>
              </a:rPr>
              <a:t>        Allow from all</a:t>
            </a:r>
          </a:p>
          <a:p>
            <a:r>
              <a:rPr lang="en-US" dirty="0">
                <a:solidFill>
                  <a:srgbClr val="BA2121"/>
                </a:solidFill>
              </a:rPr>
              <a:t>      &lt;/Directory&gt;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CustomLog</a:t>
            </a:r>
            <a:r>
              <a:rPr lang="en-US" dirty="0">
                <a:solidFill>
                  <a:srgbClr val="BA2121"/>
                </a:solidFill>
              </a:rPr>
              <a:t> ${APACHE_LOG_DIR}/</a:t>
            </a:r>
            <a:r>
              <a:rPr lang="en-US" dirty="0" err="1">
                <a:solidFill>
                  <a:srgbClr val="BA2121"/>
                </a:solidFill>
              </a:rPr>
              <a:t>access.log</a:t>
            </a:r>
            <a:r>
              <a:rPr lang="en-US" dirty="0">
                <a:solidFill>
                  <a:srgbClr val="BA2121"/>
                </a:solidFill>
              </a:rPr>
              <a:t> combined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ServerAdmin</a:t>
            </a:r>
            <a:r>
              <a:rPr lang="en-US" dirty="0">
                <a:solidFill>
                  <a:srgbClr val="BA2121"/>
                </a:solidFill>
              </a:rPr>
              <a:t> </a:t>
            </a:r>
            <a:r>
              <a:rPr lang="en-US" dirty="0" err="1">
                <a:solidFill>
                  <a:srgbClr val="BA2121"/>
                </a:solidFill>
              </a:rPr>
              <a:t>ops@example.com</a:t>
            </a:r>
            <a:endParaRPr lang="en-US" dirty="0">
              <a:solidFill>
                <a:srgbClr val="BA2121"/>
              </a:solidFill>
            </a:endParaRPr>
          </a:p>
          <a:p>
            <a:r>
              <a:rPr lang="en-US" dirty="0">
                <a:solidFill>
                  <a:srgbClr val="BA2121"/>
                </a:solidFill>
              </a:rPr>
              <a:t>    &lt;/</a:t>
            </a:r>
            <a:r>
              <a:rPr lang="en-US" dirty="0" err="1">
                <a:solidFill>
                  <a:srgbClr val="BA2121"/>
                </a:solidFill>
              </a:rPr>
              <a:t>VirtualHost</a:t>
            </a:r>
            <a:r>
              <a:rPr lang="en-US" dirty="0">
                <a:solidFill>
                  <a:srgbClr val="BA2121"/>
                </a:solidFill>
              </a:rPr>
              <a:t>&gt;</a:t>
            </a:r>
          </a:p>
          <a:p>
            <a:r>
              <a:rPr lang="en-US" dirty="0">
                <a:solidFill>
                  <a:srgbClr val="BA2121"/>
                </a:solidFill>
              </a:rPr>
              <a:t>    """)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</a:t>
            </a:r>
            <a:r>
              <a:rPr lang="en-US" i="1" dirty="0" err="1">
                <a:solidFill>
                  <a:srgbClr val="408080"/>
                </a:solidFill>
              </a:rPr>
              <a:t>AAR_config.py</a:t>
            </a:r>
            <a:r>
              <a:rPr lang="en-US" i="1" dirty="0">
                <a:solidFill>
                  <a:srgbClr val="408080"/>
                </a:solidFill>
              </a:rPr>
              <a:t> with secrets    </a:t>
            </a:r>
          </a:p>
          <a:p>
            <a:r>
              <a:rPr lang="en-US" dirty="0"/>
              <a:t>    </a:t>
            </a:r>
            <a:r>
              <a:rPr lang="en-US" dirty="0" smtClean="0"/>
              <a:t>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var</a:t>
            </a:r>
            <a:r>
              <a:rPr lang="en-US" dirty="0">
                <a:solidFill>
                  <a:srgbClr val="BA2121"/>
                </a:solidFill>
              </a:rPr>
              <a:t>/www/AAR/</a:t>
            </a:r>
            <a:r>
              <a:rPr lang="en-US" dirty="0" err="1">
                <a:solidFill>
                  <a:srgbClr val="BA2121"/>
                </a:solidFill>
              </a:rPr>
              <a:t>AAR_config.py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appdbpw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(6)).strip(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(12)).strip(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conn_args_string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"""CONNECTION_ARGS = {"host":"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", "user":"</a:t>
            </a:r>
            <a:r>
              <a:rPr lang="en-US" dirty="0" err="1">
                <a:solidFill>
                  <a:srgbClr val="BA2121"/>
                </a:solidFill>
              </a:rPr>
              <a:t>aarapp</a:t>
            </a:r>
            <a:r>
              <a:rPr lang="en-US" dirty="0">
                <a:solidFill>
                  <a:srgbClr val="BA2121"/>
                </a:solidFill>
              </a:rPr>
              <a:t>", "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BA2121"/>
                </a:solidFill>
              </a:rPr>
              <a:t>":"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", "</a:t>
            </a:r>
            <a:r>
              <a:rPr lang="en-US" b="1" dirty="0" err="1">
                <a:solidFill>
                  <a:srgbClr val="BA2121"/>
                </a:solidFill>
              </a:rPr>
              <a:t>db</a:t>
            </a:r>
            <a:r>
              <a:rPr lang="en-US" b="1" dirty="0">
                <a:solidFill>
                  <a:srgbClr val="BA2121"/>
                </a:solidFill>
              </a:rPr>
              <a:t>":"</a:t>
            </a:r>
            <a:r>
              <a:rPr lang="en-US" b="1" dirty="0" err="1">
                <a:solidFill>
                  <a:srgbClr val="BA2121"/>
                </a:solidFill>
              </a:rPr>
              <a:t>AARdb</a:t>
            </a:r>
            <a:r>
              <a:rPr lang="en-US" b="1" dirty="0">
                <a:solidFill>
                  <a:srgbClr val="BA2121"/>
                </a:solidFill>
              </a:rPr>
              <a:t>"}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appdbpw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secret_key_string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"""SECRET_KEY = 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secretkey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database_values_string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"""DB_VALUES = [(3,'Maytag','Washer'</a:t>
            </a:r>
            <a:r>
              <a:rPr lang="en-US" dirty="0" smtClean="0">
                <a:solidFill>
                  <a:srgbClr val="BA2121"/>
                </a:solidFill>
              </a:rPr>
              <a:t>,…"</a:t>
            </a:r>
            <a:r>
              <a:rPr lang="en-US" dirty="0">
                <a:solidFill>
                  <a:srgbClr val="BA2121"/>
                </a:solidFill>
              </a:rPr>
              <a:t>)]</a:t>
            </a:r>
          </a:p>
          <a:p>
            <a:r>
              <a:rPr lang="en-US" dirty="0">
                <a:solidFill>
                  <a:srgbClr val="BA2121"/>
                </a:solidFill>
              </a:rPr>
              <a:t>    """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conn_args_string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secret_key_string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database_values_string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6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2584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The following script assumes that apache2, </a:t>
            </a:r>
            <a:r>
              <a:rPr lang="en-US" i="1" dirty="0" err="1">
                <a:solidFill>
                  <a:srgbClr val="408080"/>
                </a:solidFill>
              </a:rPr>
              <a:t>mysql</a:t>
            </a:r>
            <a:r>
              <a:rPr lang="en-US" i="1" dirty="0">
                <a:solidFill>
                  <a:srgbClr val="408080"/>
                </a:solidFill>
              </a:rPr>
              <a:t>, and unzip have been installed.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mysql</a:t>
            </a:r>
            <a:r>
              <a:rPr lang="en-US" dirty="0" smtClean="0">
                <a:latin typeface="Courier"/>
                <a:cs typeface="Courier"/>
              </a:rPr>
              <a:t>-server</a:t>
            </a:r>
            <a:r>
              <a:rPr lang="en-US" dirty="0" smtClean="0"/>
              <a:t> is probably the package you’re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9145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Introduce the project</a:t>
            </a:r>
          </a:p>
          <a:p>
            <a:r>
              <a:rPr lang="en-US" dirty="0" smtClean="0"/>
              <a:t>Discuss learning objectives</a:t>
            </a:r>
          </a:p>
          <a:p>
            <a:r>
              <a:rPr lang="en-US" dirty="0" smtClean="0"/>
              <a:t>Hacking!</a:t>
            </a:r>
          </a:p>
          <a:p>
            <a:r>
              <a:rPr lang="en-US" dirty="0" smtClean="0"/>
              <a:t>Regular check-ins, Q &amp; A, and hints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Do you need to download every time the chef-client runs?</a:t>
            </a:r>
          </a:p>
          <a:p>
            <a:r>
              <a:rPr lang="en-US" dirty="0" smtClean="0"/>
              <a:t>What are the pros and cons of doing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7761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Should you do this every time the chef-client runs?</a:t>
            </a:r>
          </a:p>
          <a:p>
            <a:r>
              <a:rPr lang="en-US" dirty="0" smtClean="0"/>
              <a:t>How would you prevent that from happening?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2848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162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Multi-tier implementation</a:t>
            </a:r>
          </a:p>
          <a:p>
            <a:r>
              <a:rPr lang="en-US" dirty="0" smtClean="0"/>
              <a:t>Community Cookbooks</a:t>
            </a:r>
          </a:p>
          <a:p>
            <a:r>
              <a:rPr lang="en-US" dirty="0" smtClean="0"/>
              <a:t>Multi-OS Support</a:t>
            </a:r>
          </a:p>
          <a:p>
            <a:r>
              <a:rPr lang="en-US" dirty="0" smtClean="0"/>
              <a:t>Cloud deployment</a:t>
            </a:r>
          </a:p>
          <a:p>
            <a:r>
              <a:rPr lang="en-US" dirty="0" smtClean="0"/>
              <a:t>Operationalize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Central logging</a:t>
            </a:r>
          </a:p>
          <a:p>
            <a:r>
              <a:rPr lang="en-US" dirty="0" smtClean="0"/>
              <a:t>Application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0051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387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Appliance Repair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python application</a:t>
            </a:r>
          </a:p>
          <a:p>
            <a:r>
              <a:rPr lang="en-US" dirty="0" smtClean="0"/>
              <a:t>Uses Apache and MySQL</a:t>
            </a:r>
          </a:p>
          <a:p>
            <a:r>
              <a:rPr lang="en-US" dirty="0" smtClean="0"/>
              <a:t>Has an install script</a:t>
            </a:r>
          </a:p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learnchef</a:t>
            </a:r>
            <a:r>
              <a:rPr lang="en-US" dirty="0"/>
              <a:t>/Awesome-Appliance-</a:t>
            </a:r>
            <a:r>
              <a:rPr lang="en-US" dirty="0" smtClean="0"/>
              <a:t>Repair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awesome.modeled-computation.com</a:t>
            </a:r>
            <a:r>
              <a:rPr lang="en-US" dirty="0"/>
              <a:t>/</a:t>
            </a:r>
          </a:p>
        </p:txBody>
      </p:sp>
      <p:pic>
        <p:nvPicPr>
          <p:cNvPr id="10" name="Picture Placeholder 9" descr="AWESOME Appliance Repair-2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2" b="-7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96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5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did you learn?</a:t>
            </a:r>
          </a:p>
          <a:p>
            <a:endParaRPr lang="en-US" dirty="0" smtClean="0"/>
          </a:p>
          <a:p>
            <a:r>
              <a:rPr lang="en-US" dirty="0" smtClean="0"/>
              <a:t>What questions do you have?</a:t>
            </a:r>
          </a:p>
          <a:p>
            <a:endParaRPr lang="en-US" dirty="0"/>
          </a:p>
          <a:p>
            <a:r>
              <a:rPr lang="en-US" dirty="0" smtClean="0"/>
              <a:t>What are you going to do next?</a:t>
            </a:r>
          </a:p>
          <a:p>
            <a:endParaRPr lang="en-US" dirty="0"/>
          </a:p>
          <a:p>
            <a:r>
              <a:rPr lang="en-US" dirty="0" smtClean="0"/>
              <a:t>Share your solutions – 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learnchef</a:t>
            </a:r>
            <a:r>
              <a:rPr lang="en-US" dirty="0" smtClean="0"/>
              <a:t>/workshops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2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 as individuals or pairs to find a solution</a:t>
            </a:r>
          </a:p>
          <a:p>
            <a:r>
              <a:rPr lang="en-US" dirty="0" smtClean="0"/>
              <a:t>Value the process more than the solution</a:t>
            </a:r>
          </a:p>
          <a:p>
            <a:r>
              <a:rPr lang="en-US" dirty="0" smtClean="0"/>
              <a:t>Demo work in progress, bad ideas, and solutions</a:t>
            </a:r>
          </a:p>
          <a:p>
            <a:r>
              <a:rPr lang="en-US" dirty="0" smtClean="0"/>
              <a:t>Make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Guide you through the project step-by-step</a:t>
            </a:r>
          </a:p>
          <a:p>
            <a:r>
              <a:rPr lang="en-US" dirty="0" smtClean="0"/>
              <a:t>Give you THE answer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AARinstall.py</a:t>
            </a:r>
            <a:endParaRPr lang="en-US" dirty="0" smtClean="0"/>
          </a:p>
          <a:p>
            <a:pPr lvl="1"/>
            <a:r>
              <a:rPr lang="en-US" dirty="0" smtClean="0"/>
              <a:t>Describes the pre-requisites</a:t>
            </a:r>
          </a:p>
          <a:p>
            <a:pPr lvl="1"/>
            <a:r>
              <a:rPr lang="en-US" dirty="0" smtClean="0"/>
              <a:t>Includes python code to implement many of the steps</a:t>
            </a:r>
          </a:p>
          <a:p>
            <a:pPr lvl="2"/>
            <a:r>
              <a:rPr lang="en-US" dirty="0" smtClean="0"/>
              <a:t>Install some packages</a:t>
            </a:r>
          </a:p>
          <a:p>
            <a:pPr lvl="2"/>
            <a:r>
              <a:rPr lang="en-US" dirty="0" smtClean="0"/>
              <a:t>Write a few configuration files</a:t>
            </a:r>
          </a:p>
          <a:p>
            <a:pPr lvl="2"/>
            <a:r>
              <a:rPr lang="en-US" dirty="0" smtClean="0"/>
              <a:t>Execute some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sql</a:t>
            </a:r>
            <a:r>
              <a:rPr lang="en-US" dirty="0" smtClean="0"/>
              <a:t> files to manipulate the database</a:t>
            </a:r>
          </a:p>
          <a:p>
            <a:pPr lvl="1"/>
            <a:r>
              <a:rPr lang="en-US" dirty="0" smtClean="0"/>
              <a:t>Is incomplete</a:t>
            </a:r>
          </a:p>
          <a:p>
            <a:pPr lvl="1"/>
            <a:r>
              <a:rPr lang="en-US" dirty="0" smtClean="0"/>
              <a:t>Is inaccurate in parts</a:t>
            </a:r>
          </a:p>
        </p:txBody>
      </p:sp>
    </p:spTree>
    <p:extLst>
      <p:ext uri="{BB962C8B-B14F-4D97-AF65-F5344CB8AC3E}">
        <p14:creationId xmlns:p14="http://schemas.microsoft.com/office/powerpoint/2010/main" val="33390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#!/</a:t>
            </a:r>
            <a:r>
              <a:rPr lang="en-US" i="1" dirty="0" err="1">
                <a:solidFill>
                  <a:srgbClr val="408080"/>
                </a:solidFill>
              </a:rPr>
              <a:t>usr</a:t>
            </a:r>
            <a:r>
              <a:rPr lang="en-US" i="1" dirty="0">
                <a:solidFill>
                  <a:srgbClr val="408080"/>
                </a:solidFill>
              </a:rPr>
              <a:t>/bin/python</a:t>
            </a:r>
          </a:p>
          <a:p>
            <a:r>
              <a:rPr lang="sv-SE" i="1" dirty="0">
                <a:solidFill>
                  <a:srgbClr val="408080"/>
                </a:solidFill>
              </a:rPr>
              <a:t># -*- </a:t>
            </a:r>
            <a:r>
              <a:rPr lang="sv-SE" i="1" dirty="0" err="1">
                <a:solidFill>
                  <a:srgbClr val="408080"/>
                </a:solidFill>
              </a:rPr>
              <a:t>coding</a:t>
            </a:r>
            <a:r>
              <a:rPr lang="sv-SE" i="1" dirty="0">
                <a:solidFill>
                  <a:srgbClr val="408080"/>
                </a:solidFill>
              </a:rPr>
              <a:t>: utf-8 -*-</a:t>
            </a:r>
          </a:p>
          <a:p>
            <a:r>
              <a:rPr lang="sv-SE" b="1" dirty="0">
                <a:solidFill>
                  <a:srgbClr val="008000"/>
                </a:solidFill>
              </a:rPr>
              <a:t>from </a:t>
            </a:r>
            <a:r>
              <a:rPr lang="sv-SE" b="1" dirty="0">
                <a:solidFill>
                  <a:srgbClr val="0000FF"/>
                </a:solidFill>
              </a:rPr>
              <a:t>subprocess </a:t>
            </a:r>
            <a:r>
              <a:rPr lang="sv-SE" b="1" dirty="0">
                <a:solidFill>
                  <a:srgbClr val="008000"/>
                </a:solidFill>
              </a:rPr>
              <a:t>import Popen</a:t>
            </a:r>
          </a:p>
          <a:p>
            <a:r>
              <a:rPr lang="sv-SE" b="1" dirty="0">
                <a:solidFill>
                  <a:srgbClr val="008000"/>
                </a:solidFill>
              </a:rPr>
              <a:t>import </a:t>
            </a:r>
            <a:r>
              <a:rPr lang="sv-SE" b="1" dirty="0">
                <a:solidFill>
                  <a:srgbClr val="0000FF"/>
                </a:solidFill>
              </a:rPr>
              <a:t>os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>
                <a:solidFill>
                  <a:srgbClr val="0000FF"/>
                </a:solidFill>
              </a:rPr>
              <a:t>sys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 smtClean="0">
                <a:solidFill>
                  <a:srgbClr val="0000FF"/>
                </a:solidFill>
              </a:rPr>
              <a:t>getpass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>
                <a:solidFill>
                  <a:srgbClr val="0000FF"/>
                </a:solidFill>
              </a:rPr>
              <a:t>binascii</a:t>
            </a:r>
            <a:endParaRPr lang="sv-SE" b="1" dirty="0">
              <a:solidFill>
                <a:srgbClr val="0000FF"/>
              </a:solidFill>
            </a:endParaRPr>
          </a:p>
          <a:p>
            <a:endParaRPr lang="sv-SE" dirty="0"/>
          </a:p>
          <a:p>
            <a:r>
              <a:rPr lang="sv-SE" i="1" dirty="0">
                <a:solidFill>
                  <a:srgbClr val="408080"/>
                </a:solidFill>
              </a:rPr>
              <a:t># The </a:t>
            </a:r>
            <a:r>
              <a:rPr lang="sv-SE" i="1" dirty="0" err="1">
                <a:solidFill>
                  <a:srgbClr val="408080"/>
                </a:solidFill>
              </a:rPr>
              <a:t>following</a:t>
            </a:r>
            <a:r>
              <a:rPr lang="sv-SE" i="1" dirty="0">
                <a:solidFill>
                  <a:srgbClr val="408080"/>
                </a:solidFill>
              </a:rPr>
              <a:t> script </a:t>
            </a:r>
            <a:r>
              <a:rPr lang="sv-SE" i="1" dirty="0" err="1">
                <a:solidFill>
                  <a:srgbClr val="408080"/>
                </a:solidFill>
              </a:rPr>
              <a:t>assumes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that</a:t>
            </a:r>
            <a:r>
              <a:rPr lang="sv-SE" i="1" dirty="0">
                <a:solidFill>
                  <a:srgbClr val="408080"/>
                </a:solidFill>
              </a:rPr>
              <a:t> apache2, </a:t>
            </a:r>
            <a:r>
              <a:rPr lang="sv-SE" i="1" dirty="0" err="1">
                <a:solidFill>
                  <a:srgbClr val="408080"/>
                </a:solidFill>
              </a:rPr>
              <a:t>mysql</a:t>
            </a:r>
            <a:r>
              <a:rPr lang="sv-SE" i="1" dirty="0">
                <a:solidFill>
                  <a:srgbClr val="408080"/>
                </a:solidFill>
              </a:rPr>
              <a:t>, and </a:t>
            </a:r>
            <a:r>
              <a:rPr lang="sv-SE" i="1" dirty="0" err="1">
                <a:solidFill>
                  <a:srgbClr val="408080"/>
                </a:solidFill>
              </a:rPr>
              <a:t>unzip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have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been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installed</a:t>
            </a:r>
            <a:r>
              <a:rPr lang="sv-SE" i="1" dirty="0">
                <a:solidFill>
                  <a:srgbClr val="4080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9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r>
              <a:rPr lang="en-US" i="1" dirty="0">
                <a:solidFill>
                  <a:srgbClr val="408080"/>
                </a:solidFill>
              </a:rPr>
              <a:t># 5.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su</a:t>
            </a:r>
            <a:r>
              <a:rPr lang="en-US" i="1" dirty="0">
                <a:solidFill>
                  <a:srgbClr val="408080"/>
                </a:solidFill>
              </a:rPr>
              <a:t> root</a:t>
            </a:r>
          </a:p>
          <a:p>
            <a:r>
              <a:rPr lang="en-US" i="1" dirty="0">
                <a:solidFill>
                  <a:srgbClr val="408080"/>
                </a:solidFill>
              </a:rPr>
              <a:t># 6. run script: python </a:t>
            </a:r>
            <a:r>
              <a:rPr lang="en-US" i="1" dirty="0" err="1">
                <a:solidFill>
                  <a:srgbClr val="408080"/>
                </a:solidFill>
              </a:rPr>
              <a:t>AARinstall.py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7. manually execute: </a:t>
            </a:r>
            <a:r>
              <a:rPr lang="en-US" i="1" dirty="0" err="1">
                <a:solidFill>
                  <a:srgbClr val="408080"/>
                </a:solidFill>
              </a:rPr>
              <a:t>apachectl</a:t>
            </a:r>
            <a:r>
              <a:rPr lang="en-US" i="1" dirty="0">
                <a:solidFill>
                  <a:srgbClr val="408080"/>
                </a:solidFill>
              </a:rPr>
              <a:t> graceful</a:t>
            </a:r>
          </a:p>
        </p:txBody>
      </p:sp>
    </p:spTree>
    <p:extLst>
      <p:ext uri="{BB962C8B-B14F-4D97-AF65-F5344CB8AC3E}">
        <p14:creationId xmlns:p14="http://schemas.microsoft.com/office/powerpoint/2010/main" val="20872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5809</TotalTime>
  <Words>2521</Words>
  <Application>Microsoft Macintosh PowerPoint</Application>
  <PresentationFormat>Custom</PresentationFormat>
  <Paragraphs>312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LearnChef-PowerPoint-Template</vt:lpstr>
      <vt:lpstr>Chef Workshop</vt:lpstr>
      <vt:lpstr>Agenda</vt:lpstr>
      <vt:lpstr>Awesome Appliance Repair</vt:lpstr>
      <vt:lpstr>Objectives</vt:lpstr>
      <vt:lpstr>In this workshop we will</vt:lpstr>
      <vt:lpstr>In this workshop we will not</vt:lpstr>
      <vt:lpstr>Getting started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Next steps</vt:lpstr>
      <vt:lpstr>Time to hack!</vt:lpstr>
      <vt:lpstr>Demo Time!</vt:lpstr>
      <vt:lpstr>Objectives</vt:lpstr>
      <vt:lpstr>Thank you!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Nathen harvey</cp:lastModifiedBy>
  <cp:revision>276</cp:revision>
  <cp:lastPrinted>2012-11-30T19:50:46Z</cp:lastPrinted>
  <dcterms:created xsi:type="dcterms:W3CDTF">2012-09-13T17:36:07Z</dcterms:created>
  <dcterms:modified xsi:type="dcterms:W3CDTF">2014-08-08T14:37:56Z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